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320" r:id="rId3"/>
    <p:sldId id="307" r:id="rId4"/>
    <p:sldId id="264" r:id="rId5"/>
    <p:sldId id="306" r:id="rId6"/>
    <p:sldId id="285" r:id="rId7"/>
    <p:sldId id="326" r:id="rId8"/>
    <p:sldId id="327" r:id="rId9"/>
    <p:sldId id="293" r:id="rId10"/>
    <p:sldId id="321" r:id="rId11"/>
    <p:sldId id="294" r:id="rId12"/>
    <p:sldId id="295" r:id="rId13"/>
    <p:sldId id="296" r:id="rId14"/>
    <p:sldId id="298" r:id="rId15"/>
    <p:sldId id="322" r:id="rId16"/>
    <p:sldId id="323" r:id="rId17"/>
    <p:sldId id="299" r:id="rId18"/>
    <p:sldId id="300" r:id="rId19"/>
    <p:sldId id="301" r:id="rId20"/>
    <p:sldId id="304" r:id="rId21"/>
    <p:sldId id="324" r:id="rId22"/>
    <p:sldId id="305" r:id="rId23"/>
    <p:sldId id="310" r:id="rId24"/>
    <p:sldId id="311" r:id="rId25"/>
    <p:sldId id="319" r:id="rId26"/>
    <p:sldId id="309" r:id="rId27"/>
    <p:sldId id="312" r:id="rId28"/>
    <p:sldId id="313" r:id="rId29"/>
    <p:sldId id="328" r:id="rId30"/>
    <p:sldId id="314" r:id="rId31"/>
    <p:sldId id="318" r:id="rId32"/>
    <p:sldId id="316" r:id="rId33"/>
    <p:sldId id="317" r:id="rId34"/>
    <p:sldId id="325" r:id="rId35"/>
    <p:sldId id="292" r:id="rId36"/>
  </p:sldIdLst>
  <p:sldSz cx="9145588" cy="68595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45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691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036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382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172818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607382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041946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476510" algn="l" defTabSz="8691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  <a:srgbClr val="FF0000"/>
    <a:srgbClr val="FFF2C9"/>
    <a:srgbClr val="FF66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4" autoAdjust="0"/>
    <p:restoredTop sz="94613" autoAdjust="0"/>
  </p:normalViewPr>
  <p:slideViewPr>
    <p:cSldViewPr>
      <p:cViewPr>
        <p:scale>
          <a:sx n="50" d="100"/>
          <a:sy n="50" d="100"/>
        </p:scale>
        <p:origin x="-438" y="-444"/>
      </p:cViewPr>
      <p:guideLst>
        <p:guide orient="horz" pos="43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15EA3-D3B9-4A06-B0B4-90C7CAF34A53}" type="datetimeFigureOut">
              <a:rPr lang="es-ES" smtClean="0"/>
              <a:pPr/>
              <a:t>24/05/2013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C939-4C34-4C00-B5C8-39491A2920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593" y="1414130"/>
            <a:ext cx="210349" cy="210361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1158019" y="1344901"/>
            <a:ext cx="63511" cy="6455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809" y="359982"/>
            <a:ext cx="7407927" cy="147252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809" y="1850493"/>
            <a:ext cx="7407927" cy="1753006"/>
          </a:xfrm>
        </p:spPr>
        <p:txBody>
          <a:bodyPr tIns="0"/>
          <a:lstStyle>
            <a:lvl1pPr marL="26074" indent="0" algn="l">
              <a:buNone/>
              <a:defRPr sz="2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34564" indent="0" algn="ctr">
              <a:buNone/>
            </a:lvl2pPr>
            <a:lvl3pPr marL="869127" indent="0" algn="ctr">
              <a:buNone/>
            </a:lvl3pPr>
            <a:lvl4pPr marL="1303691" indent="0" algn="ctr">
              <a:buNone/>
            </a:lvl4pPr>
            <a:lvl5pPr marL="1738255" indent="0" algn="ctr">
              <a:buNone/>
            </a:lvl5pPr>
            <a:lvl6pPr marL="2172818" indent="0" algn="ctr">
              <a:buNone/>
            </a:lvl6pPr>
            <a:lvl7pPr marL="2607382" indent="0" algn="ctr">
              <a:buNone/>
            </a:lvl7pPr>
            <a:lvl8pPr marL="3041946" indent="0" algn="ctr">
              <a:buNone/>
            </a:lvl8pPr>
            <a:lvl9pPr marL="347651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250887-E8F9-45E2-AD96-EF667DADF5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4391-77FA-45B9-B996-6267232B2A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9191" y="274703"/>
            <a:ext cx="1829118" cy="5852880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199" y="274704"/>
            <a:ext cx="5563566" cy="585288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4EB3-0CE3-4462-9AAC-9301538BE1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47E-1AD2-47AE-A68C-42BDE61347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4280" y="0"/>
            <a:ext cx="6859191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2286398" y="0"/>
            <a:ext cx="76213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2172699" y="2815308"/>
            <a:ext cx="210349" cy="210361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2409186" y="2745988"/>
            <a:ext cx="63511" cy="6455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840" y="2600928"/>
            <a:ext cx="6401912" cy="2286529"/>
          </a:xfrm>
        </p:spPr>
        <p:txBody>
          <a:bodyPr anchor="t"/>
          <a:lstStyle>
            <a:lvl1pPr algn="l">
              <a:lnSpc>
                <a:spcPts val="4277"/>
              </a:lnSpc>
              <a:buNone/>
              <a:defRPr sz="38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840" y="1067047"/>
            <a:ext cx="6401912" cy="1510062"/>
          </a:xfrm>
        </p:spPr>
        <p:txBody>
          <a:bodyPr anchor="b"/>
          <a:lstStyle>
            <a:lvl1pPr marL="17383" indent="0">
              <a:lnSpc>
                <a:spcPts val="2186"/>
              </a:lnSpc>
              <a:spcBef>
                <a:spcPts val="0"/>
              </a:spcBef>
              <a:buNone/>
              <a:defRPr sz="1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0509F-A774-4AE0-9301-A8EDB5262D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858" y="274384"/>
            <a:ext cx="7499382" cy="1143265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857" y="1524353"/>
            <a:ext cx="3658235" cy="466452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7004" y="1524353"/>
            <a:ext cx="3658235" cy="466452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A93A-746B-4C9E-836F-9A3C60579C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1" y="5161531"/>
            <a:ext cx="8231029" cy="1143265"/>
          </a:xfrm>
        </p:spPr>
        <p:txBody>
          <a:bodyPr/>
          <a:lstStyle>
            <a:lvl1pPr algn="ctr">
              <a:defRPr sz="43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328354"/>
            <a:ext cx="4024059" cy="64022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0839" indent="0" algn="l">
              <a:lnSpc>
                <a:spcPct val="100000"/>
              </a:lnSpc>
              <a:spcBef>
                <a:spcPts val="95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4250" y="328354"/>
            <a:ext cx="4024059" cy="64022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0839" indent="0" algn="l">
              <a:lnSpc>
                <a:spcPct val="100000"/>
              </a:lnSpc>
              <a:spcBef>
                <a:spcPts val="95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80" y="969561"/>
            <a:ext cx="4024059" cy="411575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73725" indent="-260738">
              <a:lnSpc>
                <a:spcPct val="100000"/>
              </a:lnSpc>
              <a:spcBef>
                <a:spcPts val="665"/>
              </a:spcBef>
              <a:defRPr sz="2300"/>
            </a:lvl1pPr>
            <a:lvl2pPr>
              <a:lnSpc>
                <a:spcPct val="100000"/>
              </a:lnSpc>
              <a:spcBef>
                <a:spcPts val="665"/>
              </a:spcBef>
              <a:defRPr sz="1900"/>
            </a:lvl2pPr>
            <a:lvl3pPr>
              <a:lnSpc>
                <a:spcPct val="100000"/>
              </a:lnSpc>
              <a:spcBef>
                <a:spcPts val="665"/>
              </a:spcBef>
              <a:defRPr sz="1700"/>
            </a:lvl3pPr>
            <a:lvl4pPr>
              <a:lnSpc>
                <a:spcPct val="100000"/>
              </a:lnSpc>
              <a:spcBef>
                <a:spcPts val="665"/>
              </a:spcBef>
              <a:defRPr sz="1500"/>
            </a:lvl4pPr>
            <a:lvl5pPr>
              <a:lnSpc>
                <a:spcPct val="100000"/>
              </a:lnSpc>
              <a:spcBef>
                <a:spcPts val="665"/>
              </a:spcBef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4250" y="969561"/>
            <a:ext cx="4024059" cy="411575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73725" indent="-260738">
              <a:lnSpc>
                <a:spcPct val="100000"/>
              </a:lnSpc>
              <a:spcBef>
                <a:spcPts val="665"/>
              </a:spcBef>
              <a:defRPr sz="2300"/>
            </a:lvl1pPr>
            <a:lvl2pPr>
              <a:lnSpc>
                <a:spcPct val="100000"/>
              </a:lnSpc>
              <a:spcBef>
                <a:spcPts val="665"/>
              </a:spcBef>
              <a:defRPr sz="1900"/>
            </a:lvl2pPr>
            <a:lvl3pPr>
              <a:lnSpc>
                <a:spcPct val="100000"/>
              </a:lnSpc>
              <a:spcBef>
                <a:spcPts val="665"/>
              </a:spcBef>
              <a:defRPr sz="1700"/>
            </a:lvl3pPr>
            <a:lvl4pPr>
              <a:lnSpc>
                <a:spcPct val="100000"/>
              </a:lnSpc>
              <a:spcBef>
                <a:spcPts val="665"/>
              </a:spcBef>
              <a:defRPr sz="1500"/>
            </a:lvl4pPr>
            <a:lvl5pPr>
              <a:lnSpc>
                <a:spcPct val="100000"/>
              </a:lnSpc>
              <a:spcBef>
                <a:spcPts val="665"/>
              </a:spcBef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61736-5D11-4E43-8B67-2EB76B2B39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858" y="274384"/>
            <a:ext cx="7499382" cy="1143265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55FD-BD96-4C6D-AF89-5CBC21FFA7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6176" y="0"/>
            <a:ext cx="8129412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Rectángulo"/>
          <p:cNvSpPr/>
          <p:nvPr/>
        </p:nvSpPr>
        <p:spPr bwMode="invGray">
          <a:xfrm>
            <a:off x="1016177" y="0"/>
            <a:ext cx="71979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16158A-2DEF-492D-9B40-312D810C1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9" y="216828"/>
            <a:ext cx="3810662" cy="1162319"/>
          </a:xfrm>
          <a:ln>
            <a:noFill/>
          </a:ln>
        </p:spPr>
        <p:txBody>
          <a:bodyPr anchor="b"/>
          <a:lstStyle>
            <a:lvl1pPr algn="l">
              <a:lnSpc>
                <a:spcPts val="1901"/>
              </a:lnSpc>
              <a:buNone/>
              <a:defRPr sz="21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79" y="1407290"/>
            <a:ext cx="3810662" cy="698662"/>
          </a:xfrm>
        </p:spPr>
        <p:txBody>
          <a:bodyPr/>
          <a:lstStyle>
            <a:lvl1pPr marL="43456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>
              <a:buNone/>
              <a:defRPr sz="1100"/>
            </a:lvl2pPr>
            <a:lvl3pPr>
              <a:buNone/>
              <a:defRPr sz="1000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80" y="2134095"/>
            <a:ext cx="8154816" cy="399348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C0B5F7-4FE2-4FDA-B2AA-601FF0DEC4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133" y="1067048"/>
            <a:ext cx="4572794" cy="457305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86913" tIns="260738" rIns="86913" bIns="43456">
            <a:normAutofit/>
          </a:bodyPr>
          <a:lstStyle>
            <a:extLst/>
          </a:lstStyle>
          <a:p>
            <a:pPr indent="-269429">
              <a:lnSpc>
                <a:spcPts val="2851"/>
              </a:lnSpc>
              <a:spcBef>
                <a:spcPts val="57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000" dirty="0">
              <a:latin typeface="+mn-lt"/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395887" y="953983"/>
            <a:ext cx="685919" cy="204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Proceso"/>
          <p:cNvSpPr/>
          <p:nvPr/>
        </p:nvSpPr>
        <p:spPr>
          <a:xfrm rot="2103354" flipH="1">
            <a:off x="5004670" y="937246"/>
            <a:ext cx="649930" cy="204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7920" y="1067048"/>
            <a:ext cx="2743676" cy="1981659"/>
          </a:xfrm>
        </p:spPr>
        <p:txBody>
          <a:bodyPr anchor="b">
            <a:noAutofit/>
          </a:bodyPr>
          <a:lstStyle>
            <a:lvl1pPr algn="l">
              <a:buNone/>
              <a:defRPr sz="20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345" y="1143268"/>
            <a:ext cx="4420368" cy="3515345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60738">
            <a:normAutofit/>
          </a:bodyPr>
          <a:lstStyle>
            <a:lvl1pPr indent="0">
              <a:buNone/>
              <a:defRPr sz="30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345" y="4801712"/>
            <a:ext cx="4420368" cy="762176"/>
          </a:xfrm>
        </p:spPr>
        <p:txBody>
          <a:bodyPr anchor="ctr"/>
          <a:lstStyle>
            <a:lvl1pPr marL="0" indent="0" algn="l">
              <a:lnSpc>
                <a:spcPts val="1521"/>
              </a:lnSpc>
              <a:spcBef>
                <a:spcPts val="0"/>
              </a:spcBef>
              <a:buNone/>
              <a:defRPr sz="1300">
                <a:solidFill>
                  <a:srgbClr val="777777"/>
                </a:solidFill>
              </a:defRPr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3AA05A-1937-4A64-A60B-6EBB294030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059" y="-816504"/>
            <a:ext cx="1638586" cy="164018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9363" y="21519"/>
            <a:ext cx="1702096" cy="170234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913" y="1055321"/>
            <a:ext cx="1125913" cy="110287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4061" y="0"/>
            <a:ext cx="8131528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351" y="274958"/>
            <a:ext cx="7500653" cy="1142866"/>
          </a:xfrm>
          <a:prstGeom prst="rect">
            <a:avLst/>
          </a:prstGeom>
        </p:spPr>
        <p:txBody>
          <a:bodyPr lIns="86913" tIns="43456" rIns="86913" bIns="43456"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351" y="1447712"/>
            <a:ext cx="7500653" cy="480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13" tIns="43456" rIns="86913" bIns="43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2022" y="6307283"/>
            <a:ext cx="2133971" cy="475796"/>
          </a:xfrm>
          <a:prstGeom prst="rect">
            <a:avLst/>
          </a:prstGeom>
        </p:spPr>
        <p:txBody>
          <a:bodyPr lIns="86913" tIns="43456" rIns="86913" bIns="4345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993" y="6307283"/>
            <a:ext cx="2896103" cy="475796"/>
          </a:xfrm>
          <a:prstGeom prst="rect">
            <a:avLst/>
          </a:prstGeom>
        </p:spPr>
        <p:txBody>
          <a:bodyPr lIns="86913" tIns="43456" rIns="86913" bIns="43456" anchor="b"/>
          <a:lstStyle>
            <a:lvl1pPr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4214" y="6307283"/>
            <a:ext cx="457280" cy="475796"/>
          </a:xfrm>
          <a:prstGeom prst="rect">
            <a:avLst/>
          </a:prstGeom>
        </p:spPr>
        <p:txBody>
          <a:bodyPr lIns="86913" tIns="43456" rIns="86913" bIns="43456" anchor="b"/>
          <a:lstStyle>
            <a:lvl1pPr algn="ctr" eaLnBrk="1" latinLnBrk="0" hangingPunct="1">
              <a:defRPr kumimoji="0" sz="1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9D8A925-7A9B-4E8E-B030-0F3A991EE4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6177" y="0"/>
            <a:ext cx="71979" cy="6859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913" tIns="43456" rIns="86913" bIns="43456"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53" r:id="rId5"/>
    <p:sldLayoutId id="2147483748" r:id="rId6"/>
    <p:sldLayoutId id="2147483754" r:id="rId7"/>
    <p:sldLayoutId id="2147483755" r:id="rId8"/>
    <p:sldLayoutId id="2147483756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5pPr>
      <a:lvl6pPr marL="434564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6pPr>
      <a:lvl7pPr marL="869127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7pPr>
      <a:lvl8pPr marL="1303691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8pPr>
      <a:lvl9pPr marL="1738255" algn="l" rtl="0" fontAlgn="base">
        <a:spcBef>
          <a:spcPct val="0"/>
        </a:spcBef>
        <a:spcAft>
          <a:spcPct val="0"/>
        </a:spcAft>
        <a:defRPr sz="41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47047" indent="-268584" algn="l" rtl="0" eaLnBrk="0" fontAlgn="base" hangingPunct="0">
        <a:spcBef>
          <a:spcPts val="57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88" indent="-224827" algn="l" rtl="0" eaLnBrk="0" fontAlgn="base" hangingPunct="0">
        <a:spcBef>
          <a:spcPts val="52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67" indent="-2172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2652" indent="-164471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32773" indent="-173524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060" indent="-17382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633959" indent="-17382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825167" indent="-17382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025067" indent="-17382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4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9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0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38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7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07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41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765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team.com.ar/poli098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h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79368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08498" y="2694573"/>
            <a:ext cx="6048672" cy="94953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/>
            <a:r>
              <a:rPr lang="es-ES" sz="2800" b="1" dirty="0" smtClean="0"/>
              <a:t>ALTERNATIVAS  TERAPÉUTICAS EQUIVALENTES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58348" y="4810324"/>
            <a:ext cx="4670830" cy="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13" tIns="43456" rIns="86913" bIns="434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 smtClean="0">
                <a:latin typeface="+mj-lt"/>
              </a:rPr>
              <a:t> </a:t>
            </a:r>
            <a:r>
              <a:rPr lang="es-ES" b="1" dirty="0" smtClean="0">
                <a:latin typeface="+mj-lt"/>
              </a:rPr>
              <a:t>Emilio Jesús Alegre del Rey</a:t>
            </a:r>
            <a:endParaRPr lang="es-ES" b="1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43076" y="5667580"/>
            <a:ext cx="4586102" cy="3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13" tIns="43456" rIns="86913" bIns="4345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b="1" dirty="0">
                <a:latin typeface="+mj-lt"/>
              </a:rPr>
              <a:t>Hospital Universitario Puerto Real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40546" y="5428863"/>
            <a:ext cx="5667300" cy="1195"/>
          </a:xfrm>
          <a:prstGeom prst="lin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6913" tIns="43456" rIns="86913" bIns="43456"/>
          <a:lstStyle/>
          <a:p>
            <a:pPr>
              <a:defRPr/>
            </a:pPr>
            <a:endParaRPr lang="es-ES" sz="200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523484" y="595482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DATOS DE PARTIDA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6646" y="1197546"/>
            <a:ext cx="7429552" cy="116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34" indent="-34293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lphaUcParenR" startAt="2"/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Elegir la variable principal para la determinación de equivalencia:</a:t>
            </a:r>
          </a:p>
          <a:p>
            <a:pPr marL="342934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5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88418" y="4365898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Gill Sans MT (Títulos)"/>
              </a:rPr>
              <a:t>	Resultados de eficacia: </a:t>
            </a:r>
            <a:r>
              <a:rPr lang="es-ES" b="1" dirty="0" smtClean="0">
                <a:latin typeface="Gill Sans MT (Títulos)"/>
              </a:rPr>
              <a:t>RAR</a:t>
            </a:r>
            <a:r>
              <a:rPr lang="es-ES" dirty="0" smtClean="0">
                <a:latin typeface="Gill Sans MT (Títulos)"/>
              </a:rPr>
              <a:t>  -RR, HR- </a:t>
            </a:r>
            <a:r>
              <a:rPr lang="es-ES" b="1" dirty="0" smtClean="0">
                <a:latin typeface="Gill Sans MT (Títulos)"/>
              </a:rPr>
              <a:t>IC95%</a:t>
            </a:r>
            <a:endParaRPr lang="es-ES" dirty="0">
              <a:latin typeface="Gill Sans MT (Títulos)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88418" y="242168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Gill Sans MT (Títulos)"/>
              </a:rPr>
              <a:t>	Mayor relevancia clínica que permita comparación adecuada de los fármacos mediante la evidencia disponible.</a:t>
            </a:r>
            <a:endParaRPr lang="es-ES" dirty="0">
              <a:latin typeface="Gill Sans MT (Títulos)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88418" y="3442568"/>
            <a:ext cx="748883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Gill Sans MT (Títulos)"/>
              </a:rPr>
              <a:t>  Preferible variable principal de los ECA</a:t>
            </a:r>
            <a:endParaRPr lang="es-ES" dirty="0">
              <a:latin typeface="Gill Sans MT (Títulos)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56570" y="508597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Variable binaria</a:t>
            </a:r>
          </a:p>
          <a:p>
            <a:pPr algn="ctr"/>
            <a:r>
              <a:rPr lang="es-ES" dirty="0" smtClean="0"/>
              <a:t>(evento / no evento)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148858" y="501397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RAR, RR, HR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148858" y="53647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IC95%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556570" y="595007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Variable continua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148858" y="587806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Diferencia de medias / medianas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148858" y="622881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IC95%, desviación estándar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258776" y="1948388"/>
            <a:ext cx="7778514" cy="3416330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600" u="sng" dirty="0" smtClean="0">
                <a:latin typeface="Gill Sans MT (Títulos)"/>
              </a:rPr>
              <a:t>Por </a:t>
            </a:r>
            <a:r>
              <a:rPr lang="es-ES" sz="1600" u="sng" dirty="0">
                <a:latin typeface="Gill Sans MT (Títulos)"/>
              </a:rPr>
              <a:t>orden de preferencia</a:t>
            </a:r>
            <a:r>
              <a:rPr lang="es-ES" sz="1600" dirty="0">
                <a:latin typeface="Gill Sans MT (Títulos)"/>
              </a:rPr>
              <a:t>:</a:t>
            </a: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>
                <a:latin typeface="Gill Sans MT (Títulos)"/>
              </a:rPr>
              <a:t>Valor delta establecido por agencias evaluadoras </a:t>
            </a:r>
            <a:r>
              <a:rPr lang="es-ES" sz="1600" dirty="0" smtClean="0">
                <a:latin typeface="Gill Sans MT (Títulos)"/>
              </a:rPr>
              <a:t>(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EMA / FDA).</a:t>
            </a:r>
            <a:endParaRPr lang="es-ES" sz="1600" u="sng" dirty="0">
              <a:latin typeface="Gill Sans MT (Títulos)"/>
            </a:endParaRP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 smtClean="0">
                <a:latin typeface="Gill Sans MT (Títulos)"/>
              </a:rPr>
              <a:t>Propuesto por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paneles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de expertos</a:t>
            </a:r>
            <a:r>
              <a:rPr lang="es-ES" sz="1600" dirty="0">
                <a:latin typeface="Gill Sans MT (Títulos)"/>
              </a:rPr>
              <a:t>, preferiblemente independientes.</a:t>
            </a: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 smtClean="0">
                <a:latin typeface="Gill Sans MT (Títulos)"/>
              </a:rPr>
              <a:t>Utilizado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en EC de equivalencia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/ no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inferioridad</a:t>
            </a:r>
            <a:r>
              <a:rPr lang="es-ES" sz="1600" dirty="0">
                <a:latin typeface="Gill Sans MT (Títulos)"/>
              </a:rPr>
              <a:t>.</a:t>
            </a: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>
                <a:latin typeface="Gill Sans MT (Títulos)"/>
              </a:rPr>
              <a:t>Valor de referencia utilizado para el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cálculo de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muestra:</a:t>
            </a:r>
          </a:p>
          <a:p>
            <a:pPr marL="1349054" lvl="2" indent="-457246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600" dirty="0" smtClean="0">
                <a:latin typeface="Gill Sans MT (Títulos)"/>
              </a:rPr>
              <a:t>Utilizado </a:t>
            </a:r>
            <a:r>
              <a:rPr lang="es-ES" sz="1600" dirty="0">
                <a:latin typeface="Gill Sans MT (Títulos)"/>
              </a:rPr>
              <a:t>en EC con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comparador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activo</a:t>
            </a:r>
            <a:r>
              <a:rPr lang="es-ES" sz="1600" dirty="0" smtClean="0">
                <a:latin typeface="Gill Sans MT (Títulos)"/>
              </a:rPr>
              <a:t>.</a:t>
            </a:r>
          </a:p>
          <a:p>
            <a:pPr marL="1349054" lvl="2" indent="-457246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600" dirty="0" smtClean="0">
                <a:latin typeface="Gill Sans MT (Títulos)"/>
              </a:rPr>
              <a:t>Utilizado </a:t>
            </a:r>
            <a:r>
              <a:rPr lang="es-ES" sz="1600" dirty="0">
                <a:latin typeface="Gill Sans MT (Títulos)"/>
              </a:rPr>
              <a:t>para el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cálculo de muestra </a:t>
            </a:r>
            <a:r>
              <a:rPr lang="es-ES" sz="1600" dirty="0">
                <a:latin typeface="Gill Sans MT (Títulos)"/>
              </a:rPr>
              <a:t>utilizado en EC frente a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placebo</a:t>
            </a:r>
            <a:r>
              <a:rPr lang="es-ES" sz="1600" dirty="0">
                <a:latin typeface="Gill Sans MT (Títulos)"/>
              </a:rPr>
              <a:t>. </a:t>
            </a:r>
            <a:endParaRPr lang="es-ES" sz="1600" dirty="0" smtClean="0">
              <a:latin typeface="Gill Sans MT (Títulos)"/>
            </a:endParaRPr>
          </a:p>
          <a:p>
            <a:pPr marL="914491" lvl="1" indent="-457246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s-ES" sz="1600" dirty="0" smtClean="0">
                <a:latin typeface="Gill Sans MT (Títulos)"/>
              </a:rPr>
              <a:t>Fracción de resultado de un fármaco frente a placebo </a:t>
            </a:r>
            <a:r>
              <a:rPr lang="es-ES" sz="1600" dirty="0" smtClean="0">
                <a:latin typeface="Gill Sans MT (Títulos)"/>
                <a:sym typeface="Wingdings" pitchFamily="2" charset="2"/>
              </a:rPr>
              <a:t> se ha empleado el 50% (discutible,  justificar)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4402" y="5662042"/>
            <a:ext cx="8064896" cy="9233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latin typeface="Gill Sans MT (Títulos)"/>
              </a:rPr>
              <a:t>Tipo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de </a:t>
            </a:r>
            <a:r>
              <a:rPr lang="es-ES" dirty="0" smtClean="0">
                <a:solidFill>
                  <a:schemeClr val="tx1"/>
                </a:solidFill>
                <a:latin typeface="Gill Sans MT (Títulos)"/>
              </a:rPr>
              <a:t>variable: variable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final de 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gran relevancia clínica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el valor delta debe ser 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más reducido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 que si es </a:t>
            </a:r>
            <a:r>
              <a:rPr lang="es-ES" dirty="0" smtClean="0">
                <a:solidFill>
                  <a:schemeClr val="tx1"/>
                </a:solidFill>
                <a:latin typeface="Gill Sans MT (Títulos)"/>
              </a:rPr>
              <a:t>variable </a:t>
            </a:r>
            <a:r>
              <a:rPr lang="es-ES" dirty="0">
                <a:solidFill>
                  <a:schemeClr val="tx1"/>
                </a:solidFill>
                <a:latin typeface="Gill Sans MT (Títulos)"/>
              </a:rPr>
              <a:t>intermedia o de menor relevancia clínica.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86646" y="1035888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C) Determinar el valor DELTA </a:t>
            </a:r>
          </a:p>
          <a:p>
            <a:pPr>
              <a:lnSpc>
                <a:spcPct val="150000"/>
              </a:lnSpc>
              <a:defRPr/>
            </a:pPr>
            <a:r>
              <a:rPr lang="es-ES" dirty="0" smtClean="0">
                <a:latin typeface="Gill Sans MT (Títulos)"/>
              </a:rPr>
              <a:t>(máxima diferencia que se considera clínicamente irrelevante)</a:t>
            </a:r>
            <a:endParaRPr lang="es-ES" dirty="0">
              <a:latin typeface="Gill Sans MT (Títulos)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87306" y="143646"/>
            <a:ext cx="268272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DATOS DE PARTIDA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258691" y="1197546"/>
            <a:ext cx="7562575" cy="646341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>
              <a:defRPr/>
            </a:pPr>
            <a:r>
              <a:rPr lang="es-E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D</a:t>
            </a: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) Considerar implicaciones para el paciente de un resultado peor en la variable considerada</a:t>
            </a:r>
            <a:r>
              <a:rPr lang="es-ES" b="1" dirty="0" smtClean="0">
                <a:latin typeface="Gill Sans MT (Títulos)"/>
                <a:cs typeface="Arial" charset="0"/>
              </a:rPr>
              <a:t> </a:t>
            </a:r>
            <a:endParaRPr lang="es-ES" dirty="0">
              <a:latin typeface="Gill Sans MT (Títulos)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87306" y="143646"/>
            <a:ext cx="268272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DATOS DE PARTIDA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15274" y="2997746"/>
            <a:ext cx="657229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latin typeface="Gill Sans MT (Títulos)"/>
                <a:cs typeface="Arial" charset="0"/>
              </a:rPr>
              <a:t>Esto condiciona los criterios de posicionamiento</a:t>
            </a:r>
            <a:endParaRPr lang="es-ES" sz="2000" b="1" dirty="0">
              <a:latin typeface="Gill Sans MT (Títulos)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2434" y="206164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 smtClean="0">
                <a:latin typeface="Gill Sans MT (Títulos)"/>
                <a:cs typeface="Arial" charset="0"/>
              </a:rPr>
              <a:t>El fallo de tratamiento inicial implica perjuicio grave/irreversible para el paciente, que no pueda ser corregido con la administración de una segunda línea de tratamiento.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60426" y="4005858"/>
            <a:ext cx="7562575" cy="369342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E) Evaluar criterios de selección complementarios</a:t>
            </a:r>
            <a:endParaRPr lang="es-ES" dirty="0">
              <a:latin typeface="Gill Sans MT (Títulos)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15208" y="4996094"/>
            <a:ext cx="17859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Gill Sans MT (Títulos)"/>
              </a:rPr>
              <a:t>ATE en eficacia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001158" y="471034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Gill Sans MT (Títulos)"/>
              </a:rPr>
              <a:t>Para la declaración definitiva de ATE hay que considerar</a:t>
            </a:r>
            <a:endParaRPr lang="es-ES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001158" y="521040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644364" y="4744367"/>
            <a:ext cx="10647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 smtClean="0">
                <a:latin typeface="Gill Sans MT (Títulos)"/>
              </a:rPr>
              <a:t>Seguridad</a:t>
            </a:r>
            <a:endParaRPr lang="es-ES" sz="1500" dirty="0"/>
          </a:p>
        </p:txBody>
      </p:sp>
      <p:sp>
        <p:nvSpPr>
          <p:cNvPr id="14" name="13 Rectángulo"/>
          <p:cNvSpPr/>
          <p:nvPr/>
        </p:nvSpPr>
        <p:spPr>
          <a:xfrm>
            <a:off x="5644364" y="5043031"/>
            <a:ext cx="3143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 smtClean="0">
                <a:latin typeface="Gill Sans MT (Títulos)"/>
              </a:rPr>
              <a:t>Comodidad / adecuación paciente</a:t>
            </a:r>
            <a:endParaRPr lang="es-ES" sz="1500" dirty="0"/>
          </a:p>
        </p:txBody>
      </p:sp>
      <p:sp>
        <p:nvSpPr>
          <p:cNvPr id="15" name="14 Rectángulo"/>
          <p:cNvSpPr/>
          <p:nvPr/>
        </p:nvSpPr>
        <p:spPr>
          <a:xfrm>
            <a:off x="5644364" y="5353284"/>
            <a:ext cx="33575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 smtClean="0">
                <a:latin typeface="Gill Sans MT (Títulos)"/>
              </a:rPr>
              <a:t>Comodidad / adecuación S. Sanitario</a:t>
            </a:r>
            <a:endParaRPr lang="es-ES" sz="1500" dirty="0"/>
          </a:p>
        </p:txBody>
      </p:sp>
      <p:sp>
        <p:nvSpPr>
          <p:cNvPr id="16" name="15 Elipse"/>
          <p:cNvSpPr/>
          <p:nvPr/>
        </p:nvSpPr>
        <p:spPr>
          <a:xfrm>
            <a:off x="5076850" y="4668337"/>
            <a:ext cx="406873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5724922" y="6038220"/>
            <a:ext cx="432048" cy="360040"/>
          </a:xfrm>
          <a:prstGeom prst="downArrow">
            <a:avLst/>
          </a:prstGeom>
          <a:scene3d>
            <a:camera prst="orthographicFront">
              <a:rot lat="0" lon="0" rev="19499999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052514" y="6085379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 smtClean="0">
                <a:latin typeface="Gill Sans MT (Títulos)"/>
                <a:cs typeface="Arial" charset="0"/>
              </a:rPr>
              <a:t>Comprobar si existen diferencias que impidan considerarlos ATE.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  <p:bldP spid="9" grpId="0"/>
      <p:bldP spid="10" grpId="0" animBg="1"/>
      <p:bldP spid="11" grpId="0"/>
      <p:bldP spid="13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840" y="765498"/>
            <a:ext cx="37798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1908498" y="1773610"/>
            <a:ext cx="219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Arial" pitchFamily="34" charset="0"/>
                <a:ea typeface="Times New Roman" pitchFamily="18" charset="0"/>
                <a:cs typeface="AdvPSPAL-R"/>
              </a:rPr>
              <a:t>Diferentes posibilidades </a:t>
            </a:r>
            <a:endParaRPr lang="es-ES" b="1" dirty="0"/>
          </a:p>
        </p:txBody>
      </p:sp>
      <p:sp>
        <p:nvSpPr>
          <p:cNvPr id="27" name="26 Rectángulo"/>
          <p:cNvSpPr/>
          <p:nvPr/>
        </p:nvSpPr>
        <p:spPr>
          <a:xfrm>
            <a:off x="3492674" y="3110985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u="sng" dirty="0" smtClean="0">
                <a:solidFill>
                  <a:srgbClr val="002060"/>
                </a:solidFill>
                <a:latin typeface="Gill Sans MT (Títulos)"/>
              </a:rPr>
              <a:t>Atraviesa el valor neutro</a:t>
            </a:r>
            <a:endParaRPr lang="es-ES" sz="1600" u="sng" dirty="0"/>
          </a:p>
        </p:txBody>
      </p:sp>
      <p:sp>
        <p:nvSpPr>
          <p:cNvPr id="28" name="27 Rectángulo"/>
          <p:cNvSpPr/>
          <p:nvPr/>
        </p:nvSpPr>
        <p:spPr>
          <a:xfrm>
            <a:off x="6819276" y="3236417"/>
            <a:ext cx="2071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Franklin Gothic Book"/>
                <a:sym typeface="Wingdings" pitchFamily="2" charset="2"/>
              </a:rPr>
              <a:t>NO DIFERENCIA ESTADÍSTICAMENTE SIGNIFICATIVA</a:t>
            </a:r>
            <a:endParaRPr lang="es-ES" sz="1600" b="1" dirty="0"/>
          </a:p>
        </p:txBody>
      </p:sp>
      <p:sp>
        <p:nvSpPr>
          <p:cNvPr id="30" name="29 Rectángulo"/>
          <p:cNvSpPr/>
          <p:nvPr/>
        </p:nvSpPr>
        <p:spPr>
          <a:xfrm>
            <a:off x="7021066" y="5710113"/>
            <a:ext cx="1750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Franklin Gothic Book"/>
                <a:sym typeface="Wingdings" pitchFamily="2" charset="2"/>
              </a:rPr>
              <a:t>EQUIVALENCIA CLÍNICA</a:t>
            </a:r>
            <a:endParaRPr lang="es-ES" sz="1600" b="1" dirty="0"/>
          </a:p>
        </p:txBody>
      </p:sp>
      <p:sp>
        <p:nvSpPr>
          <p:cNvPr id="32" name="31 Flecha derecha"/>
          <p:cNvSpPr/>
          <p:nvPr/>
        </p:nvSpPr>
        <p:spPr>
          <a:xfrm>
            <a:off x="6300986" y="3452441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548459" y="5899552"/>
            <a:ext cx="223224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IC95% y ± </a:t>
            </a:r>
            <a:r>
              <a:rPr lang="el-GR" sz="1600" dirty="0" smtClean="0">
                <a:solidFill>
                  <a:srgbClr val="002060"/>
                </a:solidFill>
                <a:latin typeface="Gill Sans MT (Títulos)"/>
              </a:rPr>
              <a:t>Δ</a:t>
            </a:r>
            <a:endParaRPr lang="es-ES" sz="1600" dirty="0"/>
          </a:p>
        </p:txBody>
      </p:sp>
      <p:sp>
        <p:nvSpPr>
          <p:cNvPr id="35" name="34 Rectángulo"/>
          <p:cNvSpPr/>
          <p:nvPr/>
        </p:nvSpPr>
        <p:spPr>
          <a:xfrm>
            <a:off x="4068738" y="5710113"/>
            <a:ext cx="2189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IC95% incluido en ± </a:t>
            </a:r>
            <a:r>
              <a:rPr lang="el-GR" sz="1600" dirty="0" smtClean="0">
                <a:solidFill>
                  <a:srgbClr val="002060"/>
                </a:solidFill>
                <a:latin typeface="Gill Sans MT (Títulos)"/>
              </a:rPr>
              <a:t>Δ</a:t>
            </a:r>
            <a:endParaRPr lang="es-ES" sz="1600" dirty="0"/>
          </a:p>
        </p:txBody>
      </p:sp>
      <p:sp>
        <p:nvSpPr>
          <p:cNvPr id="36" name="35 Rectángulo"/>
          <p:cNvSpPr/>
          <p:nvPr/>
        </p:nvSpPr>
        <p:spPr>
          <a:xfrm>
            <a:off x="4084001" y="5973840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Sobrepasa parcialmente</a:t>
            </a:r>
            <a:endParaRPr lang="es-ES" sz="1600" dirty="0"/>
          </a:p>
        </p:txBody>
      </p:sp>
      <p:sp>
        <p:nvSpPr>
          <p:cNvPr id="37" name="36 Rectángulo"/>
          <p:cNvSpPr/>
          <p:nvPr/>
        </p:nvSpPr>
        <p:spPr>
          <a:xfrm>
            <a:off x="4084266" y="6259592"/>
            <a:ext cx="1713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Totalmente fuera</a:t>
            </a:r>
            <a:endParaRPr lang="es-ES" sz="1600" dirty="0"/>
          </a:p>
        </p:txBody>
      </p:sp>
      <p:sp>
        <p:nvSpPr>
          <p:cNvPr id="38" name="37 Abrir llave"/>
          <p:cNvSpPr/>
          <p:nvPr/>
        </p:nvSpPr>
        <p:spPr>
          <a:xfrm>
            <a:off x="4068738" y="5710113"/>
            <a:ext cx="45719" cy="857256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9" name="38 Rectángulo"/>
          <p:cNvSpPr/>
          <p:nvPr/>
        </p:nvSpPr>
        <p:spPr>
          <a:xfrm>
            <a:off x="1476450" y="4717227"/>
            <a:ext cx="33123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Medida del riesgo (RAR, RR, HR, diferencia de medias)</a:t>
            </a:r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3924722" y="3453560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0 para RAR</a:t>
            </a:r>
            <a:endParaRPr lang="es-ES" sz="1600" dirty="0"/>
          </a:p>
        </p:txBody>
      </p:sp>
      <p:sp>
        <p:nvSpPr>
          <p:cNvPr id="41" name="40 Rectángulo"/>
          <p:cNvSpPr/>
          <p:nvPr/>
        </p:nvSpPr>
        <p:spPr>
          <a:xfrm>
            <a:off x="3924722" y="3739312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1 para RR y HR</a:t>
            </a:r>
            <a:endParaRPr lang="es-ES" sz="1600" dirty="0"/>
          </a:p>
        </p:txBody>
      </p:sp>
      <p:sp>
        <p:nvSpPr>
          <p:cNvPr id="22" name="21 Rectángulo"/>
          <p:cNvSpPr/>
          <p:nvPr/>
        </p:nvSpPr>
        <p:spPr>
          <a:xfrm>
            <a:off x="1476450" y="3231266"/>
            <a:ext cx="187220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Diferencia estadísticamente significativa</a:t>
            </a:r>
            <a:endParaRPr lang="es-ES" sz="1600" dirty="0"/>
          </a:p>
        </p:txBody>
      </p:sp>
      <p:sp>
        <p:nvSpPr>
          <p:cNvPr id="33" name="32 Rectángulo"/>
          <p:cNvSpPr/>
          <p:nvPr/>
        </p:nvSpPr>
        <p:spPr>
          <a:xfrm>
            <a:off x="5076850" y="4789235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u="sng" dirty="0" smtClean="0">
                <a:solidFill>
                  <a:srgbClr val="002060"/>
                </a:solidFill>
                <a:latin typeface="Gill Sans MT (Títulos)"/>
              </a:rPr>
              <a:t>Dentro o fuera del intervalo ± </a:t>
            </a:r>
            <a:r>
              <a:rPr lang="el-GR" sz="1600" u="sng" dirty="0" smtClean="0">
                <a:solidFill>
                  <a:srgbClr val="002060"/>
                </a:solidFill>
                <a:latin typeface="Gill Sans MT (Títulos)"/>
              </a:rPr>
              <a:t>Δ</a:t>
            </a:r>
            <a:endParaRPr lang="es-ES" sz="1600" u="sng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517010" y="5782121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 animBg="1"/>
      <p:bldP spid="34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22" grpId="0" animBg="1"/>
      <p:bldP spid="33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578" y="1053530"/>
            <a:ext cx="4752528" cy="271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404442" y="4110955"/>
            <a:ext cx="1728191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Equivalente estadística y clínicamente</a:t>
            </a:r>
            <a:endParaRPr lang="es-ES" sz="1600" dirty="0">
              <a:solidFill>
                <a:srgbClr val="FF0000"/>
              </a:solidFill>
              <a:latin typeface="Gill Sans MT (Títulos)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2802804" y="2205658"/>
            <a:ext cx="1553966" cy="158417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3924723" y="4152766"/>
            <a:ext cx="2808311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Equivalencia clínica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 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(se considera irrelevante)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29456" y="6122692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dirty="0" err="1" smtClean="0"/>
              <a:t>Argimón</a:t>
            </a:r>
            <a:r>
              <a:rPr lang="es-ES" sz="1200" dirty="0" smtClean="0"/>
              <a:t> JM. El intervalo de confianza: algo más que un valor de significación estadística. </a:t>
            </a:r>
            <a:r>
              <a:rPr lang="es-ES" sz="1200" dirty="0" err="1" smtClean="0"/>
              <a:t>Med</a:t>
            </a:r>
            <a:r>
              <a:rPr lang="es-ES" sz="1200" dirty="0" smtClean="0"/>
              <a:t> </a:t>
            </a:r>
            <a:r>
              <a:rPr lang="es-ES" sz="1200" dirty="0" err="1" smtClean="0"/>
              <a:t>Clin</a:t>
            </a:r>
            <a:r>
              <a:rPr lang="es-ES" sz="1200" dirty="0" smtClean="0"/>
              <a:t> (</a:t>
            </a:r>
            <a:r>
              <a:rPr lang="es-ES" sz="1200" dirty="0" err="1" smtClean="0"/>
              <a:t>Barc</a:t>
            </a:r>
            <a:r>
              <a:rPr lang="es-ES" sz="1200" dirty="0" smtClean="0"/>
              <a:t>) 2002;118(10):382-4.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dirty="0" smtClean="0"/>
              <a:t>Delgado O, </a:t>
            </a:r>
            <a:r>
              <a:rPr lang="es-ES_tradnl" sz="1200" dirty="0" err="1" smtClean="0"/>
              <a:t>Puigventós</a:t>
            </a:r>
            <a:r>
              <a:rPr lang="es-ES_tradnl" sz="1200" dirty="0" smtClean="0"/>
              <a:t> F, </a:t>
            </a:r>
            <a:r>
              <a:rPr lang="es-ES_tradnl" sz="1200" dirty="0" err="1" smtClean="0"/>
              <a:t>Pinteño</a:t>
            </a:r>
            <a:r>
              <a:rPr lang="es-ES_tradnl" sz="1200" dirty="0" smtClean="0"/>
              <a:t> M, </a:t>
            </a:r>
            <a:r>
              <a:rPr lang="es-ES_tradnl" sz="1200" dirty="0" err="1" smtClean="0"/>
              <a:t>Ventayol</a:t>
            </a:r>
            <a:r>
              <a:rPr lang="es-ES_tradnl" sz="1200" dirty="0" smtClean="0"/>
              <a:t> P. Equivalencia Terapéutica: Concepto y niveles de evidencia. </a:t>
            </a:r>
            <a:r>
              <a:rPr lang="es-ES_tradnl" sz="1200" dirty="0" err="1" smtClean="0"/>
              <a:t>Med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Clin</a:t>
            </a:r>
            <a:r>
              <a:rPr lang="es-ES_tradnl" sz="1200" dirty="0" smtClean="0"/>
              <a:t> (</a:t>
            </a:r>
            <a:r>
              <a:rPr lang="es-ES_tradnl" sz="1200" dirty="0" err="1" smtClean="0"/>
              <a:t>Barc</a:t>
            </a:r>
            <a:r>
              <a:rPr lang="es-ES_tradnl" sz="1200" dirty="0" smtClean="0"/>
              <a:t>) 2007;</a:t>
            </a:r>
            <a:r>
              <a:rPr lang="es-ES" sz="1200" dirty="0" smtClean="0"/>
              <a:t>129(19):736-45.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2772594" y="3717826"/>
            <a:ext cx="432048" cy="360040"/>
          </a:xfrm>
          <a:prstGeom prst="downArrow">
            <a:avLst/>
          </a:prstGeom>
          <a:scene3d>
            <a:camera prst="orthographicFront">
              <a:rot lat="0" lon="0" rev="19499999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3996730" y="3717826"/>
            <a:ext cx="432048" cy="360040"/>
          </a:xfrm>
          <a:prstGeom prst="downArrow">
            <a:avLst/>
          </a:prstGeom>
          <a:scene3d>
            <a:camera prst="orthographicFront">
              <a:rot lat="0" lon="0" rev="21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2829782" y="5013970"/>
            <a:ext cx="14549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dirty="0" smtClean="0">
                <a:ln/>
                <a:solidFill>
                  <a:schemeClr val="accent3"/>
                </a:solidFill>
              </a:rPr>
              <a:t>ATE</a:t>
            </a:r>
            <a:endParaRPr lang="es-E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8" grpId="0"/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586" y="1341562"/>
            <a:ext cx="4752528" cy="271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2916609" y="4653930"/>
            <a:ext cx="3456385" cy="10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Diferencia probablemente relevante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&gt;50% fuera del ± </a:t>
            </a:r>
            <a:r>
              <a:rPr lang="el-GR" sz="1600" b="1" dirty="0" smtClean="0">
                <a:latin typeface="Gill Sans MT (Títulos)"/>
              </a:rPr>
              <a:t>Δ</a:t>
            </a:r>
            <a:r>
              <a:rPr lang="es-ES" sz="1600" b="1" dirty="0" smtClean="0">
                <a:latin typeface="Gill Sans MT (Títulos)"/>
              </a:rPr>
              <a:t> 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5940946" y="1557586"/>
            <a:ext cx="1553966" cy="25922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6517010" y="4653930"/>
            <a:ext cx="2376263" cy="10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Diferencia relevante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  y clínicamente relevante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5868938" y="4005858"/>
            <a:ext cx="432048" cy="360040"/>
          </a:xfrm>
          <a:prstGeom prst="downArrow">
            <a:avLst/>
          </a:prstGeom>
          <a:scene3d>
            <a:camera prst="orthographicFront">
              <a:rot lat="0" lon="0" rev="19499999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7093074" y="4005858"/>
            <a:ext cx="432048" cy="360040"/>
          </a:xfrm>
          <a:prstGeom prst="downArrow">
            <a:avLst/>
          </a:prstGeom>
          <a:scene3d>
            <a:camera prst="orthographicFront">
              <a:rot lat="0" lon="0" rev="21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220866" y="583915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dirty="0" smtClean="0">
                <a:ln/>
                <a:solidFill>
                  <a:schemeClr val="accent3"/>
                </a:solidFill>
              </a:rPr>
              <a:t>No ATE</a:t>
            </a:r>
            <a:endParaRPr lang="es-E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8" grpId="0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6530" y="1915610"/>
            <a:ext cx="5673242" cy="324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3229722" y="5580742"/>
            <a:ext cx="3863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ea typeface="Times New Roman" pitchFamily="18" charset="0"/>
                <a:cs typeface="AdvPSPAL-R"/>
              </a:rPr>
              <a:t>Casos dudosos/no concluyentes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40746" y="1773610"/>
            <a:ext cx="2016224" cy="3384376"/>
          </a:xfrm>
          <a:prstGeom prst="rect">
            <a:avLst/>
          </a:prstGeom>
          <a:noFill/>
          <a:ln w="349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46" y="858026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 bwMode="auto">
          <a:xfrm>
            <a:off x="2643968" y="1429530"/>
            <a:ext cx="525716" cy="17859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01488" y="981522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El IC95% sobrepasa el margen de equivalencia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360934" y="3498058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no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501488" y="1582706"/>
            <a:ext cx="3429024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No </a:t>
            </a:r>
            <a:r>
              <a:rPr lang="es-ES" sz="1400" dirty="0" smtClean="0">
                <a:latin typeface="Gill Sans MT (Títulos)"/>
                <a:ea typeface="Times New Roman" pitchFamily="18" charset="0"/>
                <a:cs typeface="AdvPSPAL-R"/>
              </a:rPr>
              <a:t>hay seguridad de que exista diferencia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(</a:t>
            </a:r>
            <a:r>
              <a:rPr lang="es-ES" sz="1400" dirty="0" smtClean="0">
                <a:latin typeface="Gill Sans MT (Títulos)"/>
                <a:ea typeface="Times New Roman" pitchFamily="18" charset="0"/>
                <a:cs typeface="AdvPSPAL-R"/>
              </a:rPr>
              <a:t>pues es estadísticamente no significativa)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501488" y="2403098"/>
            <a:ext cx="3429024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s-ES" sz="1400" dirty="0" smtClean="0">
                <a:latin typeface="Gill Sans MT (Títulos)"/>
              </a:rPr>
              <a:t>Probabilidad de diferencia clínicamente relevante es &lt; 50% (la mayor parte del IC está en el rango de equivalencia)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latin typeface="Gill Sans MT (Títulos)"/>
              <a:ea typeface="Times New Roman" pitchFamily="18" charset="0"/>
              <a:cs typeface="AdvPSPAL-R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17010" y="3357786"/>
            <a:ext cx="10801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ATE</a:t>
            </a:r>
            <a:endParaRPr lang="es-ES" b="1" dirty="0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1764482" y="4573200"/>
            <a:ext cx="7309098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  <a:latin typeface="Gill Sans MT (Títulos)"/>
              </a:rPr>
              <a:t>Excepción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: probabilidad reducida de resultado fuera de ± </a:t>
            </a:r>
            <a:r>
              <a:rPr lang="el-GR" sz="1600" dirty="0" smtClean="0">
                <a:solidFill>
                  <a:srgbClr val="002060"/>
                </a:solidFill>
                <a:latin typeface="Gill Sans MT (Títulos)"/>
              </a:rPr>
              <a:t>Δ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(calculadora de </a:t>
            </a:r>
            <a:r>
              <a:rPr lang="es-ES" sz="1600" i="1" dirty="0" smtClean="0">
                <a:solidFill>
                  <a:srgbClr val="002060"/>
                </a:solidFill>
                <a:latin typeface="Gill Sans MT (Títulos)"/>
              </a:rPr>
              <a:t>Shakespeare et al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o por la regla empírica o de las tres sigmas)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1764482" y="5365288"/>
            <a:ext cx="7004536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ATE en mayoría de los pacientes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  <a:sym typeface="Wingdings" pitchFamily="2" charset="2"/>
              </a:rPr>
              <a:t> considerar criterios secundarios </a:t>
            </a:r>
          </a:p>
          <a:p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dvPSPAL-R"/>
              </a:rPr>
              <a:t>En todo caso, esta consideración como ATE deber ser bien argumentada</a:t>
            </a:r>
            <a:endParaRPr lang="es-ES" sz="1600" dirty="0">
              <a:solidFill>
                <a:srgbClr val="FF0000"/>
              </a:solidFill>
              <a:latin typeface="Gill Sans MT (Títulos)"/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1360934" y="3943142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</a:t>
            </a:r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SÍ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517010" y="3913524"/>
            <a:ext cx="1080120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 ATE</a:t>
            </a:r>
            <a:endParaRPr lang="es-ES" b="1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29456" y="6352505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200" dirty="0" smtClean="0"/>
              <a:t>Shakespeare TP, </a:t>
            </a:r>
            <a:r>
              <a:rPr lang="en-GB" sz="1200" dirty="0" err="1" smtClean="0"/>
              <a:t>Gebski</a:t>
            </a:r>
            <a:r>
              <a:rPr lang="en-GB" sz="1200" dirty="0" smtClean="0"/>
              <a:t> VJ, </a:t>
            </a:r>
            <a:r>
              <a:rPr lang="en-GB" sz="1200" dirty="0" err="1" smtClean="0"/>
              <a:t>Veness</a:t>
            </a:r>
            <a:r>
              <a:rPr lang="en-GB" sz="1200" dirty="0" smtClean="0"/>
              <a:t> MJ, </a:t>
            </a:r>
            <a:r>
              <a:rPr lang="en-GB" sz="1200" dirty="0" err="1" smtClean="0"/>
              <a:t>Simes</a:t>
            </a:r>
            <a:r>
              <a:rPr lang="en-GB" sz="1200" dirty="0" smtClean="0"/>
              <a:t> J. Improving the interpretation of clinical studies by use of confidence levels, clinical significance curves, and risk-benefit contours. Lancet 2001; 357: 1349-1353.</a:t>
            </a:r>
            <a:endParaRPr lang="es-ES" sz="1200" dirty="0" smtClean="0"/>
          </a:p>
        </p:txBody>
      </p:sp>
      <p:sp>
        <p:nvSpPr>
          <p:cNvPr id="34" name="33 Flecha curvada hacia la derecha"/>
          <p:cNvSpPr/>
          <p:nvPr/>
        </p:nvSpPr>
        <p:spPr>
          <a:xfrm>
            <a:off x="1476450" y="4293890"/>
            <a:ext cx="288032" cy="576064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5 CuadroTexto"/>
          <p:cNvSpPr txBox="1">
            <a:spLocks noChangeArrowheads="1"/>
          </p:cNvSpPr>
          <p:nvPr/>
        </p:nvSpPr>
        <p:spPr bwMode="auto">
          <a:xfrm>
            <a:off x="1044402" y="909514"/>
            <a:ext cx="1872208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Probable equivalencia clínica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41" grpId="0" animBg="1"/>
      <p:bldP spid="12" grpId="0"/>
      <p:bldP spid="16" grpId="0" animBg="1"/>
      <p:bldP spid="17" grpId="0" animBg="1"/>
      <p:bldP spid="18" grpId="0" animBg="1"/>
      <p:bldP spid="21" grpId="0"/>
      <p:bldP spid="22" grpId="0"/>
      <p:bldP spid="30" grpId="0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46" y="1072340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429522" y="4941962"/>
            <a:ext cx="7072362" cy="14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El </a:t>
            </a:r>
            <a:r>
              <a:rPr lang="es-ES" sz="1600" dirty="0">
                <a:solidFill>
                  <a:srgbClr val="002060"/>
                </a:solidFill>
                <a:latin typeface="Gill Sans MT (Títulos)"/>
              </a:rPr>
              <a:t>IC95% es suficientemente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estrecho, siempre inferior </a:t>
            </a:r>
            <a:r>
              <a:rPr lang="es-ES" sz="1600" dirty="0">
                <a:solidFill>
                  <a:srgbClr val="002060"/>
                </a:solidFill>
                <a:latin typeface="Gill Sans MT (Títulos)"/>
              </a:rPr>
              <a:t>al intervalo de 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equivalencia.</a:t>
            </a:r>
          </a:p>
          <a:p>
            <a:pPr lvl="1"/>
            <a:endParaRPr lang="es-ES" sz="1600" dirty="0">
              <a:solidFill>
                <a:srgbClr val="002060"/>
              </a:solidFill>
              <a:latin typeface="Gill Sans MT (Títulos)"/>
            </a:endParaRPr>
          </a:p>
          <a:p>
            <a:pPr lvl="1">
              <a:buFont typeface="Wingdings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l Sans MT (Títulos)"/>
              </a:rPr>
              <a:t>Consideramos que son </a:t>
            </a:r>
            <a:r>
              <a:rPr lang="es-ES" sz="2400" b="1" dirty="0">
                <a:solidFill>
                  <a:srgbClr val="FF0000"/>
                </a:solidFill>
                <a:latin typeface="Gill Sans MT (Títulos)"/>
              </a:rPr>
              <a:t>ATE</a:t>
            </a:r>
            <a:r>
              <a:rPr lang="es-ES" sz="2400" b="1" dirty="0">
                <a:solidFill>
                  <a:srgbClr val="002060"/>
                </a:solidFill>
                <a:latin typeface="Gill Sans MT (Títulos)"/>
              </a:rPr>
              <a:t> </a:t>
            </a:r>
            <a:r>
              <a:rPr lang="es-ES" sz="1600" b="1" dirty="0">
                <a:solidFill>
                  <a:srgbClr val="002060"/>
                </a:solidFill>
                <a:latin typeface="Gill Sans MT (Títulos)"/>
              </a:rPr>
              <a:t>siempre que el fracaso no suponga perjuicio grave/irreversible</a:t>
            </a:r>
            <a:r>
              <a:rPr lang="es-ES" sz="1600" dirty="0">
                <a:solidFill>
                  <a:srgbClr val="002060"/>
                </a:solidFill>
                <a:latin typeface="Gill Sans MT (Títulos)"/>
              </a:rPr>
              <a:t>.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3189822" y="1643844"/>
            <a:ext cx="525716" cy="17859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01488" y="1715282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Existe diferencia estadísticamente significativa</a:t>
            </a: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2196530" y="3573810"/>
            <a:ext cx="3456383" cy="10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Diferencia probablemente irrelevante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Diferencia estadística</a:t>
            </a:r>
          </a:p>
          <a:p>
            <a:pPr algn="ctr"/>
            <a:r>
              <a:rPr lang="es-ES" sz="1600" b="1" dirty="0" smtClean="0">
                <a:latin typeface="Gill Sans MT (Títulos)"/>
              </a:rPr>
              <a:t>&gt;50% fuera del ± </a:t>
            </a:r>
            <a:r>
              <a:rPr lang="el-GR" sz="1600" b="1" dirty="0" smtClean="0">
                <a:latin typeface="Gill Sans MT (Títulos)"/>
              </a:rPr>
              <a:t>Δ</a:t>
            </a:r>
            <a:r>
              <a:rPr lang="es-ES" sz="1600" b="1" dirty="0" smtClean="0">
                <a:latin typeface="Gill Sans MT (Títulos)"/>
              </a:rPr>
              <a:t> </a:t>
            </a:r>
            <a:endParaRPr lang="es-ES" sz="1600" dirty="0">
              <a:latin typeface="Gill Sans MT (Títulos)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08898" y="2402518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Mayor parte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effectLst/>
                <a:latin typeface="Gill Sans MT (Títulos)"/>
                <a:ea typeface="Times New Roman" pitchFamily="18" charset="0"/>
                <a:cs typeface="AdvPSPAL-R"/>
              </a:rPr>
              <a:t> del IC95% dentro del </a:t>
            </a:r>
            <a:r>
              <a:rPr lang="es-ES" sz="1400" dirty="0" smtClean="0">
                <a:latin typeface="Gill Sans MT (Títulos)"/>
                <a:ea typeface="Times New Roman" pitchFamily="18" charset="0"/>
                <a:cs typeface="AdvPSPAL-R"/>
              </a:rPr>
              <a:t>intervalo ± </a:t>
            </a:r>
            <a:r>
              <a:rPr lang="el-GR" sz="1400" dirty="0" smtClean="0">
                <a:latin typeface="Gill Sans MT (Títulos)"/>
                <a:ea typeface="Times New Roman" pitchFamily="18" charset="0"/>
                <a:cs typeface="AdvPSPAL-R"/>
              </a:rPr>
              <a:t>Δ</a:t>
            </a:r>
            <a:endParaRPr lang="es-ES" sz="1400" dirty="0" smtClean="0">
              <a:latin typeface="Gill Sans MT (Títulos)"/>
              <a:ea typeface="Times New Roman" pitchFamily="18" charset="0"/>
              <a:cs typeface="AdvPSPAL-R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3827740" y="333450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CRITERIOS “ATE"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46" y="909514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 bwMode="auto">
          <a:xfrm>
            <a:off x="3715538" y="980952"/>
            <a:ext cx="525716" cy="228601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01488" y="1611365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IC95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% mayoritariamente fuera del margen de equivalencia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501488" y="2259437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Diferencia estadísticamente no significativa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508898" y="1178736"/>
            <a:ext cx="342902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Medida del riesgo fuera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 del intervalo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± </a:t>
            </a:r>
            <a:r>
              <a:rPr lang="el-GR" sz="1400" dirty="0" smtClean="0">
                <a:latin typeface="Arial" pitchFamily="34" charset="0"/>
                <a:ea typeface="Times New Roman" pitchFamily="18" charset="0"/>
                <a:cs typeface="AdvPSPAL-R"/>
              </a:rPr>
              <a:t>Δ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1404442" y="4077866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no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1360934" y="3603428"/>
            <a:ext cx="501206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Fracaso </a:t>
            </a:r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SÍ</a:t>
            </a: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 comporta perjuicio grave / irreversible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517010" y="3573810"/>
            <a:ext cx="1080120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 ATE</a:t>
            </a:r>
            <a:endParaRPr lang="es-ES" b="1" dirty="0"/>
          </a:p>
        </p:txBody>
      </p:sp>
      <p:sp>
        <p:nvSpPr>
          <p:cNvPr id="37" name="36 Flecha curvada hacia la izquierda"/>
          <p:cNvSpPr/>
          <p:nvPr/>
        </p:nvSpPr>
        <p:spPr>
          <a:xfrm flipH="1">
            <a:off x="1476450" y="4441650"/>
            <a:ext cx="360040" cy="432048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1908498" y="4585666"/>
            <a:ext cx="3960440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Obtener evidencia de mayor precisión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40" name="39 CuadroTexto"/>
          <p:cNvSpPr txBox="1">
            <a:spLocks noChangeArrowheads="1"/>
          </p:cNvSpPr>
          <p:nvPr/>
        </p:nvSpPr>
        <p:spPr bwMode="auto">
          <a:xfrm>
            <a:off x="1908498" y="5161731"/>
            <a:ext cx="6912768" cy="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Observar resultados de los fármacos frente a los comparadores comunes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41" name="40 CuadroTexto"/>
          <p:cNvSpPr txBox="1">
            <a:spLocks noChangeArrowheads="1"/>
          </p:cNvSpPr>
          <p:nvPr/>
        </p:nvSpPr>
        <p:spPr bwMode="auto">
          <a:xfrm>
            <a:off x="2628578" y="5521770"/>
            <a:ext cx="4464496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Mismo resultado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(ambos mejores o sin diferencias significativas)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42" name="41 CuadroTexto"/>
          <p:cNvSpPr txBox="1">
            <a:spLocks noChangeArrowheads="1"/>
          </p:cNvSpPr>
          <p:nvPr/>
        </p:nvSpPr>
        <p:spPr bwMode="auto">
          <a:xfrm>
            <a:off x="2628578" y="6134530"/>
            <a:ext cx="4896544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Gill Sans MT (Títulos)"/>
              </a:rPr>
              <a:t>Si uno resulta significativamente mejor que el estándar de tratamiento</a:t>
            </a:r>
            <a:endParaRPr lang="es-ES" sz="1600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669138" y="5593778"/>
            <a:ext cx="10801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ATE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7669138" y="6097834"/>
            <a:ext cx="1080120" cy="36933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 ATE</a:t>
            </a:r>
            <a:endParaRPr lang="es-ES" b="1" dirty="0"/>
          </a:p>
        </p:txBody>
      </p:sp>
      <p:sp>
        <p:nvSpPr>
          <p:cNvPr id="45" name="5 CuadroTexto"/>
          <p:cNvSpPr txBox="1">
            <a:spLocks noChangeArrowheads="1"/>
          </p:cNvSpPr>
          <p:nvPr/>
        </p:nvSpPr>
        <p:spPr bwMode="auto">
          <a:xfrm>
            <a:off x="1476450" y="962712"/>
            <a:ext cx="2160240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Gill Sans MT (Títulos)"/>
              </a:rPr>
              <a:t>Posible diferencia relevante</a:t>
            </a:r>
            <a:endParaRPr lang="es-ES" sz="1600" dirty="0">
              <a:latin typeface="Gill Sans MT (Títulos)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5" grpId="0"/>
      <p:bldP spid="36" grpId="0" animBg="1"/>
      <p:bldP spid="37" grpId="0" animBg="1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79368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76450" y="6934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INTRODUCCIÓN</a:t>
            </a:r>
            <a:endParaRPr lang="es-E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8458" y="16295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Fármacos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96730" y="16295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Indicación</a:t>
            </a:r>
            <a:endParaRPr lang="es-ES" dirty="0"/>
          </a:p>
        </p:txBody>
      </p:sp>
      <p:sp>
        <p:nvSpPr>
          <p:cNvPr id="11" name="10 Flecha derecha"/>
          <p:cNvSpPr/>
          <p:nvPr/>
        </p:nvSpPr>
        <p:spPr>
          <a:xfrm>
            <a:off x="2844602" y="1773610"/>
            <a:ext cx="360040" cy="1440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492674" y="154887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=</a:t>
            </a:r>
            <a:endParaRPr lang="es-ES" sz="3200" b="1" dirty="0"/>
          </a:p>
        </p:txBody>
      </p:sp>
      <p:sp>
        <p:nvSpPr>
          <p:cNvPr id="13" name="12 Flecha curvada hacia la derecha"/>
          <p:cNvSpPr/>
          <p:nvPr/>
        </p:nvSpPr>
        <p:spPr>
          <a:xfrm>
            <a:off x="1836490" y="2205658"/>
            <a:ext cx="288032" cy="720080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32434" y="1557586"/>
            <a:ext cx="4032448" cy="5040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268538" y="277243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Posicionamiento terapéutico y gestión eficiente</a:t>
            </a:r>
            <a:endParaRPr lang="es-ES" b="1" dirty="0"/>
          </a:p>
        </p:txBody>
      </p:sp>
      <p:sp>
        <p:nvSpPr>
          <p:cNvPr id="16" name="15 Flecha abajo"/>
          <p:cNvSpPr/>
          <p:nvPr/>
        </p:nvSpPr>
        <p:spPr>
          <a:xfrm>
            <a:off x="4284762" y="3285778"/>
            <a:ext cx="1008112" cy="21602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988618" y="4965769"/>
            <a:ext cx="381642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/>
              <a:t>No sólo por seleccionar el más económico sino por promover la competencia de precios en los procesos de adquisición.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844602" y="3866972"/>
            <a:ext cx="1714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dirty="0" smtClean="0">
                <a:latin typeface="Gill Sans MT (Títulos)"/>
              </a:rPr>
              <a:t>Consideración como ATE</a:t>
            </a:r>
            <a:endParaRPr lang="es-ES" sz="1500" dirty="0"/>
          </a:p>
        </p:txBody>
      </p:sp>
      <p:sp>
        <p:nvSpPr>
          <p:cNvPr id="20" name="19 Rectángulo"/>
          <p:cNvSpPr/>
          <p:nvPr/>
        </p:nvSpPr>
        <p:spPr>
          <a:xfrm>
            <a:off x="4920641" y="3863583"/>
            <a:ext cx="256743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Gill Sans MT (Títulos)"/>
              </a:rPr>
              <a:t>MINIMIZACIÓN DE COSTES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4416238" y="4009848"/>
            <a:ext cx="357190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379468" y="905375"/>
            <a:ext cx="2617262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INTERPRETACIÓN DE LA DIFERENCIA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V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918" y="143646"/>
            <a:ext cx="4071966" cy="23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9456" y="6188164"/>
            <a:ext cx="78918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Situación 1: Cuando la diferencia de eficacia </a:t>
            </a:r>
            <a:r>
              <a:rPr kumimoji="0" lang="es-ES" sz="1500" b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no</a:t>
            </a: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supone un perjuicio grave/irreversible.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Situación 2: Cuando la diferencia de eficacia </a:t>
            </a:r>
            <a:r>
              <a:rPr kumimoji="0" lang="es-ES" sz="1500" b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sí</a:t>
            </a: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supone perjuicio grave /irreversible.</a:t>
            </a:r>
            <a:r>
              <a:rPr kumimoji="0" lang="es-ES" sz="1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20652" y="2853730"/>
          <a:ext cx="8172622" cy="3108960"/>
        </p:xfrm>
        <a:graphic>
          <a:graphicData uri="http://schemas.openxmlformats.org/drawingml/2006/table">
            <a:tbl>
              <a:tblPr/>
              <a:tblGrid>
                <a:gridCol w="3924150"/>
                <a:gridCol w="2160240"/>
                <a:gridCol w="2088232"/>
              </a:tblGrid>
              <a:tr h="629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Interpretación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(diferencia</a:t>
                      </a:r>
                      <a:r>
                        <a:rPr lang="es-ES" sz="1400" i="1" baseline="0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</a:t>
                      </a:r>
                      <a:r>
                        <a:rPr lang="es-ES" sz="1400" i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con </a:t>
                      </a:r>
                      <a:r>
                        <a:rPr lang="es-ES" sz="1400" i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significación estadística + relevancia clínica)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Posicionamiento Recomendado 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situación </a:t>
                      </a:r>
                      <a:r>
                        <a:rPr lang="es-ES" sz="1600" b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1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Posicionamiento Recomendado 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situación </a:t>
                      </a:r>
                      <a:r>
                        <a:rPr lang="es-ES" sz="1600" b="1" dirty="0" smtClean="0">
                          <a:solidFill>
                            <a:srgbClr val="244061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2</a:t>
                      </a:r>
                      <a:endParaRPr lang="es-ES" sz="11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A. EQUIVALENTE</a:t>
                      </a:r>
                      <a:r>
                        <a:rPr lang="es-ES" sz="1400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 (estadística y clínicamente)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B.CLÍNICAMENTE EQUIVALENTE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 (diferencia irrelevante)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C. PROBABLE EQUIVALENCIA CLÍNICA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ATE* 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D.DIFERENCIA PROBABLEMENTE IRRELEVANTE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E. POSIBLE DIFERENCIA 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8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ATE*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F. DIFERENCIA PROBABLEMENTE 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G. DIFERENCIA RELEVANTE</a:t>
                      </a:r>
                      <a:endParaRPr lang="es-ES" sz="14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800000"/>
                          </a:solidFill>
                          <a:latin typeface="Times New Roman"/>
                          <a:ea typeface="Arial Unicode MS"/>
                          <a:cs typeface="OCR-B-10 BT"/>
                        </a:rPr>
                        <a:t>no ATE</a:t>
                      </a:r>
                      <a:endParaRPr lang="es-ES" sz="1800" dirty="0">
                        <a:latin typeface="Times New Roman"/>
                        <a:ea typeface="Times New Roman"/>
                        <a:cs typeface="OCR-B-10 B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715538" y="286522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i="1" dirty="0" smtClean="0"/>
              <a:t>EJEMPLO</a:t>
            </a:r>
            <a:endParaRPr lang="es-ES" sz="6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840" t="29308" r="6234" b="12098"/>
          <a:stretch>
            <a:fillRect/>
          </a:stretch>
        </p:blipFill>
        <p:spPr bwMode="auto">
          <a:xfrm>
            <a:off x="1572398" y="1858158"/>
            <a:ext cx="7180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894" y="0"/>
            <a:ext cx="2287141" cy="225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098276" y="286522"/>
            <a:ext cx="7903674" cy="1195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01158" y="1500968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Fénix-Caballero S, Alegre-del Rey EJ</a:t>
            </a:r>
            <a:endParaRPr lang="es-ES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5208" y="2846148"/>
            <a:ext cx="121444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OBJETIVO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6646" y="3547257"/>
            <a:ext cx="74295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u="sng" dirty="0" smtClean="0">
                <a:solidFill>
                  <a:srgbClr val="FF0000"/>
                </a:solidFill>
              </a:rPr>
              <a:t>Objetivo principal: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/>
              <a:t>Analizar la eficacia y seguridad relativa de los cuatro fármacos biológicos indicados en </a:t>
            </a:r>
            <a:r>
              <a:rPr lang="es-ES" sz="1400" dirty="0" err="1" smtClean="0"/>
              <a:t>PsA</a:t>
            </a:r>
            <a:r>
              <a:rPr lang="es-ES" sz="1400" dirty="0" smtClean="0"/>
              <a:t> (</a:t>
            </a:r>
            <a:r>
              <a:rPr lang="es-ES" sz="1400" dirty="0" err="1" smtClean="0"/>
              <a:t>adalimumab</a:t>
            </a:r>
            <a:r>
              <a:rPr lang="es-ES" sz="1400" dirty="0" smtClean="0"/>
              <a:t>, </a:t>
            </a:r>
            <a:r>
              <a:rPr lang="es-ES" sz="1400" dirty="0" err="1" smtClean="0"/>
              <a:t>etanercept</a:t>
            </a:r>
            <a:r>
              <a:rPr lang="es-ES" sz="1400" dirty="0" smtClean="0"/>
              <a:t>, </a:t>
            </a:r>
            <a:r>
              <a:rPr lang="es-ES" sz="1400" dirty="0" err="1" smtClean="0"/>
              <a:t>infliximab</a:t>
            </a:r>
            <a:r>
              <a:rPr lang="es-ES" sz="1400" dirty="0" smtClean="0"/>
              <a:t> y </a:t>
            </a:r>
            <a:r>
              <a:rPr lang="es-ES" sz="1400" dirty="0" err="1" smtClean="0"/>
              <a:t>golimumab</a:t>
            </a:r>
            <a:r>
              <a:rPr lang="es-ES" sz="1400" dirty="0" smtClean="0"/>
              <a:t>) en pacientes con </a:t>
            </a:r>
            <a:r>
              <a:rPr lang="es-ES" sz="1400" dirty="0" err="1" smtClean="0"/>
              <a:t>PsA</a:t>
            </a:r>
            <a:r>
              <a:rPr lang="es-ES" sz="1400" dirty="0" smtClean="0"/>
              <a:t> refractaria utilizando comparaciones directas e indirectas frente a un comparador común.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358084" y="5118893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u="sng" dirty="0" smtClean="0">
                <a:solidFill>
                  <a:srgbClr val="FF0000"/>
                </a:solidFill>
              </a:rPr>
              <a:t>Objetivo secundario:</a:t>
            </a:r>
          </a:p>
          <a:p>
            <a:endParaRPr lang="es-ES" sz="1400" b="1" dirty="0" smtClean="0"/>
          </a:p>
          <a:p>
            <a:r>
              <a:rPr lang="es-ES" sz="1400" dirty="0" smtClean="0"/>
              <a:t>Comprobar si estos cuatro fármacos pueden ser considerados alternativas terapéuticas equivalentes en esta indicación.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2858282" y="1786720"/>
            <a:ext cx="35719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001158" y="1836133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Hospital Universitario de Puerto Real</a:t>
            </a:r>
            <a:endParaRPr lang="es-ES" sz="1400" b="1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43264" y="1197546"/>
            <a:ext cx="135732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MÉTODOS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64994" y="3905576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Fase III</a:t>
            </a:r>
          </a:p>
          <a:p>
            <a:r>
              <a:rPr lang="es-ES" sz="1400" b="1" dirty="0" smtClean="0"/>
              <a:t>Doble-ciego</a:t>
            </a:r>
          </a:p>
          <a:p>
            <a:r>
              <a:rPr lang="es-ES" sz="1400" b="1" dirty="0" smtClean="0"/>
              <a:t>Controlado con placebo</a:t>
            </a:r>
            <a:endParaRPr lang="es-ES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93886" y="3905576"/>
            <a:ext cx="3929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No </a:t>
            </a:r>
            <a:r>
              <a:rPr lang="es-ES" sz="1400" b="1" dirty="0" err="1" smtClean="0"/>
              <a:t>tto</a:t>
            </a:r>
            <a:r>
              <a:rPr lang="es-ES" sz="1400" b="1" dirty="0" smtClean="0"/>
              <a:t> previo con terapia biológica</a:t>
            </a:r>
          </a:p>
          <a:p>
            <a:r>
              <a:rPr lang="es-ES" sz="1400" b="1" dirty="0" smtClean="0"/>
              <a:t>Evaluación eficacia a 24 semanas o próxima</a:t>
            </a:r>
          </a:p>
          <a:p>
            <a:r>
              <a:rPr lang="es-ES" sz="1400" b="1" dirty="0" smtClean="0"/>
              <a:t>Respuesta inadecuada a FAME</a:t>
            </a:r>
            <a:endParaRPr lang="es-ES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2322118" y="3858422"/>
            <a:ext cx="6715172" cy="857256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72266" y="2072472"/>
            <a:ext cx="2571768" cy="523220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BÚSQUEDA DE ENSAYOS CLÍNICOS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29456" y="2858290"/>
            <a:ext cx="221457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Comparaciones publicadas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215472" y="2835136"/>
            <a:ext cx="5643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Estudios que compararan GOL, ADA, ETN y/o INF en </a:t>
            </a:r>
            <a:r>
              <a:rPr lang="es-ES" sz="1400" b="1" dirty="0" err="1" smtClean="0"/>
              <a:t>PsA</a:t>
            </a:r>
            <a:r>
              <a:rPr lang="es-ES" sz="1400" b="1" dirty="0" smtClean="0"/>
              <a:t>, y que incluyeran ACR50 a la semana 24, o próxima, como variable de estudio.</a:t>
            </a:r>
            <a:endParaRPr lang="es-ES" sz="1400" b="1" dirty="0"/>
          </a:p>
        </p:txBody>
      </p:sp>
      <p:sp>
        <p:nvSpPr>
          <p:cNvPr id="17" name="16 Rectángulo"/>
          <p:cNvSpPr/>
          <p:nvPr/>
        </p:nvSpPr>
        <p:spPr>
          <a:xfrm>
            <a:off x="1116410" y="3861842"/>
            <a:ext cx="1169011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CI 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ajustada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548458" y="508597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Variable principal para </a:t>
            </a:r>
          </a:p>
          <a:p>
            <a:pPr algn="ctr"/>
            <a:r>
              <a:rPr lang="es-ES" b="1" dirty="0" smtClean="0"/>
              <a:t>determinación de la equivalencia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429522" y="590697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/>
                </a:solidFill>
              </a:rPr>
              <a:t>Se consideró que la variable ACR50 era la de mayor relevancia clínica para comparar la eficacia de los fármacos entre sí y constatar si podrían considerarse ATE.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868938" y="5157986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ACR50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/>
      <p:bldP spid="15" grpId="0"/>
      <p:bldP spid="17" grpId="0"/>
      <p:bldP spid="19" grpId="0"/>
      <p:bldP spid="2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72200" y="1286654"/>
            <a:ext cx="2571768" cy="307777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SELECCIÓN DEL DELTA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7042" y="3995855"/>
            <a:ext cx="45005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En el peor de los casos, un fármaco cuya RAR e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IC95%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se mantuvieran en este intervalo, conservaría al menos la mitad del efecto de los tratamientos.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770" y="3337723"/>
            <a:ext cx="2428892" cy="330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429522" y="1643844"/>
            <a:ext cx="5375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 err="1" smtClean="0">
                <a:latin typeface="Arial" pitchFamily="34" charset="0"/>
                <a:ea typeface="Times New Roman" pitchFamily="18" charset="0"/>
                <a:cs typeface="AdvPSPAL-R" charset="0"/>
              </a:rPr>
              <a:t>Metanálisis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de los 4 ECA utilizando la calculadora de J. Primo.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429522" y="2929728"/>
            <a:ext cx="1571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u="sng" dirty="0" smtClean="0">
                <a:latin typeface="Arial" pitchFamily="34" charset="0"/>
                <a:ea typeface="Times New Roman" pitchFamily="18" charset="0"/>
                <a:cs typeface="AdvPSPAL-R" charset="0"/>
              </a:rPr>
              <a:t>Gráficamente.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858414" y="35672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δ=16%, (mitad de RAR obtenida en el </a:t>
            </a:r>
            <a:r>
              <a:rPr lang="es-ES" sz="1400" b="1" dirty="0" err="1" smtClean="0">
                <a:latin typeface="Arial" pitchFamily="34" charset="0"/>
                <a:ea typeface="Times New Roman" pitchFamily="18" charset="0"/>
                <a:cs typeface="AdvPSPAL-R" charset="0"/>
              </a:rPr>
              <a:t>metanálisis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). </a:t>
            </a:r>
          </a:p>
        </p:txBody>
      </p:sp>
      <p:sp>
        <p:nvSpPr>
          <p:cNvPr id="19" name="18 Flecha derecha"/>
          <p:cNvSpPr/>
          <p:nvPr/>
        </p:nvSpPr>
        <p:spPr>
          <a:xfrm>
            <a:off x="3929852" y="4001298"/>
            <a:ext cx="357190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929852" y="4853111"/>
            <a:ext cx="478634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En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ausencia de un criterio clínico consensuado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sobre la magnitud de dicho valor delta, y teniendo en cuenta que el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fracaso a un primer tratamiento biológico puede ser recuperado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con una segunda línea de tratamiento, consideramos que un valor delta del </a:t>
            </a:r>
            <a:r>
              <a:rPr lang="es-ES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dvPSPAL-R" charset="0"/>
              </a:rPr>
              <a:t>16%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puede ser aceptable como criterio clínico de no-inferioridad.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1686" y="1000902"/>
            <a:ext cx="1928826" cy="16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2072464" y="2072472"/>
          <a:ext cx="6000792" cy="674376"/>
        </p:xfrm>
        <a:graphic>
          <a:graphicData uri="http://schemas.openxmlformats.org/drawingml/2006/table">
            <a:tbl>
              <a:tblPr/>
              <a:tblGrid>
                <a:gridCol w="1500198"/>
                <a:gridCol w="2428892"/>
                <a:gridCol w="990421"/>
                <a:gridCol w="1081281"/>
              </a:tblGrid>
              <a:tr h="14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Variable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Diferencia </a:t>
                      </a: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riesgo 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combinada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>
                          <a:latin typeface="AdvPSPAL-R"/>
                          <a:ea typeface="Times New Roman"/>
                          <a:cs typeface="AdvPSPAL-R"/>
                        </a:rPr>
                        <a:t>NNT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I</a:t>
                      </a:r>
                      <a:r>
                        <a:rPr lang="fr-FR" sz="1200" b="1" i="1" baseline="30000" dirty="0" smtClean="0">
                          <a:latin typeface="AdvPSPAL-R"/>
                          <a:ea typeface="Times New Roman"/>
                          <a:cs typeface="AdvPSPAL-R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ACR50 </a:t>
                      </a:r>
                      <a:r>
                        <a:rPr lang="pt-BR" sz="1200" b="1" i="1" dirty="0">
                          <a:latin typeface="AdvPSPAL-R"/>
                          <a:ea typeface="Times New Roman"/>
                          <a:cs typeface="AdvPSPAL-R"/>
                        </a:rPr>
                        <a:t>semana 24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32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(28 a 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37)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4 (3 a 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4)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0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86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3638" y="1286654"/>
            <a:ext cx="2571768" cy="523220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COMPARACIÓN INDIRECTA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86844" y="6144439"/>
            <a:ext cx="221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RAM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de los 4 fármacos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059" y="1429530"/>
            <a:ext cx="1757453" cy="25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358084" y="3358356"/>
            <a:ext cx="5642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* Con la calculadora ITC (</a:t>
            </a:r>
            <a:r>
              <a:rPr lang="es-ES" sz="1100" i="1" dirty="0" err="1" smtClean="0">
                <a:latin typeface="Arial" pitchFamily="34" charset="0"/>
                <a:ea typeface="Times New Roman" pitchFamily="18" charset="0"/>
                <a:cs typeface="AdvPSPAL-R"/>
              </a:rPr>
              <a:t>Indirect</a:t>
            </a:r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r>
              <a:rPr lang="es-ES" sz="1100" i="1" dirty="0" err="1" smtClean="0">
                <a:latin typeface="Arial" pitchFamily="34" charset="0"/>
                <a:ea typeface="Times New Roman" pitchFamily="18" charset="0"/>
                <a:cs typeface="AdvPSPAL-R"/>
              </a:rPr>
              <a:t>Treatment</a:t>
            </a:r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 </a:t>
            </a:r>
            <a:r>
              <a:rPr lang="es-ES" sz="1100" i="1" dirty="0" err="1" smtClean="0">
                <a:latin typeface="Arial" pitchFamily="34" charset="0"/>
                <a:ea typeface="Times New Roman" pitchFamily="18" charset="0"/>
                <a:cs typeface="AdvPSPAL-R"/>
              </a:rPr>
              <a:t>Comparisons</a:t>
            </a:r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dvPSPAL-R"/>
              </a:rPr>
              <a:t>, de la Agencia Canadiense de Evaluación de tecnologías Sanitarias) </a:t>
            </a:r>
            <a:endParaRPr lang="es-ES" sz="1100" i="1" dirty="0"/>
          </a:p>
        </p:txBody>
      </p:sp>
      <p:sp>
        <p:nvSpPr>
          <p:cNvPr id="19" name="18 Rectángulo"/>
          <p:cNvSpPr/>
          <p:nvPr/>
        </p:nvSpPr>
        <p:spPr>
          <a:xfrm>
            <a:off x="1643836" y="1929596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ADA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643836" y="2429662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ETN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643836" y="2929728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GOL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2572530" y="2501100"/>
            <a:ext cx="2643206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572926" y="2429662"/>
            <a:ext cx="714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INF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04642" y="2205658"/>
            <a:ext cx="92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ACR50</a:t>
            </a:r>
            <a:endParaRPr lang="es-ES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072596" y="18767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Se evaluó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01092" y="273405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CI por el método </a:t>
            </a:r>
            <a:r>
              <a:rPr lang="es-ES" sz="1600" b="1" dirty="0" err="1" smtClean="0">
                <a:solidFill>
                  <a:srgbClr val="FF0000"/>
                </a:solidFill>
              </a:rPr>
              <a:t>Bucher</a:t>
            </a:r>
            <a:r>
              <a:rPr lang="es-ES" sz="1600" b="1" dirty="0" smtClean="0">
                <a:solidFill>
                  <a:srgbClr val="FF0000"/>
                </a:solidFill>
              </a:rPr>
              <a:t> *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215208" y="419132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Se analizaron los resultados gráficamente</a:t>
            </a:r>
            <a:endParaRPr lang="es-ES" sz="1400" b="1" dirty="0"/>
          </a:p>
        </p:txBody>
      </p:sp>
      <p:sp>
        <p:nvSpPr>
          <p:cNvPr id="30" name="29 Rectángulo"/>
          <p:cNvSpPr/>
          <p:nvPr/>
        </p:nvSpPr>
        <p:spPr>
          <a:xfrm>
            <a:off x="1215208" y="4834270"/>
            <a:ext cx="764386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Puesto que δ podría tomar otros valores, se realizó un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análisis de sensibilidad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tomando un valor delta mayor y menor (10% y 20%), y valorando de nuevo los resultados obtenidos por cada fármaco. </a:t>
            </a:r>
            <a:endParaRPr lang="es-ES" sz="1600" dirty="0" smtClean="0"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072332" y="578724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itchFamily="34" charset="0"/>
                <a:ea typeface="Times New Roman" pitchFamily="18" charset="0"/>
                <a:cs typeface="AdvPSPAL-R"/>
              </a:rPr>
              <a:t>SEGURIDAD</a:t>
            </a:r>
            <a:r>
              <a:rPr lang="es-ES" dirty="0" smtClean="0">
                <a:latin typeface="Arial" pitchFamily="34" charset="0"/>
                <a:ea typeface="Times New Roman" pitchFamily="18" charset="0"/>
                <a:cs typeface="AdvPSPAL-R"/>
              </a:rPr>
              <a:t>: </a:t>
            </a:r>
            <a:endParaRPr lang="es-ES" dirty="0"/>
          </a:p>
        </p:txBody>
      </p:sp>
      <p:sp>
        <p:nvSpPr>
          <p:cNvPr id="34" name="33 Rectángulo"/>
          <p:cNvSpPr/>
          <p:nvPr/>
        </p:nvSpPr>
        <p:spPr>
          <a:xfrm>
            <a:off x="5715802" y="6049846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Estudio comparativo indirecto </a:t>
            </a:r>
          </a:p>
          <a:p>
            <a:pPr algn="ctr"/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(método de </a:t>
            </a:r>
            <a:r>
              <a:rPr lang="es-ES" sz="1400" b="1" dirty="0" err="1" smtClean="0">
                <a:latin typeface="Arial" pitchFamily="34" charset="0"/>
                <a:ea typeface="Times New Roman" pitchFamily="18" charset="0"/>
                <a:cs typeface="AdvPSPAL-R"/>
              </a:rPr>
              <a:t>Bucher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)</a:t>
            </a:r>
            <a:endParaRPr lang="es-ES" sz="1400" b="1" dirty="0"/>
          </a:p>
        </p:txBody>
      </p:sp>
      <p:sp>
        <p:nvSpPr>
          <p:cNvPr id="35" name="34 Flecha derecha"/>
          <p:cNvSpPr/>
          <p:nvPr/>
        </p:nvSpPr>
        <p:spPr>
          <a:xfrm>
            <a:off x="5001422" y="6215876"/>
            <a:ext cx="571504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4929984" y="4312179"/>
            <a:ext cx="2786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dvPSPAL-R"/>
              </a:rPr>
              <a:t>RAR y sus IC95% dentro de ±δ </a:t>
            </a:r>
            <a:endParaRPr lang="es-ES" sz="1400" b="1" dirty="0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3644100" y="447708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5072860" y="1429530"/>
            <a:ext cx="164307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accent6"/>
                </a:solidFill>
              </a:rPr>
              <a:t>Mejor resultado numérico frente a placebo </a:t>
            </a:r>
            <a:endParaRPr lang="es-ES" sz="1400" b="1" dirty="0">
              <a:solidFill>
                <a:schemeClr val="accent6"/>
              </a:solidFill>
            </a:endParaRPr>
          </a:p>
        </p:txBody>
      </p:sp>
      <p:sp>
        <p:nvSpPr>
          <p:cNvPr id="33" name="32 Flecha arriba"/>
          <p:cNvSpPr/>
          <p:nvPr/>
        </p:nvSpPr>
        <p:spPr>
          <a:xfrm>
            <a:off x="5787240" y="2215348"/>
            <a:ext cx="285752" cy="21431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866" grpId="0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30" grpId="0" animBg="1"/>
      <p:bldP spid="31" grpId="0"/>
      <p:bldP spid="34" grpId="0"/>
      <p:bldP spid="35" grpId="0" animBg="1"/>
      <p:bldP spid="36" grpId="0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072596" y="1286654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Comparaciones publicadas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2332" y="2143910"/>
            <a:ext cx="78581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Atteno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et al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.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, 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“Comparison of effectiveness and safety of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infliximab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,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etanercept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, and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adalimumab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in psoriatic arthritis patients who experienced an inadequate response to previous disease-modifying </a:t>
            </a:r>
            <a:r>
              <a:rPr kumimoji="0" lang="en-GB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antirheumatic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 drugs”</a:t>
            </a:r>
            <a:r>
              <a:rPr kumimoji="0" lang="en-GB" sz="1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.</a:t>
            </a:r>
            <a:endParaRPr kumimoji="0" lang="en-GB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57850" y="2954012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1400" dirty="0" smtClean="0"/>
              <a:t>Se determina ACR20, pero no ACR50 ni ACR70, variables consideradas de mayor relevancia clínica. </a:t>
            </a:r>
            <a:endParaRPr lang="es-ES" sz="1400" dirty="0"/>
          </a:p>
        </p:txBody>
      </p:sp>
      <p:sp>
        <p:nvSpPr>
          <p:cNvPr id="16" name="15 Rectángulo"/>
          <p:cNvSpPr/>
          <p:nvPr/>
        </p:nvSpPr>
        <p:spPr>
          <a:xfrm>
            <a:off x="1285884" y="2954012"/>
            <a:ext cx="4000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1400" dirty="0" smtClean="0"/>
              <a:t>Compara ADA, ETN e INF. </a:t>
            </a:r>
          </a:p>
          <a:p>
            <a:pPr>
              <a:buBlip>
                <a:blip r:embed="rId3"/>
              </a:buBlip>
            </a:pPr>
            <a:r>
              <a:rPr lang="es-ES" sz="1400" dirty="0" smtClean="0"/>
              <a:t>No ciego, (N=100 pacientes). </a:t>
            </a:r>
          </a:p>
          <a:p>
            <a:pPr>
              <a:buBlip>
                <a:blip r:embed="rId3"/>
              </a:buBlip>
            </a:pPr>
            <a:r>
              <a:rPr lang="es-ES" sz="1400" dirty="0" smtClean="0"/>
              <a:t>Uso discrecional de MTX, que favorece a INF.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214446" y="2954012"/>
            <a:ext cx="7715304" cy="785818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Blip>
                <a:blip r:embed="rId3"/>
              </a:buBlip>
            </a:pPr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85884" y="4872671"/>
            <a:ext cx="75009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Metanálisis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: incluye 6 ECA 2 de ADA, 2 de ETN y 2 de INF, todos frente a placebo.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Las variables de eficacia son evaluadas a la semana 12-14, tiempo que consideramos insuficiente para valorar la respuesta del paciente al fármaco.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No se detectan diferencias significativas en la respuesta ACR20 entre los tres fármacos, si bien el poder estadístico es bajo y en consecuencia los intervalos de confianza son demasiado amplios para extraer conclusiones.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72332" y="4192458"/>
            <a:ext cx="807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 err="1" smtClean="0"/>
              <a:t>Saad</a:t>
            </a:r>
            <a:r>
              <a:rPr lang="en-GB" sz="1400" b="1" u="sng" dirty="0" smtClean="0"/>
              <a:t> et al., </a:t>
            </a:r>
            <a:r>
              <a:rPr lang="en-GB" sz="1400" b="1" i="1" u="sng" dirty="0" smtClean="0"/>
              <a:t>“Risks and benefits of </a:t>
            </a:r>
            <a:r>
              <a:rPr lang="en-GB" sz="1400" b="1" i="1" u="sng" dirty="0" err="1" smtClean="0"/>
              <a:t>tumor</a:t>
            </a:r>
            <a:r>
              <a:rPr lang="en-GB" sz="1400" b="1" i="1" u="sng" dirty="0" smtClean="0"/>
              <a:t> necrosis factor-alpha inhibitors in the Management of psoriatic </a:t>
            </a:r>
            <a:r>
              <a:rPr lang="en-GB" sz="1400" b="1" i="1" u="sng" dirty="0" err="1" smtClean="0"/>
              <a:t>artritis</a:t>
            </a:r>
            <a:r>
              <a:rPr lang="en-GB" sz="1400" b="1" i="1" u="sng" dirty="0" smtClean="0"/>
              <a:t>: systematic review and </a:t>
            </a:r>
            <a:r>
              <a:rPr lang="en-GB" sz="1400" b="1" i="1" u="sng" dirty="0" err="1" smtClean="0"/>
              <a:t>metanálisis</a:t>
            </a:r>
            <a:r>
              <a:rPr lang="en-GB" sz="1400" b="1" i="1" u="sng" dirty="0" smtClean="0"/>
              <a:t> of randomized controlled trials”.</a:t>
            </a:r>
            <a:endParaRPr lang="es-ES" sz="1400" b="1" u="sng" dirty="0"/>
          </a:p>
        </p:txBody>
      </p:sp>
      <p:sp>
        <p:nvSpPr>
          <p:cNvPr id="20" name="19 Rectángulo"/>
          <p:cNvSpPr/>
          <p:nvPr/>
        </p:nvSpPr>
        <p:spPr>
          <a:xfrm>
            <a:off x="1214446" y="4858554"/>
            <a:ext cx="7715304" cy="142876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Blip>
                <a:blip r:embed="rId3"/>
              </a:buBlip>
            </a:pP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858150" y="3053674"/>
            <a:ext cx="6143668" cy="140039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9" tIns="45725" rIns="91449" bIns="457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700" b="1" dirty="0" smtClean="0">
              <a:latin typeface="Gill Sans MT (Títulos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 smtClean="0">
                <a:latin typeface="Gill Sans MT (Títulos)"/>
              </a:rPr>
              <a:t>Debilidad de estos estudios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700" b="1" dirty="0" smtClean="0">
              <a:latin typeface="Gill Sans MT (Títulos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 smtClean="0">
                <a:latin typeface="Gill Sans MT (Títulos)"/>
              </a:rPr>
              <a:t>No incluyen GOL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700" b="1" dirty="0">
              <a:latin typeface="Gill Sans MT (Títulos)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5287174" y="3501232"/>
            <a:ext cx="785818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6430182" y="335835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dirty="0" smtClean="0">
                <a:ln/>
                <a:solidFill>
                  <a:schemeClr val="accent3"/>
                </a:solidFill>
              </a:rPr>
              <a:t>CI</a:t>
            </a:r>
            <a:endParaRPr lang="es-E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50" grpId="0"/>
      <p:bldP spid="15" grpId="0"/>
      <p:bldP spid="16" grpId="0"/>
      <p:bldP spid="17" grpId="0" animBg="1"/>
      <p:bldP spid="2051" grpId="0"/>
      <p:bldP spid="19" grpId="0"/>
      <p:bldP spid="20" grpId="0" animBg="1"/>
      <p:bldP spid="22" grpId="0" animBg="1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42876" y="2072472"/>
          <a:ext cx="8930512" cy="4577567"/>
        </p:xfrm>
        <a:graphic>
          <a:graphicData uri="http://schemas.openxmlformats.org/drawingml/2006/table">
            <a:tbl>
              <a:tblPr/>
              <a:tblGrid>
                <a:gridCol w="967472"/>
                <a:gridCol w="533488"/>
                <a:gridCol w="2000264"/>
                <a:gridCol w="1928826"/>
                <a:gridCol w="1785950"/>
                <a:gridCol w="1714512"/>
              </a:tblGrid>
              <a:tr h="199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ADEPT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Mease et al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IMPACT-2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Infliximab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 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GO-REVEAL (</a:t>
                      </a:r>
                      <a:r>
                        <a:rPr lang="es-ES" sz="1000" b="1" dirty="0" err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552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Número de pacientes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289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205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 smtClean="0">
                          <a:latin typeface="AdvPSPAL-R"/>
                          <a:ea typeface="Times New Roman"/>
                          <a:cs typeface="AdvPSPAL-R"/>
                        </a:rPr>
                        <a:t>200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405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965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Criterios de inclusión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Edad &gt; 18 años, AP moderada o severa, al menos 3 articulaciones afectadas, respuesta inadecuada o intolerancia a NSAID.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Edad 18-70 años, AP con al menos 3 articulaciones afectadas, respuesta inadecuada o intolerancia a NSAID.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AP con &gt; 5 articulaciones afectadas y CRP &gt; 15mg/L y/o rigidez matinal de &gt; 45 minutos; respuesta inadecuada a DMARD o NSAID.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AP con al menos 3 articulaciones afectadas, con respuesta no adecuada o insuficiente a NSAID o DMARD.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965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Tratamiento previo con anti-TNF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Se cita como criterio de exclusión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No se cita como criterio de exclusión, pero no se incluyen pacientes con tratamiento con anti-TNF previo.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Se cita como criterio de exclusión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Se cita como criterio de exclusión, además se excluyen pacientes con tratamiento previo con rituximab y natalizumab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1986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Tratamiento concomitante permitido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MTX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Corticoides bajas dosis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647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EFICACIA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err="1" smtClean="0">
                          <a:latin typeface="AdvPSPAL-R"/>
                          <a:ea typeface="Times New Roman"/>
                          <a:cs typeface="AdvPSPAL-R"/>
                        </a:rPr>
                        <a:t>Ppal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AdvPSPAL-R"/>
                        </a:rPr>
                        <a:t>ACR20 a la semana 12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12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14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14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96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smtClean="0">
                          <a:latin typeface="AdvPSPAL-R"/>
                          <a:ea typeface="Times New Roman"/>
                          <a:cs typeface="AdvPSPAL-R"/>
                        </a:rPr>
                        <a:t>2ias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ACR20 a la semana 24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ACR50 y ACR70,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PsARC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, HAQ, SF-36 y PASI50 y PASI75 a las semanas 12 y 24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ACR50, ACR70, PsARC, PASI50, PASI75, HAQ, SF- las semanas 12 y 24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ACR50, ACR70, PsARC, PASI50, PASI75, duración de rigidez matinal (minutos), dactilitis, SF-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ACR20 a la semana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ACR50, ACR70, HAQ, PASI, PsARC, DAS28, SF-36 y niveles de CRP a las semanas 14 y 24.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381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>
                          <a:latin typeface="AdvPSPAL-R"/>
                          <a:ea typeface="Times New Roman"/>
                          <a:cs typeface="AdvPSPAL-R"/>
                        </a:rPr>
                        <a:t>SEGURIDAD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err="1" smtClean="0">
                          <a:latin typeface="AdvPSPAL-R"/>
                          <a:ea typeface="Times New Roman"/>
                          <a:cs typeface="AdvPSPAL-R"/>
                        </a:rPr>
                        <a:t>Ppal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AdvPSPAL-R"/>
                        </a:rPr>
                        <a:t>Reacciones adversas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Reacciones adversas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Reacciones adversas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Reacciones adversas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979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 smtClean="0">
                          <a:latin typeface="AdvPSPAL-R"/>
                          <a:ea typeface="Times New Roman"/>
                          <a:cs typeface="AdvPSPAL-R"/>
                        </a:rPr>
                        <a:t>2ias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AdvPSPAL-R"/>
                        </a:rPr>
                        <a:t>Exámenes físicos, 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Infecciones, abandono de tratamiento, 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>
                          <a:latin typeface="AdvPSPAL-R"/>
                          <a:ea typeface="Times New Roman"/>
                          <a:cs typeface="Times New Roman"/>
                        </a:rPr>
                        <a:t>Análisis de laboratorio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667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Tiempo de medida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kumimoji="0" lang="es-ES" sz="1000" kern="1200" dirty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Times New Roman"/>
                        </a:rPr>
                        <a:t>24 semanas</a:t>
                      </a: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kumimoji="0" lang="es-ES" sz="1000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kumimoji="0" lang="es-ES" sz="1000" kern="1200" dirty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Times New Roman"/>
                        </a:rPr>
                        <a:t>semanas</a:t>
                      </a: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24 semanas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es-ES" sz="1000" dirty="0">
                          <a:latin typeface="AdvPSPAL-R"/>
                          <a:ea typeface="Times New Roman"/>
                          <a:cs typeface="Times New Roman"/>
                        </a:rPr>
                        <a:t>24 semanas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69" marR="62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9522" y="2001034"/>
            <a:ext cx="7143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1600" dirty="0" smtClean="0"/>
              <a:t>Delta para la variable principal =16%</a:t>
            </a:r>
          </a:p>
          <a:p>
            <a:pPr>
              <a:buBlip>
                <a:blip r:embed="rId3"/>
              </a:buBlip>
            </a:pPr>
            <a:r>
              <a:rPr lang="es-ES" sz="1600" dirty="0" smtClean="0"/>
              <a:t>Se compararon los resultados obtenidos en los ECA de ADA, ETN y GOL frente a INF tomado como comparador común.</a:t>
            </a:r>
            <a:endParaRPr lang="es-ES" sz="16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358084" y="3593638"/>
          <a:ext cx="7358114" cy="1828800"/>
        </p:xfrm>
        <a:graphic>
          <a:graphicData uri="http://schemas.openxmlformats.org/drawingml/2006/table">
            <a:tbl>
              <a:tblPr/>
              <a:tblGrid>
                <a:gridCol w="2097846"/>
                <a:gridCol w="1878667"/>
                <a:gridCol w="1659489"/>
                <a:gridCol w="1722112"/>
              </a:tblGrid>
              <a:tr h="12190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dvPSPAL-R"/>
                          <a:ea typeface="Times New Roman"/>
                          <a:cs typeface="AdvPSPAL-R"/>
                        </a:rPr>
                        <a:t>COMPARACIÓN DE ADA, ETN y GOL FRENTE A INF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Variable  evaluada en el estudio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200" b="1" i="1">
                          <a:latin typeface="AdvPSPAL-R"/>
                          <a:ea typeface="Times New Roman"/>
                          <a:cs typeface="AdvPSPAL-R"/>
                        </a:rPr>
                        <a:t>Golimumab 50mg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2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  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 </a:t>
                      </a:r>
                      <a:r>
                        <a:rPr lang="pt-BR" sz="1200" b="1" i="1" dirty="0">
                          <a:latin typeface="AdvPSPAL-R"/>
                          <a:ea typeface="Times New Roman"/>
                          <a:cs typeface="AdvPSPAL-R"/>
                        </a:rPr>
                        <a:t>-ACR50 semana 24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4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kumimoji="0" lang="es-ES" sz="1200" b="1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(-9.5 a 17.5</a:t>
                      </a: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4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kumimoji="0" lang="es-ES" sz="1200" b="1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(-10.5 a 18.5</a:t>
                      </a:r>
                      <a:r>
                        <a:rPr kumimoji="0" lang="es-ES" sz="1200" b="1" i="1" kern="1200" dirty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latin typeface="AdvPSPAL-R"/>
                          <a:ea typeface="Times New Roman"/>
                          <a:cs typeface="AdvPSPAL-R"/>
                        </a:rPr>
                        <a:t>9</a:t>
                      </a:r>
                      <a:r>
                        <a:rPr lang="es-ES" sz="1200" b="1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kumimoji="0" lang="es-ES" sz="1200" b="1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(-5.4 a 23.4)</a:t>
                      </a:r>
                      <a:endParaRPr kumimoji="0" lang="es-ES" sz="1200" b="1" i="1" kern="1200" dirty="0">
                        <a:solidFill>
                          <a:schemeClr val="tx1"/>
                        </a:solidFill>
                        <a:latin typeface="AdvPSPAL-R"/>
                        <a:ea typeface="Times New Roman"/>
                        <a:cs typeface="AdvPSPAL-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         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-ACR20 semana 24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</a:t>
                      </a:r>
                      <a:endParaRPr lang="es-E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         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-ACR70 semana 24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         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-4% </a:t>
                      </a: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(-19.4 a </a:t>
                      </a:r>
                      <a:r>
                        <a:rPr lang="pt-BR" sz="1200" i="1" dirty="0">
                          <a:latin typeface="AdvPSPAL-R"/>
                          <a:ea typeface="Times New Roman"/>
                          <a:cs typeface="AdvPSPAL-R"/>
                        </a:rPr>
                        <a:t>11.4</a:t>
                      </a: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)</a:t>
                      </a:r>
                      <a:endParaRPr lang="es-ES" sz="1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i="1" dirty="0">
                          <a:latin typeface="AdvPSPAL-R"/>
                          <a:ea typeface="Times New Roman"/>
                          <a:cs typeface="AdvPSPAL-R"/>
                        </a:rPr>
                        <a:t>3% </a:t>
                      </a:r>
                      <a:r>
                        <a:rPr lang="pt-BR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(-8.4 a </a:t>
                      </a:r>
                      <a:r>
                        <a:rPr lang="pt-BR" sz="1200" i="1" dirty="0">
                          <a:latin typeface="AdvPSPAL-R"/>
                          <a:ea typeface="Times New Roman"/>
                          <a:cs typeface="AdvPSPAL-R"/>
                        </a:rPr>
                        <a:t>14.4)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1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(-15.8</a:t>
                      </a:r>
                      <a:r>
                        <a:rPr lang="es-ES" sz="1200" i="1" baseline="0" dirty="0" smtClean="0">
                          <a:latin typeface="AdvPSPAL-R"/>
                          <a:ea typeface="Times New Roman"/>
                          <a:cs typeface="AdvPSPAL-R"/>
                        </a:rPr>
                        <a:t> a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 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17.8)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dirty="0" smtClean="0"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17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% 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(6.2 a </a:t>
                      </a:r>
                      <a:r>
                        <a:rPr lang="es-ES" sz="1200" i="1" dirty="0">
                          <a:latin typeface="AdvPSPAL-R"/>
                          <a:ea typeface="Times New Roman"/>
                          <a:cs typeface="AdvPSPAL-R"/>
                        </a:rPr>
                        <a:t>27.8</a:t>
                      </a:r>
                      <a:r>
                        <a:rPr lang="es-ES" sz="1200" i="1" dirty="0" smtClean="0">
                          <a:latin typeface="AdvPSPAL-R"/>
                          <a:ea typeface="Times New Roman"/>
                          <a:cs typeface="AdvPSPAL-R"/>
                        </a:rPr>
                        <a:t>)*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s-ES" sz="1200" i="1" kern="1200" dirty="0" smtClean="0">
                        <a:solidFill>
                          <a:schemeClr val="tx1"/>
                        </a:solidFill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/>
                      <a:r>
                        <a:rPr kumimoji="0" lang="es-ES" sz="1200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-2% (-17.8 a 13.8)</a:t>
                      </a:r>
                    </a:p>
                    <a:p>
                      <a:pPr algn="ctr"/>
                      <a:endParaRPr kumimoji="0" lang="es-ES" sz="1200" i="1" kern="1200" dirty="0" smtClean="0">
                        <a:solidFill>
                          <a:schemeClr val="tx1"/>
                        </a:solidFill>
                        <a:latin typeface="AdvPSPAL-R"/>
                        <a:ea typeface="Times New Roman"/>
                        <a:cs typeface="AdvPSPAL-R"/>
                      </a:endParaRPr>
                    </a:p>
                    <a:p>
                      <a:pPr algn="ctr"/>
                      <a:r>
                        <a:rPr kumimoji="0" lang="es-ES" sz="1200" i="1" kern="1200" dirty="0" smtClean="0">
                          <a:solidFill>
                            <a:schemeClr val="tx1"/>
                          </a:solidFill>
                          <a:latin typeface="AdvPSPAL-R"/>
                          <a:ea typeface="Times New Roman"/>
                          <a:cs typeface="AdvPSPAL-R"/>
                        </a:rPr>
                        <a:t>7% (-4.2 a 18.2)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1286646" y="31440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i="1" dirty="0" smtClean="0"/>
              <a:t>Mediante el método </a:t>
            </a:r>
            <a:r>
              <a:rPr lang="es-ES" sz="1400" b="1" i="1" dirty="0" err="1" smtClean="0"/>
              <a:t>Bucher</a:t>
            </a:r>
            <a:r>
              <a:rPr lang="es-ES" sz="1400" b="1" i="1" dirty="0" smtClean="0"/>
              <a:t>: </a:t>
            </a:r>
            <a:endParaRPr lang="es-ES" sz="1400" b="1" i="1" dirty="0"/>
          </a:p>
        </p:txBody>
      </p:sp>
      <p:sp>
        <p:nvSpPr>
          <p:cNvPr id="16" name="15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29522" y="5438811"/>
            <a:ext cx="71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smtClean="0"/>
              <a:t>*Diferencia estadísticamente significativa favorable a </a:t>
            </a:r>
            <a:r>
              <a:rPr lang="es-ES" sz="1200" i="1" dirty="0" err="1" smtClean="0"/>
              <a:t>infliximab</a:t>
            </a:r>
            <a:endParaRPr lang="es-ES" sz="1200" dirty="0"/>
          </a:p>
        </p:txBody>
      </p:sp>
      <p:sp>
        <p:nvSpPr>
          <p:cNvPr id="18" name="17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894" y="2358224"/>
            <a:ext cx="6251619" cy="42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001026" y="1929596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pic>
        <p:nvPicPr>
          <p:cNvPr id="13" name="Picture 2" descr="AVI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685" y="929464"/>
            <a:ext cx="324990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7001686" y="1286654"/>
            <a:ext cx="357190" cy="1571636"/>
          </a:xfrm>
          <a:prstGeom prst="rect">
            <a:avLst/>
          </a:prstGeom>
          <a:solidFill>
            <a:schemeClr val="accent3">
              <a:lumMod val="20000"/>
              <a:lumOff val="80000"/>
              <a:alpha val="6000"/>
            </a:schemeClr>
          </a:solidFill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449196" y="452606"/>
            <a:ext cx="6838374" cy="3955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¿ALTERNATIVAS TERAPÉUTICAS EQUIVALENTES?</a:t>
            </a:r>
          </a:p>
        </p:txBody>
      </p:sp>
      <p:sp>
        <p:nvSpPr>
          <p:cNvPr id="13" name="12 Elipse"/>
          <p:cNvSpPr/>
          <p:nvPr/>
        </p:nvSpPr>
        <p:spPr>
          <a:xfrm>
            <a:off x="3510624" y="1500968"/>
            <a:ext cx="3071834" cy="13573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EQUIVALENTE FARMACÉUTICO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5939516" y="3072604"/>
            <a:ext cx="2990996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MEDICAMENTOS INTERCAMBIABLES (PIT)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1153170" y="3072604"/>
            <a:ext cx="2990996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EQUIVALENTE</a:t>
            </a:r>
            <a:endParaRPr lang="es-ES" dirty="0"/>
          </a:p>
        </p:txBody>
      </p:sp>
      <p:sp>
        <p:nvSpPr>
          <p:cNvPr id="16" name="15 Elipse"/>
          <p:cNvSpPr/>
          <p:nvPr/>
        </p:nvSpPr>
        <p:spPr>
          <a:xfrm>
            <a:off x="3510624" y="4929992"/>
            <a:ext cx="3071834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ALTERNATIVA TERAPÉUTICA EQUIVALENTE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82194" y="3001166"/>
            <a:ext cx="10001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/>
              <a:t>≠</a:t>
            </a:r>
            <a:endParaRPr lang="es-E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2332" y="5001430"/>
            <a:ext cx="3214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/>
              </a:rPr>
              <a:t>F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racaso no comporta perjuicio grave/irreversible por la posibilidad de una 2ª línea eficaz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14" y="2072472"/>
            <a:ext cx="370591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287042" y="2143910"/>
            <a:ext cx="450059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dvPSPAL-R"/>
              </a:rPr>
              <a:t>Todos los IC95% sobrepasan ligeramente el margen de equivalencia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87042" y="2763698"/>
            <a:ext cx="4500594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dvPSPAL-R"/>
              </a:rPr>
              <a:t>Posicionamiento “C”: no diferencias estadísticamente significativas, pero existe posibilidad de diferencias clínicamente relevantes, pues el límite superior del IC95% es mayor que el valor considerado como máxima diferencia permitida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287042" y="4001298"/>
            <a:ext cx="450059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dvPSPAL-R"/>
              </a:rPr>
              <a:t>Probabilidad &lt; 50% pues la mayor parte del IC95% se encuentra dentro del rango de equivalencia</a:t>
            </a:r>
            <a:endParaRPr lang="es-ES" sz="1400" dirty="0" smtClean="0">
              <a:latin typeface="Arial" pitchFamily="34" charset="0"/>
              <a:ea typeface="Times New Roman" pitchFamily="18" charset="0"/>
              <a:cs typeface="AdvPSPAL-R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144298" y="4929992"/>
            <a:ext cx="378621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ea typeface="Times New Roman" pitchFamily="18" charset="0"/>
                <a:cs typeface="AdvPSPAL-R"/>
              </a:rPr>
              <a:t>ADA, ETN, GOL e INF podrían considerarse ATE con respecto a la variable principal de eficacia.</a:t>
            </a:r>
            <a:endParaRPr lang="es-ES" sz="1600" dirty="0"/>
          </a:p>
        </p:txBody>
      </p:sp>
      <p:sp>
        <p:nvSpPr>
          <p:cNvPr id="21" name="20 Flecha derecha"/>
          <p:cNvSpPr/>
          <p:nvPr/>
        </p:nvSpPr>
        <p:spPr>
          <a:xfrm>
            <a:off x="4429918" y="5144306"/>
            <a:ext cx="428628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2332" y="4972628"/>
            <a:ext cx="78581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Análisis de sensibilidad de δ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para la variable principal a las 24 semanas: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dvPSPAL-R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  Si tomáramos un valor inferior, del 10%, se mantendría idéntica la valoración relativa de los tres fármacos frente a INF.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 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Si, por el contrario, tomáramos un valor delta mayor (es decir, más permisivo), del 20%, aumentaría aún más la certeza de equivalencia de ADA, ETN y GOL frente a INF, y serían considerados estadística y clínicamente equivalentes. 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282" y="1929596"/>
            <a:ext cx="4214842" cy="284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5208" y="1358092"/>
            <a:ext cx="15716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RESULTADOS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787372" y="1358092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SEGURIDAD</a:t>
            </a:r>
            <a:endParaRPr kumimoji="0" lang="es-E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86712" y="1929596"/>
          <a:ext cx="6715171" cy="2615517"/>
        </p:xfrm>
        <a:graphic>
          <a:graphicData uri="http://schemas.openxmlformats.org/drawingml/2006/table">
            <a:tbl>
              <a:tblPr/>
              <a:tblGrid>
                <a:gridCol w="2102954"/>
                <a:gridCol w="540252"/>
                <a:gridCol w="923489"/>
                <a:gridCol w="1219651"/>
                <a:gridCol w="337642"/>
                <a:gridCol w="1591183"/>
              </a:tblGrid>
              <a:tr h="285752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A. 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Comparación de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,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y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frente a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infliximab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Variable  evaluada en el estudio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000" b="1" i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000" b="1" i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38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Infección tracto respiratorio superior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Reacción sitio inyección/infusión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Cefalea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Nasofaringitis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Sinusitis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Elevación ALT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1.8% ( 13.1)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-2.5% ( 5.3)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-1.6% ( 6.5)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0.4% ( 8.7)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1.8% ( 13.1)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-26% ( -13.5)*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-2% ( 6.9)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-1% ( 7.7)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-2% ( 8.8)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latin typeface="AdvPSPAL-R"/>
                          <a:ea typeface="Times New Roman"/>
                          <a:cs typeface="AdvPSPAL-R"/>
                        </a:rPr>
                        <a:t>0% ( 7.3)</a:t>
                      </a:r>
                      <a:endParaRPr lang="es-E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-1% ( 7.3)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-2% ( 5.6)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No se muestra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4% ( 10.2)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dirty="0">
                          <a:latin typeface="AdvPSPAL-R"/>
                          <a:ea typeface="Times New Roman"/>
                          <a:cs typeface="AdvPSPAL-R"/>
                        </a:rPr>
                        <a:t>B. 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Comparación de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y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 frente a </a:t>
                      </a:r>
                      <a:r>
                        <a:rPr lang="es-ES" sz="1000" dirty="0" err="1">
                          <a:latin typeface="AdvPSPAL-R"/>
                          <a:ea typeface="Times New Roman"/>
                          <a:cs typeface="AdvPSPAL-R"/>
                        </a:rPr>
                        <a:t>etanercept</a:t>
                      </a:r>
                      <a:r>
                        <a:rPr lang="es-ES" sz="1000" dirty="0">
                          <a:latin typeface="AdvPSPAL-R"/>
                          <a:ea typeface="Times New Roman"/>
                          <a:cs typeface="AdvPSPAL-R"/>
                        </a:rPr>
                        <a:t>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65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Variable  evaluada en el estudio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Adalimumab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fr-FR" sz="1000" b="1" i="1">
                          <a:latin typeface="AdvPSPAL-R"/>
                          <a:ea typeface="Times New Roman"/>
                          <a:cs typeface="AdvPSPAL-R"/>
                        </a:rPr>
                        <a:t>Golimumab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es-ES" sz="1000" b="1" i="1">
                          <a:latin typeface="AdvPSPAL-R"/>
                          <a:ea typeface="Times New Roman"/>
                          <a:cs typeface="AdvPSPAL-R"/>
                        </a:rPr>
                        <a:t>RAR (IC95%)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Infección tracto respiratorio superior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Reacción sitio inyección/infusión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Cefalea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>
                          <a:latin typeface="AdvPSPAL-R"/>
                          <a:ea typeface="Times New Roman"/>
                          <a:cs typeface="AdvPSPAL-R"/>
                        </a:rPr>
                        <a:t>-2% ( 13.4)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>
                          <a:latin typeface="AdvPSPAL-R"/>
                          <a:ea typeface="Times New Roman"/>
                          <a:cs typeface="AdvPSPAL-R"/>
                        </a:rPr>
                        <a:t>25.3% ( 35.4)*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>
                          <a:latin typeface="AdvPSPAL-R"/>
                          <a:ea typeface="Times New Roman"/>
                          <a:cs typeface="AdvPSPAL-R"/>
                        </a:rPr>
                        <a:t>0.4% ( 9.1)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-4% ( 9.2)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26% ( 37.5)*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i="1" dirty="0">
                          <a:latin typeface="AdvPSPAL-R"/>
                          <a:ea typeface="Times New Roman"/>
                          <a:cs typeface="AdvPSPAL-R"/>
                        </a:rPr>
                        <a:t>1% ( 9.9)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9" marR="3746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86712" y="4501364"/>
            <a:ext cx="664373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/>
              </a:rPr>
              <a:t>*Diferencia estadísticamente significativa con mayor proporción de reacciones en el lugar de la inyección en los pacientes con ETN.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43770" y="5144306"/>
            <a:ext cx="785818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Diferencias significativas en las reacciones en el lugar de inyección, mayor en pacientes con ETN,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frente a  INF, ADA y GOL.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Relevancia clínica modesta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  <a:sym typeface="Wingdings" pitchFamily="2" charset="2"/>
              </a:rPr>
              <a:t>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dvPSPAL-R" charset="0"/>
              </a:rPr>
              <a:t> no puede tenerse este hallazgo como rasgo diferenciador entre los fármacos que impida su posicionamiento al mismo nivel en terapéutica. 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929720" y="135809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 (Títulos)"/>
                <a:cs typeface="Arial" pitchFamily="34" charset="0"/>
              </a:rPr>
              <a:t>Comparación indirecta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3009" grpId="0"/>
      <p:bldP spid="430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098276" y="143646"/>
            <a:ext cx="7903674" cy="5802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ANÁLISIS DE TRATAMIENTOS BIOLÓGICOS COMO POSIBLES ALTERNATIVAS TERAPÉUTICAS EQUIVALENTES EN ARTRITIS PSORIÁSICA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215208" y="1358092"/>
            <a:ext cx="192882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reflection blurRad="6350" stA="55000" endA="300" endPos="45500" dir="5400000" sy="-100000" algn="bl" rotWithShape="0"/>
                </a:effectLst>
              </a:rPr>
              <a:t>CONCLUSIONES</a:t>
            </a:r>
            <a:endParaRPr lang="es-E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00894" y="5715810"/>
            <a:ext cx="807325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INF, ADA, ETN 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y</a:t>
            </a: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GOL 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presentan un similar balance beneficio/riesgo en </a:t>
            </a:r>
            <a:r>
              <a:rPr lang="es-ES" sz="2000" dirty="0" err="1" smtClean="0">
                <a:latin typeface="Arial" pitchFamily="34" charset="0"/>
                <a:ea typeface="Times New Roman" pitchFamily="18" charset="0"/>
                <a:cs typeface="AdvPSPAL-R" charset="0"/>
              </a:rPr>
              <a:t>PsA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y podrían ser considerados </a:t>
            </a: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ATE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. </a:t>
            </a:r>
            <a:endParaRPr lang="es-ES" sz="2000" dirty="0" smtClean="0">
              <a:latin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43770" y="2242595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 Comparaciones halladas en la bibliografía</a:t>
            </a:r>
            <a:endParaRPr lang="es-ES" sz="1400" dirty="0"/>
          </a:p>
        </p:txBody>
      </p:sp>
      <p:sp>
        <p:nvSpPr>
          <p:cNvPr id="18" name="17 Rectángulo"/>
          <p:cNvSpPr/>
          <p:nvPr/>
        </p:nvSpPr>
        <p:spPr>
          <a:xfrm>
            <a:off x="3715538" y="2122874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Excluían a GOL</a:t>
            </a:r>
            <a:endParaRPr lang="es-ES" sz="1400" dirty="0"/>
          </a:p>
        </p:txBody>
      </p:sp>
      <p:sp>
        <p:nvSpPr>
          <p:cNvPr id="19" name="18 Rectángulo"/>
          <p:cNvSpPr/>
          <p:nvPr/>
        </p:nvSpPr>
        <p:spPr>
          <a:xfrm>
            <a:off x="3715538" y="2456910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Importantes limitaciones </a:t>
            </a:r>
            <a:endParaRPr lang="es-ES" sz="1400" dirty="0"/>
          </a:p>
        </p:txBody>
      </p:sp>
      <p:cxnSp>
        <p:nvCxnSpPr>
          <p:cNvPr id="21" name="20 Conector recto de flecha"/>
          <p:cNvCxnSpPr/>
          <p:nvPr/>
        </p:nvCxnSpPr>
        <p:spPr>
          <a:xfrm rot="5400000" flipH="1" flipV="1">
            <a:off x="3501224" y="2242595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H="1">
            <a:off x="3501224" y="2456909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24 Flecha derecha"/>
          <p:cNvSpPr/>
          <p:nvPr/>
        </p:nvSpPr>
        <p:spPr>
          <a:xfrm>
            <a:off x="6172195" y="2314033"/>
            <a:ext cx="428628" cy="21431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6958013" y="2148003"/>
            <a:ext cx="5437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dvPSPAL-R" charset="0"/>
              </a:rPr>
              <a:t>CI</a:t>
            </a:r>
            <a:endParaRPr lang="es-E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43520" y="2859278"/>
            <a:ext cx="3929868" cy="7848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5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No diferencias estadísticamente significativas entre los cuatro fármacos en ACR50 a las 24 semanas</a:t>
            </a:r>
            <a:endParaRPr lang="es-ES" sz="1500" b="1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15208" y="1786720"/>
            <a:ext cx="142876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EFICACIA</a:t>
            </a:r>
            <a:endParaRPr kumimoji="0" lang="es-E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215208" y="3715546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SEGURIDAD</a:t>
            </a:r>
            <a:endParaRPr kumimoji="0" lang="es-E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143770" y="4215612"/>
            <a:ext cx="32861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Reacciones locales en el sitio de inyección leves y transitorias</a:t>
            </a:r>
            <a:endParaRPr lang="es-ES" sz="1400" dirty="0"/>
          </a:p>
        </p:txBody>
      </p:sp>
      <p:sp>
        <p:nvSpPr>
          <p:cNvPr id="32" name="31 Rectángulo"/>
          <p:cNvSpPr/>
          <p:nvPr/>
        </p:nvSpPr>
        <p:spPr>
          <a:xfrm>
            <a:off x="1143770" y="4763962"/>
            <a:ext cx="32861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Más frecuente en ETN (diferencia estadísticamente significativa)</a:t>
            </a:r>
            <a:endParaRPr lang="es-ES" sz="1400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4572794" y="4715678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4572794" y="4302713"/>
            <a:ext cx="178595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dvPSPAL-R" charset="0"/>
              </a:rPr>
              <a:t>Subjetividad de dicha variable</a:t>
            </a:r>
            <a:endParaRPr lang="es-ES" sz="1400" dirty="0"/>
          </a:p>
        </p:txBody>
      </p:sp>
      <p:sp>
        <p:nvSpPr>
          <p:cNvPr id="38" name="37 Rectángulo"/>
          <p:cNvSpPr/>
          <p:nvPr/>
        </p:nvSpPr>
        <p:spPr>
          <a:xfrm>
            <a:off x="6072992" y="4144174"/>
            <a:ext cx="2785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No hallazgo importante para diferenciar el posicionamiento terapéutico de ETN.</a:t>
            </a:r>
            <a:endParaRPr lang="es-ES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  <p:bldP spid="25" grpId="0" animBg="1"/>
      <p:bldP spid="26" grpId="0"/>
      <p:bldP spid="27" grpId="0" animBg="1"/>
      <p:bldP spid="28" grpId="0" animBg="1"/>
      <p:bldP spid="30" grpId="0"/>
      <p:bldP spid="31" grpId="0" animBg="1"/>
      <p:bldP spid="32" grpId="0" animBg="1"/>
      <p:bldP spid="36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2196530" y="2493690"/>
            <a:ext cx="525658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Herramienta para determinar la diferencia entre fármacos</a:t>
            </a:r>
            <a:endParaRPr lang="es-ES" sz="2000" b="1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620466" y="1125538"/>
            <a:ext cx="6552728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 smtClean="0">
                <a:solidFill>
                  <a:schemeClr val="tx1"/>
                </a:solidFill>
                <a:latin typeface="AdvPSPAL-R"/>
                <a:ea typeface="Times New Roman" pitchFamily="18" charset="0"/>
              </a:rPr>
              <a:t>GUÍA DE C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PSPAL-R"/>
                <a:ea typeface="Times New Roman" pitchFamily="18" charset="0"/>
              </a:rPr>
              <a:t>RITERIOS “ATE”</a:t>
            </a:r>
            <a:endParaRPr kumimoji="0" lang="es-E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96530" y="3645818"/>
            <a:ext cx="525658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dvPSPAL-R" charset="0"/>
              </a:rPr>
              <a:t>Ayuda al posicionamiento</a:t>
            </a:r>
            <a:endParaRPr lang="es-ES" sz="2000" b="1" dirty="0"/>
          </a:p>
        </p:txBody>
      </p:sp>
      <p:sp>
        <p:nvSpPr>
          <p:cNvPr id="24" name="23 Flecha abajo"/>
          <p:cNvSpPr/>
          <p:nvPr/>
        </p:nvSpPr>
        <p:spPr>
          <a:xfrm>
            <a:off x="4068738" y="4748585"/>
            <a:ext cx="1728192" cy="4320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988618" y="5684689"/>
            <a:ext cx="4032448" cy="76944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400" b="1" dirty="0" smtClean="0">
                <a:ln/>
                <a:solidFill>
                  <a:schemeClr val="accent3"/>
                </a:solidFill>
                <a:latin typeface="AdvPSPAL-R"/>
                <a:ea typeface="Times New Roman" pitchFamily="18" charset="0"/>
              </a:rPr>
              <a:t>EVALUADOR</a:t>
            </a:r>
            <a:endParaRPr kumimoji="0" lang="es-ES" sz="96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" y="0"/>
            <a:ext cx="921702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763870" y="1578900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GRACIAS</a:t>
            </a:r>
            <a:endParaRPr lang="es-ES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58018" y="4215612"/>
            <a:ext cx="7643866" cy="2308324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AGRADECIMIENTOS</a:t>
            </a:r>
          </a:p>
          <a:p>
            <a:pPr>
              <a:buFontTx/>
              <a:buChar char="-"/>
            </a:pPr>
            <a:r>
              <a:rPr lang="es-ES" dirty="0" smtClean="0"/>
              <a:t> Silvia Fénix, Rocío Castaño: colaboración en desarrollo, redacción y aplicación de la Guía, presentación PPT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- Grupo GHEMA, Quico </a:t>
            </a:r>
            <a:r>
              <a:rPr lang="es-ES" dirty="0" err="1" smtClean="0"/>
              <a:t>Puigventós</a:t>
            </a:r>
            <a:r>
              <a:rPr lang="es-ES" dirty="0" smtClean="0"/>
              <a:t>, </a:t>
            </a:r>
            <a:r>
              <a:rPr lang="es-ES" dirty="0" err="1" smtClean="0"/>
              <a:t>Pére</a:t>
            </a:r>
            <a:r>
              <a:rPr lang="es-ES" dirty="0" smtClean="0"/>
              <a:t> </a:t>
            </a:r>
            <a:r>
              <a:rPr lang="es-ES" dirty="0" err="1" smtClean="0"/>
              <a:t>Ventayol</a:t>
            </a:r>
            <a:r>
              <a:rPr lang="es-ES" dirty="0" smtClean="0"/>
              <a:t>, Jesús Sierra, Nuria Muñoz, Curro Sierra, Manolo Cárdenas, Esther Márquez y todos los expertos que hicieron aportaciones al borrador. 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449196" y="452606"/>
            <a:ext cx="6838374" cy="3955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¿ALTERNATIVAS TERAPÉUTICAS EQUIVALENTES?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15208" y="1429530"/>
            <a:ext cx="742955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accent6"/>
                </a:solidFill>
                <a:latin typeface="+mj-lt"/>
              </a:rPr>
              <a:t>Equivalentes farmacéuticos (genéricos): </a:t>
            </a:r>
            <a:r>
              <a:rPr lang="es-ES" sz="1600" dirty="0" smtClean="0">
                <a:latin typeface="+mj-lt"/>
              </a:rPr>
              <a:t>contienen cantidades idénticas del mismo PA, en la misma forma farmacéutica y cumplen con estándares de calidad idénticos o comparables.</a:t>
            </a:r>
            <a:endParaRPr lang="es-ES" sz="1600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5208" y="6073000"/>
            <a:ext cx="7786742" cy="554008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Politi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</a:t>
            </a: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P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. </a:t>
            </a: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Biodisponibilidad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y </a:t>
            </a:r>
            <a:r>
              <a:rPr lang="es-ES" i="1" baseline="30000" dirty="0" err="1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Bioequivalencia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, disponible en 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  <a:hlinkClick r:id="rId3"/>
              </a:rPr>
              <a:t>http://www.cancerteam.com.ar/poli098.html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,</a:t>
            </a:r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</a:t>
            </a:r>
            <a:r>
              <a:rPr lang="es-ES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</a:rPr>
              <a:t>[consultado el 23/04/2012]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215208" y="4003274"/>
            <a:ext cx="74295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70C0"/>
                </a:solidFill>
                <a:latin typeface="+mj-lt"/>
              </a:rPr>
              <a:t>Medicamentos intercambiables: </a:t>
            </a:r>
          </a:p>
          <a:p>
            <a:pPr marL="273050" algn="just">
              <a:buFont typeface="Arial" pitchFamily="34" charset="0"/>
              <a:buChar char="•"/>
            </a:pPr>
            <a:r>
              <a:rPr lang="es-ES" sz="1600" dirty="0" smtClean="0">
                <a:latin typeface="+mj-lt"/>
              </a:rPr>
              <a:t> Aquel fármaco que difiere en su composición o entidad química del original, pero que se considera con actividad farmacológica y terapéutica similar. </a:t>
            </a:r>
          </a:p>
          <a:p>
            <a:pPr marL="273050" algn="just">
              <a:buFont typeface="Arial" pitchFamily="34" charset="0"/>
              <a:buChar char="•"/>
            </a:pPr>
            <a:r>
              <a:rPr lang="es-ES" sz="1600" dirty="0" smtClean="0">
                <a:latin typeface="+mj-lt"/>
              </a:rPr>
              <a:t>Medicamentos Homólogos </a:t>
            </a:r>
            <a:r>
              <a:rPr lang="es-ES" sz="1600" dirty="0" smtClean="0">
                <a:latin typeface="+mj-lt"/>
                <a:sym typeface="Wingdings" pitchFamily="2" charset="2"/>
              </a:rPr>
              <a:t> </a:t>
            </a:r>
            <a:r>
              <a:rPr lang="es-ES" sz="1600" dirty="0" smtClean="0">
                <a:latin typeface="+mj-lt"/>
              </a:rPr>
              <a:t>son aquellos fármacos “equivalentes</a:t>
            </a:r>
            <a:r>
              <a:rPr lang="es-ES" sz="1600" smtClean="0">
                <a:latin typeface="+mj-lt"/>
              </a:rPr>
              <a:t>” que </a:t>
            </a:r>
            <a:r>
              <a:rPr lang="es-ES" sz="1600" dirty="0" smtClean="0">
                <a:latin typeface="+mj-lt"/>
              </a:rPr>
              <a:t>se utilizan indistintamente en función de su disponibilidad en el Hospital.</a:t>
            </a:r>
            <a:endParaRPr lang="es-ES" sz="1600" dirty="0"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15208" y="2845019"/>
            <a:ext cx="7429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accent2"/>
                </a:solidFill>
                <a:latin typeface="+mj-lt"/>
              </a:rPr>
              <a:t>Equivalentes: </a:t>
            </a:r>
            <a:r>
              <a:rPr lang="es-ES" sz="1600" dirty="0" smtClean="0">
                <a:latin typeface="+mj-lt"/>
              </a:rPr>
              <a:t>medicamentos que han demostrado misma eficacia (en un ensayo de equivalencia).</a:t>
            </a:r>
            <a:endParaRPr lang="es-E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163444" y="261442"/>
            <a:ext cx="6838374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¿ALTERNATIVAS TERAPÉUTICAS EQUIVALENTES?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88418" y="166671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+mj-lt"/>
              </a:rPr>
              <a:t>“Conjunto de fármacos que se pueden </a:t>
            </a:r>
            <a:r>
              <a:rPr lang="es-ES" b="1" dirty="0" smtClean="0">
                <a:solidFill>
                  <a:srgbClr val="0070C0"/>
                </a:solidFill>
                <a:latin typeface="+mj-lt"/>
              </a:rPr>
              <a:t>utilizar indistintamente </a:t>
            </a:r>
            <a:r>
              <a:rPr lang="es-ES" b="1" dirty="0" smtClean="0">
                <a:latin typeface="+mj-lt"/>
              </a:rPr>
              <a:t>para el tratamiento de la </a:t>
            </a:r>
            <a:r>
              <a:rPr lang="es-ES" b="1" dirty="0" smtClean="0">
                <a:solidFill>
                  <a:srgbClr val="0070C0"/>
                </a:solidFill>
                <a:latin typeface="+mj-lt"/>
              </a:rPr>
              <a:t>mayoría de los pacientes </a:t>
            </a:r>
            <a:r>
              <a:rPr lang="es-ES" b="1" dirty="0" smtClean="0">
                <a:latin typeface="+mj-lt"/>
              </a:rPr>
              <a:t>que presentan una </a:t>
            </a:r>
            <a:r>
              <a:rPr lang="es-ES" b="1" dirty="0" smtClean="0">
                <a:solidFill>
                  <a:srgbClr val="0070C0"/>
                </a:solidFill>
                <a:latin typeface="+mj-lt"/>
              </a:rPr>
              <a:t>condición clínica determinada</a:t>
            </a:r>
            <a:r>
              <a:rPr lang="es-ES" b="1" dirty="0" smtClean="0">
                <a:latin typeface="+mj-lt"/>
              </a:rPr>
              <a:t>, sin que a priori pueda esperarse un beneficio mayor y clínicamente relevante por la selección de uno u otro fármaco” </a:t>
            </a:r>
            <a:endParaRPr lang="es-ES" b="1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00960" y="321548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Gill Sans MT (Títulos)"/>
              </a:rPr>
              <a:t>-No necesariamente implica demostración de equivalencia terapéutica.</a:t>
            </a:r>
            <a:endParaRPr lang="es-ES" dirty="0" smtClean="0">
              <a:latin typeface="Gill Sans MT (Títulos)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7487" y="6161776"/>
            <a:ext cx="7923025" cy="605304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i="1" baseline="30000" dirty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Rodríguez </a:t>
            </a:r>
            <a:r>
              <a:rPr lang="es-ES" sz="2000" i="1" baseline="30000" dirty="0" err="1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Artalejo</a:t>
            </a:r>
            <a:r>
              <a:rPr lang="es-ES" sz="2000" i="1" baseline="30000" dirty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F. Los costes de la asistencia sanitaria y el consumo de medicamentos. En: Rey Calero J Fundamentos de </a:t>
            </a:r>
            <a:r>
              <a:rPr lang="es-ES" sz="2000" i="1" baseline="30000" dirty="0" err="1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Epidemilogía</a:t>
            </a:r>
            <a:r>
              <a:rPr lang="es-ES" sz="2000" i="1" baseline="30000" dirty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 Clínica, Madrid 1995 Ed. </a:t>
            </a:r>
            <a:r>
              <a:rPr lang="es-ES" sz="2000" i="1" baseline="30000" dirty="0" err="1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Mc.Graw-Gill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alligraph421 BT" pitchFamily="66" charset="0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86646" y="1000902"/>
            <a:ext cx="597753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400" b="1" dirty="0" smtClean="0">
                <a:ln/>
                <a:solidFill>
                  <a:schemeClr val="accent3"/>
                </a:solidFill>
              </a:rPr>
              <a:t>Alternativas Terapéuticas Equivalentes </a:t>
            </a:r>
            <a:endParaRPr lang="es-E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86646" y="4072736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Gill Sans MT (Títulos)"/>
              </a:rPr>
              <a:t>Se basa en que, en la mayoría de los pacientes, </a:t>
            </a:r>
            <a:r>
              <a:rPr lang="es-ES" b="1" i="1" dirty="0" smtClean="0">
                <a:solidFill>
                  <a:srgbClr val="0070C0"/>
                </a:solidFill>
                <a:latin typeface="Gill Sans MT (Títulos)"/>
              </a:rPr>
              <a:t>no </a:t>
            </a:r>
            <a:r>
              <a:rPr lang="es-ES" dirty="0" smtClean="0">
                <a:latin typeface="Gill Sans MT (Títulos)"/>
              </a:rPr>
              <a:t>existen</a:t>
            </a:r>
            <a:r>
              <a:rPr lang="es-ES" b="1" i="1" dirty="0" smtClean="0">
                <a:solidFill>
                  <a:srgbClr val="0070C0"/>
                </a:solidFill>
                <a:latin typeface="Gill Sans MT (Títulos)"/>
              </a:rPr>
              <a:t> resultados objetivos de eficacia/seguridad </a:t>
            </a:r>
            <a:r>
              <a:rPr lang="es-ES" dirty="0" smtClean="0">
                <a:latin typeface="Gill Sans MT (Títulos)"/>
              </a:rPr>
              <a:t>que obliguen a </a:t>
            </a:r>
            <a:r>
              <a:rPr lang="es-ES" b="1" i="1" dirty="0" smtClean="0">
                <a:solidFill>
                  <a:srgbClr val="0070C0"/>
                </a:solidFill>
                <a:latin typeface="Gill Sans MT (Títulos)"/>
              </a:rPr>
              <a:t>decantarse por un fármaco o por otro </a:t>
            </a:r>
            <a:r>
              <a:rPr lang="es-ES" dirty="0" smtClean="0">
                <a:latin typeface="Gill Sans MT (Títulos)"/>
              </a:rPr>
              <a:t>en la decisión terapéutica. Por tanto,</a:t>
            </a:r>
            <a:r>
              <a:rPr lang="es-ES" i="1" dirty="0" smtClean="0">
                <a:latin typeface="Gill Sans MT (Títulos)"/>
              </a:rPr>
              <a:t> </a:t>
            </a:r>
            <a:r>
              <a:rPr lang="es-ES" dirty="0" smtClean="0">
                <a:latin typeface="Gill Sans MT (Títulos)"/>
              </a:rPr>
              <a:t>es razonable y exigible utilizar el más ventajoso a nivel de gestión económica.</a:t>
            </a:r>
            <a:endParaRPr lang="es-ES" b="1" dirty="0">
              <a:latin typeface="Gill Sans MT (Títulos)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00894" y="5868571"/>
            <a:ext cx="8065901" cy="297527"/>
          </a:xfrm>
          <a:prstGeom prst="rect">
            <a:avLst/>
          </a:prstGeom>
          <a:noFill/>
        </p:spPr>
        <p:txBody>
          <a:bodyPr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cs typeface="+mn-cs"/>
              </a:rPr>
              <a:t>Guía de Hospitales de Andalucía, </a:t>
            </a:r>
            <a:r>
              <a:rPr lang="es-ES" sz="2000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</a:rPr>
              <a:t>disponible en </a:t>
            </a:r>
            <a:r>
              <a:rPr lang="es-ES" sz="2000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  <a:hlinkClick r:id="rId3"/>
              </a:rPr>
              <a:t>www.safh.org</a:t>
            </a:r>
            <a:r>
              <a:rPr lang="es-ES" sz="2000" i="1" baseline="30000" dirty="0" smtClean="0">
                <a:solidFill>
                  <a:schemeClr val="accent6">
                    <a:lumMod val="75000"/>
                  </a:schemeClr>
                </a:solidFill>
                <a:latin typeface="Calligraph421 BT" pitchFamily="66" charset="0"/>
              </a:rPr>
              <a:t>. </a:t>
            </a:r>
            <a:endParaRPr lang="es-ES" sz="2000" i="1" baseline="30000" dirty="0">
              <a:solidFill>
                <a:schemeClr val="accent6">
                  <a:lumMod val="75000"/>
                </a:schemeClr>
              </a:solidFill>
              <a:latin typeface="Calligraph421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3527168" y="329495"/>
            <a:ext cx="2617262" cy="5186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Gill Sans MT (Títulos)"/>
                <a:cs typeface="Arial" pitchFamily="34" charset="0"/>
              </a:rPr>
              <a:t>GUÍA “ATE”</a:t>
            </a:r>
            <a:endParaRPr lang="es-ES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Gill Sans MT (Títulos)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3770" y="1930400"/>
            <a:ext cx="78581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dk1"/>
                </a:solidFill>
                <a:latin typeface="Gill Sans MT (Títulos)"/>
              </a:rPr>
              <a:t>Evaluar </a:t>
            </a:r>
            <a:r>
              <a:rPr lang="es-ES" b="1" dirty="0">
                <a:solidFill>
                  <a:schemeClr val="dk1"/>
                </a:solidFill>
                <a:latin typeface="Gill Sans MT (Títulos)"/>
              </a:rPr>
              <a:t>la posible equivalencia en cuanto a la eficacia relativa de dos </a:t>
            </a:r>
            <a:r>
              <a:rPr lang="es-ES" b="1" dirty="0" smtClean="0">
                <a:solidFill>
                  <a:schemeClr val="dk1"/>
                </a:solidFill>
                <a:latin typeface="Gill Sans MT (Títulos)"/>
              </a:rPr>
              <a:t>alternativas que </a:t>
            </a:r>
            <a:r>
              <a:rPr lang="es-ES" b="1" dirty="0">
                <a:solidFill>
                  <a:schemeClr val="dk1"/>
                </a:solidFill>
                <a:latin typeface="Gill Sans MT (Títulos)"/>
              </a:rPr>
              <a:t>se desean comparar para su posicionamiento terapéutico.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00960" y="12866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OBJETIVO: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72398" y="4712279"/>
            <a:ext cx="7000924" cy="6463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002060"/>
                </a:solidFill>
                <a:latin typeface="Gill Sans MT (Títulos)"/>
              </a:rPr>
              <a:t>Es una </a:t>
            </a:r>
            <a:r>
              <a:rPr lang="es-ES" b="1" dirty="0" smtClean="0">
                <a:solidFill>
                  <a:srgbClr val="002060"/>
                </a:solidFill>
                <a:latin typeface="Gill Sans MT (Títulos)"/>
              </a:rPr>
              <a:t>herramienta </a:t>
            </a:r>
            <a:r>
              <a:rPr lang="es-ES" dirty="0" smtClean="0">
                <a:solidFill>
                  <a:srgbClr val="002060"/>
                </a:solidFill>
                <a:latin typeface="Gill Sans MT (Títulos)"/>
              </a:rPr>
              <a:t>que aporta unos criterios de comparación: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2060"/>
                </a:solidFill>
                <a:latin typeface="Gill Sans MT (Títulos)"/>
              </a:rPr>
              <a:t>	la decisión final será del evaluador.</a:t>
            </a:r>
            <a:endParaRPr lang="es-ES" b="1" dirty="0">
              <a:solidFill>
                <a:srgbClr val="002060"/>
              </a:solidFill>
              <a:latin typeface="Gill Sans MT (Títulos)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08904" y="3565872"/>
            <a:ext cx="7064418" cy="6463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9" tIns="45725" rIns="91449" bIns="45725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002060"/>
                </a:solidFill>
                <a:latin typeface="Gill Sans MT (Títulos)"/>
              </a:rPr>
              <a:t>Aporta una </a:t>
            </a:r>
            <a:r>
              <a:rPr lang="es-ES" b="1" dirty="0" smtClean="0">
                <a:solidFill>
                  <a:srgbClr val="002060"/>
                </a:solidFill>
                <a:latin typeface="Gill Sans MT (Títulos)"/>
              </a:rPr>
              <a:t>interpretación de la diferencia </a:t>
            </a:r>
            <a:r>
              <a:rPr lang="es-ES" dirty="0" smtClean="0">
                <a:solidFill>
                  <a:srgbClr val="002060"/>
                </a:solidFill>
                <a:latin typeface="Gill Sans MT (Títulos)"/>
              </a:rPr>
              <a:t>y una </a:t>
            </a:r>
            <a:r>
              <a:rPr lang="es-ES" b="1" dirty="0" smtClean="0">
                <a:solidFill>
                  <a:srgbClr val="002060"/>
                </a:solidFill>
                <a:latin typeface="Gill Sans MT (Títulos)"/>
              </a:rPr>
              <a:t>recomendación </a:t>
            </a:r>
            <a:r>
              <a:rPr lang="es-ES" dirty="0" smtClean="0">
                <a:solidFill>
                  <a:srgbClr val="002060"/>
                </a:solidFill>
                <a:latin typeface="Gill Sans MT (Títulos)"/>
              </a:rPr>
              <a:t>para su </a:t>
            </a:r>
            <a:r>
              <a:rPr lang="es-ES" b="1" dirty="0" smtClean="0">
                <a:solidFill>
                  <a:srgbClr val="002060"/>
                </a:solidFill>
                <a:latin typeface="Gill Sans MT (Títulos)"/>
              </a:rPr>
              <a:t>posicionamiento </a:t>
            </a:r>
            <a:r>
              <a:rPr lang="es-ES" dirty="0" smtClean="0">
                <a:solidFill>
                  <a:srgbClr val="002060"/>
                </a:solidFill>
                <a:latin typeface="Gill Sans MT (Títulos)"/>
              </a:rPr>
              <a:t>en cuanto a la </a:t>
            </a:r>
            <a:r>
              <a:rPr lang="es-ES" b="1" dirty="0" smtClean="0">
                <a:solidFill>
                  <a:srgbClr val="002060"/>
                </a:solidFill>
                <a:latin typeface="Gill Sans MT (Títulos)"/>
              </a:rPr>
              <a:t>eficacia.</a:t>
            </a:r>
            <a:endParaRPr lang="es-ES" b="1" dirty="0">
              <a:solidFill>
                <a:srgbClr val="002060"/>
              </a:solidFill>
              <a:latin typeface="Gill Sans MT (Títulos)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033" t="24598" r="14119" b="8995"/>
          <a:stretch>
            <a:fillRect/>
          </a:stretch>
        </p:blipFill>
        <p:spPr bwMode="auto">
          <a:xfrm>
            <a:off x="1572398" y="786588"/>
            <a:ext cx="67151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033" t="24598" r="14119" b="46407"/>
          <a:stretch>
            <a:fillRect/>
          </a:stretch>
        </p:blipFill>
        <p:spPr bwMode="auto">
          <a:xfrm>
            <a:off x="2929720" y="0"/>
            <a:ext cx="5001454" cy="16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429522" y="1929597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1600" dirty="0" smtClean="0"/>
              <a:t> Primer borrador Enero 2011: establece la casuística en la determinación de ATE, aplica la bibliografía existente y establece criterios para casos no resueltos en la bibliografía.</a:t>
            </a:r>
          </a:p>
          <a:p>
            <a:pPr>
              <a:buFont typeface="Arial" charset="0"/>
              <a:buChar char="•"/>
            </a:pPr>
            <a:endParaRPr lang="es-ES" sz="1600" dirty="0" smtClean="0"/>
          </a:p>
          <a:p>
            <a:pPr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err="1" smtClean="0"/>
              <a:t>Feb</a:t>
            </a:r>
            <a:r>
              <a:rPr lang="es-ES" sz="1600" dirty="0" smtClean="0"/>
              <a:t> 2011- envío a 16 farmacéuticos expertos en evaluación, con 3 supuestos prácticos para su valoración como ATE/no ATE:</a:t>
            </a:r>
          </a:p>
          <a:p>
            <a:pPr lvl="1"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concordancia unánime en la determinación</a:t>
            </a:r>
          </a:p>
          <a:p>
            <a:pPr lvl="1"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aportan recomendaciones que pasan al borrador:</a:t>
            </a:r>
          </a:p>
          <a:p>
            <a:pPr lvl="2"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cálculo del delta de equivalencia</a:t>
            </a:r>
          </a:p>
          <a:p>
            <a:pPr lvl="2"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posicionamiento de uno de los supuestos: cálculo de probabilidades de no equivalencia</a:t>
            </a:r>
          </a:p>
          <a:p>
            <a:pPr lvl="2"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considerar otros factores además de la eficacia</a:t>
            </a:r>
          </a:p>
          <a:p>
            <a:pPr lvl="2">
              <a:buFont typeface="Arial" charset="0"/>
              <a:buChar char="•"/>
            </a:pPr>
            <a:endParaRPr lang="es-ES" sz="1600" dirty="0" smtClean="0"/>
          </a:p>
          <a:p>
            <a:pPr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Empleo de los criterios ATE en varias evaluaciones:</a:t>
            </a:r>
          </a:p>
          <a:p>
            <a:pPr lvl="1"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GFTHA: biológicos en </a:t>
            </a:r>
            <a:r>
              <a:rPr lang="es-ES" sz="1600" dirty="0" err="1" smtClean="0"/>
              <a:t>Ps</a:t>
            </a:r>
            <a:r>
              <a:rPr lang="es-ES" sz="1600" dirty="0" smtClean="0"/>
              <a:t>, AR, </a:t>
            </a:r>
            <a:r>
              <a:rPr lang="es-ES" sz="1600" dirty="0" err="1" smtClean="0"/>
              <a:t>Aps</a:t>
            </a:r>
            <a:endParaRPr lang="es-ES" sz="1600" dirty="0" smtClean="0"/>
          </a:p>
          <a:p>
            <a:pPr lvl="1">
              <a:buFont typeface="Arial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GENESIS: nuevos anticoagulantes</a:t>
            </a:r>
          </a:p>
          <a:p>
            <a:pPr lvl="1">
              <a:buFont typeface="Arial" charset="0"/>
              <a:buChar char="•"/>
            </a:pPr>
            <a:endParaRPr lang="es-ES" sz="1600" dirty="0" smtClean="0"/>
          </a:p>
          <a:p>
            <a:pPr>
              <a:buFont typeface="Arial" charset="0"/>
              <a:buChar char="•"/>
            </a:pPr>
            <a:r>
              <a:rPr lang="es-ES" sz="1600" dirty="0" smtClean="0"/>
              <a:t>  Guía ATE aprobada para la GFTHA en Junio 2012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" y="1"/>
            <a:ext cx="134772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Rectángulo"/>
          <p:cNvSpPr/>
          <p:nvPr/>
        </p:nvSpPr>
        <p:spPr>
          <a:xfrm>
            <a:off x="1523484" y="595482"/>
            <a:ext cx="2617262" cy="333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13" tIns="43456" rIns="86913" bIns="43456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DATOS DE PARTIDA</a:t>
            </a:r>
            <a:endParaRPr lang="es-ES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00386" y="4284295"/>
            <a:ext cx="7858180" cy="2169835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marL="800180" lvl="1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Gill Sans MT (Títulos)"/>
              </a:rPr>
              <a:t>Según </a:t>
            </a:r>
            <a:r>
              <a:rPr lang="es-ES" dirty="0">
                <a:latin typeface="Gill Sans MT (Títulos)"/>
              </a:rPr>
              <a:t>el nivel de evidencia se preferirán:</a:t>
            </a:r>
          </a:p>
          <a:p>
            <a:pPr marL="1714671" lvl="3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Gill Sans MT (Títulos)"/>
              </a:rPr>
              <a:t>ECA o </a:t>
            </a:r>
            <a:r>
              <a:rPr lang="es-ES" dirty="0" err="1">
                <a:latin typeface="Gill Sans MT (Títulos)"/>
              </a:rPr>
              <a:t>metanálisis</a:t>
            </a:r>
            <a:r>
              <a:rPr lang="es-ES" dirty="0">
                <a:latin typeface="Gill Sans MT (Títulos)"/>
              </a:rPr>
              <a:t> de ECA que comparen directamente los dos fármacos</a:t>
            </a:r>
            <a:r>
              <a:rPr lang="es-ES" dirty="0" smtClean="0">
                <a:latin typeface="Gill Sans MT (Títulos)"/>
              </a:rPr>
              <a:t>.</a:t>
            </a:r>
          </a:p>
          <a:p>
            <a:pPr marL="1714671" lvl="3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Gill Sans MT (Títulos)"/>
              </a:rPr>
              <a:t>CI ajustada de ECA frente comparador común (</a:t>
            </a:r>
            <a:r>
              <a:rPr lang="es-ES" i="1" dirty="0" err="1" smtClean="0">
                <a:latin typeface="Gill Sans MT (Títulos)"/>
              </a:rPr>
              <a:t>Bucher</a:t>
            </a:r>
            <a:r>
              <a:rPr lang="es-ES" dirty="0" smtClean="0">
                <a:latin typeface="Gill Sans MT (Títulos)"/>
              </a:rPr>
              <a:t>)</a:t>
            </a:r>
          </a:p>
          <a:p>
            <a:pPr marL="1714671" lvl="3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Gill Sans MT (Títulos)"/>
              </a:rPr>
              <a:t>Estudios de cohortes comparativos entre los fármacos</a:t>
            </a:r>
            <a:endParaRPr lang="es-ES" dirty="0">
              <a:latin typeface="Gill Sans MT (Títulos)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6646" y="1197546"/>
            <a:ext cx="7429552" cy="75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34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s-E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Títulos)"/>
              </a:rPr>
              <a:t>Mejor evidencia disponible:</a:t>
            </a:r>
          </a:p>
          <a:p>
            <a:pPr marL="342934" indent="-34293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5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Títulos)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88418" y="183632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80" lvl="1" indent="-3429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Gill Sans MT (Títulos)"/>
              </a:rPr>
              <a:t>Búsqueda exhaustiva en la literatura</a:t>
            </a:r>
            <a:endParaRPr lang="es-ES" dirty="0">
              <a:latin typeface="Gill Sans MT (Títulos)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32434" y="3575551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Gill Sans MT (Títulos)"/>
                <a:sym typeface="Wingdings" pitchFamily="2" charset="2"/>
              </a:rPr>
              <a:t> </a:t>
            </a:r>
            <a:r>
              <a:rPr lang="es-ES" dirty="0" smtClean="0">
                <a:latin typeface="Gill Sans MT (Títulos)"/>
              </a:rPr>
              <a:t>La validez de estos criterios está directamente relacionada con la calidad de los estudios de partida. 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260426" y="2495431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Gill Sans MT (Títulos)"/>
                <a:sym typeface="Wingdings" pitchFamily="2" charset="2"/>
              </a:rPr>
              <a:t> C</a:t>
            </a:r>
            <a:r>
              <a:rPr lang="es-ES" dirty="0" smtClean="0">
                <a:latin typeface="Gill Sans MT (Títulos)"/>
              </a:rPr>
              <a:t>ompilación de resultados de la búsqueda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4716810" y="2277666"/>
            <a:ext cx="41764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err="1" smtClean="0">
                <a:latin typeface="Gill Sans MT (Títulos)"/>
              </a:rPr>
              <a:t>Metanálisis</a:t>
            </a:r>
            <a:r>
              <a:rPr lang="es-ES" dirty="0" smtClean="0">
                <a:latin typeface="Gill Sans MT (Títulos)"/>
              </a:rPr>
              <a:t> </a:t>
            </a:r>
            <a:r>
              <a:rPr lang="es-ES" dirty="0" smtClean="0">
                <a:latin typeface="Gill Sans MT (Títulos)"/>
                <a:sym typeface="Wingdings" pitchFamily="2" charset="2"/>
              </a:rPr>
              <a:t> ECA comparativos</a:t>
            </a:r>
          </a:p>
          <a:p>
            <a:endParaRPr lang="es-ES" sz="1000" dirty="0" smtClean="0">
              <a:latin typeface="Gill Sans MT (Títulos)"/>
            </a:endParaRPr>
          </a:p>
          <a:p>
            <a:r>
              <a:rPr lang="es-ES" u="sng" dirty="0" smtClean="0">
                <a:latin typeface="Gill Sans MT (Títulos)"/>
              </a:rPr>
              <a:t>CI ajustada </a:t>
            </a:r>
            <a:r>
              <a:rPr lang="es-ES" dirty="0" smtClean="0">
                <a:latin typeface="Gill Sans MT (Títulos)"/>
                <a:sym typeface="Wingdings" pitchFamily="2" charset="2"/>
              </a:rPr>
              <a:t> ECA frente comparador común</a:t>
            </a:r>
            <a:endParaRPr lang="es-ES" dirty="0"/>
          </a:p>
        </p:txBody>
      </p:sp>
      <p:sp>
        <p:nvSpPr>
          <p:cNvPr id="17" name="16 Abrir llave"/>
          <p:cNvSpPr/>
          <p:nvPr/>
        </p:nvSpPr>
        <p:spPr>
          <a:xfrm>
            <a:off x="4644802" y="2205658"/>
            <a:ext cx="45719" cy="1152128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3242</TotalTime>
  <Words>3350</Words>
  <Application>Microsoft Office PowerPoint</Application>
  <PresentationFormat>Personalizado</PresentationFormat>
  <Paragraphs>473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sifenixca</dc:creator>
  <cp:lastModifiedBy>FARMACIA HUPR</cp:lastModifiedBy>
  <cp:revision>330</cp:revision>
  <dcterms:created xsi:type="dcterms:W3CDTF">2011-03-08T18:14:55Z</dcterms:created>
  <dcterms:modified xsi:type="dcterms:W3CDTF">2013-05-24T13:42:47Z</dcterms:modified>
</cp:coreProperties>
</file>