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65" r:id="rId3"/>
    <p:sldId id="336" r:id="rId4"/>
    <p:sldId id="329" r:id="rId5"/>
    <p:sldId id="327" r:id="rId6"/>
    <p:sldId id="383" r:id="rId7"/>
    <p:sldId id="328" r:id="rId8"/>
    <p:sldId id="333" r:id="rId9"/>
    <p:sldId id="260" r:id="rId10"/>
    <p:sldId id="338" r:id="rId11"/>
    <p:sldId id="263" r:id="rId12"/>
    <p:sldId id="339" r:id="rId13"/>
    <p:sldId id="334" r:id="rId14"/>
    <p:sldId id="355" r:id="rId15"/>
    <p:sldId id="384" r:id="rId16"/>
    <p:sldId id="344" r:id="rId17"/>
    <p:sldId id="360" r:id="rId18"/>
    <p:sldId id="365" r:id="rId19"/>
    <p:sldId id="369" r:id="rId20"/>
    <p:sldId id="366" r:id="rId21"/>
    <p:sldId id="345" r:id="rId22"/>
    <p:sldId id="354" r:id="rId23"/>
    <p:sldId id="368" r:id="rId24"/>
    <p:sldId id="342" r:id="rId25"/>
    <p:sldId id="371" r:id="rId26"/>
    <p:sldId id="372" r:id="rId27"/>
    <p:sldId id="343" r:id="rId28"/>
    <p:sldId id="347" r:id="rId29"/>
    <p:sldId id="370" r:id="rId30"/>
    <p:sldId id="379" r:id="rId31"/>
    <p:sldId id="264" r:id="rId32"/>
    <p:sldId id="362" r:id="rId33"/>
    <p:sldId id="348" r:id="rId34"/>
    <p:sldId id="349" r:id="rId35"/>
    <p:sldId id="350" r:id="rId36"/>
    <p:sldId id="353" r:id="rId37"/>
    <p:sldId id="356" r:id="rId38"/>
    <p:sldId id="380" r:id="rId39"/>
    <p:sldId id="361" r:id="rId40"/>
    <p:sldId id="381" r:id="rId41"/>
    <p:sldId id="375" r:id="rId42"/>
    <p:sldId id="376" r:id="rId43"/>
    <p:sldId id="382" r:id="rId44"/>
    <p:sldId id="363" r:id="rId45"/>
    <p:sldId id="373" r:id="rId46"/>
    <p:sldId id="325"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8000"/>
    <a:srgbClr val="800000"/>
    <a:srgbClr val="CCFFFF"/>
    <a:srgbClr val="FFFFCC"/>
    <a:srgbClr val="00FF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371" autoAdjust="0"/>
  </p:normalViewPr>
  <p:slideViewPr>
    <p:cSldViewPr>
      <p:cViewPr varScale="1">
        <p:scale>
          <a:sx n="69" d="100"/>
          <a:sy n="69" d="100"/>
        </p:scale>
        <p:origin x="-552" y="-108"/>
      </p:cViewPr>
      <p:guideLst>
        <p:guide orient="horz" pos="2160"/>
        <p:guide pos="2880"/>
      </p:guideLst>
    </p:cSldViewPr>
  </p:slideViewPr>
  <p:notesTextViewPr>
    <p:cViewPr>
      <p:scale>
        <a:sx n="1" d="1"/>
        <a:sy n="1" d="1"/>
      </p:scale>
      <p:origin x="0" y="0"/>
    </p:cViewPr>
  </p:notesTextViewPr>
  <p:sorterViewPr>
    <p:cViewPr>
      <p:scale>
        <a:sx n="200" d="100"/>
        <a:sy n="200" d="100"/>
      </p:scale>
      <p:origin x="0" y="36264"/>
    </p:cViewPr>
  </p:sorterViewPr>
  <p:notesViewPr>
    <p:cSldViewPr>
      <p:cViewPr varScale="1">
        <p:scale>
          <a:sx n="60" d="100"/>
          <a:sy n="60" d="100"/>
        </p:scale>
        <p:origin x="-2490"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BD519-296A-418E-AEE8-630008605233}" type="doc">
      <dgm:prSet loTypeId="urn:microsoft.com/office/officeart/2005/8/layout/hList7" loCatId="list" qsTypeId="urn:microsoft.com/office/officeart/2005/8/quickstyle/simple1" qsCatId="simple" csTypeId="urn:microsoft.com/office/officeart/2005/8/colors/colorful1" csCatId="colorful" phldr="1"/>
      <dgm:spPr/>
    </dgm:pt>
    <dgm:pt modelId="{77A1D2BB-3897-40FC-9097-A790A13DC6BD}">
      <dgm:prSet phldrT="[Texto]"/>
      <dgm:spPr>
        <a:solidFill>
          <a:schemeClr val="accent1"/>
        </a:solidFill>
      </dgm:spPr>
      <dgm:t>
        <a:bodyPr/>
        <a:lstStyle/>
        <a:p>
          <a:r>
            <a:rPr lang="en-US" dirty="0" err="1" smtClean="0"/>
            <a:t>Número</a:t>
          </a:r>
          <a:r>
            <a:rPr lang="en-US" dirty="0" smtClean="0"/>
            <a:t> de </a:t>
          </a:r>
          <a:r>
            <a:rPr lang="en-US" dirty="0" err="1" smtClean="0"/>
            <a:t>miembros</a:t>
          </a:r>
          <a:r>
            <a:rPr lang="en-US" dirty="0" smtClean="0"/>
            <a:t> </a:t>
          </a:r>
          <a:endParaRPr lang="es-ES" dirty="0"/>
        </a:p>
      </dgm:t>
    </dgm:pt>
    <dgm:pt modelId="{6879D217-A038-45EB-A635-74A3449E2106}" type="parTrans" cxnId="{EE81039F-BBFB-41BE-8606-D0C17C047E6C}">
      <dgm:prSet/>
      <dgm:spPr/>
      <dgm:t>
        <a:bodyPr/>
        <a:lstStyle/>
        <a:p>
          <a:endParaRPr lang="es-ES"/>
        </a:p>
      </dgm:t>
    </dgm:pt>
    <dgm:pt modelId="{93A900A2-AC65-4B96-9DAA-820E506C73DF}" type="sibTrans" cxnId="{EE81039F-BBFB-41BE-8606-D0C17C047E6C}">
      <dgm:prSet/>
      <dgm:spPr/>
      <dgm:t>
        <a:bodyPr/>
        <a:lstStyle/>
        <a:p>
          <a:endParaRPr lang="es-ES"/>
        </a:p>
      </dgm:t>
    </dgm:pt>
    <dgm:pt modelId="{C0E32E90-5FC6-4B10-B384-CE719B335B5D}">
      <dgm:prSet phldrT="[Texto]"/>
      <dgm:spPr>
        <a:solidFill>
          <a:srgbClr val="339966"/>
        </a:solidFill>
      </dgm:spPr>
      <dgm:t>
        <a:bodyPr/>
        <a:lstStyle/>
        <a:p>
          <a:r>
            <a:rPr lang="en-US" dirty="0" err="1" smtClean="0"/>
            <a:t>Identificar</a:t>
          </a:r>
          <a:r>
            <a:rPr lang="en-US" dirty="0" smtClean="0"/>
            <a:t> a los </a:t>
          </a:r>
          <a:r>
            <a:rPr lang="en-US" dirty="0" err="1" smtClean="0"/>
            <a:t>expertos</a:t>
          </a:r>
          <a:r>
            <a:rPr lang="en-US" dirty="0" smtClean="0"/>
            <a:t> </a:t>
          </a:r>
          <a:endParaRPr lang="es-ES" dirty="0"/>
        </a:p>
      </dgm:t>
    </dgm:pt>
    <dgm:pt modelId="{D3D9D5F6-F937-4862-B15D-D3413D3D3700}" type="parTrans" cxnId="{BB03B1B4-0B58-4312-9A0D-4B4198C39E2D}">
      <dgm:prSet/>
      <dgm:spPr/>
      <dgm:t>
        <a:bodyPr/>
        <a:lstStyle/>
        <a:p>
          <a:endParaRPr lang="es-ES"/>
        </a:p>
      </dgm:t>
    </dgm:pt>
    <dgm:pt modelId="{68FE10BE-9E16-477D-99C3-19DB22C1934C}" type="sibTrans" cxnId="{BB03B1B4-0B58-4312-9A0D-4B4198C39E2D}">
      <dgm:prSet/>
      <dgm:spPr/>
      <dgm:t>
        <a:bodyPr/>
        <a:lstStyle/>
        <a:p>
          <a:endParaRPr lang="es-ES"/>
        </a:p>
      </dgm:t>
    </dgm:pt>
    <dgm:pt modelId="{1AA73311-B26D-4B9A-AFF6-E88DBD7D2102}">
      <dgm:prSet phldrT="[Texto]"/>
      <dgm:spPr/>
      <dgm:t>
        <a:bodyPr/>
        <a:lstStyle/>
        <a:p>
          <a:r>
            <a:rPr lang="es-ES" dirty="0" smtClean="0"/>
            <a:t>Segunda ronda semipresencial</a:t>
          </a:r>
          <a:endParaRPr lang="es-ES" dirty="0"/>
        </a:p>
      </dgm:t>
    </dgm:pt>
    <dgm:pt modelId="{D0F336EB-6ECF-4D71-9E93-AB3A292D216E}" type="parTrans" cxnId="{BA97153A-06E6-4B7D-A911-06BA6F1C28E9}">
      <dgm:prSet/>
      <dgm:spPr/>
      <dgm:t>
        <a:bodyPr/>
        <a:lstStyle/>
        <a:p>
          <a:endParaRPr lang="es-ES"/>
        </a:p>
      </dgm:t>
    </dgm:pt>
    <dgm:pt modelId="{AF0A67AE-B786-4F1B-BC1D-FB69AFCF8BFD}" type="sibTrans" cxnId="{BA97153A-06E6-4B7D-A911-06BA6F1C28E9}">
      <dgm:prSet/>
      <dgm:spPr/>
      <dgm:t>
        <a:bodyPr/>
        <a:lstStyle/>
        <a:p>
          <a:endParaRPr lang="es-ES"/>
        </a:p>
      </dgm:t>
    </dgm:pt>
    <dgm:pt modelId="{5F916CCF-87A7-4D36-8621-B3C24D938BDD}">
      <dgm:prSet/>
      <dgm:spPr/>
      <dgm:t>
        <a:bodyPr/>
        <a:lstStyle/>
        <a:p>
          <a:r>
            <a:rPr lang="en-US" dirty="0" err="1" smtClean="0">
              <a:effectLst/>
            </a:rPr>
            <a:t>Primera</a:t>
          </a:r>
          <a:r>
            <a:rPr lang="en-US" dirty="0" smtClean="0">
              <a:effectLst/>
            </a:rPr>
            <a:t> </a:t>
          </a:r>
          <a:r>
            <a:rPr lang="en-US" dirty="0" err="1" smtClean="0">
              <a:effectLst/>
            </a:rPr>
            <a:t>ronda</a:t>
          </a:r>
          <a:r>
            <a:rPr lang="en-US" dirty="0" smtClean="0">
              <a:effectLst/>
            </a:rPr>
            <a:t> mail</a:t>
          </a:r>
          <a:endParaRPr lang="es-ES" dirty="0"/>
        </a:p>
      </dgm:t>
    </dgm:pt>
    <dgm:pt modelId="{AA9D64C3-15CB-4F71-AA34-ECF3DA586742}" type="parTrans" cxnId="{F71F53B2-1901-4199-B9D6-A7A8B7876739}">
      <dgm:prSet/>
      <dgm:spPr/>
      <dgm:t>
        <a:bodyPr/>
        <a:lstStyle/>
        <a:p>
          <a:endParaRPr lang="es-ES"/>
        </a:p>
      </dgm:t>
    </dgm:pt>
    <dgm:pt modelId="{E973856C-2C39-49EF-9932-7BA637D8FC9E}" type="sibTrans" cxnId="{F71F53B2-1901-4199-B9D6-A7A8B7876739}">
      <dgm:prSet/>
      <dgm:spPr/>
      <dgm:t>
        <a:bodyPr/>
        <a:lstStyle/>
        <a:p>
          <a:endParaRPr lang="es-ES"/>
        </a:p>
      </dgm:t>
    </dgm:pt>
    <dgm:pt modelId="{DF24D2E0-1D46-4332-A003-5A4C72077724}">
      <dgm:prSet/>
      <dgm:spPr/>
      <dgm:t>
        <a:bodyPr/>
        <a:lstStyle/>
        <a:p>
          <a:r>
            <a:rPr lang="en-US" dirty="0" err="1" smtClean="0">
              <a:effectLst/>
            </a:rPr>
            <a:t>Contacta</a:t>
          </a:r>
          <a:r>
            <a:rPr lang="en-US" dirty="0" err="1" smtClean="0"/>
            <a:t>r</a:t>
          </a:r>
          <a:r>
            <a:rPr lang="en-US" dirty="0" smtClean="0"/>
            <a:t> con los </a:t>
          </a:r>
          <a:r>
            <a:rPr lang="en-US" dirty="0" err="1" smtClean="0"/>
            <a:t>expertos</a:t>
          </a:r>
          <a:endParaRPr lang="es-ES" dirty="0"/>
        </a:p>
      </dgm:t>
    </dgm:pt>
    <dgm:pt modelId="{4655E39A-6BD5-4A85-9599-AD18BF7E9F34}" type="parTrans" cxnId="{A60BFCC5-DDDA-4D39-8F4D-FFF01F6A6DBE}">
      <dgm:prSet/>
      <dgm:spPr/>
      <dgm:t>
        <a:bodyPr/>
        <a:lstStyle/>
        <a:p>
          <a:endParaRPr lang="es-ES"/>
        </a:p>
      </dgm:t>
    </dgm:pt>
    <dgm:pt modelId="{0ED4F300-6A78-49D8-8093-5AA3D40E70E2}" type="sibTrans" cxnId="{A60BFCC5-DDDA-4D39-8F4D-FFF01F6A6DBE}">
      <dgm:prSet/>
      <dgm:spPr/>
      <dgm:t>
        <a:bodyPr/>
        <a:lstStyle/>
        <a:p>
          <a:endParaRPr lang="es-ES"/>
        </a:p>
      </dgm:t>
    </dgm:pt>
    <dgm:pt modelId="{627C527D-0C6B-4A52-9A8A-F7691185B0B7}">
      <dgm:prSet/>
      <dgm:spPr/>
      <dgm:t>
        <a:bodyPr/>
        <a:lstStyle/>
        <a:p>
          <a:r>
            <a:rPr lang="en-US" dirty="0" err="1" smtClean="0"/>
            <a:t>Ponderar</a:t>
          </a:r>
          <a:r>
            <a:rPr lang="en-US" dirty="0" smtClean="0"/>
            <a:t> el </a:t>
          </a:r>
          <a:r>
            <a:rPr lang="en-US" dirty="0" err="1" smtClean="0"/>
            <a:t>grado</a:t>
          </a:r>
          <a:r>
            <a:rPr lang="en-US" dirty="0" smtClean="0"/>
            <a:t> de </a:t>
          </a:r>
          <a:r>
            <a:rPr lang="en-US" dirty="0" err="1" smtClean="0"/>
            <a:t>acuerdo</a:t>
          </a:r>
          <a:endParaRPr lang="es-ES" dirty="0"/>
        </a:p>
      </dgm:t>
    </dgm:pt>
    <dgm:pt modelId="{ACC2AADB-6E38-4AB4-B7F0-CE6FCD8139C8}" type="parTrans" cxnId="{5917C5D9-5EF7-4752-915B-B9BC0AEFF202}">
      <dgm:prSet/>
      <dgm:spPr/>
      <dgm:t>
        <a:bodyPr/>
        <a:lstStyle/>
        <a:p>
          <a:endParaRPr lang="es-ES"/>
        </a:p>
      </dgm:t>
    </dgm:pt>
    <dgm:pt modelId="{BBF42BD5-8C01-4194-B349-6B2884E73776}" type="sibTrans" cxnId="{5917C5D9-5EF7-4752-915B-B9BC0AEFF202}">
      <dgm:prSet/>
      <dgm:spPr/>
      <dgm:t>
        <a:bodyPr/>
        <a:lstStyle/>
        <a:p>
          <a:endParaRPr lang="es-ES"/>
        </a:p>
      </dgm:t>
    </dgm:pt>
    <dgm:pt modelId="{7B0B689E-B653-4868-9B65-7F79EE7AA52A}" type="pres">
      <dgm:prSet presAssocID="{19FBD519-296A-418E-AEE8-630008605233}" presName="Name0" presStyleCnt="0">
        <dgm:presLayoutVars>
          <dgm:dir/>
          <dgm:resizeHandles val="exact"/>
        </dgm:presLayoutVars>
      </dgm:prSet>
      <dgm:spPr/>
    </dgm:pt>
    <dgm:pt modelId="{94E7EBCD-EA0B-4524-9A38-56763578EDDC}" type="pres">
      <dgm:prSet presAssocID="{19FBD519-296A-418E-AEE8-630008605233}" presName="fgShape" presStyleLbl="fgShp" presStyleIdx="0" presStyleCnt="1"/>
      <dgm:spPr>
        <a:prstGeom prst="rightArrow">
          <a:avLst/>
        </a:prstGeom>
        <a:solidFill>
          <a:srgbClr val="800000"/>
        </a:solidFill>
      </dgm:spPr>
    </dgm:pt>
    <dgm:pt modelId="{A0E20883-2CA6-407C-9027-9C3E920CA766}" type="pres">
      <dgm:prSet presAssocID="{19FBD519-296A-418E-AEE8-630008605233}" presName="linComp" presStyleCnt="0"/>
      <dgm:spPr/>
    </dgm:pt>
    <dgm:pt modelId="{93EAE610-5BE0-4603-827C-FFFF99E9206E}" type="pres">
      <dgm:prSet presAssocID="{77A1D2BB-3897-40FC-9097-A790A13DC6BD}" presName="compNode" presStyleCnt="0"/>
      <dgm:spPr/>
    </dgm:pt>
    <dgm:pt modelId="{7C1E0781-1382-4A07-ADAE-A811850102BE}" type="pres">
      <dgm:prSet presAssocID="{77A1D2BB-3897-40FC-9097-A790A13DC6BD}" presName="bkgdShape" presStyleLbl="node1" presStyleIdx="0" presStyleCnt="6" custLinFactNeighborX="2491" custLinFactNeighborY="53544"/>
      <dgm:spPr/>
      <dgm:t>
        <a:bodyPr/>
        <a:lstStyle/>
        <a:p>
          <a:endParaRPr lang="es-ES"/>
        </a:p>
      </dgm:t>
    </dgm:pt>
    <dgm:pt modelId="{AAC45FD3-6BE5-49C0-B561-07CB1B3F85E1}" type="pres">
      <dgm:prSet presAssocID="{77A1D2BB-3897-40FC-9097-A790A13DC6BD}" presName="nodeTx" presStyleLbl="node1" presStyleIdx="0" presStyleCnt="6">
        <dgm:presLayoutVars>
          <dgm:bulletEnabled val="1"/>
        </dgm:presLayoutVars>
      </dgm:prSet>
      <dgm:spPr/>
      <dgm:t>
        <a:bodyPr/>
        <a:lstStyle/>
        <a:p>
          <a:endParaRPr lang="es-ES"/>
        </a:p>
      </dgm:t>
    </dgm:pt>
    <dgm:pt modelId="{42306A23-C461-40D3-8DC7-760DE3528988}" type="pres">
      <dgm:prSet presAssocID="{77A1D2BB-3897-40FC-9097-A790A13DC6BD}" presName="invisiNode" presStyleLbl="node1" presStyleIdx="0" presStyleCnt="6"/>
      <dgm:spPr/>
    </dgm:pt>
    <dgm:pt modelId="{C2127D07-AF9E-46A9-94AD-44107677CF69}" type="pres">
      <dgm:prSet presAssocID="{77A1D2BB-3897-40FC-9097-A790A13DC6BD}" presName="imagNode" presStyleLbl="fgImgPlace1" presStyleIdx="0" presStyleCnt="6"/>
      <dgm:spPr>
        <a:blipFill rotWithShape="1">
          <a:blip xmlns:r="http://schemas.openxmlformats.org/officeDocument/2006/relationships" r:embed="rId1"/>
          <a:stretch>
            <a:fillRect/>
          </a:stretch>
        </a:blipFill>
      </dgm:spPr>
    </dgm:pt>
    <dgm:pt modelId="{55D28F02-C462-41C4-A59E-54AF394451EA}" type="pres">
      <dgm:prSet presAssocID="{93A900A2-AC65-4B96-9DAA-820E506C73DF}" presName="sibTrans" presStyleLbl="sibTrans2D1" presStyleIdx="0" presStyleCnt="0"/>
      <dgm:spPr/>
      <dgm:t>
        <a:bodyPr/>
        <a:lstStyle/>
        <a:p>
          <a:endParaRPr lang="es-ES"/>
        </a:p>
      </dgm:t>
    </dgm:pt>
    <dgm:pt modelId="{C1892CE9-932D-442A-8A40-69DCD44E01D6}" type="pres">
      <dgm:prSet presAssocID="{C0E32E90-5FC6-4B10-B384-CE719B335B5D}" presName="compNode" presStyleCnt="0"/>
      <dgm:spPr/>
    </dgm:pt>
    <dgm:pt modelId="{627DF84F-9A13-42EB-8ADD-89D8CCA871E4}" type="pres">
      <dgm:prSet presAssocID="{C0E32E90-5FC6-4B10-B384-CE719B335B5D}" presName="bkgdShape" presStyleLbl="node1" presStyleIdx="1" presStyleCnt="6"/>
      <dgm:spPr/>
      <dgm:t>
        <a:bodyPr/>
        <a:lstStyle/>
        <a:p>
          <a:endParaRPr lang="es-ES"/>
        </a:p>
      </dgm:t>
    </dgm:pt>
    <dgm:pt modelId="{597F2AC2-EB3D-4B27-AFD2-649A1AF8B87A}" type="pres">
      <dgm:prSet presAssocID="{C0E32E90-5FC6-4B10-B384-CE719B335B5D}" presName="nodeTx" presStyleLbl="node1" presStyleIdx="1" presStyleCnt="6">
        <dgm:presLayoutVars>
          <dgm:bulletEnabled val="1"/>
        </dgm:presLayoutVars>
      </dgm:prSet>
      <dgm:spPr/>
      <dgm:t>
        <a:bodyPr/>
        <a:lstStyle/>
        <a:p>
          <a:endParaRPr lang="es-ES"/>
        </a:p>
      </dgm:t>
    </dgm:pt>
    <dgm:pt modelId="{BFD0F871-6A4C-496D-A3D0-D8FB7F58C64E}" type="pres">
      <dgm:prSet presAssocID="{C0E32E90-5FC6-4B10-B384-CE719B335B5D}" presName="invisiNode" presStyleLbl="node1" presStyleIdx="1" presStyleCnt="6"/>
      <dgm:spPr/>
    </dgm:pt>
    <dgm:pt modelId="{4C9646F4-BBD4-4805-B033-2F4D208BD894}" type="pres">
      <dgm:prSet presAssocID="{C0E32E90-5FC6-4B10-B384-CE719B335B5D}" presName="imagNode" presStyleLbl="fgImgPlace1" presStyleIdx="1" presStyleCnt="6"/>
      <dgm:spPr>
        <a:blipFill rotWithShape="1">
          <a:blip xmlns:r="http://schemas.openxmlformats.org/officeDocument/2006/relationships" r:embed="rId2"/>
          <a:stretch>
            <a:fillRect/>
          </a:stretch>
        </a:blipFill>
      </dgm:spPr>
    </dgm:pt>
    <dgm:pt modelId="{CDAC6D80-B556-4AD1-B51A-8BAA8D9660AD}" type="pres">
      <dgm:prSet presAssocID="{68FE10BE-9E16-477D-99C3-19DB22C1934C}" presName="sibTrans" presStyleLbl="sibTrans2D1" presStyleIdx="0" presStyleCnt="0"/>
      <dgm:spPr/>
      <dgm:t>
        <a:bodyPr/>
        <a:lstStyle/>
        <a:p>
          <a:endParaRPr lang="es-ES"/>
        </a:p>
      </dgm:t>
    </dgm:pt>
    <dgm:pt modelId="{E963E703-5F70-4A2A-8870-4F4E263B8FCB}" type="pres">
      <dgm:prSet presAssocID="{DF24D2E0-1D46-4332-A003-5A4C72077724}" presName="compNode" presStyleCnt="0"/>
      <dgm:spPr/>
    </dgm:pt>
    <dgm:pt modelId="{E5B4D1D7-7063-41DE-9A02-C37348A13BD3}" type="pres">
      <dgm:prSet presAssocID="{DF24D2E0-1D46-4332-A003-5A4C72077724}" presName="bkgdShape" presStyleLbl="node1" presStyleIdx="2" presStyleCnt="6"/>
      <dgm:spPr/>
      <dgm:t>
        <a:bodyPr/>
        <a:lstStyle/>
        <a:p>
          <a:endParaRPr lang="es-ES"/>
        </a:p>
      </dgm:t>
    </dgm:pt>
    <dgm:pt modelId="{EC536FF5-F83E-4AE1-B773-67D774F27B15}" type="pres">
      <dgm:prSet presAssocID="{DF24D2E0-1D46-4332-A003-5A4C72077724}" presName="nodeTx" presStyleLbl="node1" presStyleIdx="2" presStyleCnt="6">
        <dgm:presLayoutVars>
          <dgm:bulletEnabled val="1"/>
        </dgm:presLayoutVars>
      </dgm:prSet>
      <dgm:spPr/>
      <dgm:t>
        <a:bodyPr/>
        <a:lstStyle/>
        <a:p>
          <a:endParaRPr lang="es-ES"/>
        </a:p>
      </dgm:t>
    </dgm:pt>
    <dgm:pt modelId="{C915F5D0-AD06-42A9-BEAE-72C1CDE25F46}" type="pres">
      <dgm:prSet presAssocID="{DF24D2E0-1D46-4332-A003-5A4C72077724}" presName="invisiNode" presStyleLbl="node1" presStyleIdx="2" presStyleCnt="6"/>
      <dgm:spPr/>
    </dgm:pt>
    <dgm:pt modelId="{770F0B48-B5E1-4146-8CF4-2657CDF34273}" type="pres">
      <dgm:prSet presAssocID="{DF24D2E0-1D46-4332-A003-5A4C72077724}" presName="imagNode" presStyleLbl="fgImgPlace1" presStyleIdx="2" presStyleCnt="6"/>
      <dgm:spPr>
        <a:blipFill rotWithShape="1">
          <a:blip xmlns:r="http://schemas.openxmlformats.org/officeDocument/2006/relationships" r:embed="rId3"/>
          <a:stretch>
            <a:fillRect/>
          </a:stretch>
        </a:blipFill>
      </dgm:spPr>
    </dgm:pt>
    <dgm:pt modelId="{4F22A4CD-9ED0-4E37-A5B9-01DD7A1E23CA}" type="pres">
      <dgm:prSet presAssocID="{0ED4F300-6A78-49D8-8093-5AA3D40E70E2}" presName="sibTrans" presStyleLbl="sibTrans2D1" presStyleIdx="0" presStyleCnt="0"/>
      <dgm:spPr/>
      <dgm:t>
        <a:bodyPr/>
        <a:lstStyle/>
        <a:p>
          <a:endParaRPr lang="es-ES"/>
        </a:p>
      </dgm:t>
    </dgm:pt>
    <dgm:pt modelId="{B04A6930-4FB1-4BDC-AC7B-9A4AF8702370}" type="pres">
      <dgm:prSet presAssocID="{5F916CCF-87A7-4D36-8621-B3C24D938BDD}" presName="compNode" presStyleCnt="0"/>
      <dgm:spPr/>
    </dgm:pt>
    <dgm:pt modelId="{753AE6BC-628B-43C2-88C7-FA2B53441C78}" type="pres">
      <dgm:prSet presAssocID="{5F916CCF-87A7-4D36-8621-B3C24D938BDD}" presName="bkgdShape" presStyleLbl="node1" presStyleIdx="3" presStyleCnt="6"/>
      <dgm:spPr/>
      <dgm:t>
        <a:bodyPr/>
        <a:lstStyle/>
        <a:p>
          <a:endParaRPr lang="es-ES"/>
        </a:p>
      </dgm:t>
    </dgm:pt>
    <dgm:pt modelId="{BBB302C0-730E-4A84-ACFE-5F6ABAF679F6}" type="pres">
      <dgm:prSet presAssocID="{5F916CCF-87A7-4D36-8621-B3C24D938BDD}" presName="nodeTx" presStyleLbl="node1" presStyleIdx="3" presStyleCnt="6">
        <dgm:presLayoutVars>
          <dgm:bulletEnabled val="1"/>
        </dgm:presLayoutVars>
      </dgm:prSet>
      <dgm:spPr/>
      <dgm:t>
        <a:bodyPr/>
        <a:lstStyle/>
        <a:p>
          <a:endParaRPr lang="es-ES"/>
        </a:p>
      </dgm:t>
    </dgm:pt>
    <dgm:pt modelId="{F66F6E94-AA1B-43A5-A69E-CE6F19C6A149}" type="pres">
      <dgm:prSet presAssocID="{5F916CCF-87A7-4D36-8621-B3C24D938BDD}" presName="invisiNode" presStyleLbl="node1" presStyleIdx="3" presStyleCnt="6"/>
      <dgm:spPr/>
    </dgm:pt>
    <dgm:pt modelId="{69689143-A170-40FC-B1D7-8699AFD39FE3}" type="pres">
      <dgm:prSet presAssocID="{5F916CCF-87A7-4D36-8621-B3C24D938BDD}" presName="imagNode" presStyleLbl="fgImgPlace1" presStyleIdx="3" presStyleCnt="6"/>
      <dgm:spPr>
        <a:blipFill rotWithShape="1">
          <a:blip xmlns:r="http://schemas.openxmlformats.org/officeDocument/2006/relationships" r:embed="rId4"/>
          <a:stretch>
            <a:fillRect/>
          </a:stretch>
        </a:blipFill>
      </dgm:spPr>
    </dgm:pt>
    <dgm:pt modelId="{3D2D6C9B-0BF2-41B2-B008-61CC7B272772}" type="pres">
      <dgm:prSet presAssocID="{E973856C-2C39-49EF-9932-7BA637D8FC9E}" presName="sibTrans" presStyleLbl="sibTrans2D1" presStyleIdx="0" presStyleCnt="0"/>
      <dgm:spPr/>
      <dgm:t>
        <a:bodyPr/>
        <a:lstStyle/>
        <a:p>
          <a:endParaRPr lang="es-ES"/>
        </a:p>
      </dgm:t>
    </dgm:pt>
    <dgm:pt modelId="{D06F63B8-38D9-4773-BE93-43FDFC563B56}" type="pres">
      <dgm:prSet presAssocID="{627C527D-0C6B-4A52-9A8A-F7691185B0B7}" presName="compNode" presStyleCnt="0"/>
      <dgm:spPr/>
    </dgm:pt>
    <dgm:pt modelId="{54A325FE-9586-4DAC-AF6C-61AFE93CF650}" type="pres">
      <dgm:prSet presAssocID="{627C527D-0C6B-4A52-9A8A-F7691185B0B7}" presName="bkgdShape" presStyleLbl="node1" presStyleIdx="4" presStyleCnt="6"/>
      <dgm:spPr/>
      <dgm:t>
        <a:bodyPr/>
        <a:lstStyle/>
        <a:p>
          <a:endParaRPr lang="es-ES"/>
        </a:p>
      </dgm:t>
    </dgm:pt>
    <dgm:pt modelId="{C98FE84C-1B03-4506-B483-729B28BCA141}" type="pres">
      <dgm:prSet presAssocID="{627C527D-0C6B-4A52-9A8A-F7691185B0B7}" presName="nodeTx" presStyleLbl="node1" presStyleIdx="4" presStyleCnt="6">
        <dgm:presLayoutVars>
          <dgm:bulletEnabled val="1"/>
        </dgm:presLayoutVars>
      </dgm:prSet>
      <dgm:spPr/>
      <dgm:t>
        <a:bodyPr/>
        <a:lstStyle/>
        <a:p>
          <a:endParaRPr lang="es-ES"/>
        </a:p>
      </dgm:t>
    </dgm:pt>
    <dgm:pt modelId="{DB91D699-E6A1-4A74-9777-9CD75DFE8F87}" type="pres">
      <dgm:prSet presAssocID="{627C527D-0C6B-4A52-9A8A-F7691185B0B7}" presName="invisiNode" presStyleLbl="node1" presStyleIdx="4" presStyleCnt="6"/>
      <dgm:spPr/>
    </dgm:pt>
    <dgm:pt modelId="{4028B5B9-0060-409B-86F3-2BB41D358437}" type="pres">
      <dgm:prSet presAssocID="{627C527D-0C6B-4A52-9A8A-F7691185B0B7}" presName="imagNode" presStyleLbl="fgImgPlace1" presStyleIdx="4" presStyleCnt="6"/>
      <dgm:spPr>
        <a:blipFill rotWithShape="1">
          <a:blip xmlns:r="http://schemas.openxmlformats.org/officeDocument/2006/relationships" r:embed="rId5"/>
          <a:stretch>
            <a:fillRect/>
          </a:stretch>
        </a:blipFill>
      </dgm:spPr>
    </dgm:pt>
    <dgm:pt modelId="{F38AE2B4-E561-428B-9D45-F34D40AE8C74}" type="pres">
      <dgm:prSet presAssocID="{BBF42BD5-8C01-4194-B349-6B2884E73776}" presName="sibTrans" presStyleLbl="sibTrans2D1" presStyleIdx="0" presStyleCnt="0"/>
      <dgm:spPr/>
      <dgm:t>
        <a:bodyPr/>
        <a:lstStyle/>
        <a:p>
          <a:endParaRPr lang="es-ES"/>
        </a:p>
      </dgm:t>
    </dgm:pt>
    <dgm:pt modelId="{9A10C581-57F6-46D2-B52C-1F9A1E26F257}" type="pres">
      <dgm:prSet presAssocID="{1AA73311-B26D-4B9A-AFF6-E88DBD7D2102}" presName="compNode" presStyleCnt="0"/>
      <dgm:spPr/>
    </dgm:pt>
    <dgm:pt modelId="{F98AB13F-2C9D-4809-B838-39DB23D989BB}" type="pres">
      <dgm:prSet presAssocID="{1AA73311-B26D-4B9A-AFF6-E88DBD7D2102}" presName="bkgdShape" presStyleLbl="node1" presStyleIdx="5" presStyleCnt="6"/>
      <dgm:spPr/>
      <dgm:t>
        <a:bodyPr/>
        <a:lstStyle/>
        <a:p>
          <a:endParaRPr lang="es-ES"/>
        </a:p>
      </dgm:t>
    </dgm:pt>
    <dgm:pt modelId="{E5B57D3B-8A88-4F1D-A4D6-7F0AC2CC9BE5}" type="pres">
      <dgm:prSet presAssocID="{1AA73311-B26D-4B9A-AFF6-E88DBD7D2102}" presName="nodeTx" presStyleLbl="node1" presStyleIdx="5" presStyleCnt="6">
        <dgm:presLayoutVars>
          <dgm:bulletEnabled val="1"/>
        </dgm:presLayoutVars>
      </dgm:prSet>
      <dgm:spPr/>
      <dgm:t>
        <a:bodyPr/>
        <a:lstStyle/>
        <a:p>
          <a:endParaRPr lang="es-ES"/>
        </a:p>
      </dgm:t>
    </dgm:pt>
    <dgm:pt modelId="{30421C48-AFA8-463D-9EF0-FD5E3D1C371F}" type="pres">
      <dgm:prSet presAssocID="{1AA73311-B26D-4B9A-AFF6-E88DBD7D2102}" presName="invisiNode" presStyleLbl="node1" presStyleIdx="5" presStyleCnt="6"/>
      <dgm:spPr/>
    </dgm:pt>
    <dgm:pt modelId="{3C3024E4-4F81-4C0A-A5D4-759D6EE6C06A}" type="pres">
      <dgm:prSet presAssocID="{1AA73311-B26D-4B9A-AFF6-E88DBD7D2102}" presName="imagNode" presStyleLbl="fgImgPlace1" presStyleIdx="5" presStyleCnt="6" custLinFactNeighborY="-5357"/>
      <dgm:spPr>
        <a:blipFill rotWithShape="1">
          <a:blip xmlns:r="http://schemas.openxmlformats.org/officeDocument/2006/relationships" r:embed="rId6"/>
          <a:stretch>
            <a:fillRect/>
          </a:stretch>
        </a:blipFill>
      </dgm:spPr>
    </dgm:pt>
  </dgm:ptLst>
  <dgm:cxnLst>
    <dgm:cxn modelId="{CD7297A2-94DD-433C-B411-A024C6A12172}" type="presOf" srcId="{0ED4F300-6A78-49D8-8093-5AA3D40E70E2}" destId="{4F22A4CD-9ED0-4E37-A5B9-01DD7A1E23CA}" srcOrd="0" destOrd="0" presId="urn:microsoft.com/office/officeart/2005/8/layout/hList7"/>
    <dgm:cxn modelId="{5917C5D9-5EF7-4752-915B-B9BC0AEFF202}" srcId="{19FBD519-296A-418E-AEE8-630008605233}" destId="{627C527D-0C6B-4A52-9A8A-F7691185B0B7}" srcOrd="4" destOrd="0" parTransId="{ACC2AADB-6E38-4AB4-B7F0-CE6FCD8139C8}" sibTransId="{BBF42BD5-8C01-4194-B349-6B2884E73776}"/>
    <dgm:cxn modelId="{0EBDBB1B-3762-4C24-94E3-B669544E982D}" type="presOf" srcId="{93A900A2-AC65-4B96-9DAA-820E506C73DF}" destId="{55D28F02-C462-41C4-A59E-54AF394451EA}" srcOrd="0" destOrd="0" presId="urn:microsoft.com/office/officeart/2005/8/layout/hList7"/>
    <dgm:cxn modelId="{85A63B7B-1C48-46B9-BE9B-FA22D74D8F80}" type="presOf" srcId="{19FBD519-296A-418E-AEE8-630008605233}" destId="{7B0B689E-B653-4868-9B65-7F79EE7AA52A}" srcOrd="0" destOrd="0" presId="urn:microsoft.com/office/officeart/2005/8/layout/hList7"/>
    <dgm:cxn modelId="{E2394C05-F050-4B2A-A894-4E34E9D989F1}" type="presOf" srcId="{77A1D2BB-3897-40FC-9097-A790A13DC6BD}" destId="{AAC45FD3-6BE5-49C0-B561-07CB1B3F85E1}" srcOrd="1" destOrd="0" presId="urn:microsoft.com/office/officeart/2005/8/layout/hList7"/>
    <dgm:cxn modelId="{83F8CFF3-6ACA-4A5F-8FD0-798F71C01A91}" type="presOf" srcId="{BBF42BD5-8C01-4194-B349-6B2884E73776}" destId="{F38AE2B4-E561-428B-9D45-F34D40AE8C74}" srcOrd="0" destOrd="0" presId="urn:microsoft.com/office/officeart/2005/8/layout/hList7"/>
    <dgm:cxn modelId="{8E91FB0F-D05F-44D7-9978-ED48FD8E3F9C}" type="presOf" srcId="{C0E32E90-5FC6-4B10-B384-CE719B335B5D}" destId="{597F2AC2-EB3D-4B27-AFD2-649A1AF8B87A}" srcOrd="1" destOrd="0" presId="urn:microsoft.com/office/officeart/2005/8/layout/hList7"/>
    <dgm:cxn modelId="{012294F8-322F-4728-BCEF-03EAF13ACF1A}" type="presOf" srcId="{E973856C-2C39-49EF-9932-7BA637D8FC9E}" destId="{3D2D6C9B-0BF2-41B2-B008-61CC7B272772}" srcOrd="0" destOrd="0" presId="urn:microsoft.com/office/officeart/2005/8/layout/hList7"/>
    <dgm:cxn modelId="{D6E15B8B-EF13-4971-A322-46B3599729BB}" type="presOf" srcId="{68FE10BE-9E16-477D-99C3-19DB22C1934C}" destId="{CDAC6D80-B556-4AD1-B51A-8BAA8D9660AD}" srcOrd="0" destOrd="0" presId="urn:microsoft.com/office/officeart/2005/8/layout/hList7"/>
    <dgm:cxn modelId="{1364068F-A9AC-410F-A13A-84FF0DC23730}" type="presOf" srcId="{1AA73311-B26D-4B9A-AFF6-E88DBD7D2102}" destId="{E5B57D3B-8A88-4F1D-A4D6-7F0AC2CC9BE5}" srcOrd="1" destOrd="0" presId="urn:microsoft.com/office/officeart/2005/8/layout/hList7"/>
    <dgm:cxn modelId="{C7D60727-9841-44E4-88B7-164E58DD6702}" type="presOf" srcId="{1AA73311-B26D-4B9A-AFF6-E88DBD7D2102}" destId="{F98AB13F-2C9D-4809-B838-39DB23D989BB}" srcOrd="0" destOrd="0" presId="urn:microsoft.com/office/officeart/2005/8/layout/hList7"/>
    <dgm:cxn modelId="{72319899-B511-416E-B1E3-385D6BDAA4EB}" type="presOf" srcId="{C0E32E90-5FC6-4B10-B384-CE719B335B5D}" destId="{627DF84F-9A13-42EB-8ADD-89D8CCA871E4}" srcOrd="0" destOrd="0" presId="urn:microsoft.com/office/officeart/2005/8/layout/hList7"/>
    <dgm:cxn modelId="{A60BFCC5-DDDA-4D39-8F4D-FFF01F6A6DBE}" srcId="{19FBD519-296A-418E-AEE8-630008605233}" destId="{DF24D2E0-1D46-4332-A003-5A4C72077724}" srcOrd="2" destOrd="0" parTransId="{4655E39A-6BD5-4A85-9599-AD18BF7E9F34}" sibTransId="{0ED4F300-6A78-49D8-8093-5AA3D40E70E2}"/>
    <dgm:cxn modelId="{B95B24C1-000B-402B-A9A1-395043635F19}" type="presOf" srcId="{DF24D2E0-1D46-4332-A003-5A4C72077724}" destId="{E5B4D1D7-7063-41DE-9A02-C37348A13BD3}" srcOrd="0" destOrd="0" presId="urn:microsoft.com/office/officeart/2005/8/layout/hList7"/>
    <dgm:cxn modelId="{143CE7C3-D282-4BC9-A8B5-272A1FD0C170}" type="presOf" srcId="{77A1D2BB-3897-40FC-9097-A790A13DC6BD}" destId="{7C1E0781-1382-4A07-ADAE-A811850102BE}" srcOrd="0" destOrd="0" presId="urn:microsoft.com/office/officeart/2005/8/layout/hList7"/>
    <dgm:cxn modelId="{F5C15037-37A9-44D7-B336-4117E08337AC}" type="presOf" srcId="{DF24D2E0-1D46-4332-A003-5A4C72077724}" destId="{EC536FF5-F83E-4AE1-B773-67D774F27B15}" srcOrd="1" destOrd="0" presId="urn:microsoft.com/office/officeart/2005/8/layout/hList7"/>
    <dgm:cxn modelId="{BB03B1B4-0B58-4312-9A0D-4B4198C39E2D}" srcId="{19FBD519-296A-418E-AEE8-630008605233}" destId="{C0E32E90-5FC6-4B10-B384-CE719B335B5D}" srcOrd="1" destOrd="0" parTransId="{D3D9D5F6-F937-4862-B15D-D3413D3D3700}" sibTransId="{68FE10BE-9E16-477D-99C3-19DB22C1934C}"/>
    <dgm:cxn modelId="{AAD2CBD3-AC3E-4629-8C76-FE8D8B8A24B2}" type="presOf" srcId="{5F916CCF-87A7-4D36-8621-B3C24D938BDD}" destId="{BBB302C0-730E-4A84-ACFE-5F6ABAF679F6}" srcOrd="1" destOrd="0" presId="urn:microsoft.com/office/officeart/2005/8/layout/hList7"/>
    <dgm:cxn modelId="{4420F29E-B410-46B9-A5AC-DE44320039BF}" type="presOf" srcId="{5F916CCF-87A7-4D36-8621-B3C24D938BDD}" destId="{753AE6BC-628B-43C2-88C7-FA2B53441C78}" srcOrd="0" destOrd="0" presId="urn:microsoft.com/office/officeart/2005/8/layout/hList7"/>
    <dgm:cxn modelId="{CD1BE5AE-156F-48F8-AE8E-221AD2DD9230}" type="presOf" srcId="{627C527D-0C6B-4A52-9A8A-F7691185B0B7}" destId="{54A325FE-9586-4DAC-AF6C-61AFE93CF650}" srcOrd="0" destOrd="0" presId="urn:microsoft.com/office/officeart/2005/8/layout/hList7"/>
    <dgm:cxn modelId="{F71F53B2-1901-4199-B9D6-A7A8B7876739}" srcId="{19FBD519-296A-418E-AEE8-630008605233}" destId="{5F916CCF-87A7-4D36-8621-B3C24D938BDD}" srcOrd="3" destOrd="0" parTransId="{AA9D64C3-15CB-4F71-AA34-ECF3DA586742}" sibTransId="{E973856C-2C39-49EF-9932-7BA637D8FC9E}"/>
    <dgm:cxn modelId="{BA97153A-06E6-4B7D-A911-06BA6F1C28E9}" srcId="{19FBD519-296A-418E-AEE8-630008605233}" destId="{1AA73311-B26D-4B9A-AFF6-E88DBD7D2102}" srcOrd="5" destOrd="0" parTransId="{D0F336EB-6ECF-4D71-9E93-AB3A292D216E}" sibTransId="{AF0A67AE-B786-4F1B-BC1D-FB69AFCF8BFD}"/>
    <dgm:cxn modelId="{3B408D70-C9C7-405E-A14D-83348C178FFD}" type="presOf" srcId="{627C527D-0C6B-4A52-9A8A-F7691185B0B7}" destId="{C98FE84C-1B03-4506-B483-729B28BCA141}" srcOrd="1" destOrd="0" presId="urn:microsoft.com/office/officeart/2005/8/layout/hList7"/>
    <dgm:cxn modelId="{EE81039F-BBFB-41BE-8606-D0C17C047E6C}" srcId="{19FBD519-296A-418E-AEE8-630008605233}" destId="{77A1D2BB-3897-40FC-9097-A790A13DC6BD}" srcOrd="0" destOrd="0" parTransId="{6879D217-A038-45EB-A635-74A3449E2106}" sibTransId="{93A900A2-AC65-4B96-9DAA-820E506C73DF}"/>
    <dgm:cxn modelId="{5441FDE0-0E2E-48DF-9699-54820CEFEDA8}" type="presParOf" srcId="{7B0B689E-B653-4868-9B65-7F79EE7AA52A}" destId="{94E7EBCD-EA0B-4524-9A38-56763578EDDC}" srcOrd="0" destOrd="0" presId="urn:microsoft.com/office/officeart/2005/8/layout/hList7"/>
    <dgm:cxn modelId="{DEEAB536-6F99-46F2-ACEB-EA3E86EB01CB}" type="presParOf" srcId="{7B0B689E-B653-4868-9B65-7F79EE7AA52A}" destId="{A0E20883-2CA6-407C-9027-9C3E920CA766}" srcOrd="1" destOrd="0" presId="urn:microsoft.com/office/officeart/2005/8/layout/hList7"/>
    <dgm:cxn modelId="{9F027E82-BB9B-4645-B751-915A2B787028}" type="presParOf" srcId="{A0E20883-2CA6-407C-9027-9C3E920CA766}" destId="{93EAE610-5BE0-4603-827C-FFFF99E9206E}" srcOrd="0" destOrd="0" presId="urn:microsoft.com/office/officeart/2005/8/layout/hList7"/>
    <dgm:cxn modelId="{7EE8519C-B831-4E4E-A17F-9088F2589788}" type="presParOf" srcId="{93EAE610-5BE0-4603-827C-FFFF99E9206E}" destId="{7C1E0781-1382-4A07-ADAE-A811850102BE}" srcOrd="0" destOrd="0" presId="urn:microsoft.com/office/officeart/2005/8/layout/hList7"/>
    <dgm:cxn modelId="{5B06DFD9-3DB0-4905-B0D9-CA4674876289}" type="presParOf" srcId="{93EAE610-5BE0-4603-827C-FFFF99E9206E}" destId="{AAC45FD3-6BE5-49C0-B561-07CB1B3F85E1}" srcOrd="1" destOrd="0" presId="urn:microsoft.com/office/officeart/2005/8/layout/hList7"/>
    <dgm:cxn modelId="{304F31FE-56F8-4FEF-BA3D-A88191FC6277}" type="presParOf" srcId="{93EAE610-5BE0-4603-827C-FFFF99E9206E}" destId="{42306A23-C461-40D3-8DC7-760DE3528988}" srcOrd="2" destOrd="0" presId="urn:microsoft.com/office/officeart/2005/8/layout/hList7"/>
    <dgm:cxn modelId="{615B2DBA-16D8-444B-9082-E7D9FD4EF321}" type="presParOf" srcId="{93EAE610-5BE0-4603-827C-FFFF99E9206E}" destId="{C2127D07-AF9E-46A9-94AD-44107677CF69}" srcOrd="3" destOrd="0" presId="urn:microsoft.com/office/officeart/2005/8/layout/hList7"/>
    <dgm:cxn modelId="{21166461-260B-4E53-A773-D4A1C2B96A53}" type="presParOf" srcId="{A0E20883-2CA6-407C-9027-9C3E920CA766}" destId="{55D28F02-C462-41C4-A59E-54AF394451EA}" srcOrd="1" destOrd="0" presId="urn:microsoft.com/office/officeart/2005/8/layout/hList7"/>
    <dgm:cxn modelId="{81F8E278-3A7D-416C-98A7-7E20C72AEC24}" type="presParOf" srcId="{A0E20883-2CA6-407C-9027-9C3E920CA766}" destId="{C1892CE9-932D-442A-8A40-69DCD44E01D6}" srcOrd="2" destOrd="0" presId="urn:microsoft.com/office/officeart/2005/8/layout/hList7"/>
    <dgm:cxn modelId="{2B8E8E66-EEA1-4145-AD02-923E16BC85BB}" type="presParOf" srcId="{C1892CE9-932D-442A-8A40-69DCD44E01D6}" destId="{627DF84F-9A13-42EB-8ADD-89D8CCA871E4}" srcOrd="0" destOrd="0" presId="urn:microsoft.com/office/officeart/2005/8/layout/hList7"/>
    <dgm:cxn modelId="{471CF54C-7B08-4CD2-83D1-4E3D3377EA5F}" type="presParOf" srcId="{C1892CE9-932D-442A-8A40-69DCD44E01D6}" destId="{597F2AC2-EB3D-4B27-AFD2-649A1AF8B87A}" srcOrd="1" destOrd="0" presId="urn:microsoft.com/office/officeart/2005/8/layout/hList7"/>
    <dgm:cxn modelId="{8CEAFAAC-9C5E-4E43-9472-9D2DF825C496}" type="presParOf" srcId="{C1892CE9-932D-442A-8A40-69DCD44E01D6}" destId="{BFD0F871-6A4C-496D-A3D0-D8FB7F58C64E}" srcOrd="2" destOrd="0" presId="urn:microsoft.com/office/officeart/2005/8/layout/hList7"/>
    <dgm:cxn modelId="{81C88DA1-17B9-478B-97D0-7D6FA344DF28}" type="presParOf" srcId="{C1892CE9-932D-442A-8A40-69DCD44E01D6}" destId="{4C9646F4-BBD4-4805-B033-2F4D208BD894}" srcOrd="3" destOrd="0" presId="urn:microsoft.com/office/officeart/2005/8/layout/hList7"/>
    <dgm:cxn modelId="{EA82C56F-84CD-4C69-A61F-74E4E05E060E}" type="presParOf" srcId="{A0E20883-2CA6-407C-9027-9C3E920CA766}" destId="{CDAC6D80-B556-4AD1-B51A-8BAA8D9660AD}" srcOrd="3" destOrd="0" presId="urn:microsoft.com/office/officeart/2005/8/layout/hList7"/>
    <dgm:cxn modelId="{488D281C-7D36-4535-B695-30FE4D5B609D}" type="presParOf" srcId="{A0E20883-2CA6-407C-9027-9C3E920CA766}" destId="{E963E703-5F70-4A2A-8870-4F4E263B8FCB}" srcOrd="4" destOrd="0" presId="urn:microsoft.com/office/officeart/2005/8/layout/hList7"/>
    <dgm:cxn modelId="{DAB041D8-BBB2-441D-8BB5-BB00AB006213}" type="presParOf" srcId="{E963E703-5F70-4A2A-8870-4F4E263B8FCB}" destId="{E5B4D1D7-7063-41DE-9A02-C37348A13BD3}" srcOrd="0" destOrd="0" presId="urn:microsoft.com/office/officeart/2005/8/layout/hList7"/>
    <dgm:cxn modelId="{95498891-DE12-4949-96E9-F39D2244510F}" type="presParOf" srcId="{E963E703-5F70-4A2A-8870-4F4E263B8FCB}" destId="{EC536FF5-F83E-4AE1-B773-67D774F27B15}" srcOrd="1" destOrd="0" presId="urn:microsoft.com/office/officeart/2005/8/layout/hList7"/>
    <dgm:cxn modelId="{22F31EF0-676C-46D7-A839-826E133A7D02}" type="presParOf" srcId="{E963E703-5F70-4A2A-8870-4F4E263B8FCB}" destId="{C915F5D0-AD06-42A9-BEAE-72C1CDE25F46}" srcOrd="2" destOrd="0" presId="urn:microsoft.com/office/officeart/2005/8/layout/hList7"/>
    <dgm:cxn modelId="{67A65644-6B06-4DAC-8005-C293BCC08E63}" type="presParOf" srcId="{E963E703-5F70-4A2A-8870-4F4E263B8FCB}" destId="{770F0B48-B5E1-4146-8CF4-2657CDF34273}" srcOrd="3" destOrd="0" presId="urn:microsoft.com/office/officeart/2005/8/layout/hList7"/>
    <dgm:cxn modelId="{712A2822-1288-4091-88A5-71FEC3C0D103}" type="presParOf" srcId="{A0E20883-2CA6-407C-9027-9C3E920CA766}" destId="{4F22A4CD-9ED0-4E37-A5B9-01DD7A1E23CA}" srcOrd="5" destOrd="0" presId="urn:microsoft.com/office/officeart/2005/8/layout/hList7"/>
    <dgm:cxn modelId="{BED77F3E-FF1A-473A-AC39-B9194718984E}" type="presParOf" srcId="{A0E20883-2CA6-407C-9027-9C3E920CA766}" destId="{B04A6930-4FB1-4BDC-AC7B-9A4AF8702370}" srcOrd="6" destOrd="0" presId="urn:microsoft.com/office/officeart/2005/8/layout/hList7"/>
    <dgm:cxn modelId="{59FA8F23-F472-4F58-8675-DA4AF96A6007}" type="presParOf" srcId="{B04A6930-4FB1-4BDC-AC7B-9A4AF8702370}" destId="{753AE6BC-628B-43C2-88C7-FA2B53441C78}" srcOrd="0" destOrd="0" presId="urn:microsoft.com/office/officeart/2005/8/layout/hList7"/>
    <dgm:cxn modelId="{202B4A47-C9CB-4D51-94EA-D156B6D315C1}" type="presParOf" srcId="{B04A6930-4FB1-4BDC-AC7B-9A4AF8702370}" destId="{BBB302C0-730E-4A84-ACFE-5F6ABAF679F6}" srcOrd="1" destOrd="0" presId="urn:microsoft.com/office/officeart/2005/8/layout/hList7"/>
    <dgm:cxn modelId="{A208C7BD-AAA5-4E60-A4C7-6D59E3AE975B}" type="presParOf" srcId="{B04A6930-4FB1-4BDC-AC7B-9A4AF8702370}" destId="{F66F6E94-AA1B-43A5-A69E-CE6F19C6A149}" srcOrd="2" destOrd="0" presId="urn:microsoft.com/office/officeart/2005/8/layout/hList7"/>
    <dgm:cxn modelId="{DE0D4ACB-ED34-4DA2-B586-484A1BDCE90E}" type="presParOf" srcId="{B04A6930-4FB1-4BDC-AC7B-9A4AF8702370}" destId="{69689143-A170-40FC-B1D7-8699AFD39FE3}" srcOrd="3" destOrd="0" presId="urn:microsoft.com/office/officeart/2005/8/layout/hList7"/>
    <dgm:cxn modelId="{BB4D87F6-8B46-4D00-88BC-22BE02504AF3}" type="presParOf" srcId="{A0E20883-2CA6-407C-9027-9C3E920CA766}" destId="{3D2D6C9B-0BF2-41B2-B008-61CC7B272772}" srcOrd="7" destOrd="0" presId="urn:microsoft.com/office/officeart/2005/8/layout/hList7"/>
    <dgm:cxn modelId="{0E620112-D2D4-49FB-9E5A-A0887ECC5F28}" type="presParOf" srcId="{A0E20883-2CA6-407C-9027-9C3E920CA766}" destId="{D06F63B8-38D9-4773-BE93-43FDFC563B56}" srcOrd="8" destOrd="0" presId="urn:microsoft.com/office/officeart/2005/8/layout/hList7"/>
    <dgm:cxn modelId="{FA634490-5BB8-4EB7-A55E-BDF6C694059F}" type="presParOf" srcId="{D06F63B8-38D9-4773-BE93-43FDFC563B56}" destId="{54A325FE-9586-4DAC-AF6C-61AFE93CF650}" srcOrd="0" destOrd="0" presId="urn:microsoft.com/office/officeart/2005/8/layout/hList7"/>
    <dgm:cxn modelId="{6ED623B5-16AD-468F-9CCD-F729D2186729}" type="presParOf" srcId="{D06F63B8-38D9-4773-BE93-43FDFC563B56}" destId="{C98FE84C-1B03-4506-B483-729B28BCA141}" srcOrd="1" destOrd="0" presId="urn:microsoft.com/office/officeart/2005/8/layout/hList7"/>
    <dgm:cxn modelId="{8E1E0106-AB2D-4254-B0FF-9A353BE42D3E}" type="presParOf" srcId="{D06F63B8-38D9-4773-BE93-43FDFC563B56}" destId="{DB91D699-E6A1-4A74-9777-9CD75DFE8F87}" srcOrd="2" destOrd="0" presId="urn:microsoft.com/office/officeart/2005/8/layout/hList7"/>
    <dgm:cxn modelId="{987E1614-9BB2-482D-8F7E-2CF11E0EC51C}" type="presParOf" srcId="{D06F63B8-38D9-4773-BE93-43FDFC563B56}" destId="{4028B5B9-0060-409B-86F3-2BB41D358437}" srcOrd="3" destOrd="0" presId="urn:microsoft.com/office/officeart/2005/8/layout/hList7"/>
    <dgm:cxn modelId="{4C76A914-8642-4F4D-B4F8-AA3248E1EA1E}" type="presParOf" srcId="{A0E20883-2CA6-407C-9027-9C3E920CA766}" destId="{F38AE2B4-E561-428B-9D45-F34D40AE8C74}" srcOrd="9" destOrd="0" presId="urn:microsoft.com/office/officeart/2005/8/layout/hList7"/>
    <dgm:cxn modelId="{79A91A3C-6DC1-4BDC-A910-9A4979ABB143}" type="presParOf" srcId="{A0E20883-2CA6-407C-9027-9C3E920CA766}" destId="{9A10C581-57F6-46D2-B52C-1F9A1E26F257}" srcOrd="10" destOrd="0" presId="urn:microsoft.com/office/officeart/2005/8/layout/hList7"/>
    <dgm:cxn modelId="{C9707E40-2794-4A58-AE53-EAB931D5BDC9}" type="presParOf" srcId="{9A10C581-57F6-46D2-B52C-1F9A1E26F257}" destId="{F98AB13F-2C9D-4809-B838-39DB23D989BB}" srcOrd="0" destOrd="0" presId="urn:microsoft.com/office/officeart/2005/8/layout/hList7"/>
    <dgm:cxn modelId="{15600315-716C-43C4-A015-81C2C9B28B77}" type="presParOf" srcId="{9A10C581-57F6-46D2-B52C-1F9A1E26F257}" destId="{E5B57D3B-8A88-4F1D-A4D6-7F0AC2CC9BE5}" srcOrd="1" destOrd="0" presId="urn:microsoft.com/office/officeart/2005/8/layout/hList7"/>
    <dgm:cxn modelId="{59F4BE87-0134-4BEC-9A23-8826F18D3320}" type="presParOf" srcId="{9A10C581-57F6-46D2-B52C-1F9A1E26F257}" destId="{30421C48-AFA8-463D-9EF0-FD5E3D1C371F}" srcOrd="2" destOrd="0" presId="urn:microsoft.com/office/officeart/2005/8/layout/hList7"/>
    <dgm:cxn modelId="{E784368F-E84C-4C61-A991-1DF2BD333AC4}" type="presParOf" srcId="{9A10C581-57F6-46D2-B52C-1F9A1E26F257}" destId="{3C3024E4-4F81-4C0A-A5D4-759D6EE6C06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E0781-1382-4A07-ADAE-A811850102BE}">
      <dsp:nvSpPr>
        <dsp:cNvPr id="0" name=""/>
        <dsp:cNvSpPr/>
      </dsp:nvSpPr>
      <dsp:spPr>
        <a:xfrm>
          <a:off x="35104" y="0"/>
          <a:ext cx="1404999" cy="341592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t>Número</a:t>
          </a:r>
          <a:r>
            <a:rPr lang="en-US" sz="1500" kern="1200" dirty="0" smtClean="0"/>
            <a:t> de </a:t>
          </a:r>
          <a:r>
            <a:rPr lang="en-US" sz="1500" kern="1200" dirty="0" err="1" smtClean="0"/>
            <a:t>miembros</a:t>
          </a:r>
          <a:r>
            <a:rPr lang="en-US" sz="1500" kern="1200" dirty="0" smtClean="0"/>
            <a:t> </a:t>
          </a:r>
          <a:endParaRPr lang="es-ES" sz="1500" kern="1200" dirty="0"/>
        </a:p>
      </dsp:txBody>
      <dsp:txXfrm>
        <a:off x="35104" y="1366371"/>
        <a:ext cx="1404999" cy="1366371"/>
      </dsp:txXfrm>
    </dsp:sp>
    <dsp:sp modelId="{C2127D07-AF9E-46A9-94AD-44107677CF69}">
      <dsp:nvSpPr>
        <dsp:cNvPr id="0" name=""/>
        <dsp:cNvSpPr/>
      </dsp:nvSpPr>
      <dsp:spPr>
        <a:xfrm>
          <a:off x="133853" y="204955"/>
          <a:ext cx="1137504" cy="113750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DF84F-9A13-42EB-8ADD-89D8CCA871E4}">
      <dsp:nvSpPr>
        <dsp:cNvPr id="0" name=""/>
        <dsp:cNvSpPr/>
      </dsp:nvSpPr>
      <dsp:spPr>
        <a:xfrm>
          <a:off x="1447255" y="0"/>
          <a:ext cx="1404999" cy="3415928"/>
        </a:xfrm>
        <a:prstGeom prst="roundRect">
          <a:avLst>
            <a:gd name="adj" fmla="val 10000"/>
          </a:avLst>
        </a:prstGeom>
        <a:solidFill>
          <a:srgbClr val="33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t>Identificar</a:t>
          </a:r>
          <a:r>
            <a:rPr lang="en-US" sz="1500" kern="1200" dirty="0" smtClean="0"/>
            <a:t> a los </a:t>
          </a:r>
          <a:r>
            <a:rPr lang="en-US" sz="1500" kern="1200" dirty="0" err="1" smtClean="0"/>
            <a:t>expertos</a:t>
          </a:r>
          <a:r>
            <a:rPr lang="en-US" sz="1500" kern="1200" dirty="0" smtClean="0"/>
            <a:t> </a:t>
          </a:r>
          <a:endParaRPr lang="es-ES" sz="1500" kern="1200" dirty="0"/>
        </a:p>
      </dsp:txBody>
      <dsp:txXfrm>
        <a:off x="1447255" y="1366371"/>
        <a:ext cx="1404999" cy="1366371"/>
      </dsp:txXfrm>
    </dsp:sp>
    <dsp:sp modelId="{4C9646F4-BBD4-4805-B033-2F4D208BD894}">
      <dsp:nvSpPr>
        <dsp:cNvPr id="0" name=""/>
        <dsp:cNvSpPr/>
      </dsp:nvSpPr>
      <dsp:spPr>
        <a:xfrm>
          <a:off x="1581003" y="204955"/>
          <a:ext cx="1137504" cy="1137504"/>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4D1D7-7063-41DE-9A02-C37348A13BD3}">
      <dsp:nvSpPr>
        <dsp:cNvPr id="0" name=""/>
        <dsp:cNvSpPr/>
      </dsp:nvSpPr>
      <dsp:spPr>
        <a:xfrm>
          <a:off x="2894405" y="0"/>
          <a:ext cx="1404999" cy="341592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effectLst/>
            </a:rPr>
            <a:t>Contacta</a:t>
          </a:r>
          <a:r>
            <a:rPr lang="en-US" sz="1500" kern="1200" dirty="0" err="1" smtClean="0"/>
            <a:t>r</a:t>
          </a:r>
          <a:r>
            <a:rPr lang="en-US" sz="1500" kern="1200" dirty="0" smtClean="0"/>
            <a:t> con los </a:t>
          </a:r>
          <a:r>
            <a:rPr lang="en-US" sz="1500" kern="1200" dirty="0" err="1" smtClean="0"/>
            <a:t>expertos</a:t>
          </a:r>
          <a:endParaRPr lang="es-ES" sz="1500" kern="1200" dirty="0"/>
        </a:p>
      </dsp:txBody>
      <dsp:txXfrm>
        <a:off x="2894405" y="1366371"/>
        <a:ext cx="1404999" cy="1366371"/>
      </dsp:txXfrm>
    </dsp:sp>
    <dsp:sp modelId="{770F0B48-B5E1-4146-8CF4-2657CDF34273}">
      <dsp:nvSpPr>
        <dsp:cNvPr id="0" name=""/>
        <dsp:cNvSpPr/>
      </dsp:nvSpPr>
      <dsp:spPr>
        <a:xfrm>
          <a:off x="3028153" y="204955"/>
          <a:ext cx="1137504" cy="113750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AE6BC-628B-43C2-88C7-FA2B53441C78}">
      <dsp:nvSpPr>
        <dsp:cNvPr id="0" name=""/>
        <dsp:cNvSpPr/>
      </dsp:nvSpPr>
      <dsp:spPr>
        <a:xfrm>
          <a:off x="4341554" y="0"/>
          <a:ext cx="1404999" cy="341592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effectLst/>
            </a:rPr>
            <a:t>Primera</a:t>
          </a:r>
          <a:r>
            <a:rPr lang="en-US" sz="1500" kern="1200" dirty="0" smtClean="0">
              <a:effectLst/>
            </a:rPr>
            <a:t> </a:t>
          </a:r>
          <a:r>
            <a:rPr lang="en-US" sz="1500" kern="1200" dirty="0" err="1" smtClean="0">
              <a:effectLst/>
            </a:rPr>
            <a:t>ronda</a:t>
          </a:r>
          <a:r>
            <a:rPr lang="en-US" sz="1500" kern="1200" dirty="0" smtClean="0">
              <a:effectLst/>
            </a:rPr>
            <a:t> mail</a:t>
          </a:r>
          <a:endParaRPr lang="es-ES" sz="1500" kern="1200" dirty="0"/>
        </a:p>
      </dsp:txBody>
      <dsp:txXfrm>
        <a:off x="4341554" y="1366371"/>
        <a:ext cx="1404999" cy="1366371"/>
      </dsp:txXfrm>
    </dsp:sp>
    <dsp:sp modelId="{69689143-A170-40FC-B1D7-8699AFD39FE3}">
      <dsp:nvSpPr>
        <dsp:cNvPr id="0" name=""/>
        <dsp:cNvSpPr/>
      </dsp:nvSpPr>
      <dsp:spPr>
        <a:xfrm>
          <a:off x="4475302" y="204955"/>
          <a:ext cx="1137504" cy="1137504"/>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325FE-9586-4DAC-AF6C-61AFE93CF650}">
      <dsp:nvSpPr>
        <dsp:cNvPr id="0" name=""/>
        <dsp:cNvSpPr/>
      </dsp:nvSpPr>
      <dsp:spPr>
        <a:xfrm>
          <a:off x="5788704" y="0"/>
          <a:ext cx="1404999" cy="341592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t>Ponderar</a:t>
          </a:r>
          <a:r>
            <a:rPr lang="en-US" sz="1500" kern="1200" dirty="0" smtClean="0"/>
            <a:t> el </a:t>
          </a:r>
          <a:r>
            <a:rPr lang="en-US" sz="1500" kern="1200" dirty="0" err="1" smtClean="0"/>
            <a:t>grado</a:t>
          </a:r>
          <a:r>
            <a:rPr lang="en-US" sz="1500" kern="1200" dirty="0" smtClean="0"/>
            <a:t> de </a:t>
          </a:r>
          <a:r>
            <a:rPr lang="en-US" sz="1500" kern="1200" dirty="0" err="1" smtClean="0"/>
            <a:t>acuerdo</a:t>
          </a:r>
          <a:endParaRPr lang="es-ES" sz="1500" kern="1200" dirty="0"/>
        </a:p>
      </dsp:txBody>
      <dsp:txXfrm>
        <a:off x="5788704" y="1366371"/>
        <a:ext cx="1404999" cy="1366371"/>
      </dsp:txXfrm>
    </dsp:sp>
    <dsp:sp modelId="{4028B5B9-0060-409B-86F3-2BB41D358437}">
      <dsp:nvSpPr>
        <dsp:cNvPr id="0" name=""/>
        <dsp:cNvSpPr/>
      </dsp:nvSpPr>
      <dsp:spPr>
        <a:xfrm>
          <a:off x="5922452" y="204955"/>
          <a:ext cx="1137504" cy="1137504"/>
        </a:xfrm>
        <a:prstGeom prst="ellipse">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AB13F-2C9D-4809-B838-39DB23D989BB}">
      <dsp:nvSpPr>
        <dsp:cNvPr id="0" name=""/>
        <dsp:cNvSpPr/>
      </dsp:nvSpPr>
      <dsp:spPr>
        <a:xfrm>
          <a:off x="7235854" y="0"/>
          <a:ext cx="1404999" cy="341592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t>Segunda ronda semipresencial</a:t>
          </a:r>
          <a:endParaRPr lang="es-ES" sz="1500" kern="1200" dirty="0"/>
        </a:p>
      </dsp:txBody>
      <dsp:txXfrm>
        <a:off x="7235854" y="1366371"/>
        <a:ext cx="1404999" cy="1366371"/>
      </dsp:txXfrm>
    </dsp:sp>
    <dsp:sp modelId="{3C3024E4-4F81-4C0A-A5D4-759D6EE6C06A}">
      <dsp:nvSpPr>
        <dsp:cNvPr id="0" name=""/>
        <dsp:cNvSpPr/>
      </dsp:nvSpPr>
      <dsp:spPr>
        <a:xfrm>
          <a:off x="7369602" y="144019"/>
          <a:ext cx="1137504" cy="1137504"/>
        </a:xfrm>
        <a:prstGeom prst="ellipse">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E7EBCD-EA0B-4524-9A38-56763578EDDC}">
      <dsp:nvSpPr>
        <dsp:cNvPr id="0" name=""/>
        <dsp:cNvSpPr/>
      </dsp:nvSpPr>
      <dsp:spPr>
        <a:xfrm>
          <a:off x="345638" y="2732742"/>
          <a:ext cx="7949683" cy="512389"/>
        </a:xfrm>
        <a:prstGeom prst="rightArrow">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3D681-B930-487D-A902-D2E4B368C6E4}" type="datetimeFigureOut">
              <a:rPr lang="es-ES" smtClean="0"/>
              <a:t>22/05/2014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B77745-039F-49CB-8C31-571856F6630E}" type="slidenum">
              <a:rPr lang="es-ES" smtClean="0"/>
              <a:t>‹Nº›</a:t>
            </a:fld>
            <a:endParaRPr lang="es-ES"/>
          </a:p>
        </p:txBody>
      </p:sp>
    </p:spTree>
    <p:extLst>
      <p:ext uri="{BB962C8B-B14F-4D97-AF65-F5344CB8AC3E}">
        <p14:creationId xmlns:p14="http://schemas.microsoft.com/office/powerpoint/2010/main" val="8565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2C554-63E5-4E2F-8DC7-1CD098CB57ED}" type="datetimeFigureOut">
              <a:rPr lang="es-ES" smtClean="0"/>
              <a:t>22/05/2014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36ABD-5C74-4FA5-A3F2-418410C097B0}" type="slidenum">
              <a:rPr lang="es-ES" smtClean="0"/>
              <a:t>‹Nº›</a:t>
            </a:fld>
            <a:endParaRPr lang="es-ES"/>
          </a:p>
        </p:txBody>
      </p:sp>
    </p:spTree>
    <p:extLst>
      <p:ext uri="{BB962C8B-B14F-4D97-AF65-F5344CB8AC3E}">
        <p14:creationId xmlns:p14="http://schemas.microsoft.com/office/powerpoint/2010/main" val="29006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a:t>
            </a:fld>
            <a:endParaRPr lang="es-ES"/>
          </a:p>
        </p:txBody>
      </p:sp>
    </p:spTree>
    <p:extLst>
      <p:ext uri="{BB962C8B-B14F-4D97-AF65-F5344CB8AC3E}">
        <p14:creationId xmlns:p14="http://schemas.microsoft.com/office/powerpoint/2010/main" val="288892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21</a:t>
            </a:fld>
            <a:endParaRPr lang="es-ES"/>
          </a:p>
        </p:txBody>
      </p:sp>
    </p:spTree>
    <p:extLst>
      <p:ext uri="{BB962C8B-B14F-4D97-AF65-F5344CB8AC3E}">
        <p14:creationId xmlns:p14="http://schemas.microsoft.com/office/powerpoint/2010/main" val="3606161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24</a:t>
            </a:fld>
            <a:endParaRPr lang="es-ES"/>
          </a:p>
        </p:txBody>
      </p:sp>
    </p:spTree>
    <p:extLst>
      <p:ext uri="{BB962C8B-B14F-4D97-AF65-F5344CB8AC3E}">
        <p14:creationId xmlns:p14="http://schemas.microsoft.com/office/powerpoint/2010/main" val="3549355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a:t>Nivel 1 de evidencia:</a:t>
            </a:r>
            <a:r>
              <a:rPr lang="es-ES" dirty="0"/>
              <a:t> Los estudios comparativos directos de equivalencia o de no inferioridad permiten </a:t>
            </a:r>
            <a:r>
              <a:rPr lang="es-ES" b="1" u="sng" dirty="0"/>
              <a:t>evidenciar</a:t>
            </a:r>
            <a:r>
              <a:rPr lang="es-ES" dirty="0"/>
              <a:t> la equivalencia terapéutica. Valorar la calidad del ensayo y el valor delta empleado.</a:t>
            </a:r>
          </a:p>
          <a:p>
            <a:r>
              <a:rPr lang="es-ES" dirty="0"/>
              <a:t> </a:t>
            </a:r>
          </a:p>
          <a:p>
            <a:r>
              <a:rPr lang="es-ES" b="1" dirty="0"/>
              <a:t>Nivel 2 de evidencia:</a:t>
            </a:r>
            <a:r>
              <a:rPr lang="es-ES" dirty="0"/>
              <a:t> </a:t>
            </a:r>
            <a:r>
              <a:rPr lang="es-ES" b="1" dirty="0"/>
              <a:t>Ensayos Clínicos comparativos directos de superioridad con significación estadística y sin relevancia clínica</a:t>
            </a:r>
            <a:r>
              <a:rPr lang="es-ES" dirty="0"/>
              <a:t>. Estos aportan un nivel elevado de evidencia de equivalencia, puesto que tenemos una relevancia clínica de los resultados menor  (teniendo en cuenta su magnitud y el tipo de variable considerada), refrendado por un p &lt; 0,05, que nos aporta un buen grado de certeza de esta relevancia clínica menor.</a:t>
            </a:r>
          </a:p>
          <a:p>
            <a:r>
              <a:rPr lang="es-ES" dirty="0"/>
              <a:t> </a:t>
            </a:r>
          </a:p>
          <a:p>
            <a:r>
              <a:rPr lang="es-ES" b="1" dirty="0"/>
              <a:t>Nivel 3 de evidencia: Ensayos Clínicos comparativos directos de superioridad sin significación estadística. </a:t>
            </a:r>
            <a:r>
              <a:rPr lang="es-ES" dirty="0"/>
              <a:t>Ello debe valorarse cuidadosamente. Cuando los resultados no son significativos puede ser que la magnitud de la diferencia sea muy pequeña, o bien que el tamaño </a:t>
            </a:r>
            <a:r>
              <a:rPr lang="es-ES" dirty="0" err="1"/>
              <a:t>muestral</a:t>
            </a:r>
            <a:r>
              <a:rPr lang="es-ES" dirty="0"/>
              <a:t> sea insuficiente. Habrá que ser muy cauteloso y valorar ambos aspectos analizando los IC95 % de las diferencias y viendo la relevancia clínica de estos límites, así como el tamaño de la muestra.</a:t>
            </a:r>
          </a:p>
          <a:p>
            <a:r>
              <a:rPr lang="es-ES" b="1" dirty="0"/>
              <a:t> </a:t>
            </a:r>
            <a:endParaRPr lang="es-ES" dirty="0"/>
          </a:p>
          <a:p>
            <a:r>
              <a:rPr lang="es-ES" b="1" dirty="0"/>
              <a:t>Nivel 4 de evidencia: Comparación indirecta.</a:t>
            </a:r>
            <a:r>
              <a:rPr lang="es-ES" dirty="0"/>
              <a:t> </a:t>
            </a:r>
            <a:r>
              <a:rPr lang="es-ES" b="1" dirty="0"/>
              <a:t>Cuando se dispone de dos</a:t>
            </a:r>
            <a:r>
              <a:rPr lang="es-ES" dirty="0"/>
              <a:t> </a:t>
            </a:r>
            <a:r>
              <a:rPr lang="es-ES" b="1" dirty="0"/>
              <a:t>Ensayos Clínicos independientes que comparan el medicamento con un comparador común.</a:t>
            </a:r>
            <a:r>
              <a:rPr lang="es-ES" dirty="0"/>
              <a:t> Valorar el resultado de la comparación indirecta y la calidad de la misma.</a:t>
            </a:r>
          </a:p>
          <a:p>
            <a:r>
              <a:rPr lang="es-ES" dirty="0"/>
              <a:t> </a:t>
            </a:r>
          </a:p>
          <a:p>
            <a:r>
              <a:rPr lang="es-ES" b="1" dirty="0"/>
              <a:t>Nivel 5 de evidencia: </a:t>
            </a:r>
            <a:endParaRPr lang="es-ES" dirty="0"/>
          </a:p>
          <a:p>
            <a:r>
              <a:rPr lang="es-ES" b="1" dirty="0"/>
              <a:t>Comparación indirecta.</a:t>
            </a:r>
            <a:r>
              <a:rPr lang="es-ES" dirty="0"/>
              <a:t> </a:t>
            </a:r>
            <a:r>
              <a:rPr lang="es-ES" b="1" dirty="0"/>
              <a:t>Cuando se dispone de dos Ensayos Clínicos independientes que comparan el medicamento frente a comparadores diferentes. </a:t>
            </a:r>
            <a:r>
              <a:rPr lang="es-ES" dirty="0"/>
              <a:t>(Se presenta en pocas ocasiones, por ejemplo antibióticos). </a:t>
            </a:r>
          </a:p>
          <a:p>
            <a:r>
              <a:rPr lang="es-ES" b="1" dirty="0"/>
              <a:t>Estudios Observacionales y Programas de intercambio terapéutico</a:t>
            </a:r>
            <a:r>
              <a:rPr lang="es-ES" dirty="0"/>
              <a:t> con resultados clínicos de equivalencia satisfactorios,</a:t>
            </a:r>
          </a:p>
          <a:p>
            <a:r>
              <a:rPr lang="es-ES" dirty="0"/>
              <a:t> </a:t>
            </a:r>
          </a:p>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25</a:t>
            </a:fld>
            <a:endParaRPr lang="es-ES"/>
          </a:p>
        </p:txBody>
      </p:sp>
    </p:spTree>
    <p:extLst>
      <p:ext uri="{BB962C8B-B14F-4D97-AF65-F5344CB8AC3E}">
        <p14:creationId xmlns:p14="http://schemas.microsoft.com/office/powerpoint/2010/main" val="474612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27</a:t>
            </a:fld>
            <a:endParaRPr lang="es-ES"/>
          </a:p>
        </p:txBody>
      </p:sp>
    </p:spTree>
    <p:extLst>
      <p:ext uri="{BB962C8B-B14F-4D97-AF65-F5344CB8AC3E}">
        <p14:creationId xmlns:p14="http://schemas.microsoft.com/office/powerpoint/2010/main" val="3945988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507700-05BE-443C-BAF2-41D733BE5AE4}" type="slidenum">
              <a:rPr lang="es-ES" altLang="es-ES" sz="1200"/>
              <a:pPr eaLnBrk="1" hangingPunct="1"/>
              <a:t>29</a:t>
            </a:fld>
            <a:endParaRPr lang="es-ES" altLang="es-ES" sz="1200"/>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914400" y="4344988"/>
            <a:ext cx="5029200" cy="4113212"/>
          </a:xfrm>
          <a:solidFill>
            <a:srgbClr val="FFFFFF"/>
          </a:solidFill>
          <a:ln>
            <a:solidFill>
              <a:srgbClr val="000000"/>
            </a:solidFill>
            <a:miter lim="800000"/>
            <a:headEnd/>
            <a:tailEnd/>
          </a:ln>
        </p:spPr>
        <p:txBody>
          <a:bodyPr/>
          <a:lstStyle/>
          <a:p>
            <a:pPr eaLnBrk="1" hangingPunct="1"/>
            <a:r>
              <a:rPr lang="es-ES_tradnl" altLang="es-ES" sz="900" smtClean="0">
                <a:latin typeface="Verdana" pitchFamily="34" charset="0"/>
              </a:rPr>
              <a:t>Ante tanta oferta de medicamentos, y teniendo en cuenta la existencia de medicamentos nuevos que no suponen una aportación relevante al arsenal farmacoterapéutico, debemos seleccionar los mejores, buscando la excelencia en la farmacoterapia que reciben nuestros pacientes.</a:t>
            </a:r>
          </a:p>
          <a:p>
            <a:pPr eaLnBrk="1" hangingPunct="1"/>
            <a:r>
              <a:rPr lang="es-ES_tradnl" altLang="es-ES" sz="900" smtClean="0">
                <a:latin typeface="Verdana" pitchFamily="34" charset="0"/>
              </a:rPr>
              <a:t>Los criterios a emplear en la selección de medicamentos deben ser: </a:t>
            </a:r>
            <a:r>
              <a:rPr lang="es-ES_tradnl" altLang="es-ES" sz="900" b="1" smtClean="0">
                <a:latin typeface="Verdana" pitchFamily="34" charset="0"/>
              </a:rPr>
              <a:t>eficacia</a:t>
            </a:r>
            <a:r>
              <a:rPr lang="es-ES_tradnl" altLang="es-ES" sz="900" smtClean="0">
                <a:latin typeface="Verdana" pitchFamily="34" charset="0"/>
              </a:rPr>
              <a:t>, </a:t>
            </a:r>
            <a:r>
              <a:rPr lang="es-ES_tradnl" altLang="es-ES" sz="900" b="1" smtClean="0">
                <a:latin typeface="Verdana" pitchFamily="34" charset="0"/>
              </a:rPr>
              <a:t>seguridad</a:t>
            </a:r>
            <a:r>
              <a:rPr lang="es-ES_tradnl" altLang="es-ES" sz="900" smtClean="0">
                <a:latin typeface="Verdana" pitchFamily="34" charset="0"/>
              </a:rPr>
              <a:t> y </a:t>
            </a:r>
            <a:r>
              <a:rPr lang="es-ES_tradnl" altLang="es-ES" sz="900" b="1" smtClean="0">
                <a:latin typeface="Verdana" pitchFamily="34" charset="0"/>
              </a:rPr>
              <a:t>coste.</a:t>
            </a:r>
          </a:p>
          <a:p>
            <a:pPr eaLnBrk="1" hangingPunct="1"/>
            <a:r>
              <a:rPr lang="es-ES_tradnl" altLang="es-ES" sz="900" smtClean="0">
                <a:latin typeface="Verdana" pitchFamily="34" charset="0"/>
              </a:rPr>
              <a:t>La selección de medicamentos se debe realizar en todos los ámbitos asistenciales: a nivel de toda la organización sanitaria (para todo un servicio de salud), para un centro sanitario (hospital o área de AP), y también el propio profesional sanitario debe hacer una selección de cara a su actividad asistencial (medicamentos personales o medicamentos P).</a:t>
            </a:r>
          </a:p>
          <a:p>
            <a:pPr eaLnBrk="1" hangingPunct="1"/>
            <a:endParaRPr lang="es-ES_tradnl" altLang="es-ES" sz="900" smtClean="0">
              <a:latin typeface="Verdana" pitchFamily="34" charset="0"/>
            </a:endParaRPr>
          </a:p>
          <a:p>
            <a:pPr eaLnBrk="1" hangingPunct="1"/>
            <a:r>
              <a:rPr lang="es-ES" altLang="es-ES" sz="900" smtClean="0">
                <a:cs typeface="Times New Roman" pitchFamily="18" charset="0"/>
              </a:rPr>
              <a:t>Por ello, la evaluación y selección de medicamentos constituye una de las </a:t>
            </a:r>
            <a:r>
              <a:rPr lang="es-ES" altLang="es-ES" sz="900" b="1" smtClean="0">
                <a:cs typeface="Times New Roman" pitchFamily="18" charset="0"/>
              </a:rPr>
              <a:t>herramientas principales</a:t>
            </a:r>
            <a:r>
              <a:rPr lang="es-ES" altLang="es-ES" sz="900" smtClean="0">
                <a:cs typeface="Times New Roman" pitchFamily="18" charset="0"/>
              </a:rPr>
              <a:t> de la política de medicamentos en los distintos niveles asistenciales. Su objetivo es conocer el valor terapéutico real del medicamento basándose en los ensayos clínicos disponibles, e informar a los profesionales sanitarios, de forma imparcial e independiente, de las ventajas e inconvenientes de estas novedades en comparación con los tratamientos ya existentes. </a:t>
            </a:r>
          </a:p>
          <a:p>
            <a:pPr eaLnBrk="1" hangingPunct="1"/>
            <a:endParaRPr lang="es-ES" altLang="es-ES" sz="900" smtClean="0">
              <a:cs typeface="Times New Roman" pitchFamily="18" charset="0"/>
            </a:endParaRPr>
          </a:p>
          <a:p>
            <a:pPr eaLnBrk="1" hangingPunct="1"/>
            <a:r>
              <a:rPr lang="es-ES" altLang="es-ES" sz="900" smtClean="0">
                <a:cs typeface="Times New Roman" pitchFamily="18" charset="0"/>
              </a:rPr>
              <a:t>La </a:t>
            </a:r>
            <a:r>
              <a:rPr lang="es-ES" altLang="es-ES" sz="900" b="1" smtClean="0">
                <a:cs typeface="Times New Roman" pitchFamily="18" charset="0"/>
              </a:rPr>
              <a:t>Organización Mundial de la Salud (OMS)</a:t>
            </a:r>
            <a:r>
              <a:rPr lang="es-ES" altLang="es-ES" sz="900" smtClean="0">
                <a:cs typeface="Times New Roman" pitchFamily="18" charset="0"/>
              </a:rPr>
              <a:t> define la selección de medicamentos como un proceso continuo, multidisciplinar y participativo, que pretende asegurar el acceso a los fármacos necesarios en un determinado nivel del sistema sanitario teniendo en cuenta criterios de eficacia, seguridad, calidad y coste, favoreciendo de esta manera el uso racional de los mismos.</a:t>
            </a:r>
          </a:p>
          <a:p>
            <a:pPr eaLnBrk="1" hangingPunct="1"/>
            <a:endParaRPr lang="es-ES" altLang="es-ES" sz="900"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835F71-D1E4-45C0-9C99-B25E2732EDD0}" type="slidenum">
              <a:rPr lang="es-ES" altLang="es-ES"/>
              <a:pPr eaLnBrk="1" hangingPunct="1"/>
              <a:t>30</a:t>
            </a:fld>
            <a:endParaRPr lang="es-ES" altLang="es-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p:spPr>
        <p:txBody>
          <a:bodyPr lIns="91430" tIns="45714" rIns="91430" bIns="45714"/>
          <a:lstStyle/>
          <a:p>
            <a:pPr eaLnBrk="1" hangingPunct="1"/>
            <a:r>
              <a:rPr lang="es-ES_tradnl" altLang="es-ES" sz="900" smtClean="0">
                <a:latin typeface="Verdana" pitchFamily="34" charset="0"/>
              </a:rPr>
              <a:t>La aplicación de una guía de intercambio terapéutico también contribuye a la contención del gasto farmacéutico:</a:t>
            </a:r>
          </a:p>
          <a:p>
            <a:pPr eaLnBrk="1" hangingPunct="1">
              <a:buFontTx/>
              <a:buChar char="•"/>
            </a:pPr>
            <a:r>
              <a:rPr lang="es-ES_tradnl" altLang="es-ES" sz="900" smtClean="0">
                <a:latin typeface="Verdana" pitchFamily="34" charset="0"/>
              </a:rPr>
              <a:t>En el medio hospitalario o sociosanitario se puede recurrir a la estrategia de la adquisición de </a:t>
            </a:r>
            <a:r>
              <a:rPr lang="es-ES_tradnl" altLang="es-ES" sz="900" b="1" smtClean="0">
                <a:latin typeface="Verdana" pitchFamily="34" charset="0"/>
              </a:rPr>
              <a:t>medicamentos homólogos</a:t>
            </a:r>
            <a:r>
              <a:rPr lang="es-ES_tradnl" altLang="es-ES" sz="900" smtClean="0">
                <a:latin typeface="Verdana" pitchFamily="34" charset="0"/>
              </a:rPr>
              <a:t>: medicamentos que se consideran equivalentes terapéuticos y que se adquieren unos u otros en función de las condiciones económicas que ofrezca el laboratorio comercializador. Ej: adquisición de ondansetrón y granisetrón indistintamente, en función del precio de venta del laboratorio.</a:t>
            </a:r>
          </a:p>
          <a:p>
            <a:pPr eaLnBrk="1" hangingPunct="1">
              <a:buFontTx/>
              <a:buChar char="•"/>
            </a:pPr>
            <a:r>
              <a:rPr lang="es-ES_tradnl" altLang="es-ES" sz="900" smtClean="0">
                <a:latin typeface="Verdana" pitchFamily="34" charset="0"/>
              </a:rPr>
              <a:t>En el medio ambulatorio también puede suponer una reducción del gasto. Por ejemplo: se asume que los IBP son equivalentes terapéuticos, y que el fármaco de elección del grupo es omeprazol (es el que cuenta con una mayor evidencia de eficacia y seguridad y es el más coste-efectivo). Si aplicásemos una Guía de intercambio terapéutico, se podría intercambiar cualquiera de los otros IBP por omeprazol (asumiendo que en un 10% de los pacientes no procediese el intercambio). En el caso de las Islas Baleares, si se hubiesen intercambiado el 90% de las prescripciones en receta del ib-salut durante la primera mitad del año 2006 de IBP que no son omeprazol por omeprazol, se hubiesen ahorrado casi 5 millones de euros. </a:t>
            </a:r>
            <a:endParaRPr lang="es-ES" altLang="es-ES" sz="900"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31</a:t>
            </a:fld>
            <a:endParaRPr lang="es-ES"/>
          </a:p>
        </p:txBody>
      </p:sp>
    </p:spTree>
    <p:extLst>
      <p:ext uri="{BB962C8B-B14F-4D97-AF65-F5344CB8AC3E}">
        <p14:creationId xmlns:p14="http://schemas.microsoft.com/office/powerpoint/2010/main" val="193413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33</a:t>
            </a:fld>
            <a:endParaRPr lang="es-ES"/>
          </a:p>
        </p:txBody>
      </p:sp>
    </p:spTree>
    <p:extLst>
      <p:ext uri="{BB962C8B-B14F-4D97-AF65-F5344CB8AC3E}">
        <p14:creationId xmlns:p14="http://schemas.microsoft.com/office/powerpoint/2010/main" val="2507709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None/>
            </a:pPr>
            <a:r>
              <a:rPr lang="es-ES" dirty="0" smtClean="0"/>
              <a:t>Adjudicación de categoría. Se definen 7 categorías (A,B,C,D,E,F,G) en función de  un valor de relevancia clínica (delta), los resultados de los estudios y sus IC95 % (Ver representación gráfica). La clasificación de la tabla se ha realizado teniendo en cuenta tres cuestiones: </a:t>
            </a:r>
          </a:p>
          <a:p>
            <a:pPr marL="0" indent="0">
              <a:buNone/>
            </a:pPr>
            <a:r>
              <a:rPr lang="es-ES" dirty="0" smtClean="0"/>
              <a:t>1) Si existe diferencia significativa. </a:t>
            </a:r>
          </a:p>
          <a:p>
            <a:pPr marL="0" indent="0">
              <a:buNone/>
            </a:pPr>
            <a:r>
              <a:rPr lang="es-ES" dirty="0" smtClean="0"/>
              <a:t>2) Si la medida de riesgo se sitúa dentro o fuera del intervalo de equivalencia.</a:t>
            </a:r>
          </a:p>
          <a:p>
            <a:pPr marL="0" indent="0">
              <a:buNone/>
            </a:pPr>
            <a:r>
              <a:rPr lang="es-ES" dirty="0" smtClean="0"/>
              <a:t>3) Si el IC95% de la medida de riesgo queda incluido en el margen de equivalencia, lo sobrepasa parcialmente o queda totalmente fuera de él</a:t>
            </a:r>
          </a:p>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34</a:t>
            </a:fld>
            <a:endParaRPr lang="es-ES"/>
          </a:p>
        </p:txBody>
      </p:sp>
    </p:spTree>
    <p:extLst>
      <p:ext uri="{BB962C8B-B14F-4D97-AF65-F5344CB8AC3E}">
        <p14:creationId xmlns:p14="http://schemas.microsoft.com/office/powerpoint/2010/main" val="989414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35</a:t>
            </a:fld>
            <a:endParaRPr lang="es-ES"/>
          </a:p>
        </p:txBody>
      </p:sp>
    </p:spTree>
    <p:extLst>
      <p:ext uri="{BB962C8B-B14F-4D97-AF65-F5344CB8AC3E}">
        <p14:creationId xmlns:p14="http://schemas.microsoft.com/office/powerpoint/2010/main" val="90357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BECCD58E-69AB-4000-9388-273AC3469A91}" type="slidenum">
              <a:rPr lang="es-ES" altLang="es-ES" smtClean="0"/>
              <a:pPr eaLnBrk="1" hangingPunct="1"/>
              <a:t>5</a:t>
            </a:fld>
            <a:endParaRPr lang="es-ES" altLang="es-ES" smtClean="0"/>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3991" y="4342939"/>
            <a:ext cx="5030018" cy="4114587"/>
          </a:xfrm>
          <a:solidFill>
            <a:srgbClr val="FFFFFF"/>
          </a:solidFill>
          <a:ln>
            <a:solidFill>
              <a:srgbClr val="000000"/>
            </a:solidFill>
            <a:miter lim="800000"/>
            <a:headEnd/>
            <a:tailEnd/>
          </a:ln>
        </p:spPr>
        <p:txBody>
          <a:bodyPr lIns="91421" tIns="45709" rIns="91421" bIns="45709"/>
          <a:lstStyle/>
          <a:p>
            <a:pPr>
              <a:spcBef>
                <a:spcPct val="0"/>
              </a:spcBef>
              <a:defRPr/>
            </a:pPr>
            <a:r>
              <a:rPr lang="es-ES_tradnl" sz="900">
                <a:effectLst>
                  <a:outerShdw blurRad="38100" dist="38100" dir="2700000" algn="tl">
                    <a:srgbClr val="C0C0C0"/>
                  </a:outerShdw>
                </a:effectLst>
                <a:latin typeface="Verdana" pitchFamily="34" charset="0"/>
              </a:rPr>
              <a:t>Complementario a la Guía Farmacoterapéutica del hospital e integrado en el módulo de prescripción informática</a:t>
            </a:r>
          </a:p>
          <a:p>
            <a:pPr>
              <a:spcBef>
                <a:spcPct val="0"/>
              </a:spcBef>
              <a:defRPr/>
            </a:pPr>
            <a:endParaRPr lang="es-ES_tradnl" sz="900">
              <a:effectLst>
                <a:outerShdw blurRad="38100" dist="38100" dir="2700000" algn="tl">
                  <a:srgbClr val="C0C0C0"/>
                </a:outerShdw>
              </a:effectLst>
              <a:latin typeface="Verdana" pitchFamily="34" charset="0"/>
            </a:endParaRPr>
          </a:p>
          <a:p>
            <a:pPr>
              <a:defRPr/>
            </a:pPr>
            <a:r>
              <a:rPr lang="es-ES_tradnl" sz="900">
                <a:effectLst>
                  <a:outerShdw blurRad="38100" dist="38100" dir="2700000" algn="tl">
                    <a:srgbClr val="C0C0C0"/>
                  </a:outerShdw>
                </a:effectLst>
                <a:latin typeface="Verdana" pitchFamily="34" charset="0"/>
              </a:rPr>
              <a:t>Se establecen procedimientos para:</a:t>
            </a:r>
          </a:p>
          <a:p>
            <a:pPr>
              <a:buFont typeface="Wingdings" pitchFamily="2" charset="2"/>
              <a:buChar char="ü"/>
              <a:defRPr/>
            </a:pPr>
            <a:r>
              <a:rPr lang="es-ES_tradnl" sz="900">
                <a:effectLst>
                  <a:outerShdw blurRad="38100" dist="38100" dir="2700000" algn="tl">
                    <a:srgbClr val="C0C0C0"/>
                  </a:outerShdw>
                </a:effectLst>
                <a:latin typeface="Verdana" pitchFamily="34" charset="0"/>
              </a:rPr>
              <a:t>Suspensión de medicamentos de bajo valor terapéutico, patologías banales, yatrogenia en paciente hospitalizado,...</a:t>
            </a:r>
          </a:p>
          <a:p>
            <a:pPr>
              <a:buFont typeface="Wingdings" pitchFamily="2" charset="2"/>
              <a:buChar char="ü"/>
              <a:defRPr/>
            </a:pPr>
            <a:r>
              <a:rPr lang="es-ES_tradnl" sz="900">
                <a:effectLst>
                  <a:outerShdw blurRad="38100" dist="38100" dir="2700000" algn="tl">
                    <a:srgbClr val="C0C0C0"/>
                  </a:outerShdw>
                </a:effectLst>
                <a:latin typeface="Verdana" pitchFamily="34" charset="0"/>
              </a:rPr>
              <a:t>Intercambio terapéutico</a:t>
            </a:r>
          </a:p>
          <a:p>
            <a:pPr>
              <a:buFont typeface="Wingdings" pitchFamily="2" charset="2"/>
              <a:buChar char="ü"/>
              <a:defRPr/>
            </a:pPr>
            <a:r>
              <a:rPr lang="es-ES_tradnl" sz="900">
                <a:effectLst>
                  <a:outerShdw blurRad="38100" dist="38100" dir="2700000" algn="tl">
                    <a:srgbClr val="C0C0C0"/>
                  </a:outerShdw>
                </a:effectLst>
                <a:latin typeface="Verdana" pitchFamily="34" charset="0"/>
              </a:rPr>
              <a:t>Continuación del tratamiento</a:t>
            </a:r>
            <a:endParaRPr lang="es-ES" sz="900">
              <a:effectLst>
                <a:outerShdw blurRad="38100" dist="38100" dir="2700000" algn="tl">
                  <a:srgbClr val="C0C0C0"/>
                </a:outerShdw>
              </a:effectLst>
              <a:latin typeface="Verdana" pitchFamily="34" charset="0"/>
            </a:endParaRPr>
          </a:p>
          <a:p>
            <a:pPr>
              <a:defRPr/>
            </a:pPr>
            <a:endParaRPr lang="es-ES"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6</a:t>
            </a:fld>
            <a:endParaRPr lang="es-ES"/>
          </a:p>
        </p:txBody>
      </p:sp>
    </p:spTree>
    <p:extLst>
      <p:ext uri="{BB962C8B-B14F-4D97-AF65-F5344CB8AC3E}">
        <p14:creationId xmlns:p14="http://schemas.microsoft.com/office/powerpoint/2010/main" val="251999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457200" indent="-457200">
              <a:buAutoNum type="arabicPeriod"/>
            </a:pPr>
            <a:r>
              <a:rPr lang="en-US" sz="1200" dirty="0" err="1" smtClean="0"/>
              <a:t>Definir</a:t>
            </a:r>
            <a:r>
              <a:rPr lang="en-US" sz="1200" dirty="0" smtClean="0"/>
              <a:t> </a:t>
            </a:r>
            <a:r>
              <a:rPr lang="en-US" sz="1200" dirty="0" err="1" smtClean="0"/>
              <a:t>número</a:t>
            </a:r>
            <a:r>
              <a:rPr lang="en-US" sz="1200" dirty="0" smtClean="0"/>
              <a:t> de </a:t>
            </a:r>
            <a:r>
              <a:rPr lang="en-US" sz="1200" dirty="0" err="1" smtClean="0"/>
              <a:t>miembros</a:t>
            </a:r>
            <a:r>
              <a:rPr lang="en-US" sz="1200" dirty="0" smtClean="0"/>
              <a:t> del panel (de </a:t>
            </a:r>
            <a:r>
              <a:rPr lang="en-US" sz="1200" dirty="0" smtClean="0">
                <a:effectLst/>
              </a:rPr>
              <a:t>7 a 15) </a:t>
            </a:r>
          </a:p>
          <a:p>
            <a:pPr marL="457200" indent="-457200">
              <a:buAutoNum type="arabicPeriod"/>
            </a:pPr>
            <a:r>
              <a:rPr lang="en-US" sz="1200" dirty="0" err="1" smtClean="0"/>
              <a:t>Identificar</a:t>
            </a:r>
            <a:r>
              <a:rPr lang="en-US" sz="1200" dirty="0" smtClean="0"/>
              <a:t> a los </a:t>
            </a:r>
            <a:r>
              <a:rPr lang="en-US" sz="1200" dirty="0" err="1" smtClean="0"/>
              <a:t>expertos</a:t>
            </a:r>
            <a:r>
              <a:rPr lang="en-US" sz="1200" dirty="0" smtClean="0"/>
              <a:t> en el </a:t>
            </a:r>
            <a:r>
              <a:rPr lang="en-US" sz="1200" dirty="0" err="1" smtClean="0"/>
              <a:t>tema</a:t>
            </a:r>
            <a:r>
              <a:rPr lang="en-US" sz="1200" dirty="0" smtClean="0"/>
              <a:t> para el panel</a:t>
            </a:r>
          </a:p>
          <a:p>
            <a:pPr marL="457200" indent="-457200">
              <a:buAutoNum type="arabicPeriod"/>
            </a:pPr>
            <a:r>
              <a:rPr lang="en-US" sz="1200" dirty="0" err="1" smtClean="0">
                <a:effectLst/>
              </a:rPr>
              <a:t>Contacta</a:t>
            </a:r>
            <a:r>
              <a:rPr lang="en-US" sz="1200" dirty="0" err="1" smtClean="0"/>
              <a:t>r</a:t>
            </a:r>
            <a:r>
              <a:rPr lang="en-US" sz="1200" dirty="0" smtClean="0"/>
              <a:t> con los </a:t>
            </a:r>
            <a:r>
              <a:rPr lang="en-US" sz="1200" dirty="0" err="1" smtClean="0"/>
              <a:t>expertos</a:t>
            </a:r>
            <a:endParaRPr lang="en-US" sz="1200" dirty="0" smtClean="0"/>
          </a:p>
          <a:p>
            <a:pPr marL="457200" indent="-457200">
              <a:buAutoNum type="arabicPeriod"/>
            </a:pPr>
            <a:r>
              <a:rPr lang="en-US" sz="1200" dirty="0" err="1" smtClean="0">
                <a:effectLst/>
              </a:rPr>
              <a:t>Enviar</a:t>
            </a:r>
            <a:r>
              <a:rPr lang="en-US" sz="1200" dirty="0" smtClean="0">
                <a:effectLst/>
              </a:rPr>
              <a:t> el primer </a:t>
            </a:r>
            <a:r>
              <a:rPr lang="en-US" sz="1200" dirty="0" err="1" smtClean="0">
                <a:effectLst/>
              </a:rPr>
              <a:t>documento</a:t>
            </a:r>
            <a:r>
              <a:rPr lang="en-US" sz="1200" dirty="0" smtClean="0">
                <a:effectLst/>
              </a:rPr>
              <a:t> con los </a:t>
            </a:r>
            <a:r>
              <a:rPr lang="en-US" sz="1200" dirty="0" err="1" smtClean="0">
                <a:effectLst/>
              </a:rPr>
              <a:t>escenarios</a:t>
            </a:r>
            <a:r>
              <a:rPr lang="en-US" sz="1200" dirty="0" smtClean="0">
                <a:effectLst/>
              </a:rPr>
              <a:t> a </a:t>
            </a:r>
            <a:r>
              <a:rPr lang="en-US" sz="1200" dirty="0" err="1" smtClean="0">
                <a:effectLst/>
              </a:rPr>
              <a:t>evaluar</a:t>
            </a:r>
            <a:endParaRPr lang="en-US" sz="1200" dirty="0" smtClean="0">
              <a:effectLst/>
            </a:endParaRPr>
          </a:p>
          <a:p>
            <a:pPr marL="457200" indent="-457200">
              <a:buAutoNum type="arabicPeriod"/>
            </a:pPr>
            <a:r>
              <a:rPr lang="en-US" sz="1200" dirty="0" err="1" smtClean="0"/>
              <a:t>Ponderar</a:t>
            </a:r>
            <a:r>
              <a:rPr lang="en-US" sz="1200" dirty="0" smtClean="0"/>
              <a:t> el </a:t>
            </a:r>
            <a:r>
              <a:rPr lang="en-US" sz="1200" dirty="0" err="1" smtClean="0"/>
              <a:t>grado</a:t>
            </a:r>
            <a:r>
              <a:rPr lang="en-US" sz="1200" dirty="0" smtClean="0"/>
              <a:t> de </a:t>
            </a:r>
            <a:r>
              <a:rPr lang="en-US" sz="1200" dirty="0" err="1" smtClean="0"/>
              <a:t>acuerdo</a:t>
            </a:r>
            <a:r>
              <a:rPr lang="en-US" sz="1200" dirty="0" smtClean="0"/>
              <a:t>/</a:t>
            </a:r>
            <a:r>
              <a:rPr lang="en-US" sz="1200" dirty="0" err="1" smtClean="0"/>
              <a:t>desacuerdo</a:t>
            </a:r>
            <a:r>
              <a:rPr lang="en-US" sz="1200" dirty="0" smtClean="0"/>
              <a:t> y el </a:t>
            </a:r>
          </a:p>
          <a:p>
            <a:pPr marL="457200" indent="-457200">
              <a:buAutoNum type="arabicPeriod"/>
            </a:pPr>
            <a:r>
              <a:rPr lang="es-ES" altLang="es-ES" sz="1200" dirty="0" smtClean="0"/>
              <a:t>Realizar  la segunda fase de valoración de escenarios, reunión presencial para la discusión de los escenarios en que la puntuación ha sido divergente y su revaloración en caso necesario</a:t>
            </a:r>
            <a:r>
              <a:rPr lang="en-US" sz="1200" dirty="0" smtClean="0">
                <a:effectLst/>
              </a:rPr>
              <a:t/>
            </a:r>
            <a:br>
              <a:rPr lang="en-US" sz="1200" dirty="0" smtClean="0">
                <a:effectLst/>
              </a:rPr>
            </a:br>
            <a:endParaRPr lang="es-ES" sz="1200"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10</a:t>
            </a:fld>
            <a:endParaRPr lang="es-ES"/>
          </a:p>
        </p:txBody>
      </p:sp>
    </p:spTree>
    <p:extLst>
      <p:ext uri="{BB962C8B-B14F-4D97-AF65-F5344CB8AC3E}">
        <p14:creationId xmlns:p14="http://schemas.microsoft.com/office/powerpoint/2010/main" val="149739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lgn="just">
              <a:buNone/>
            </a:pPr>
            <a:r>
              <a:rPr lang="es-ES" sz="1200" dirty="0" smtClean="0"/>
              <a:t>1. Emilio Alegre Del Rey. Especialista en Farmacia Hospitalaria. Hospital Universitario de Puerto Real. Desarrollo de la Guía de Alternativas Terapéuticas Equivalentes del Grupo Hospitalario de Evaluación de Medicamentos en Andalucía (GHEMA), de referencia  para el Comité de Actualización de la Guía </a:t>
            </a:r>
            <a:r>
              <a:rPr lang="es-ES" sz="1200" dirty="0" err="1" smtClean="0"/>
              <a:t>Farmacoterapéutica</a:t>
            </a:r>
            <a:r>
              <a:rPr lang="es-ES" sz="1200" dirty="0" smtClean="0"/>
              <a:t> Hospitalaria de Andalucía. Cádiz</a:t>
            </a:r>
          </a:p>
          <a:p>
            <a:pPr marL="0" indent="0" algn="just">
              <a:buNone/>
            </a:pPr>
            <a:r>
              <a:rPr lang="es-ES" sz="1200" dirty="0" smtClean="0"/>
              <a:t>2. Carlos Campillo Artero. Doctor en Medicina y Cirugía, Universidad de Barcelona, Master in </a:t>
            </a:r>
            <a:r>
              <a:rPr lang="es-ES" sz="1200" dirty="0" err="1" smtClean="0"/>
              <a:t>Public</a:t>
            </a:r>
            <a:r>
              <a:rPr lang="es-ES" sz="1200" dirty="0" smtClean="0"/>
              <a:t> </a:t>
            </a:r>
            <a:r>
              <a:rPr lang="es-ES" sz="1200" dirty="0" err="1" smtClean="0"/>
              <a:t>Health</a:t>
            </a:r>
            <a:r>
              <a:rPr lang="es-ES" sz="1200" dirty="0" smtClean="0"/>
              <a:t> </a:t>
            </a:r>
            <a:r>
              <a:rPr lang="es-ES" sz="1200" dirty="0" err="1" smtClean="0"/>
              <a:t>The</a:t>
            </a:r>
            <a:r>
              <a:rPr lang="es-ES" sz="1200" dirty="0" smtClean="0"/>
              <a:t> Johns Hopkins </a:t>
            </a:r>
            <a:r>
              <a:rPr lang="es-ES" sz="1200" dirty="0" err="1" smtClean="0"/>
              <a:t>University</a:t>
            </a:r>
            <a:r>
              <a:rPr lang="es-ES" sz="1200" dirty="0" smtClean="0"/>
              <a:t> </a:t>
            </a:r>
            <a:r>
              <a:rPr lang="es-ES" sz="1200" dirty="0" err="1" smtClean="0"/>
              <a:t>Bloomberg</a:t>
            </a:r>
            <a:r>
              <a:rPr lang="es-ES" sz="1200" dirty="0" smtClean="0"/>
              <a:t> </a:t>
            </a:r>
            <a:r>
              <a:rPr lang="es-ES" sz="1200" dirty="0" err="1" smtClean="0"/>
              <a:t>School</a:t>
            </a:r>
            <a:r>
              <a:rPr lang="es-ES" sz="1200" dirty="0" smtClean="0"/>
              <a:t> of </a:t>
            </a:r>
            <a:r>
              <a:rPr lang="es-ES" sz="1200" dirty="0" err="1" smtClean="0"/>
              <a:t>Public</a:t>
            </a:r>
            <a:r>
              <a:rPr lang="es-ES" sz="1200" dirty="0" smtClean="0"/>
              <a:t> </a:t>
            </a:r>
            <a:r>
              <a:rPr lang="es-ES" sz="1200" dirty="0" err="1" smtClean="0"/>
              <a:t>Health</a:t>
            </a:r>
            <a:r>
              <a:rPr lang="es-ES" sz="1200" dirty="0" smtClean="0"/>
              <a:t>, Baltimore, Estados Unidos, Especialista en Medicina Preventiva y Salud Pública, Diplomado en, Bioestadística Universidad Autónoma de Barcelona, Consultor de la OMS. </a:t>
            </a:r>
            <a:r>
              <a:rPr lang="es-ES" sz="1200" dirty="0" err="1" smtClean="0"/>
              <a:t>Servei</a:t>
            </a:r>
            <a:r>
              <a:rPr lang="es-ES" sz="1200" dirty="0" smtClean="0"/>
              <a:t> Balear de la </a:t>
            </a:r>
            <a:r>
              <a:rPr lang="es-ES" sz="1200" dirty="0" err="1" smtClean="0"/>
              <a:t>Salut</a:t>
            </a:r>
            <a:r>
              <a:rPr lang="es-ES" sz="1200" dirty="0" smtClean="0"/>
              <a:t>. Palma de Mallorca</a:t>
            </a:r>
          </a:p>
          <a:p>
            <a:pPr marL="0" indent="0" algn="just">
              <a:buNone/>
            </a:pPr>
            <a:r>
              <a:rPr lang="es-ES" sz="1200" dirty="0" smtClean="0"/>
              <a:t>3. Ana </a:t>
            </a:r>
            <a:r>
              <a:rPr lang="es-ES" sz="1200" dirty="0" err="1" smtClean="0"/>
              <a:t>Clopés</a:t>
            </a:r>
            <a:r>
              <a:rPr lang="es-ES" sz="1200" dirty="0" smtClean="0"/>
              <a:t> Estela. Especialista en Farmacia Hospitalaria. Directora Programa Política del Medicamento del Instituto Catalán de Oncología. Coordinadora de Grupo de Evaluación Novedades Estandarización e i investigación en Selección de Medicamentos de la Sociedad Española de Farmacia Hospitalaria.  Barcelona</a:t>
            </a:r>
          </a:p>
          <a:p>
            <a:pPr marL="0" indent="0" algn="just">
              <a:buNone/>
            </a:pPr>
            <a:r>
              <a:rPr lang="es-ES" sz="1200" dirty="0" smtClean="0"/>
              <a:t>4. Benito Dorantes Calderón. Especialista en Farmacia Hospitalaria. Jefe de Servicio y Director de la Unidad de Gestión Clínica del Hospital Universitario </a:t>
            </a:r>
            <a:r>
              <a:rPr lang="es-ES" sz="1200" dirty="0" err="1" smtClean="0"/>
              <a:t>Valme</a:t>
            </a:r>
            <a:r>
              <a:rPr lang="es-ES" sz="1200" dirty="0" smtClean="0"/>
              <a:t>. Sevilla</a:t>
            </a:r>
          </a:p>
          <a:p>
            <a:pPr marL="0" indent="0" algn="just">
              <a:buNone/>
            </a:pPr>
            <a:r>
              <a:rPr lang="es-ES" sz="1200" dirty="0" smtClean="0"/>
              <a:t>5. José Expósito Hernández. Licenciado en Medicina y Cirugía y especialista en Oncología Radioterápica. Experto Universitario en Epidemiología en Investigación Clínica y en Gestión Sanitaria. Jefatura de este Servicio y la dirección de la Unidad de Gestión Clínica de Oncología Hospital Virgen de las Nieves, y director gerente. Ha sido director del Plan oncológico de Andalucía. Desarrollo de la Guía para la Incorporación de Nuevos Fármacos. Agencia de Evaluación de Tecnologías Sanitarias de Andalucía (AETSA)</a:t>
            </a:r>
          </a:p>
          <a:p>
            <a:pPr marL="0" indent="0">
              <a:buNone/>
            </a:pPr>
            <a:r>
              <a:rPr lang="es-ES" sz="1200" dirty="0" smtClean="0"/>
              <a:t>6. Eduardo López Briz. Especialista en Farmacia Hospitalaria.  Hospital Universitario  La Fe. Experto en metodología y evaluación de nuevos fármacos. Coordinador Guía para el intercambio Terapéutico. Valencia</a:t>
            </a:r>
          </a:p>
          <a:p>
            <a:pPr marL="0" indent="0">
              <a:buNone/>
            </a:pPr>
            <a:r>
              <a:rPr lang="es-ES" sz="1200" dirty="0" smtClean="0"/>
              <a:t>7. Juan del Llano </a:t>
            </a:r>
            <a:r>
              <a:rPr lang="es-ES" sz="1200" dirty="0" err="1" smtClean="0"/>
              <a:t>Señarís</a:t>
            </a:r>
            <a:r>
              <a:rPr lang="es-ES" sz="1200" dirty="0" smtClean="0"/>
              <a:t>. Doctor en Medicina, Universidad Complutense de Madrid. </a:t>
            </a:r>
            <a:r>
              <a:rPr lang="en-US" sz="1200" dirty="0" err="1" smtClean="0"/>
              <a:t>Especialista</a:t>
            </a:r>
            <a:r>
              <a:rPr lang="en-US" sz="1200" dirty="0" smtClean="0"/>
              <a:t> en </a:t>
            </a:r>
            <a:r>
              <a:rPr lang="en-US" sz="1200" dirty="0" err="1" smtClean="0"/>
              <a:t>Medicina</a:t>
            </a:r>
            <a:r>
              <a:rPr lang="en-US" sz="1200" dirty="0" smtClean="0"/>
              <a:t> </a:t>
            </a:r>
            <a:r>
              <a:rPr lang="en-US" sz="1200" dirty="0" err="1" smtClean="0"/>
              <a:t>Preventiva</a:t>
            </a:r>
            <a:r>
              <a:rPr lang="en-US" sz="1200" dirty="0" smtClean="0"/>
              <a:t> y </a:t>
            </a:r>
            <a:r>
              <a:rPr lang="en-US" sz="1200" dirty="0" err="1" smtClean="0"/>
              <a:t>Salud</a:t>
            </a:r>
            <a:r>
              <a:rPr lang="en-US" sz="1200" dirty="0" smtClean="0"/>
              <a:t> </a:t>
            </a:r>
            <a:r>
              <a:rPr lang="en-US" sz="1200" dirty="0" err="1" smtClean="0"/>
              <a:t>Pública</a:t>
            </a:r>
            <a:r>
              <a:rPr lang="en-US" sz="1200" dirty="0" smtClean="0"/>
              <a:t>. M.Sc. Community Health, Usher Institute, University of Edinburgh. European Healthcare Leadership </a:t>
            </a:r>
            <a:r>
              <a:rPr lang="en-US" sz="1200" dirty="0" err="1" smtClean="0"/>
              <a:t>Programme</a:t>
            </a:r>
            <a:r>
              <a:rPr lang="en-US" sz="1200" dirty="0" smtClean="0"/>
              <a:t>, INSEAD. </a:t>
            </a:r>
            <a:r>
              <a:rPr lang="es-ES" sz="1200" dirty="0" smtClean="0"/>
              <a:t>Programa de Alta Dirección en Instituciones Sanitarias, IESE, Universidad de Navarra. </a:t>
            </a:r>
            <a:r>
              <a:rPr lang="en-US" sz="1200" dirty="0" smtClean="0"/>
              <a:t>Advanced Health Leadership Forum, </a:t>
            </a:r>
            <a:r>
              <a:rPr lang="en-US" sz="1200" dirty="0" err="1" smtClean="0"/>
              <a:t>Universitat</a:t>
            </a:r>
            <a:r>
              <a:rPr lang="en-US" sz="1200" dirty="0" smtClean="0"/>
              <a:t> </a:t>
            </a:r>
            <a:r>
              <a:rPr lang="en-US" sz="1200" dirty="0" err="1" smtClean="0"/>
              <a:t>Pompeu</a:t>
            </a:r>
            <a:r>
              <a:rPr lang="en-US" sz="1200" dirty="0" smtClean="0"/>
              <a:t> </a:t>
            </a:r>
            <a:r>
              <a:rPr lang="en-US" sz="1200" dirty="0" err="1" smtClean="0"/>
              <a:t>Fabra</a:t>
            </a:r>
            <a:r>
              <a:rPr lang="en-US" sz="1200" dirty="0" smtClean="0"/>
              <a:t>, Barcelona y University of California, Berkeley. </a:t>
            </a:r>
            <a:r>
              <a:rPr lang="es-ES" sz="1200" dirty="0" smtClean="0"/>
              <a:t>Director de la Fundación Gaspar Casal. Profesor MADS, FGC y UPF Presidente de la Asociación Española de Evaluación de Tecnología Sanitaria. Barcelona</a:t>
            </a:r>
          </a:p>
          <a:p>
            <a:pPr marL="0" indent="0">
              <a:buNone/>
            </a:pPr>
            <a:r>
              <a:rPr lang="es-ES" sz="1200" dirty="0" smtClean="0"/>
              <a:t>8. Roberto Marín Gil. Especialista en Farmacia Hospitalaria. Servicio Andaluz de la Salud. Coordinador del proyecto de actualización del Método de Ayuda para la toma de Decisiones y la Realización de Evaluaciones de medicamentos (MADRE V4-0  2013). Sevilla</a:t>
            </a:r>
          </a:p>
          <a:p>
            <a:pPr marL="0" indent="0">
              <a:buNone/>
            </a:pPr>
            <a:r>
              <a:rPr lang="es-ES" sz="1200" dirty="0" smtClean="0"/>
              <a:t>9. </a:t>
            </a:r>
            <a:r>
              <a:rPr lang="es-ES" sz="1200" dirty="0" err="1" smtClean="0"/>
              <a:t>Ricard</a:t>
            </a:r>
            <a:r>
              <a:rPr lang="es-ES" sz="1200" dirty="0" smtClean="0"/>
              <a:t> </a:t>
            </a:r>
            <a:r>
              <a:rPr lang="es-ES" sz="1200" dirty="0" err="1" smtClean="0"/>
              <a:t>Meneu</a:t>
            </a:r>
            <a:r>
              <a:rPr lang="es-ES" sz="1200" dirty="0" smtClean="0"/>
              <a:t> de </a:t>
            </a:r>
            <a:r>
              <a:rPr lang="es-ES" sz="1200" dirty="0" err="1" smtClean="0"/>
              <a:t>Guillerna</a:t>
            </a:r>
            <a:r>
              <a:rPr lang="es-ES" sz="1200" dirty="0" smtClean="0"/>
              <a:t>. Licenciado en Medicina y Doctor en Ciencias Económicas, Universidad de Valencia. Máter en Economía de la Salud, Universidad de Alicante. Jefe del Servicio de Calidad Asistencial, Consejería de Sanidad, Generalidad Valenciana. Vicepresidente del Patronato de la Fundación Instituto de Investigación de Servicios Sanitarios. Profesor MADS, FGC y Universidad </a:t>
            </a:r>
            <a:r>
              <a:rPr lang="es-ES" sz="1200" dirty="0" err="1" smtClean="0"/>
              <a:t>Pompeu</a:t>
            </a:r>
            <a:r>
              <a:rPr lang="es-ES" sz="1200" dirty="0" smtClean="0"/>
              <a:t> </a:t>
            </a:r>
            <a:r>
              <a:rPr lang="es-ES" sz="1200" dirty="0" err="1" smtClean="0"/>
              <a:t>Fabra</a:t>
            </a:r>
            <a:r>
              <a:rPr lang="es-ES" sz="1200" dirty="0" smtClean="0"/>
              <a:t>. Valencia</a:t>
            </a:r>
          </a:p>
          <a:p>
            <a:pPr marL="0" indent="0">
              <a:buNone/>
            </a:pPr>
            <a:endParaRPr lang="es-ES" sz="1200" dirty="0" smtClean="0"/>
          </a:p>
          <a:p>
            <a:pPr marL="0" indent="0" algn="just">
              <a:buNone/>
            </a:pPr>
            <a:endParaRPr lang="es-ES" sz="1200" dirty="0" smtClean="0"/>
          </a:p>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11</a:t>
            </a:fld>
            <a:endParaRPr lang="es-ES"/>
          </a:p>
        </p:txBody>
      </p:sp>
    </p:spTree>
    <p:extLst>
      <p:ext uri="{BB962C8B-B14F-4D97-AF65-F5344CB8AC3E}">
        <p14:creationId xmlns:p14="http://schemas.microsoft.com/office/powerpoint/2010/main" val="249049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12</a:t>
            </a:fld>
            <a:endParaRPr lang="es-ES"/>
          </a:p>
        </p:txBody>
      </p:sp>
    </p:spTree>
    <p:extLst>
      <p:ext uri="{BB962C8B-B14F-4D97-AF65-F5344CB8AC3E}">
        <p14:creationId xmlns:p14="http://schemas.microsoft.com/office/powerpoint/2010/main" val="1072802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13</a:t>
            </a:fld>
            <a:endParaRPr lang="es-ES"/>
          </a:p>
        </p:txBody>
      </p:sp>
    </p:spTree>
    <p:extLst>
      <p:ext uri="{BB962C8B-B14F-4D97-AF65-F5344CB8AC3E}">
        <p14:creationId xmlns:p14="http://schemas.microsoft.com/office/powerpoint/2010/main" val="334892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diseño y el orden de los apartados se ha realizado para facilitar de una forma estructurada las secuencias, que son: definir  los medicamentos de un grupo terapéutico que van a ser evaluados, seleccionar el medicamento de referencia y definir las recomendaciones de intercambio (ello corresponde a los apartados 0, 1, 2 y 3).</a:t>
            </a:r>
          </a:p>
          <a:p>
            <a:r>
              <a:rPr lang="es-ES" sz="1200" kern="1200" dirty="0" smtClean="0">
                <a:solidFill>
                  <a:schemeClr val="tx1"/>
                </a:solidFill>
                <a:effectLst/>
                <a:latin typeface="+mn-lt"/>
                <a:ea typeface="+mn-ea"/>
                <a:cs typeface="+mn-cs"/>
              </a:rPr>
              <a:t>Y en segundo lugar se orienta ofrecer información para facilitar su aplicación práctica por parte del médico prescriptor y del resto de profesionales que intervienen en el proceso asistencial: A partir las recomendaciones generales definidas en el apartado 3, se establecen las precauciones a tomar en grupos de pacientes con características específicas, o en un paciente concreto, con el fin de garantizar la seguridad del paciente (apartados 4 y 5)    </a:t>
            </a:r>
          </a:p>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14</a:t>
            </a:fld>
            <a:endParaRPr lang="es-ES"/>
          </a:p>
        </p:txBody>
      </p:sp>
    </p:spTree>
    <p:extLst>
      <p:ext uri="{BB962C8B-B14F-4D97-AF65-F5344CB8AC3E}">
        <p14:creationId xmlns:p14="http://schemas.microsoft.com/office/powerpoint/2010/main" val="16567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B436ABD-5C74-4FA5-A3F2-418410C097B0}" type="slidenum">
              <a:rPr lang="es-ES" smtClean="0"/>
              <a:t>16</a:t>
            </a:fld>
            <a:endParaRPr lang="es-ES"/>
          </a:p>
        </p:txBody>
      </p:sp>
    </p:spTree>
    <p:extLst>
      <p:ext uri="{BB962C8B-B14F-4D97-AF65-F5344CB8AC3E}">
        <p14:creationId xmlns:p14="http://schemas.microsoft.com/office/powerpoint/2010/main" val="122542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405035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719424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3181979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endParaRPr lang="es-ES"/>
          </a:p>
        </p:txBody>
      </p:sp>
      <p:sp>
        <p:nvSpPr>
          <p:cNvPr id="4" name="3 Marcador de fecha"/>
          <p:cNvSpPr>
            <a:spLocks noGrp="1"/>
          </p:cNvSpPr>
          <p:nvPr>
            <p:ph type="dt" sz="half" idx="10"/>
          </p:nvPr>
        </p:nvSpPr>
        <p:spPr>
          <a:xfrm>
            <a:off x="457200" y="6245225"/>
            <a:ext cx="2133600" cy="476250"/>
          </a:xfrm>
        </p:spPr>
        <p:txBody>
          <a:bodyPr/>
          <a:lstStyle>
            <a:lvl1pPr>
              <a:defRPr/>
            </a:lvl1pPr>
          </a:lstStyle>
          <a:p>
            <a:endParaRPr lang="es-ES" altLang="es-ES"/>
          </a:p>
        </p:txBody>
      </p:sp>
      <p:sp>
        <p:nvSpPr>
          <p:cNvPr id="5" name="4 Marcador de pie de página"/>
          <p:cNvSpPr>
            <a:spLocks noGrp="1"/>
          </p:cNvSpPr>
          <p:nvPr>
            <p:ph type="ftr" sz="quarter" idx="11"/>
          </p:nvPr>
        </p:nvSpPr>
        <p:spPr>
          <a:xfrm>
            <a:off x="3124200" y="6245225"/>
            <a:ext cx="2895600" cy="476250"/>
          </a:xfrm>
        </p:spPr>
        <p:txBody>
          <a:bodyPr/>
          <a:lstStyle>
            <a:lvl1pPr>
              <a:defRPr/>
            </a:lvl1pPr>
          </a:lstStyle>
          <a:p>
            <a:endParaRPr lang="es-ES" altLang="es-E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15544EAB-6C0E-4B03-B996-2D7DC177DF7F}" type="slidenum">
              <a:rPr lang="es-ES" altLang="es-ES"/>
              <a:pPr/>
              <a:t>‹Nº›</a:t>
            </a:fld>
            <a:endParaRPr lang="es-ES" altLang="es-ES"/>
          </a:p>
        </p:txBody>
      </p:sp>
    </p:spTree>
    <p:extLst>
      <p:ext uri="{BB962C8B-B14F-4D97-AF65-F5344CB8AC3E}">
        <p14:creationId xmlns:p14="http://schemas.microsoft.com/office/powerpoint/2010/main" val="306045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s-ES"/>
          </a:p>
        </p:txBody>
      </p:sp>
      <p:sp>
        <p:nvSpPr>
          <p:cNvPr id="7" name="Rectangle 6"/>
          <p:cNvSpPr>
            <a:spLocks noGrp="1" noChangeArrowheads="1"/>
          </p:cNvSpPr>
          <p:nvPr>
            <p:ph type="sldNum" sz="quarter" idx="12"/>
          </p:nvPr>
        </p:nvSpPr>
        <p:spPr>
          <a:ln/>
        </p:spPr>
        <p:txBody>
          <a:bodyPr/>
          <a:lstStyle>
            <a:lvl1pPr>
              <a:defRPr/>
            </a:lvl1pPr>
          </a:lstStyle>
          <a:p>
            <a:pPr>
              <a:defRPr/>
            </a:pPr>
            <a:fld id="{071A29BF-9C5C-4C64-9C78-C546A6DC599A}" type="slidenum">
              <a:rPr lang="es-ES" altLang="es-ES"/>
              <a:pPr>
                <a:defRPr/>
              </a:pPr>
              <a:t>‹Nº›</a:t>
            </a:fld>
            <a:endParaRPr lang="es-ES" altLang="es-ES"/>
          </a:p>
        </p:txBody>
      </p:sp>
    </p:spTree>
    <p:extLst>
      <p:ext uri="{BB962C8B-B14F-4D97-AF65-F5344CB8AC3E}">
        <p14:creationId xmlns:p14="http://schemas.microsoft.com/office/powerpoint/2010/main" val="359904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r">
              <a:defRPr>
                <a:solidFill>
                  <a:srgbClr val="800000"/>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260772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310592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186613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362255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46530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8794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279807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838F650-ED93-4733-98EE-6D6AE48D5565}" type="datetimeFigureOut">
              <a:rPr lang="es-ES" smtClean="0"/>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7DE3C1-AC6D-4F4D-BD47-8B714051F4A7}" type="slidenum">
              <a:rPr lang="es-ES" smtClean="0"/>
              <a:t>‹Nº›</a:t>
            </a:fld>
            <a:endParaRPr lang="es-ES"/>
          </a:p>
        </p:txBody>
      </p:sp>
    </p:spTree>
    <p:extLst>
      <p:ext uri="{BB962C8B-B14F-4D97-AF65-F5344CB8AC3E}">
        <p14:creationId xmlns:p14="http://schemas.microsoft.com/office/powerpoint/2010/main" val="322671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8F650-ED93-4733-98EE-6D6AE48D5565}" type="datetimeFigureOut">
              <a:rPr lang="es-ES" smtClean="0"/>
              <a:t>22/05/2014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DE3C1-AC6D-4F4D-BD47-8B714051F4A7}" type="slidenum">
              <a:rPr lang="es-ES" smtClean="0"/>
              <a:t>‹Nº›</a:t>
            </a:fld>
            <a:endParaRPr lang="es-ES"/>
          </a:p>
        </p:txBody>
      </p:sp>
    </p:spTree>
    <p:extLst>
      <p:ext uri="{BB962C8B-B14F-4D97-AF65-F5344CB8AC3E}">
        <p14:creationId xmlns:p14="http://schemas.microsoft.com/office/powerpoint/2010/main" val="222144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Relationship Id="rId13" Type="http://schemas.openxmlformats.org/officeDocument/2006/relationships/hyperlink" Target="#P"/><Relationship Id="rId3" Type="http://schemas.openxmlformats.org/officeDocument/2006/relationships/hyperlink" Target="#A"/><Relationship Id="rId7" Type="http://schemas.openxmlformats.org/officeDocument/2006/relationships/hyperlink" Target="#G"/><Relationship Id="rId12" Type="http://schemas.openxmlformats.org/officeDocument/2006/relationships/hyperlink" Target="#N"/><Relationship Id="rId17" Type="http://schemas.openxmlformats.org/officeDocument/2006/relationships/image" Target="../media/image24.emf"/><Relationship Id="rId2" Type="http://schemas.openxmlformats.org/officeDocument/2006/relationships/notesSlide" Target="../notesSlides/notesSlide9.xml"/><Relationship Id="rId16" Type="http://schemas.openxmlformats.org/officeDocument/2006/relationships/hyperlink" Target="#V"/><Relationship Id="rId1" Type="http://schemas.openxmlformats.org/officeDocument/2006/relationships/slideLayout" Target="../slideLayouts/slideLayout6.xml"/><Relationship Id="rId6" Type="http://schemas.openxmlformats.org/officeDocument/2006/relationships/hyperlink" Target="#D"/><Relationship Id="rId11" Type="http://schemas.openxmlformats.org/officeDocument/2006/relationships/hyperlink" Target="#M"/><Relationship Id="rId5" Type="http://schemas.openxmlformats.org/officeDocument/2006/relationships/hyperlink" Target="#C"/><Relationship Id="rId15" Type="http://schemas.openxmlformats.org/officeDocument/2006/relationships/hyperlink" Target="#S"/><Relationship Id="rId10" Type="http://schemas.openxmlformats.org/officeDocument/2006/relationships/hyperlink" Target="#L"/><Relationship Id="rId4" Type="http://schemas.openxmlformats.org/officeDocument/2006/relationships/hyperlink" Target="#B"/><Relationship Id="rId9" Type="http://schemas.openxmlformats.org/officeDocument/2006/relationships/hyperlink" Target="#J"/><Relationship Id="rId14" Type="http://schemas.openxmlformats.org/officeDocument/2006/relationships/hyperlink" Target="#R"/></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package" Target="../embeddings/Microsoft_Word_Document2.docx"/></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39.png"/><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slide" Target="slide6.xml"/><Relationship Id="rId4" Type="http://schemas.openxmlformats.org/officeDocument/2006/relationships/image" Target="../media/image53.jpe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8.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94" y="488082"/>
            <a:ext cx="4813126" cy="481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ctrTitle"/>
          </p:nvPr>
        </p:nvSpPr>
        <p:spPr>
          <a:xfrm rot="14614872">
            <a:off x="2549045" y="2709843"/>
            <a:ext cx="870850" cy="363908"/>
          </a:xfrm>
          <a:solidFill>
            <a:srgbClr val="FFFFCC"/>
          </a:solidFill>
        </p:spPr>
        <p:txBody>
          <a:bodyPr/>
          <a:lstStyle/>
          <a:p>
            <a:r>
              <a:rPr lang="es-ES" sz="2800" dirty="0"/>
              <a:t>GIFT</a:t>
            </a:r>
          </a:p>
        </p:txBody>
      </p:sp>
      <p:sp>
        <p:nvSpPr>
          <p:cNvPr id="3" name="2 Subtítulo"/>
          <p:cNvSpPr>
            <a:spLocks noGrp="1"/>
          </p:cNvSpPr>
          <p:nvPr>
            <p:ph type="subTitle" idx="1"/>
          </p:nvPr>
        </p:nvSpPr>
        <p:spPr>
          <a:xfrm>
            <a:off x="2755411" y="5105400"/>
            <a:ext cx="6400800" cy="1752600"/>
          </a:xfrm>
        </p:spPr>
        <p:txBody>
          <a:bodyPr>
            <a:normAutofit/>
          </a:bodyPr>
          <a:lstStyle/>
          <a:p>
            <a:pPr algn="r"/>
            <a:r>
              <a:rPr lang="es-ES" b="1" dirty="0" err="1" smtClean="0">
                <a:solidFill>
                  <a:srgbClr val="800000"/>
                </a:solidFill>
                <a:effectLst>
                  <a:outerShdw blurRad="38100" dist="38100" dir="2700000" algn="tl">
                    <a:srgbClr val="000000">
                      <a:alpha val="43137"/>
                    </a:srgbClr>
                  </a:outerShdw>
                </a:effectLst>
              </a:rPr>
              <a:t>Icíar</a:t>
            </a:r>
            <a:r>
              <a:rPr lang="es-ES" b="1" dirty="0" smtClean="0">
                <a:solidFill>
                  <a:srgbClr val="800000"/>
                </a:solidFill>
                <a:effectLst>
                  <a:outerShdw blurRad="38100" dist="38100" dir="2700000" algn="tl">
                    <a:srgbClr val="000000">
                      <a:alpha val="43137"/>
                    </a:srgbClr>
                  </a:outerShdw>
                </a:effectLst>
              </a:rPr>
              <a:t> Martínez-López</a:t>
            </a:r>
          </a:p>
          <a:p>
            <a:pPr algn="r"/>
            <a:r>
              <a:rPr lang="es-ES" b="1" dirty="0" smtClean="0">
                <a:solidFill>
                  <a:srgbClr val="800000"/>
                </a:solidFill>
                <a:effectLst>
                  <a:outerShdw blurRad="38100" dist="38100" dir="2700000" algn="tl">
                    <a:srgbClr val="000000">
                      <a:alpha val="43137"/>
                    </a:srgbClr>
                  </a:outerShdw>
                </a:effectLst>
              </a:rPr>
              <a:t>Jueves 22 de Mayo</a:t>
            </a:r>
          </a:p>
          <a:p>
            <a:pPr algn="r"/>
            <a:endParaRPr lang="es-ES" sz="4000" b="1" dirty="0">
              <a:solidFill>
                <a:srgbClr val="800000"/>
              </a:solidFill>
              <a:effectLst>
                <a:outerShdw blurRad="38100" dist="38100" dir="2700000" algn="tl">
                  <a:srgbClr val="000000">
                    <a:alpha val="43137"/>
                  </a:srgbClr>
                </a:outerShdw>
              </a:effectLst>
            </a:endParaRP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44624"/>
            <a:ext cx="1954238" cy="2065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167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87123466"/>
              </p:ext>
            </p:extLst>
          </p:nvPr>
        </p:nvGraphicFramePr>
        <p:xfrm>
          <a:off x="179512" y="2492896"/>
          <a:ext cx="8640960"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3528" y="1556791"/>
            <a:ext cx="8328306" cy="646331"/>
          </a:xfrm>
          <a:prstGeom prst="rect">
            <a:avLst/>
          </a:prstGeom>
          <a:noFill/>
        </p:spPr>
        <p:txBody>
          <a:bodyPr wrap="none" rtlCol="0">
            <a:spAutoFit/>
          </a:bodyPr>
          <a:lstStyle/>
          <a:p>
            <a:r>
              <a:rPr lang="es-ES" altLang="es-ES" dirty="0"/>
              <a:t>http://www.rand.org/content/dam/rand/pubs/monograph_reports/2011/MR1269.pdf</a:t>
            </a:r>
            <a:endParaRPr lang="es-ES" dirty="0"/>
          </a:p>
          <a:p>
            <a:endParaRPr lang="es-ES" dirty="0"/>
          </a:p>
        </p:txBody>
      </p:sp>
      <p:sp>
        <p:nvSpPr>
          <p:cNvPr id="7" name="1 Título"/>
          <p:cNvSpPr txBox="1">
            <a:spLocks/>
          </p:cNvSpPr>
          <p:nvPr/>
        </p:nvSpPr>
        <p:spPr>
          <a:xfrm>
            <a:off x="683568" y="423069"/>
            <a:ext cx="8229600" cy="1143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a:lstStyle>
          <a:p>
            <a:r>
              <a:rPr lang="es-ES" smtClean="0"/>
              <a:t>COMO CONSENSUAR METODOLOGÍA?, RAND UCLA</a:t>
            </a:r>
            <a:br>
              <a:rPr lang="es-ES" smtClean="0"/>
            </a:br>
            <a:r>
              <a:rPr lang="es-ES" smtClean="0"/>
              <a:t> </a:t>
            </a:r>
            <a:endParaRPr lang="es-ES" dirty="0"/>
          </a:p>
        </p:txBody>
      </p:sp>
    </p:spTree>
    <p:extLst>
      <p:ext uri="{BB962C8B-B14F-4D97-AF65-F5344CB8AC3E}">
        <p14:creationId xmlns:p14="http://schemas.microsoft.com/office/powerpoint/2010/main" val="251598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 </a:t>
            </a:r>
            <a:r>
              <a:rPr lang="en-US" dirty="0" smtClean="0"/>
              <a:t>9 </a:t>
            </a:r>
            <a:r>
              <a:rPr lang="en-US" dirty="0" err="1" smtClean="0"/>
              <a:t>expertos</a:t>
            </a:r>
            <a:r>
              <a:rPr lang="en-US" dirty="0" smtClean="0"/>
              <a:t> en </a:t>
            </a:r>
            <a:r>
              <a:rPr lang="en-US" dirty="0" err="1" smtClean="0"/>
              <a:t>metodología</a:t>
            </a:r>
            <a:r>
              <a:rPr lang="en-US" dirty="0" smtClean="0"/>
              <a:t> ?</a:t>
            </a:r>
            <a:br>
              <a:rPr lang="en-US" dirty="0" smtClean="0"/>
            </a:b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184631072"/>
              </p:ext>
            </p:extLst>
          </p:nvPr>
        </p:nvGraphicFramePr>
        <p:xfrm>
          <a:off x="107504" y="1208136"/>
          <a:ext cx="8964488" cy="3228975"/>
        </p:xfrm>
        <a:graphic>
          <a:graphicData uri="http://schemas.openxmlformats.org/drawingml/2006/table">
            <a:tbl>
              <a:tblPr firstRow="1" bandRow="1">
                <a:tableStyleId>{72833802-FEF1-4C79-8D5D-14CF1EAF98D9}</a:tableStyleId>
              </a:tblPr>
              <a:tblGrid>
                <a:gridCol w="4482244"/>
                <a:gridCol w="4482244"/>
              </a:tblGrid>
              <a:tr h="144018">
                <a:tc>
                  <a:txBody>
                    <a:bodyPr/>
                    <a:lstStyle/>
                    <a:p>
                      <a:r>
                        <a:rPr lang="es-ES" sz="2800" dirty="0" smtClean="0"/>
                        <a:t>Perfil + farmacéutico</a:t>
                      </a:r>
                      <a:endParaRPr lang="es-ES" sz="2800" dirty="0"/>
                    </a:p>
                  </a:txBody>
                  <a:tcPr/>
                </a:tc>
                <a:tc>
                  <a:txBody>
                    <a:bodyPr/>
                    <a:lstStyle/>
                    <a:p>
                      <a:r>
                        <a:rPr lang="es-ES" sz="2800" dirty="0" smtClean="0"/>
                        <a:t>Perfil + metodológico</a:t>
                      </a:r>
                      <a:endParaRPr lang="es-ES" sz="2800" dirty="0"/>
                    </a:p>
                  </a:txBody>
                  <a:tcPr/>
                </a:tc>
              </a:tr>
              <a:tr h="542163">
                <a:tc>
                  <a:txBody>
                    <a:bodyPr/>
                    <a:lstStyle/>
                    <a:p>
                      <a:r>
                        <a:rPr lang="es-ES" sz="2800" dirty="0" smtClean="0"/>
                        <a:t>Emilio Alegre Del Rey</a:t>
                      </a:r>
                      <a:endParaRPr lang="es-ES" sz="2800" dirty="0"/>
                    </a:p>
                  </a:txBody>
                  <a:tcPr/>
                </a:tc>
                <a:tc>
                  <a:txBody>
                    <a:bodyPr/>
                    <a:lstStyle/>
                    <a:p>
                      <a:endParaRPr lang="es-ES" sz="2800" dirty="0"/>
                    </a:p>
                  </a:txBody>
                  <a:tcPr/>
                </a:tc>
              </a:tr>
              <a:tr h="54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dirty="0" smtClean="0"/>
                        <a:t>Eduardo López Briz</a:t>
                      </a:r>
                    </a:p>
                  </a:txBody>
                  <a:tcPr/>
                </a:tc>
                <a:tc>
                  <a:txBody>
                    <a:bodyPr/>
                    <a:lstStyle/>
                    <a:p>
                      <a:r>
                        <a:rPr lang="es-ES" sz="2800" dirty="0" smtClean="0"/>
                        <a:t>Juan del Llano </a:t>
                      </a:r>
                      <a:r>
                        <a:rPr lang="es-ES" sz="2800" dirty="0" err="1" smtClean="0"/>
                        <a:t>Señarís</a:t>
                      </a:r>
                      <a:endParaRPr lang="es-ES" sz="2800" dirty="0"/>
                    </a:p>
                  </a:txBody>
                  <a:tcPr/>
                </a:tc>
              </a:tr>
              <a:tr h="542163">
                <a:tc>
                  <a:txBody>
                    <a:bodyPr/>
                    <a:lstStyle/>
                    <a:p>
                      <a:r>
                        <a:rPr lang="es-ES" sz="2800" dirty="0" smtClean="0"/>
                        <a:t>Ana </a:t>
                      </a:r>
                      <a:r>
                        <a:rPr lang="es-ES" sz="2800" dirty="0" err="1" smtClean="0"/>
                        <a:t>Clopés</a:t>
                      </a:r>
                      <a:r>
                        <a:rPr lang="es-ES" sz="2800" dirty="0" smtClean="0"/>
                        <a:t> Estela</a:t>
                      </a:r>
                      <a:endParaRPr lang="es-E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dirty="0" smtClean="0"/>
                        <a:t>Carlos Campillo Artero</a:t>
                      </a:r>
                    </a:p>
                  </a:txBody>
                  <a:tcPr/>
                </a:tc>
              </a:tr>
              <a:tr h="542163">
                <a:tc>
                  <a:txBody>
                    <a:bodyPr/>
                    <a:lstStyle/>
                    <a:p>
                      <a:r>
                        <a:rPr lang="es-ES" sz="2800" dirty="0" smtClean="0"/>
                        <a:t>Benito Dorantes Calderón</a:t>
                      </a:r>
                      <a:endParaRPr lang="es-ES" sz="2800" dirty="0"/>
                    </a:p>
                  </a:txBody>
                  <a:tcPr/>
                </a:tc>
                <a:tc>
                  <a:txBody>
                    <a:bodyPr/>
                    <a:lstStyle/>
                    <a:p>
                      <a:r>
                        <a:rPr lang="es-ES" sz="2800" dirty="0" err="1" smtClean="0"/>
                        <a:t>Ricard</a:t>
                      </a:r>
                      <a:r>
                        <a:rPr lang="es-ES" sz="2800" dirty="0" smtClean="0"/>
                        <a:t> </a:t>
                      </a:r>
                      <a:r>
                        <a:rPr lang="es-ES" sz="2800" dirty="0" err="1" smtClean="0"/>
                        <a:t>Meneu</a:t>
                      </a:r>
                      <a:r>
                        <a:rPr lang="es-ES" sz="2800" dirty="0" smtClean="0"/>
                        <a:t> de </a:t>
                      </a:r>
                      <a:r>
                        <a:rPr lang="es-ES" sz="2800" dirty="0" err="1" smtClean="0"/>
                        <a:t>Guillerna</a:t>
                      </a:r>
                      <a:endParaRPr lang="es-ES" sz="2800" dirty="0"/>
                    </a:p>
                  </a:txBody>
                  <a:tcPr/>
                </a:tc>
              </a:tr>
              <a:tr h="542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dirty="0" smtClean="0"/>
                        <a:t>Roberto Marín Gil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800" dirty="0" smtClean="0"/>
                        <a:t>José Expósito Hernández</a:t>
                      </a:r>
                    </a:p>
                  </a:txBody>
                  <a:tcPr/>
                </a:tc>
              </a:tr>
            </a:tbl>
          </a:graphicData>
        </a:graphic>
      </p:graphicFrame>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437111"/>
            <a:ext cx="2388519" cy="238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878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 y="626"/>
            <a:ext cx="9144000" cy="1484157"/>
          </a:xfrm>
        </p:spPr>
        <p:txBody>
          <a:bodyPr/>
          <a:lstStyle/>
          <a:p>
            <a:pPr algn="r"/>
            <a:r>
              <a:rPr lang="es-ES" sz="3600" dirty="0" smtClean="0"/>
              <a:t>RESULTADO </a:t>
            </a:r>
            <a:r>
              <a:rPr lang="es-ES" sz="3600" dirty="0"/>
              <a:t>FINAL</a:t>
            </a:r>
            <a:br>
              <a:rPr lang="es-ES" sz="3600" dirty="0"/>
            </a:br>
            <a:r>
              <a:rPr lang="es-ES" sz="3600" cap="none" dirty="0" smtClean="0"/>
              <a:t>http://www.elcomprimido.Com/FARHSD/PITIB/portal.htm</a:t>
            </a:r>
            <a:r>
              <a:rPr lang="es-ES" sz="3600" dirty="0"/>
              <a:t/>
            </a:r>
            <a:br>
              <a:rPr lang="es-ES" sz="3600" dirty="0"/>
            </a:br>
            <a:endParaRPr lang="es-ES" sz="3600" dirty="0"/>
          </a:p>
        </p:txBody>
      </p:sp>
      <p:sp>
        <p:nvSpPr>
          <p:cNvPr id="5" name="4 Marcador de texto"/>
          <p:cNvSpPr>
            <a:spLocks noGrp="1"/>
          </p:cNvSpPr>
          <p:nvPr>
            <p:ph type="body" idx="1"/>
          </p:nvPr>
        </p:nvSpPr>
        <p:spPr/>
        <p:txBody>
          <a:bodyPr/>
          <a:lstStyle/>
          <a:p>
            <a:endParaRPr lang="es-ES" dirty="0"/>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419" r="1160" b="7907"/>
          <a:stretch/>
        </p:blipFill>
        <p:spPr bwMode="auto">
          <a:xfrm>
            <a:off x="-67961" y="1844824"/>
            <a:ext cx="9248473" cy="430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512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0" y="0"/>
            <a:ext cx="8697913" cy="1125538"/>
          </a:xfrm>
        </p:spPr>
        <p:txBody>
          <a:bodyPr/>
          <a:lstStyle/>
          <a:p>
            <a:pPr>
              <a:defRPr/>
            </a:pPr>
            <a:r>
              <a:rPr lang="es-ES" altLang="es-ES" dirty="0"/>
              <a:t>Estructura general de un capítulo de la GIT</a:t>
            </a:r>
          </a:p>
        </p:txBody>
      </p:sp>
      <p:sp>
        <p:nvSpPr>
          <p:cNvPr id="5123" name="3 Rectángulo"/>
          <p:cNvSpPr>
            <a:spLocks noChangeArrowheads="1"/>
          </p:cNvSpPr>
          <p:nvPr/>
        </p:nvSpPr>
        <p:spPr bwMode="auto">
          <a:xfrm>
            <a:off x="251520" y="1290240"/>
            <a:ext cx="3799210" cy="4401205"/>
          </a:xfrm>
          <a:prstGeom prst="rect">
            <a:avLst/>
          </a:prstGeom>
          <a:solidFill>
            <a:srgbClr val="FFFFCC"/>
          </a:solidFill>
          <a:ln w="25400">
            <a:solidFill>
              <a:srgbClr val="800000"/>
            </a:solidFill>
            <a:miter lim="800000"/>
            <a:headEnd/>
            <a:tailEnd/>
          </a:ln>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_tradnl" altLang="es-ES" sz="1400" b="1" dirty="0">
                <a:solidFill>
                  <a:srgbClr val="800000"/>
                </a:solidFill>
              </a:rPr>
              <a:t>0- GRUPO TERAPÉUTICO E INDICACIÓN </a:t>
            </a:r>
            <a:r>
              <a:rPr lang="es-ES_tradnl" altLang="es-ES" sz="1400" b="1" dirty="0" smtClean="0">
                <a:solidFill>
                  <a:srgbClr val="800000"/>
                </a:solidFill>
              </a:rPr>
              <a:t>CLINIC</a:t>
            </a:r>
            <a:r>
              <a:rPr lang="es-ES" altLang="es-ES" sz="1400" b="1" dirty="0" smtClean="0">
                <a:solidFill>
                  <a:srgbClr val="800000"/>
                </a:solidFill>
              </a:rPr>
              <a:t>A                         </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a:t>
            </a:r>
          </a:p>
          <a:p>
            <a:pPr eaLnBrk="1" hangingPunct="1">
              <a:spcBef>
                <a:spcPct val="0"/>
              </a:spcBef>
              <a:buFontTx/>
              <a:buNone/>
            </a:pPr>
            <a:r>
              <a:rPr lang="es-ES" altLang="es-ES" sz="1400" b="1" dirty="0">
                <a:solidFill>
                  <a:srgbClr val="800000"/>
                </a:solidFill>
              </a:rPr>
              <a:t>1- MEDICAMENTOS DEL GRUPO </a:t>
            </a:r>
            <a:r>
              <a:rPr lang="es-ES" altLang="es-ES" sz="1400" b="1" dirty="0" smtClean="0">
                <a:solidFill>
                  <a:srgbClr val="800000"/>
                </a:solidFill>
              </a:rPr>
              <a:t>TERAPÉUTICO</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a:t>
            </a:r>
          </a:p>
          <a:p>
            <a:pPr eaLnBrk="1" hangingPunct="1">
              <a:spcBef>
                <a:spcPct val="0"/>
              </a:spcBef>
              <a:buFontTx/>
              <a:buNone/>
            </a:pPr>
            <a:r>
              <a:rPr lang="es-ES_tradnl" altLang="es-ES" sz="1400" b="1" dirty="0">
                <a:solidFill>
                  <a:srgbClr val="800000"/>
                </a:solidFill>
              </a:rPr>
              <a:t>2- SELECCIÓN DEL MEDICAMENTO DE </a:t>
            </a:r>
            <a:r>
              <a:rPr lang="es-ES_tradnl" altLang="es-ES" sz="1400" b="1" dirty="0" smtClean="0">
                <a:solidFill>
                  <a:srgbClr val="800000"/>
                </a:solidFill>
              </a:rPr>
              <a:t>REFERENCIA</a:t>
            </a:r>
            <a:endParaRPr lang="es-ES" altLang="es-ES" sz="1400" b="1" dirty="0">
              <a:solidFill>
                <a:srgbClr val="800000"/>
              </a:solidFill>
            </a:endParaRPr>
          </a:p>
          <a:p>
            <a:pPr eaLnBrk="1" hangingPunct="1">
              <a:spcBef>
                <a:spcPct val="0"/>
              </a:spcBef>
              <a:buFontTx/>
              <a:buNone/>
            </a:pPr>
            <a:endParaRPr lang="es-ES" altLang="es-ES" sz="1400" b="1" dirty="0" smtClean="0">
              <a:solidFill>
                <a:srgbClr val="800000"/>
              </a:solidFill>
            </a:endParaRPr>
          </a:p>
          <a:p>
            <a:pPr eaLnBrk="1" hangingPunct="1">
              <a:spcBef>
                <a:spcPct val="0"/>
              </a:spcBef>
              <a:buFontTx/>
              <a:buNone/>
            </a:pPr>
            <a:r>
              <a:rPr lang="es-ES" altLang="es-ES" sz="1400" b="1" dirty="0" smtClean="0">
                <a:solidFill>
                  <a:srgbClr val="800000"/>
                </a:solidFill>
              </a:rPr>
              <a:t>3- </a:t>
            </a:r>
            <a:r>
              <a:rPr lang="es-ES" altLang="es-ES" sz="1400" b="1" dirty="0">
                <a:solidFill>
                  <a:srgbClr val="800000"/>
                </a:solidFill>
              </a:rPr>
              <a:t>RECOMENDACIONES DE </a:t>
            </a:r>
            <a:r>
              <a:rPr lang="es-ES" altLang="es-ES" sz="1400" b="1" dirty="0" smtClean="0">
                <a:solidFill>
                  <a:srgbClr val="800000"/>
                </a:solidFill>
              </a:rPr>
              <a:t>INTERCAMBIO</a:t>
            </a:r>
            <a:endParaRPr lang="es-ES" altLang="es-ES" sz="1400" b="1" dirty="0">
              <a:solidFill>
                <a:srgbClr val="800000"/>
              </a:solidFill>
            </a:endParaRPr>
          </a:p>
          <a:p>
            <a:pPr eaLnBrk="1" hangingPunct="1">
              <a:spcBef>
                <a:spcPct val="0"/>
              </a:spcBef>
              <a:buFontTx/>
              <a:buNone/>
            </a:pPr>
            <a:r>
              <a:rPr lang="da-DK" altLang="es-ES" sz="1400" b="1" dirty="0">
                <a:solidFill>
                  <a:srgbClr val="800000"/>
                </a:solidFill>
              </a:rPr>
              <a:t> </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4- CONDICIONES PARA APLICAR LAS RECOMENDACIONES DE LA </a:t>
            </a:r>
            <a:r>
              <a:rPr lang="es-ES" altLang="es-ES" sz="1400" b="1" dirty="0" smtClean="0">
                <a:solidFill>
                  <a:srgbClr val="800000"/>
                </a:solidFill>
              </a:rPr>
              <a:t>GIT                    </a:t>
            </a:r>
            <a:endParaRPr lang="es-ES" altLang="es-ES" sz="1400" b="1" dirty="0">
              <a:solidFill>
                <a:srgbClr val="800000"/>
              </a:solidFill>
            </a:endParaRPr>
          </a:p>
          <a:p>
            <a:pPr eaLnBrk="1" hangingPunct="1">
              <a:spcBef>
                <a:spcPct val="0"/>
              </a:spcBef>
              <a:buFontTx/>
              <a:buNone/>
            </a:pPr>
            <a:r>
              <a:rPr lang="es-ES_tradnl" altLang="es-ES" sz="1400" b="1" dirty="0">
                <a:solidFill>
                  <a:srgbClr val="800000"/>
                </a:solidFill>
              </a:rPr>
              <a:t> </a:t>
            </a:r>
            <a:endParaRPr lang="es-ES" altLang="es-ES" sz="1400" b="1" dirty="0">
              <a:solidFill>
                <a:srgbClr val="800000"/>
              </a:solidFill>
            </a:endParaRPr>
          </a:p>
          <a:p>
            <a:pPr eaLnBrk="1" hangingPunct="1">
              <a:spcBef>
                <a:spcPct val="0"/>
              </a:spcBef>
              <a:buFontTx/>
              <a:buNone/>
            </a:pPr>
            <a:r>
              <a:rPr lang="es-ES_tradnl" altLang="es-ES" sz="1400" b="1" dirty="0">
                <a:solidFill>
                  <a:srgbClr val="800000"/>
                </a:solidFill>
              </a:rPr>
              <a:t>5- FACTIBILIDAD DEL INTERCAMBIO EN UN PACIENTE ESPECIFICO                </a:t>
            </a:r>
            <a:endParaRPr lang="es-ES_tradnl" altLang="es-ES" sz="1400" b="1" dirty="0" smtClean="0">
              <a:solidFill>
                <a:srgbClr val="800000"/>
              </a:solidFill>
            </a:endParaRPr>
          </a:p>
          <a:p>
            <a:pPr eaLnBrk="1" hangingPunct="1">
              <a:spcBef>
                <a:spcPct val="0"/>
              </a:spcBef>
              <a:buFontTx/>
              <a:buNone/>
            </a:pPr>
            <a:r>
              <a:rPr lang="es-ES_tradnl" altLang="es-ES" sz="1400" b="1" dirty="0" smtClean="0">
                <a:solidFill>
                  <a:srgbClr val="800000"/>
                </a:solidFill>
              </a:rPr>
              <a:t>              </a:t>
            </a:r>
            <a:endParaRPr lang="es-ES" altLang="es-ES" sz="1400" b="1" dirty="0">
              <a:solidFill>
                <a:srgbClr val="800000"/>
              </a:solidFill>
            </a:endParaRPr>
          </a:p>
          <a:p>
            <a:pPr eaLnBrk="1" hangingPunct="1">
              <a:spcBef>
                <a:spcPct val="0"/>
              </a:spcBef>
              <a:buFontTx/>
              <a:buNone/>
            </a:pPr>
            <a:r>
              <a:rPr lang="es-ES_tradnl" altLang="es-ES" sz="1400" b="1" dirty="0" smtClean="0">
                <a:solidFill>
                  <a:srgbClr val="800000"/>
                </a:solidFill>
              </a:rPr>
              <a:t>6- </a:t>
            </a:r>
            <a:r>
              <a:rPr lang="es-ES_tradnl" altLang="es-ES" sz="1400" b="1" dirty="0">
                <a:solidFill>
                  <a:srgbClr val="800000"/>
                </a:solidFill>
              </a:rPr>
              <a:t>OTROS                                                                                                                                 </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a:t>
            </a: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738" y="968375"/>
            <a:ext cx="4481512" cy="577373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066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¿Por qué tiene este diseño/orden de apartados?</a:t>
            </a:r>
            <a:endParaRPr lang="es-ES" dirty="0"/>
          </a:p>
        </p:txBody>
      </p:sp>
      <p:sp>
        <p:nvSpPr>
          <p:cNvPr id="3" name="3 Rectángulo"/>
          <p:cNvSpPr>
            <a:spLocks noChangeArrowheads="1"/>
          </p:cNvSpPr>
          <p:nvPr/>
        </p:nvSpPr>
        <p:spPr bwMode="auto">
          <a:xfrm>
            <a:off x="251520" y="1353498"/>
            <a:ext cx="3799210" cy="2462213"/>
          </a:xfrm>
          <a:prstGeom prst="rect">
            <a:avLst/>
          </a:prstGeom>
          <a:solidFill>
            <a:srgbClr val="FFFFCC"/>
          </a:solidFill>
          <a:ln w="25400">
            <a:solidFill>
              <a:srgbClr val="800000"/>
            </a:solidFill>
            <a:miter lim="800000"/>
            <a:headEnd/>
            <a:tailEnd/>
          </a:ln>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s-ES_tradnl" altLang="es-ES" sz="1400" b="1" dirty="0">
                <a:solidFill>
                  <a:srgbClr val="800000"/>
                </a:solidFill>
              </a:rPr>
              <a:t>0- GRUPO TERAPÉUTICO E INDICACIÓN </a:t>
            </a:r>
            <a:r>
              <a:rPr lang="es-ES_tradnl" altLang="es-ES" sz="1400" b="1" dirty="0" smtClean="0">
                <a:solidFill>
                  <a:srgbClr val="800000"/>
                </a:solidFill>
              </a:rPr>
              <a:t>CLINIC</a:t>
            </a:r>
            <a:r>
              <a:rPr lang="es-ES" altLang="es-ES" sz="1400" b="1" dirty="0" smtClean="0">
                <a:solidFill>
                  <a:srgbClr val="800000"/>
                </a:solidFill>
              </a:rPr>
              <a:t>A                         </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a:t>
            </a:r>
          </a:p>
          <a:p>
            <a:pPr eaLnBrk="1" hangingPunct="1">
              <a:spcBef>
                <a:spcPct val="0"/>
              </a:spcBef>
              <a:buFontTx/>
              <a:buNone/>
            </a:pPr>
            <a:r>
              <a:rPr lang="es-ES" altLang="es-ES" sz="1400" b="1" dirty="0">
                <a:solidFill>
                  <a:srgbClr val="800000"/>
                </a:solidFill>
              </a:rPr>
              <a:t>1- MEDICAMENTOS DEL GRUPO </a:t>
            </a:r>
            <a:r>
              <a:rPr lang="es-ES" altLang="es-ES" sz="1400" b="1" dirty="0" smtClean="0">
                <a:solidFill>
                  <a:srgbClr val="800000"/>
                </a:solidFill>
              </a:rPr>
              <a:t>TERAPÉUTICO</a:t>
            </a:r>
            <a:endParaRPr lang="es-ES" altLang="es-ES" sz="1400" b="1" dirty="0">
              <a:solidFill>
                <a:srgbClr val="800000"/>
              </a:solidFill>
            </a:endParaRPr>
          </a:p>
          <a:p>
            <a:pPr eaLnBrk="1" hangingPunct="1">
              <a:spcBef>
                <a:spcPct val="0"/>
              </a:spcBef>
              <a:buFontTx/>
              <a:buNone/>
            </a:pPr>
            <a:r>
              <a:rPr lang="es-ES" altLang="es-ES" sz="1400" b="1" dirty="0">
                <a:solidFill>
                  <a:srgbClr val="800000"/>
                </a:solidFill>
              </a:rPr>
              <a:t> </a:t>
            </a:r>
          </a:p>
          <a:p>
            <a:pPr eaLnBrk="1" hangingPunct="1">
              <a:spcBef>
                <a:spcPct val="0"/>
              </a:spcBef>
              <a:buFontTx/>
              <a:buNone/>
            </a:pPr>
            <a:r>
              <a:rPr lang="es-ES_tradnl" altLang="es-ES" sz="1400" b="1" dirty="0">
                <a:solidFill>
                  <a:srgbClr val="800000"/>
                </a:solidFill>
              </a:rPr>
              <a:t>2- SELECCIÓN DEL MEDICAMENTO DE </a:t>
            </a:r>
            <a:r>
              <a:rPr lang="es-ES_tradnl" altLang="es-ES" sz="1400" b="1" dirty="0" smtClean="0">
                <a:solidFill>
                  <a:srgbClr val="800000"/>
                </a:solidFill>
              </a:rPr>
              <a:t>REFERENCIA</a:t>
            </a:r>
            <a:endParaRPr lang="es-ES" altLang="es-ES" sz="1400" b="1" dirty="0">
              <a:solidFill>
                <a:srgbClr val="800000"/>
              </a:solidFill>
            </a:endParaRPr>
          </a:p>
          <a:p>
            <a:pPr eaLnBrk="1" hangingPunct="1">
              <a:spcBef>
                <a:spcPct val="0"/>
              </a:spcBef>
              <a:buFontTx/>
              <a:buNone/>
            </a:pPr>
            <a:endParaRPr lang="es-ES" altLang="es-ES" sz="1400" b="1" dirty="0" smtClean="0">
              <a:solidFill>
                <a:srgbClr val="800000"/>
              </a:solidFill>
            </a:endParaRPr>
          </a:p>
          <a:p>
            <a:pPr eaLnBrk="1" hangingPunct="1">
              <a:spcBef>
                <a:spcPct val="0"/>
              </a:spcBef>
              <a:buFontTx/>
              <a:buNone/>
            </a:pPr>
            <a:r>
              <a:rPr lang="es-ES" altLang="es-ES" sz="1400" b="1" dirty="0" smtClean="0">
                <a:solidFill>
                  <a:srgbClr val="800000"/>
                </a:solidFill>
              </a:rPr>
              <a:t>3- </a:t>
            </a:r>
            <a:r>
              <a:rPr lang="es-ES" altLang="es-ES" sz="1400" b="1" dirty="0">
                <a:solidFill>
                  <a:srgbClr val="800000"/>
                </a:solidFill>
              </a:rPr>
              <a:t>RECOMENDACIONES DE </a:t>
            </a:r>
            <a:r>
              <a:rPr lang="es-ES" altLang="es-ES" sz="1400" b="1" dirty="0" smtClean="0">
                <a:solidFill>
                  <a:srgbClr val="800000"/>
                </a:solidFill>
              </a:rPr>
              <a:t>INTERCAMBIO</a:t>
            </a:r>
            <a:endParaRPr lang="es-ES" altLang="es-ES" sz="1400" b="1" dirty="0">
              <a:solidFill>
                <a:srgbClr val="800000"/>
              </a:solidFill>
            </a:endParaRPr>
          </a:p>
        </p:txBody>
      </p:sp>
      <p:sp>
        <p:nvSpPr>
          <p:cNvPr id="4" name="3 Rectángulo"/>
          <p:cNvSpPr/>
          <p:nvPr/>
        </p:nvSpPr>
        <p:spPr>
          <a:xfrm>
            <a:off x="4427984" y="4869160"/>
            <a:ext cx="4572000" cy="1600438"/>
          </a:xfrm>
          <a:prstGeom prst="rect">
            <a:avLst/>
          </a:prstGeom>
          <a:solidFill>
            <a:srgbClr val="FFFFCC"/>
          </a:solidFill>
          <a:ln w="25400">
            <a:solidFill>
              <a:srgbClr val="800000"/>
            </a:solidFill>
            <a:miter lim="800000"/>
            <a:headEnd/>
            <a:tailEnd/>
          </a:ln>
        </p:spPr>
        <p:txBody>
          <a:bodyPr wrap="square">
            <a:spAutoFit/>
          </a:bodyPr>
          <a:lstStyle/>
          <a:p>
            <a:pPr>
              <a:spcBef>
                <a:spcPct val="0"/>
              </a:spcBef>
            </a:pPr>
            <a:r>
              <a:rPr lang="es-ES" altLang="es-ES" sz="1400" b="1" dirty="0">
                <a:solidFill>
                  <a:srgbClr val="800000"/>
                </a:solidFill>
                <a:latin typeface="Arial" pitchFamily="34" charset="0"/>
              </a:rPr>
              <a:t>4- CONDICIONES PARA APLICAR LAS RECOMENDACIONES DE LA GIT                    </a:t>
            </a:r>
          </a:p>
          <a:p>
            <a:pPr>
              <a:spcBef>
                <a:spcPct val="0"/>
              </a:spcBef>
            </a:pPr>
            <a:r>
              <a:rPr lang="es-ES_tradnl" altLang="es-ES" sz="1400" b="1" dirty="0">
                <a:solidFill>
                  <a:srgbClr val="800000"/>
                </a:solidFill>
                <a:latin typeface="Arial" pitchFamily="34" charset="0"/>
              </a:rPr>
              <a:t> </a:t>
            </a:r>
            <a:endParaRPr lang="es-ES" altLang="es-ES" sz="1400" b="1" dirty="0">
              <a:solidFill>
                <a:srgbClr val="800000"/>
              </a:solidFill>
              <a:latin typeface="Arial" pitchFamily="34" charset="0"/>
            </a:endParaRPr>
          </a:p>
          <a:p>
            <a:pPr>
              <a:spcBef>
                <a:spcPct val="0"/>
              </a:spcBef>
            </a:pPr>
            <a:r>
              <a:rPr lang="es-ES_tradnl" altLang="es-ES" sz="1400" b="1" dirty="0">
                <a:solidFill>
                  <a:srgbClr val="800000"/>
                </a:solidFill>
                <a:latin typeface="Arial" pitchFamily="34" charset="0"/>
              </a:rPr>
              <a:t>5- FACTIBILIDAD DEL INTERCAMBIO EN UN PACIENTE ESPECIFICO                </a:t>
            </a:r>
          </a:p>
          <a:p>
            <a:pPr>
              <a:spcBef>
                <a:spcPct val="0"/>
              </a:spcBef>
            </a:pPr>
            <a:r>
              <a:rPr lang="es-ES_tradnl" altLang="es-ES" sz="1400" b="1" dirty="0">
                <a:solidFill>
                  <a:srgbClr val="800000"/>
                </a:solidFill>
                <a:latin typeface="Arial" pitchFamily="34" charset="0"/>
              </a:rPr>
              <a:t>              </a:t>
            </a:r>
            <a:endParaRPr lang="es-ES" altLang="es-ES" sz="1400" b="1" dirty="0">
              <a:solidFill>
                <a:srgbClr val="800000"/>
              </a:solidFill>
              <a:latin typeface="Arial" pitchFamily="34" charset="0"/>
            </a:endParaRPr>
          </a:p>
          <a:p>
            <a:pPr>
              <a:spcBef>
                <a:spcPct val="0"/>
              </a:spcBef>
            </a:pPr>
            <a:r>
              <a:rPr lang="es-ES_tradnl" altLang="es-ES" sz="1400" b="1" dirty="0">
                <a:solidFill>
                  <a:srgbClr val="800000"/>
                </a:solidFill>
                <a:latin typeface="Arial" pitchFamily="34" charset="0"/>
              </a:rPr>
              <a:t>6- OTROS                                                                                                                                 </a:t>
            </a:r>
            <a:endParaRPr lang="es-ES" altLang="es-ES" sz="1400" b="1" dirty="0">
              <a:solidFill>
                <a:srgbClr val="800000"/>
              </a:solidFill>
              <a:latin typeface="Arial" pitchFamily="34" charset="0"/>
            </a:endParaRPr>
          </a:p>
        </p:txBody>
      </p:sp>
      <p:sp>
        <p:nvSpPr>
          <p:cNvPr id="5" name="4 Cerrar llave"/>
          <p:cNvSpPr/>
          <p:nvPr/>
        </p:nvSpPr>
        <p:spPr>
          <a:xfrm>
            <a:off x="4139952" y="1353498"/>
            <a:ext cx="188627" cy="2462213"/>
          </a:xfrm>
          <a:prstGeom prst="righ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errar llave"/>
          <p:cNvSpPr/>
          <p:nvPr/>
        </p:nvSpPr>
        <p:spPr>
          <a:xfrm rot="10800000">
            <a:off x="3834706" y="4869159"/>
            <a:ext cx="216024" cy="1600437"/>
          </a:xfrm>
          <a:prstGeom prst="rightBrace">
            <a:avLst>
              <a:gd name="adj1" fmla="val 8333"/>
              <a:gd name="adj2" fmla="val 50864"/>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uadroTexto"/>
          <p:cNvSpPr txBox="1"/>
          <p:nvPr/>
        </p:nvSpPr>
        <p:spPr>
          <a:xfrm>
            <a:off x="4507252" y="2319263"/>
            <a:ext cx="4253921" cy="461665"/>
          </a:xfrm>
          <a:prstGeom prst="rect">
            <a:avLst/>
          </a:prstGeom>
          <a:noFill/>
        </p:spPr>
        <p:txBody>
          <a:bodyPr wrap="none" rtlCol="0">
            <a:spAutoFit/>
          </a:bodyPr>
          <a:lstStyle/>
          <a:p>
            <a:r>
              <a:rPr lang="es-ES" sz="2400" dirty="0" smtClean="0"/>
              <a:t>Evidencia teórica de intercambio</a:t>
            </a:r>
            <a:endParaRPr lang="es-ES" sz="2400" dirty="0"/>
          </a:p>
        </p:txBody>
      </p:sp>
      <p:sp>
        <p:nvSpPr>
          <p:cNvPr id="10" name="9 CuadroTexto"/>
          <p:cNvSpPr txBox="1"/>
          <p:nvPr/>
        </p:nvSpPr>
        <p:spPr>
          <a:xfrm>
            <a:off x="192585" y="5487615"/>
            <a:ext cx="3659335" cy="461665"/>
          </a:xfrm>
          <a:prstGeom prst="rect">
            <a:avLst/>
          </a:prstGeom>
          <a:noFill/>
        </p:spPr>
        <p:txBody>
          <a:bodyPr wrap="none" rtlCol="0">
            <a:spAutoFit/>
          </a:bodyPr>
          <a:lstStyle>
            <a:defPPr>
              <a:defRPr lang="es-ES"/>
            </a:defPPr>
            <a:lvl1pPr>
              <a:defRPr sz="2800"/>
            </a:lvl1pPr>
          </a:lstStyle>
          <a:p>
            <a:r>
              <a:rPr lang="es-ES" sz="2400" dirty="0"/>
              <a:t>Facilitar intercambio  clínico</a:t>
            </a:r>
          </a:p>
        </p:txBody>
      </p:sp>
    </p:spTree>
    <p:extLst>
      <p:ext uri="{BB962C8B-B14F-4D97-AF65-F5344CB8AC3E}">
        <p14:creationId xmlns:p14="http://schemas.microsoft.com/office/powerpoint/2010/main" val="4240209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6200000">
            <a:off x="-2808821" y="3392996"/>
            <a:ext cx="6840760" cy="576064"/>
          </a:xfrm>
        </p:spPr>
        <p:txBody>
          <a:bodyPr/>
          <a:lstStyle/>
          <a:p>
            <a:r>
              <a:rPr lang="es-ES" dirty="0"/>
              <a:t>Lista-Guía de comprobación capítulo de GIT</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16632"/>
            <a:ext cx="4707477" cy="691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199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334542570"/>
              </p:ext>
            </p:extLst>
          </p:nvPr>
        </p:nvGraphicFramePr>
        <p:xfrm>
          <a:off x="2771800" y="5517232"/>
          <a:ext cx="4032448" cy="1240947"/>
        </p:xfrm>
        <a:graphic>
          <a:graphicData uri="http://schemas.openxmlformats.org/drawingml/2006/table">
            <a:tbl>
              <a:tblPr firstRow="1" firstCol="1" lastRow="1" lastCol="1" bandRow="1" bandCol="1"/>
              <a:tblGrid>
                <a:gridCol w="930564"/>
                <a:gridCol w="3101884"/>
              </a:tblGrid>
              <a:tr h="213299">
                <a:tc>
                  <a:txBody>
                    <a:bodyPr/>
                    <a:lstStyle/>
                    <a:p>
                      <a:pPr algn="just">
                        <a:spcAft>
                          <a:spcPts val="0"/>
                        </a:spcAft>
                      </a:pPr>
                      <a:r>
                        <a:rPr lang="en-GB" sz="1200" kern="1200" dirty="0" smtClean="0">
                          <a:solidFill>
                            <a:schemeClr val="dk1"/>
                          </a:solidFill>
                          <a:effectLst/>
                          <a:latin typeface="+mn-lt"/>
                          <a:ea typeface="+mn-ea"/>
                          <a:cs typeface="+mn-cs"/>
                        </a:rPr>
                        <a:t>A</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kern="1200" dirty="0" smtClean="0">
                          <a:solidFill>
                            <a:schemeClr val="dk1"/>
                          </a:solidFill>
                          <a:effectLst/>
                          <a:latin typeface="+mn-lt"/>
                          <a:ea typeface="+mn-ea"/>
                          <a:cs typeface="+mn-cs"/>
                        </a:rPr>
                        <a:t>TRACTO ALIMENTARIO Y METABOLISMO</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379">
                <a:tc>
                  <a:txBody>
                    <a:bodyPr/>
                    <a:lstStyle/>
                    <a:p>
                      <a:pPr algn="just">
                        <a:spcAft>
                          <a:spcPts val="0"/>
                        </a:spcAft>
                      </a:pPr>
                      <a:r>
                        <a:rPr lang="es-ES" sz="1200" kern="1200" dirty="0" smtClean="0">
                          <a:solidFill>
                            <a:schemeClr val="dk1"/>
                          </a:solidFill>
                          <a:effectLst/>
                          <a:latin typeface="+mn-lt"/>
                          <a:ea typeface="+mn-ea"/>
                          <a:cs typeface="+mn-cs"/>
                        </a:rPr>
                        <a:t>A10</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kern="1200" dirty="0" smtClean="0">
                          <a:solidFill>
                            <a:schemeClr val="dk1"/>
                          </a:solidFill>
                          <a:effectLst/>
                          <a:latin typeface="+mn-lt"/>
                          <a:ea typeface="+mn-ea"/>
                          <a:cs typeface="+mn-cs"/>
                        </a:rPr>
                        <a:t>ANTIDIABÉTICOS </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299">
                <a:tc>
                  <a:txBody>
                    <a:bodyPr/>
                    <a:lstStyle/>
                    <a:p>
                      <a:pPr algn="just">
                        <a:spcAft>
                          <a:spcPts val="0"/>
                        </a:spcAft>
                      </a:pPr>
                      <a:r>
                        <a:rPr lang="es-ES" sz="1200" kern="1200" dirty="0" smtClean="0">
                          <a:solidFill>
                            <a:schemeClr val="dk1"/>
                          </a:solidFill>
                          <a:effectLst/>
                          <a:latin typeface="+mn-lt"/>
                          <a:ea typeface="+mn-ea"/>
                          <a:cs typeface="+mn-cs"/>
                        </a:rPr>
                        <a:t>A10B</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kern="1200" dirty="0" smtClean="0">
                          <a:solidFill>
                            <a:schemeClr val="dk1"/>
                          </a:solidFill>
                          <a:effectLst/>
                          <a:latin typeface="+mn-lt"/>
                          <a:ea typeface="+mn-ea"/>
                          <a:cs typeface="+mn-cs"/>
                        </a:rPr>
                        <a:t>FÁRMACOS HIPOGLUCEMIANTES</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189">
                <a:tc>
                  <a:txBody>
                    <a:bodyPr/>
                    <a:lstStyle/>
                    <a:p>
                      <a:pPr algn="just">
                        <a:spcAft>
                          <a:spcPts val="0"/>
                        </a:spcAft>
                      </a:pPr>
                      <a:r>
                        <a:rPr lang="es-ES" sz="1200" kern="1200" dirty="0" smtClean="0">
                          <a:solidFill>
                            <a:schemeClr val="dk1"/>
                          </a:solidFill>
                          <a:effectLst/>
                          <a:latin typeface="+mn-lt"/>
                          <a:ea typeface="+mn-ea"/>
                          <a:cs typeface="+mn-cs"/>
                        </a:rPr>
                        <a:t>A10BA</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kern="1200" dirty="0" smtClean="0">
                          <a:solidFill>
                            <a:schemeClr val="dk1"/>
                          </a:solidFill>
                          <a:effectLst/>
                          <a:latin typeface="+mn-lt"/>
                          <a:ea typeface="+mn-ea"/>
                          <a:cs typeface="+mn-cs"/>
                        </a:rPr>
                        <a:t>BIGUANIDAS</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781">
                <a:tc>
                  <a:txBody>
                    <a:bodyPr/>
                    <a:lstStyle/>
                    <a:p>
                      <a:pPr algn="just">
                        <a:spcAft>
                          <a:spcPts val="0"/>
                        </a:spcAft>
                      </a:pPr>
                      <a:r>
                        <a:rPr lang="es-ES" sz="1200" kern="1200" dirty="0" smtClean="0">
                          <a:solidFill>
                            <a:schemeClr val="dk1"/>
                          </a:solidFill>
                          <a:effectLst/>
                          <a:latin typeface="+mn-lt"/>
                          <a:ea typeface="+mn-ea"/>
                          <a:cs typeface="+mn-cs"/>
                        </a:rPr>
                        <a:t>A10BA2</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kern="1200" dirty="0" smtClean="0">
                          <a:solidFill>
                            <a:schemeClr val="dk1"/>
                          </a:solidFill>
                          <a:effectLst/>
                          <a:latin typeface="+mn-lt"/>
                          <a:ea typeface="+mn-ea"/>
                          <a:cs typeface="+mn-cs"/>
                        </a:rPr>
                        <a:t>METFORMINA</a:t>
                      </a:r>
                      <a:endParaRPr lang="es-ES" sz="1200"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79511" y="1376772"/>
            <a:ext cx="884573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s-ES" altLang="es-ES" sz="2400" dirty="0"/>
              <a:t>Código ATC o Sistema de Clasificación Anatómica , Terapéutica y </a:t>
            </a:r>
            <a:r>
              <a:rPr lang="es-ES" altLang="es-ES" sz="2400" dirty="0" smtClean="0"/>
              <a:t>Química. </a:t>
            </a:r>
            <a:r>
              <a:rPr lang="es-ES" altLang="es-ES" sz="2400" b="1" dirty="0" err="1" smtClean="0"/>
              <a:t>Drug</a:t>
            </a:r>
            <a:r>
              <a:rPr lang="es-ES" altLang="es-ES" sz="2400" b="1" dirty="0" smtClean="0"/>
              <a:t> </a:t>
            </a:r>
            <a:r>
              <a:rPr lang="es-ES" altLang="es-ES" sz="2400" b="1" dirty="0" err="1"/>
              <a:t>Utilization</a:t>
            </a:r>
            <a:r>
              <a:rPr lang="es-ES" altLang="es-ES" sz="2400" b="1" dirty="0"/>
              <a:t> </a:t>
            </a:r>
            <a:r>
              <a:rPr lang="es-ES" altLang="es-ES" sz="2400" b="1" dirty="0" err="1"/>
              <a:t>Research</a:t>
            </a:r>
            <a:r>
              <a:rPr lang="es-ES" altLang="es-ES" sz="2400" b="1" dirty="0"/>
              <a:t> </a:t>
            </a:r>
            <a:r>
              <a:rPr lang="es-ES" altLang="es-ES" sz="2400" dirty="0"/>
              <a:t>de la </a:t>
            </a:r>
            <a:r>
              <a:rPr lang="es-ES" altLang="es-ES" sz="2400" dirty="0" smtClean="0"/>
              <a:t>OMS. 5 niveles:</a:t>
            </a:r>
          </a:p>
          <a:p>
            <a:pPr lvl="1" fontAlgn="base">
              <a:spcBef>
                <a:spcPct val="0"/>
              </a:spcBef>
              <a:spcAft>
                <a:spcPct val="0"/>
              </a:spcAft>
            </a:pPr>
            <a:r>
              <a:rPr lang="es-ES" altLang="es-ES" sz="2400" dirty="0" smtClean="0"/>
              <a:t>1º</a:t>
            </a:r>
            <a:r>
              <a:rPr lang="es-ES" altLang="es-ES" sz="2400" dirty="0"/>
              <a:t>:</a:t>
            </a:r>
            <a:r>
              <a:rPr lang="es-ES" altLang="es-ES" sz="2400" dirty="0" smtClean="0"/>
              <a:t> </a:t>
            </a:r>
            <a:r>
              <a:rPr lang="es-ES" altLang="es-ES" sz="2400" dirty="0"/>
              <a:t>14 grupos principales: órgano o sistema en el que </a:t>
            </a:r>
            <a:r>
              <a:rPr lang="es-ES" altLang="es-ES" sz="2400" dirty="0" smtClean="0"/>
              <a:t>actúan;</a:t>
            </a:r>
          </a:p>
          <a:p>
            <a:pPr lvl="1" fontAlgn="base">
              <a:spcBef>
                <a:spcPct val="0"/>
              </a:spcBef>
              <a:spcAft>
                <a:spcPct val="0"/>
              </a:spcAft>
            </a:pPr>
            <a:endParaRPr lang="es-ES" altLang="es-ES" sz="2400" dirty="0" smtClean="0"/>
          </a:p>
          <a:p>
            <a:pPr lvl="1" fontAlgn="base">
              <a:spcBef>
                <a:spcPct val="0"/>
              </a:spcBef>
              <a:spcAft>
                <a:spcPct val="0"/>
              </a:spcAft>
            </a:pPr>
            <a:endParaRPr lang="es-ES" altLang="es-ES" sz="2400" dirty="0"/>
          </a:p>
          <a:p>
            <a:pPr lvl="1" fontAlgn="base">
              <a:spcBef>
                <a:spcPct val="0"/>
              </a:spcBef>
              <a:spcAft>
                <a:spcPct val="0"/>
              </a:spcAft>
            </a:pPr>
            <a:endParaRPr lang="es-ES" altLang="es-ES" sz="2400" dirty="0" smtClean="0"/>
          </a:p>
          <a:p>
            <a:pPr lvl="1" fontAlgn="base">
              <a:spcBef>
                <a:spcPct val="0"/>
              </a:spcBef>
              <a:spcAft>
                <a:spcPct val="0"/>
              </a:spcAft>
            </a:pPr>
            <a:endParaRPr lang="es-ES" altLang="es-ES" sz="2400" dirty="0" smtClean="0"/>
          </a:p>
          <a:p>
            <a:pPr lvl="1" fontAlgn="base">
              <a:spcBef>
                <a:spcPct val="0"/>
              </a:spcBef>
              <a:spcAft>
                <a:spcPct val="0"/>
              </a:spcAft>
            </a:pPr>
            <a:r>
              <a:rPr lang="es-ES" altLang="es-ES" sz="2400" dirty="0" smtClean="0"/>
              <a:t>2º</a:t>
            </a:r>
            <a:r>
              <a:rPr lang="es-ES" altLang="es-ES" sz="2400" dirty="0"/>
              <a:t>:</a:t>
            </a:r>
            <a:r>
              <a:rPr lang="es-ES" altLang="es-ES" sz="2400" dirty="0" smtClean="0"/>
              <a:t> </a:t>
            </a:r>
            <a:r>
              <a:rPr lang="es-ES" altLang="es-ES" sz="2400" dirty="0"/>
              <a:t>subgrupo  </a:t>
            </a:r>
            <a:r>
              <a:rPr lang="es-ES" altLang="es-ES" sz="2400" dirty="0" smtClean="0"/>
              <a:t>terapéutico;</a:t>
            </a:r>
          </a:p>
          <a:p>
            <a:pPr lvl="1" fontAlgn="base">
              <a:spcBef>
                <a:spcPct val="0"/>
              </a:spcBef>
              <a:spcAft>
                <a:spcPct val="0"/>
              </a:spcAft>
            </a:pPr>
            <a:r>
              <a:rPr lang="es-ES" altLang="es-ES" sz="2400" dirty="0"/>
              <a:t>3º: </a:t>
            </a:r>
            <a:r>
              <a:rPr lang="es-ES" altLang="es-ES" sz="2400" dirty="0" smtClean="0"/>
              <a:t>subgrupo </a:t>
            </a:r>
            <a:r>
              <a:rPr lang="es-ES" altLang="es-ES" sz="2400" dirty="0"/>
              <a:t>farmacológico</a:t>
            </a:r>
            <a:r>
              <a:rPr lang="es-ES" altLang="es-ES" sz="2400" dirty="0" smtClean="0"/>
              <a:t>;</a:t>
            </a:r>
          </a:p>
          <a:p>
            <a:pPr lvl="1" fontAlgn="base">
              <a:spcBef>
                <a:spcPct val="0"/>
              </a:spcBef>
              <a:spcAft>
                <a:spcPct val="0"/>
              </a:spcAft>
            </a:pPr>
            <a:r>
              <a:rPr lang="es-ES" altLang="es-ES" sz="2400" dirty="0" smtClean="0"/>
              <a:t>4º: subgrupo estructura química;</a:t>
            </a:r>
          </a:p>
          <a:p>
            <a:pPr lvl="1" fontAlgn="base">
              <a:spcBef>
                <a:spcPct val="0"/>
              </a:spcBef>
              <a:spcAft>
                <a:spcPct val="0"/>
              </a:spcAft>
            </a:pPr>
            <a:r>
              <a:rPr lang="es-ES" altLang="es-ES" sz="2400" dirty="0" smtClean="0"/>
              <a:t>5º: principio activo.</a:t>
            </a:r>
            <a:endParaRPr lang="es-ES" altLang="es-ES" sz="2400" dirty="0"/>
          </a:p>
        </p:txBody>
      </p:sp>
      <p:graphicFrame>
        <p:nvGraphicFramePr>
          <p:cNvPr id="3" name="2 Tabla"/>
          <p:cNvGraphicFramePr>
            <a:graphicFrameLocks noGrp="1"/>
          </p:cNvGraphicFramePr>
          <p:nvPr>
            <p:extLst>
              <p:ext uri="{D42A27DB-BD31-4B8C-83A1-F6EECF244321}">
                <p14:modId xmlns:p14="http://schemas.microsoft.com/office/powerpoint/2010/main" val="755855775"/>
              </p:ext>
            </p:extLst>
          </p:nvPr>
        </p:nvGraphicFramePr>
        <p:xfrm>
          <a:off x="1403647" y="2636912"/>
          <a:ext cx="5976665" cy="1339314"/>
        </p:xfrm>
        <a:graphic>
          <a:graphicData uri="http://schemas.openxmlformats.org/drawingml/2006/table">
            <a:tbl>
              <a:tblPr>
                <a:tableStyleId>{3C2FFA5D-87B4-456A-9821-1D502468CF0F}</a:tableStyleId>
              </a:tblPr>
              <a:tblGrid>
                <a:gridCol w="1875977"/>
                <a:gridCol w="1997008"/>
                <a:gridCol w="2103680"/>
              </a:tblGrid>
              <a:tr h="227756">
                <a:tc>
                  <a:txBody>
                    <a:bodyPr/>
                    <a:lstStyle/>
                    <a:p>
                      <a:r>
                        <a:rPr lang="es-ES" sz="1200" u="sng" dirty="0" smtClean="0">
                          <a:solidFill>
                            <a:schemeClr val="tx1"/>
                          </a:solidFill>
                          <a:effectLst/>
                          <a:hlinkClick r:id="rId3" action="ppaction://hlinkfile"/>
                        </a:rPr>
                        <a:t>A</a:t>
                      </a:r>
                      <a:r>
                        <a:rPr lang="es-ES" sz="1200" u="none" baseline="0" dirty="0" smtClean="0">
                          <a:solidFill>
                            <a:schemeClr val="tx1"/>
                          </a:solidFill>
                          <a:effectLst/>
                        </a:rPr>
                        <a:t> </a:t>
                      </a:r>
                      <a:r>
                        <a:rPr lang="es-ES" sz="1200" dirty="0" smtClean="0">
                          <a:solidFill>
                            <a:schemeClr val="tx1"/>
                          </a:solidFill>
                          <a:effectLst/>
                        </a:rPr>
                        <a:t>DIGESTIVO/METABOLISMO</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4" action="ppaction://hlinkfile"/>
                        </a:rPr>
                        <a:t>B</a:t>
                      </a:r>
                      <a:r>
                        <a:rPr lang="es-ES" sz="1200" u="none" baseline="0" dirty="0" smtClean="0">
                          <a:solidFill>
                            <a:schemeClr val="tx1"/>
                          </a:solidFill>
                          <a:effectLst/>
                        </a:rPr>
                        <a:t> </a:t>
                      </a:r>
                      <a:r>
                        <a:rPr lang="es-ES" sz="1200" dirty="0" smtClean="0">
                          <a:solidFill>
                            <a:schemeClr val="tx1"/>
                          </a:solidFill>
                          <a:effectLst/>
                        </a:rPr>
                        <a:t>SANGRE/HEMATOPOYESIS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5" action="ppaction://hlinkfile"/>
                        </a:rPr>
                        <a:t>C</a:t>
                      </a:r>
                      <a:r>
                        <a:rPr lang="es-ES" sz="1200" u="none" baseline="0" dirty="0" smtClean="0">
                          <a:solidFill>
                            <a:schemeClr val="tx1"/>
                          </a:solidFill>
                          <a:effectLst/>
                        </a:rPr>
                        <a:t> </a:t>
                      </a:r>
                      <a:r>
                        <a:rPr lang="es-ES" sz="1200" dirty="0" smtClean="0">
                          <a:solidFill>
                            <a:schemeClr val="tx1"/>
                          </a:solidFill>
                          <a:effectLst/>
                        </a:rPr>
                        <a:t>CARDIOVASCULAR</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825">
                <a:tc>
                  <a:txBody>
                    <a:bodyPr/>
                    <a:lstStyle/>
                    <a:p>
                      <a:r>
                        <a:rPr lang="es-ES" sz="1200" u="sng" dirty="0" smtClean="0">
                          <a:solidFill>
                            <a:schemeClr val="tx1"/>
                          </a:solidFill>
                          <a:effectLst/>
                          <a:hlinkClick r:id="rId6" action="ppaction://hlinkfile"/>
                        </a:rPr>
                        <a:t>D</a:t>
                      </a:r>
                      <a:r>
                        <a:rPr lang="es-ES" sz="1200" u="none" baseline="0" dirty="0" smtClean="0">
                          <a:solidFill>
                            <a:schemeClr val="tx1"/>
                          </a:solidFill>
                          <a:effectLst/>
                        </a:rPr>
                        <a:t> </a:t>
                      </a:r>
                      <a:r>
                        <a:rPr lang="es-ES" sz="1200" dirty="0" smtClean="0">
                          <a:solidFill>
                            <a:schemeClr val="tx1"/>
                          </a:solidFill>
                          <a:effectLst/>
                        </a:rPr>
                        <a:t>DERMATOLOGICOS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7" action="ppaction://hlinkfile"/>
                        </a:rPr>
                        <a:t>G</a:t>
                      </a:r>
                      <a:r>
                        <a:rPr lang="es-ES" sz="1200" u="none" baseline="0" dirty="0" smtClean="0">
                          <a:solidFill>
                            <a:schemeClr val="tx1"/>
                          </a:solidFill>
                          <a:effectLst/>
                        </a:rPr>
                        <a:t> </a:t>
                      </a:r>
                      <a:r>
                        <a:rPr lang="es-ES" sz="1200" dirty="0" smtClean="0">
                          <a:solidFill>
                            <a:schemeClr val="tx1"/>
                          </a:solidFill>
                          <a:effectLst/>
                        </a:rPr>
                        <a:t>GENITOURINARIO</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8" action="ppaction://hlinkfile"/>
                        </a:rPr>
                        <a:t>H</a:t>
                      </a:r>
                      <a:r>
                        <a:rPr lang="es-ES" sz="1200" u="none" baseline="0" dirty="0" smtClean="0">
                          <a:solidFill>
                            <a:schemeClr val="tx1"/>
                          </a:solidFill>
                          <a:effectLst/>
                        </a:rPr>
                        <a:t> </a:t>
                      </a:r>
                      <a:r>
                        <a:rPr lang="es-ES" sz="1200" dirty="0" smtClean="0">
                          <a:solidFill>
                            <a:schemeClr val="tx1"/>
                          </a:solidFill>
                          <a:effectLst/>
                        </a:rPr>
                        <a:t>HORMONALES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2994">
                <a:tc>
                  <a:txBody>
                    <a:bodyPr/>
                    <a:lstStyle/>
                    <a:p>
                      <a:r>
                        <a:rPr lang="es-ES" sz="1200" u="sng" dirty="0" smtClean="0">
                          <a:solidFill>
                            <a:schemeClr val="tx1"/>
                          </a:solidFill>
                          <a:effectLst/>
                          <a:hlinkClick r:id="rId9" action="ppaction://hlinkfile"/>
                        </a:rPr>
                        <a:t>J</a:t>
                      </a:r>
                      <a:r>
                        <a:rPr lang="es-ES" sz="1200" u="none" baseline="0" dirty="0" smtClean="0">
                          <a:solidFill>
                            <a:schemeClr val="tx1"/>
                          </a:solidFill>
                          <a:effectLst/>
                        </a:rPr>
                        <a:t> </a:t>
                      </a:r>
                      <a:r>
                        <a:rPr lang="es-ES" sz="1200" dirty="0" smtClean="0">
                          <a:solidFill>
                            <a:schemeClr val="tx1"/>
                          </a:solidFill>
                          <a:effectLst/>
                        </a:rPr>
                        <a:t>ANTIINFECCIOSOS </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10" action="ppaction://hlinkfile"/>
                        </a:rPr>
                        <a:t>L</a:t>
                      </a:r>
                      <a:r>
                        <a:rPr lang="es-ES" sz="1200" u="none" baseline="0" dirty="0" smtClean="0">
                          <a:solidFill>
                            <a:schemeClr val="tx1"/>
                          </a:solidFill>
                          <a:effectLst/>
                        </a:rPr>
                        <a:t> </a:t>
                      </a:r>
                      <a:r>
                        <a:rPr lang="es-ES" sz="1200" dirty="0" smtClean="0">
                          <a:solidFill>
                            <a:schemeClr val="tx1"/>
                          </a:solidFill>
                          <a:effectLst/>
                        </a:rPr>
                        <a:t>CITOSTATICOS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11" action="ppaction://hlinkfile"/>
                        </a:rPr>
                        <a:t>M</a:t>
                      </a:r>
                      <a:r>
                        <a:rPr lang="es-ES" sz="1200" u="none" baseline="0" dirty="0" smtClean="0">
                          <a:solidFill>
                            <a:schemeClr val="tx1"/>
                          </a:solidFill>
                          <a:effectLst/>
                        </a:rPr>
                        <a:t> </a:t>
                      </a:r>
                      <a:r>
                        <a:rPr lang="es-ES" sz="1200" dirty="0" smtClean="0">
                          <a:solidFill>
                            <a:schemeClr val="tx1"/>
                          </a:solidFill>
                          <a:effectLst/>
                        </a:rPr>
                        <a:t>APARATO </a:t>
                      </a:r>
                      <a:r>
                        <a:rPr lang="es-ES" sz="1200" dirty="0">
                          <a:solidFill>
                            <a:schemeClr val="tx1"/>
                          </a:solidFill>
                          <a:effectLst/>
                        </a:rPr>
                        <a:t>LOCOMOTOR</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825">
                <a:tc>
                  <a:txBody>
                    <a:bodyPr/>
                    <a:lstStyle/>
                    <a:p>
                      <a:r>
                        <a:rPr lang="es-ES" sz="1200" u="sng" dirty="0" smtClean="0">
                          <a:solidFill>
                            <a:schemeClr val="tx1"/>
                          </a:solidFill>
                          <a:effectLst/>
                          <a:hlinkClick r:id="rId12" action="ppaction://hlinkfile"/>
                        </a:rPr>
                        <a:t>N</a:t>
                      </a:r>
                      <a:r>
                        <a:rPr lang="es-ES" sz="1200" u="none" baseline="0" dirty="0" smtClean="0">
                          <a:solidFill>
                            <a:schemeClr val="tx1"/>
                          </a:solidFill>
                          <a:effectLst/>
                        </a:rPr>
                        <a:t> </a:t>
                      </a:r>
                      <a:r>
                        <a:rPr lang="es-ES" sz="1200" dirty="0" smtClean="0">
                          <a:solidFill>
                            <a:schemeClr val="tx1"/>
                          </a:solidFill>
                          <a:effectLst/>
                        </a:rPr>
                        <a:t>S . </a:t>
                      </a:r>
                      <a:r>
                        <a:rPr lang="es-ES" sz="1200" dirty="0">
                          <a:solidFill>
                            <a:schemeClr val="tx1"/>
                          </a:solidFill>
                          <a:effectLst/>
                        </a:rPr>
                        <a:t>NERVIOSO CENTRAL</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13" action="ppaction://hlinkfile"/>
                        </a:rPr>
                        <a:t>P</a:t>
                      </a:r>
                      <a:r>
                        <a:rPr lang="es-ES" sz="1200" u="none" baseline="0" dirty="0" smtClean="0">
                          <a:solidFill>
                            <a:schemeClr val="tx1"/>
                          </a:solidFill>
                          <a:effectLst/>
                        </a:rPr>
                        <a:t> </a:t>
                      </a:r>
                      <a:r>
                        <a:rPr lang="es-ES" sz="1200" dirty="0" smtClean="0">
                          <a:solidFill>
                            <a:schemeClr val="tx1"/>
                          </a:solidFill>
                          <a:effectLst/>
                        </a:rPr>
                        <a:t>PARASITOSIS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14" action="ppaction://hlinkfile"/>
                        </a:rPr>
                        <a:t>R</a:t>
                      </a:r>
                      <a:r>
                        <a:rPr lang="es-ES" sz="1200" u="none" baseline="0" dirty="0" smtClean="0">
                          <a:solidFill>
                            <a:schemeClr val="tx1"/>
                          </a:solidFill>
                          <a:effectLst/>
                        </a:rPr>
                        <a:t> </a:t>
                      </a:r>
                      <a:r>
                        <a:rPr lang="es-ES" sz="1200" dirty="0" smtClean="0">
                          <a:solidFill>
                            <a:schemeClr val="tx1"/>
                          </a:solidFill>
                          <a:effectLst/>
                        </a:rPr>
                        <a:t>RESPIRATORIO</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825">
                <a:tc>
                  <a:txBody>
                    <a:bodyPr/>
                    <a:lstStyle/>
                    <a:p>
                      <a:r>
                        <a:rPr lang="es-ES" sz="1200" u="sng" dirty="0" smtClean="0">
                          <a:solidFill>
                            <a:schemeClr val="tx1"/>
                          </a:solidFill>
                          <a:effectLst/>
                          <a:hlinkClick r:id="rId15" action="ppaction://hlinkfile"/>
                        </a:rPr>
                        <a:t>S</a:t>
                      </a:r>
                      <a:r>
                        <a:rPr lang="es-ES" sz="1200" u="none" baseline="0" dirty="0" smtClean="0">
                          <a:solidFill>
                            <a:schemeClr val="tx1"/>
                          </a:solidFill>
                          <a:effectLst/>
                        </a:rPr>
                        <a:t> </a:t>
                      </a:r>
                      <a:r>
                        <a:rPr lang="es-ES" sz="1200" dirty="0" smtClean="0">
                          <a:solidFill>
                            <a:schemeClr val="tx1"/>
                          </a:solidFill>
                          <a:effectLst/>
                        </a:rPr>
                        <a:t>ORGANOS </a:t>
                      </a:r>
                      <a:r>
                        <a:rPr lang="es-ES" sz="1200" dirty="0">
                          <a:solidFill>
                            <a:schemeClr val="tx1"/>
                          </a:solidFill>
                          <a:effectLst/>
                        </a:rPr>
                        <a:t>SENTIDOS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u="sng" dirty="0" smtClean="0">
                          <a:solidFill>
                            <a:schemeClr val="tx1"/>
                          </a:solidFill>
                          <a:effectLst/>
                          <a:hlinkClick r:id="rId16" action="ppaction://hlinkfile"/>
                        </a:rPr>
                        <a:t>V</a:t>
                      </a:r>
                      <a:r>
                        <a:rPr lang="es-ES" sz="1200" u="none" baseline="0" dirty="0" smtClean="0">
                          <a:solidFill>
                            <a:schemeClr val="tx1"/>
                          </a:solidFill>
                          <a:effectLst/>
                        </a:rPr>
                        <a:t> </a:t>
                      </a:r>
                      <a:r>
                        <a:rPr lang="es-ES" sz="1200" dirty="0" smtClean="0">
                          <a:solidFill>
                            <a:schemeClr val="tx1"/>
                          </a:solidFill>
                          <a:effectLst/>
                        </a:rPr>
                        <a:t>VARIOS</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dirty="0">
                          <a:solidFill>
                            <a:schemeClr val="tx1"/>
                          </a:solidFill>
                          <a:effectLst/>
                        </a:rPr>
                        <a:t> </a:t>
                      </a:r>
                      <a:endParaRPr lang="es-ES" sz="1200" dirty="0">
                        <a:solidFill>
                          <a:schemeClr val="tx1"/>
                        </a:solidFill>
                        <a:effectLst/>
                        <a:latin typeface="Times New Roman"/>
                        <a:ea typeface="Times New Roman"/>
                      </a:endParaRPr>
                    </a:p>
                  </a:txBody>
                  <a:tcPr marL="38100" marR="381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327" t="-5661" r="1327" b="79360"/>
          <a:stretch/>
        </p:blipFill>
        <p:spPr bwMode="auto">
          <a:xfrm>
            <a:off x="179512" y="94565"/>
            <a:ext cx="8771801" cy="11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31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2880" y="274638"/>
            <a:ext cx="8229600" cy="1143000"/>
          </a:xfrm>
        </p:spPr>
        <p:txBody>
          <a:bodyPr/>
          <a:lstStyle/>
          <a:p>
            <a:r>
              <a:rPr lang="es-ES" dirty="0"/>
              <a:t>http://www.whocc.no/atc_ddd_index/</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3" r="4112" b="16210"/>
          <a:stretch/>
        </p:blipFill>
        <p:spPr bwMode="auto">
          <a:xfrm>
            <a:off x="113905" y="1484784"/>
            <a:ext cx="8850583" cy="492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905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211" b="8931"/>
          <a:stretch/>
        </p:blipFill>
        <p:spPr bwMode="auto">
          <a:xfrm>
            <a:off x="1217811" y="1215188"/>
            <a:ext cx="6882581" cy="549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32655"/>
            <a:ext cx="8424936" cy="62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761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p:txBody>
          <a:bodyPr/>
          <a:lstStyle/>
          <a:p>
            <a:r>
              <a:rPr lang="es-ES_tradnl" dirty="0"/>
              <a:t>Listado de principios activos del grupo terapéutico</a:t>
            </a:r>
            <a:endParaRPr lang="es-ES" dirty="0"/>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10" r="2010" b="15188"/>
          <a:stretch/>
        </p:blipFill>
        <p:spPr bwMode="auto">
          <a:xfrm>
            <a:off x="1115616" y="2335144"/>
            <a:ext cx="7666951" cy="423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23528" y="1424989"/>
            <a:ext cx="8820472" cy="1200329"/>
          </a:xfrm>
          <a:prstGeom prst="rect">
            <a:avLst/>
          </a:prstGeom>
          <a:noFill/>
        </p:spPr>
        <p:txBody>
          <a:bodyPr wrap="square" rtlCol="0">
            <a:spAutoFit/>
          </a:bodyPr>
          <a:lstStyle/>
          <a:p>
            <a:r>
              <a:rPr lang="es-ES_tradnl" sz="2400" dirty="0"/>
              <a:t>Consultar Portal </a:t>
            </a:r>
            <a:r>
              <a:rPr lang="es-ES_tradnl" sz="2400" dirty="0" err="1"/>
              <a:t>Farma</a:t>
            </a:r>
            <a:r>
              <a:rPr lang="es-ES_tradnl" sz="2400" dirty="0"/>
              <a:t> o el Catálogo de Especialidades Farmacéuticas del Consejo.</a:t>
            </a:r>
          </a:p>
          <a:p>
            <a:endParaRPr lang="es-ES" sz="2400" dirty="0"/>
          </a:p>
        </p:txBody>
      </p:sp>
    </p:spTree>
    <p:extLst>
      <p:ext uri="{BB962C8B-B14F-4D97-AF65-F5344CB8AC3E}">
        <p14:creationId xmlns:p14="http://schemas.microsoft.com/office/powerpoint/2010/main" val="3851184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6210" y="1268760"/>
            <a:ext cx="8229600" cy="4525963"/>
          </a:xfrm>
        </p:spPr>
        <p:txBody>
          <a:bodyPr/>
          <a:lstStyle/>
          <a:p>
            <a:pPr marL="0" indent="0">
              <a:buNone/>
            </a:pPr>
            <a:r>
              <a:rPr lang="es-ES" dirty="0" smtClean="0"/>
              <a:t>Vuestros hospitales disponen de PIT?</a:t>
            </a:r>
          </a:p>
          <a:p>
            <a:pPr marL="0" indent="0">
              <a:buNone/>
            </a:pPr>
            <a:endParaRPr lang="es-ES" dirty="0"/>
          </a:p>
          <a:p>
            <a:pPr marL="0" indent="0">
              <a:buNone/>
            </a:pPr>
            <a:r>
              <a:rPr lang="es-ES" dirty="0" smtClean="0"/>
              <a:t>Habéis colaborado en edición PIT?</a:t>
            </a:r>
          </a:p>
          <a:p>
            <a:pPr marL="0" indent="0">
              <a:buNone/>
            </a:pPr>
            <a:endParaRPr lang="es-ES" dirty="0"/>
          </a:p>
          <a:p>
            <a:pPr marL="0" indent="0">
              <a:buNone/>
            </a:pPr>
            <a:r>
              <a:rPr lang="es-ES" dirty="0" smtClean="0"/>
              <a:t>En vuestra práctica habitual, hacéis intercambios</a:t>
            </a:r>
            <a:r>
              <a:rPr lang="es-ES" dirty="0"/>
              <a:t>?</a:t>
            </a:r>
            <a:endParaRPr lang="es-ES" dirty="0" smtClean="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30" y="4005064"/>
            <a:ext cx="2013570" cy="267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436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43681" y="1589891"/>
            <a:ext cx="8136904" cy="830997"/>
          </a:xfrm>
          <a:prstGeom prst="rect">
            <a:avLst/>
          </a:prstGeom>
        </p:spPr>
        <p:txBody>
          <a:bodyPr wrap="square">
            <a:spAutoFit/>
          </a:bodyPr>
          <a:lstStyle/>
          <a:p>
            <a:r>
              <a:rPr lang="es-ES_tradnl" sz="2400" dirty="0" smtClean="0"/>
              <a:t>Consultar </a:t>
            </a:r>
            <a:r>
              <a:rPr lang="es-ES_tradnl" sz="2400" dirty="0"/>
              <a:t>las indicaciones en la ficha </a:t>
            </a:r>
            <a:r>
              <a:rPr lang="es-ES_tradnl" sz="2400" dirty="0" smtClean="0"/>
              <a:t>técnica </a:t>
            </a:r>
            <a:r>
              <a:rPr lang="es-ES_tradnl" sz="2400" dirty="0"/>
              <a:t>aprobadas por la AEMPS de cada medicamento</a:t>
            </a:r>
            <a:r>
              <a:rPr lang="es-ES_tradnl" dirty="0"/>
              <a:t>. </a:t>
            </a:r>
            <a:endParaRPr lang="es-ES" dirty="0"/>
          </a:p>
        </p:txBody>
      </p:sp>
      <p:sp>
        <p:nvSpPr>
          <p:cNvPr id="4" name="1 Título"/>
          <p:cNvSpPr txBox="1">
            <a:spLocks/>
          </p:cNvSpPr>
          <p:nvPr/>
        </p:nvSpPr>
        <p:spPr>
          <a:xfrm>
            <a:off x="531513" y="260648"/>
            <a:ext cx="8229600" cy="11430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a:lstStyle>
          <a:p>
            <a:r>
              <a:rPr lang="es-ES_tradnl" dirty="0"/>
              <a:t>Indicaciones clínicas formalmente </a:t>
            </a:r>
            <a:r>
              <a:rPr lang="es-ES_tradnl" dirty="0" smtClean="0"/>
              <a:t>aprobadas</a:t>
            </a:r>
            <a:endParaRPr lang="es-ES" dirty="0"/>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75" t="2730" r="7850" b="23487"/>
          <a:stretch/>
        </p:blipFill>
        <p:spPr bwMode="auto">
          <a:xfrm>
            <a:off x="899592" y="2420888"/>
            <a:ext cx="792024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753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332656"/>
            <a:ext cx="7211144" cy="1084982"/>
          </a:xfrm>
        </p:spPr>
        <p:txBody>
          <a:bodyPr/>
          <a:lstStyle/>
          <a:p>
            <a:r>
              <a:rPr lang="es-ES" dirty="0" smtClean="0"/>
              <a:t>Medicamentos del grupo con indicaciones aprobadas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199530944"/>
              </p:ext>
            </p:extLst>
          </p:nvPr>
        </p:nvGraphicFramePr>
        <p:xfrm>
          <a:off x="35496" y="2359142"/>
          <a:ext cx="8964489" cy="3806162"/>
        </p:xfrm>
        <a:graphic>
          <a:graphicData uri="http://schemas.openxmlformats.org/drawingml/2006/table">
            <a:tbl>
              <a:tblPr firstRow="1" firstCol="1" lastRow="1" lastCol="1" bandRow="1" bandCol="1">
                <a:tableStyleId>{0E3FDE45-AF77-4B5C-9715-49D594BDF05E}</a:tableStyleId>
              </a:tblPr>
              <a:tblGrid>
                <a:gridCol w="2232249"/>
                <a:gridCol w="864096"/>
                <a:gridCol w="748164"/>
                <a:gridCol w="1556800"/>
                <a:gridCol w="1727483"/>
                <a:gridCol w="1835697"/>
              </a:tblGrid>
              <a:tr h="845813">
                <a:tc>
                  <a:txBody>
                    <a:bodyPr/>
                    <a:lstStyle/>
                    <a:p>
                      <a:pPr algn="ctr">
                        <a:spcAft>
                          <a:spcPts val="0"/>
                        </a:spcAft>
                      </a:pPr>
                      <a:r>
                        <a:rPr lang="es-ES_tradnl" sz="2400" b="1" dirty="0">
                          <a:effectLst/>
                        </a:rPr>
                        <a:t>Principio activo</a:t>
                      </a:r>
                      <a:endParaRPr lang="es-ES" sz="2400" b="1" dirty="0">
                        <a:effectLst/>
                        <a:latin typeface="Times New Roman"/>
                        <a:ea typeface="Times New Roman"/>
                      </a:endParaRPr>
                    </a:p>
                  </a:txBody>
                  <a:tcPr marL="68580" marR="68580" marT="0" marB="0"/>
                </a:tc>
                <a:tc>
                  <a:txBody>
                    <a:bodyPr/>
                    <a:lstStyle/>
                    <a:p>
                      <a:pPr algn="ctr">
                        <a:spcAft>
                          <a:spcPts val="0"/>
                        </a:spcAft>
                      </a:pPr>
                      <a:r>
                        <a:rPr lang="es-ES_tradnl" sz="2400" b="1">
                          <a:effectLst/>
                        </a:rPr>
                        <a:t>HTA</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dirty="0">
                          <a:effectLst/>
                        </a:rPr>
                        <a:t>IC</a:t>
                      </a:r>
                      <a:endParaRPr lang="es-ES" sz="2400" b="1" dirty="0">
                        <a:effectLst/>
                        <a:latin typeface="Times New Roman"/>
                        <a:ea typeface="Times New Roman"/>
                      </a:endParaRPr>
                    </a:p>
                  </a:txBody>
                  <a:tcPr marL="68580" marR="68580" marT="0" marB="0"/>
                </a:tc>
                <a:tc>
                  <a:txBody>
                    <a:bodyPr/>
                    <a:lstStyle/>
                    <a:p>
                      <a:pPr algn="ctr">
                        <a:spcAft>
                          <a:spcPts val="0"/>
                        </a:spcAft>
                      </a:pPr>
                      <a:r>
                        <a:rPr lang="es-ES_tradnl" sz="2400" b="1">
                          <a:effectLst/>
                        </a:rPr>
                        <a:t>IAM</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ICTUS</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dirty="0">
                          <a:effectLst/>
                        </a:rPr>
                        <a:t>NEFROPATIA DIABETICA</a:t>
                      </a:r>
                      <a:endParaRPr lang="es-ES" sz="2400" b="1" dirty="0">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LOSARTAN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VALSARTAN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IRBESARTAN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EPROSARTAN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dirty="0">
                          <a:effectLst/>
                        </a:rPr>
                        <a:t> </a:t>
                      </a:r>
                      <a:endParaRPr lang="es-ES" sz="2400" b="1" dirty="0">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CANDESARTAN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a:effectLst/>
                        </a:rPr>
                        <a:t>TELMISARTAN</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r>
              <a:tr h="422907">
                <a:tc>
                  <a:txBody>
                    <a:bodyPr/>
                    <a:lstStyle/>
                    <a:p>
                      <a:pPr algn="ctr">
                        <a:spcAft>
                          <a:spcPts val="0"/>
                        </a:spcAft>
                      </a:pPr>
                      <a:r>
                        <a:rPr lang="es-ES_tradnl" sz="2400" b="1" dirty="0">
                          <a:effectLst/>
                        </a:rPr>
                        <a:t>OLMESARTAN</a:t>
                      </a:r>
                      <a:endParaRPr lang="es-ES" sz="2400" b="1" dirty="0">
                        <a:effectLst/>
                        <a:latin typeface="Times New Roman"/>
                        <a:ea typeface="Times New Roman"/>
                      </a:endParaRPr>
                    </a:p>
                  </a:txBody>
                  <a:tcPr marL="68580" marR="68580" marT="0" marB="0"/>
                </a:tc>
                <a:tc>
                  <a:txBody>
                    <a:bodyPr/>
                    <a:lstStyle/>
                    <a:p>
                      <a:pPr algn="ctr">
                        <a:spcAft>
                          <a:spcPts val="0"/>
                        </a:spcAft>
                      </a:pPr>
                      <a:r>
                        <a:rPr lang="es-ES_tradnl" sz="2400" b="1" dirty="0">
                          <a:effectLst/>
                        </a:rPr>
                        <a:t>*</a:t>
                      </a:r>
                      <a:endParaRPr lang="es-ES" sz="2400" b="1" dirty="0">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a:effectLst/>
                        </a:rPr>
                        <a:t> </a:t>
                      </a:r>
                      <a:endParaRPr lang="es-ES" sz="2400" b="1">
                        <a:effectLst/>
                        <a:latin typeface="Times New Roman"/>
                        <a:ea typeface="Times New Roman"/>
                      </a:endParaRPr>
                    </a:p>
                  </a:txBody>
                  <a:tcPr marL="68580" marR="68580" marT="0" marB="0"/>
                </a:tc>
                <a:tc>
                  <a:txBody>
                    <a:bodyPr/>
                    <a:lstStyle/>
                    <a:p>
                      <a:pPr algn="ctr">
                        <a:spcAft>
                          <a:spcPts val="0"/>
                        </a:spcAft>
                      </a:pPr>
                      <a:r>
                        <a:rPr lang="es-ES_tradnl" sz="2400" b="1" dirty="0">
                          <a:effectLst/>
                        </a:rPr>
                        <a:t> </a:t>
                      </a:r>
                      <a:endParaRPr lang="es-ES" sz="2400" b="1" dirty="0">
                        <a:effectLst/>
                        <a:latin typeface="Times New Roman"/>
                        <a:ea typeface="Times New Roman"/>
                      </a:endParaRPr>
                    </a:p>
                  </a:txBody>
                  <a:tcPr marL="68580" marR="68580" marT="0" marB="0"/>
                </a:tc>
              </a:tr>
            </a:tbl>
          </a:graphicData>
        </a:graphic>
      </p:graphicFrame>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1801612"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258445" y="6309320"/>
            <a:ext cx="6193875" cy="461665"/>
          </a:xfrm>
          <a:prstGeom prst="rect">
            <a:avLst/>
          </a:prstGeom>
          <a:noFill/>
        </p:spPr>
        <p:txBody>
          <a:bodyPr wrap="none" rtlCol="0">
            <a:spAutoFit/>
          </a:bodyPr>
          <a:lstStyle/>
          <a:p>
            <a:r>
              <a:rPr lang="es-ES" sz="2400" b="1" dirty="0" smtClean="0">
                <a:solidFill>
                  <a:srgbClr val="800000"/>
                </a:solidFill>
              </a:rPr>
              <a:t>NO TODOS TIENEN LAS MISMAS INDICACIONES</a:t>
            </a:r>
            <a:endParaRPr lang="es-ES" sz="2400" b="1" dirty="0">
              <a:solidFill>
                <a:srgbClr val="800000"/>
              </a:solidFill>
            </a:endParaRPr>
          </a:p>
        </p:txBody>
      </p:sp>
    </p:spTree>
    <p:extLst>
      <p:ext uri="{BB962C8B-B14F-4D97-AF65-F5344CB8AC3E}">
        <p14:creationId xmlns:p14="http://schemas.microsoft.com/office/powerpoint/2010/main" val="1221442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 puede considerar  equivalentes  fármacos de diferentes grupos </a:t>
            </a:r>
            <a:r>
              <a:rPr lang="es-ES" dirty="0"/>
              <a:t> </a:t>
            </a:r>
            <a:r>
              <a:rPr lang="es-ES" dirty="0" smtClean="0"/>
              <a:t>ATC</a:t>
            </a:r>
            <a:endParaRPr lang="es-ES" dirty="0"/>
          </a:p>
        </p:txBody>
      </p:sp>
      <p:sp>
        <p:nvSpPr>
          <p:cNvPr id="4" name="3 Marcador de texto"/>
          <p:cNvSpPr>
            <a:spLocks noGrp="1"/>
          </p:cNvSpPr>
          <p:nvPr>
            <p:ph type="body" idx="1"/>
          </p:nvPr>
        </p:nvSpPr>
        <p:spPr>
          <a:xfrm>
            <a:off x="454245" y="1700808"/>
            <a:ext cx="3901732" cy="936104"/>
          </a:xfrm>
          <a:ln>
            <a:solidFill>
              <a:srgbClr val="800000"/>
            </a:solidFill>
          </a:ln>
        </p:spPr>
        <p:txBody>
          <a:bodyPr>
            <a:normAutofit fontScale="40000" lnSpcReduction="20000"/>
          </a:bodyPr>
          <a:lstStyle/>
          <a:p>
            <a:r>
              <a:rPr lang="es-ES" sz="4800" dirty="0" smtClean="0">
                <a:solidFill>
                  <a:srgbClr val="800000"/>
                </a:solidFill>
              </a:rPr>
              <a:t>M01AB </a:t>
            </a:r>
            <a:r>
              <a:rPr lang="es-ES" sz="4800" dirty="0">
                <a:solidFill>
                  <a:srgbClr val="800000"/>
                </a:solidFill>
              </a:rPr>
              <a:t>ANTIINFLAMATORIOS: DERIVADOS DE ÁCIDO ACÉTICO </a:t>
            </a:r>
            <a:r>
              <a:rPr lang="es-ES" sz="4800" dirty="0" smtClean="0"/>
              <a:t>MEDICAMENTO GUÍA </a:t>
            </a:r>
          </a:p>
        </p:txBody>
      </p:sp>
      <p:sp>
        <p:nvSpPr>
          <p:cNvPr id="5" name="4 Marcador de contenido"/>
          <p:cNvSpPr>
            <a:spLocks noGrp="1"/>
          </p:cNvSpPr>
          <p:nvPr>
            <p:ph sz="half" idx="2"/>
          </p:nvPr>
        </p:nvSpPr>
        <p:spPr>
          <a:xfrm>
            <a:off x="467544" y="2636912"/>
            <a:ext cx="3888432" cy="3312367"/>
          </a:xfrm>
          <a:solidFill>
            <a:schemeClr val="accent5">
              <a:lumMod val="20000"/>
              <a:lumOff val="80000"/>
            </a:schemeClr>
          </a:solidFill>
          <a:ln>
            <a:solidFill>
              <a:srgbClr val="800000"/>
            </a:solidFill>
          </a:ln>
        </p:spPr>
        <p:txBody>
          <a:bodyPr>
            <a:noAutofit/>
          </a:bodyPr>
          <a:lstStyle/>
          <a:p>
            <a:pPr marL="0" indent="0">
              <a:buNone/>
            </a:pPr>
            <a:r>
              <a:rPr lang="es-ES" sz="1800" b="1" dirty="0" err="1"/>
              <a:t>Diclofenaco</a:t>
            </a:r>
            <a:endParaRPr lang="es-ES" sz="1800" b="1" dirty="0"/>
          </a:p>
          <a:p>
            <a:pPr marL="0" indent="0">
              <a:buNone/>
            </a:pPr>
            <a:r>
              <a:rPr lang="es-ES" sz="1800" i="1" dirty="0"/>
              <a:t>(</a:t>
            </a:r>
            <a:r>
              <a:rPr lang="es-ES" sz="1800" i="1" dirty="0" err="1"/>
              <a:t>Voltaren</a:t>
            </a:r>
            <a:r>
              <a:rPr lang="es-ES" sz="1800" i="1" dirty="0"/>
              <a:t>)</a:t>
            </a:r>
          </a:p>
          <a:p>
            <a:pPr marL="0" indent="0">
              <a:buNone/>
            </a:pPr>
            <a:r>
              <a:rPr lang="es-ES" sz="1800" dirty="0" smtClean="0"/>
              <a:t>50 mg </a:t>
            </a:r>
            <a:r>
              <a:rPr lang="es-ES" sz="1800" dirty="0" err="1" smtClean="0"/>
              <a:t>comp</a:t>
            </a:r>
            <a:r>
              <a:rPr lang="es-ES" sz="1800" dirty="0" smtClean="0"/>
              <a:t>/8-12h</a:t>
            </a:r>
          </a:p>
          <a:p>
            <a:pPr marL="0" indent="0">
              <a:buNone/>
            </a:pPr>
            <a:r>
              <a:rPr lang="es-ES" sz="1800" dirty="0" smtClean="0"/>
              <a:t>(Presentaciones disponibles </a:t>
            </a:r>
            <a:r>
              <a:rPr lang="es-ES" sz="1800" dirty="0" err="1" smtClean="0"/>
              <a:t>Diclofenaco</a:t>
            </a:r>
            <a:r>
              <a:rPr lang="es-ES" sz="1800" dirty="0" smtClean="0"/>
              <a:t> </a:t>
            </a:r>
            <a:r>
              <a:rPr lang="es-ES" sz="1800" dirty="0"/>
              <a:t>50 mg </a:t>
            </a:r>
            <a:r>
              <a:rPr lang="es-ES" sz="1800" dirty="0" err="1"/>
              <a:t>comp</a:t>
            </a:r>
            <a:r>
              <a:rPr lang="es-ES" sz="1800" dirty="0"/>
              <a:t> entéricos, </a:t>
            </a:r>
          </a:p>
          <a:p>
            <a:pPr marL="0" indent="0">
              <a:buNone/>
            </a:pPr>
            <a:r>
              <a:rPr lang="es-ES" sz="1800" dirty="0"/>
              <a:t>100 mg </a:t>
            </a:r>
            <a:r>
              <a:rPr lang="es-ES" sz="1800" dirty="0" err="1"/>
              <a:t>comp</a:t>
            </a:r>
            <a:r>
              <a:rPr lang="es-ES" sz="1800" dirty="0"/>
              <a:t> </a:t>
            </a:r>
            <a:r>
              <a:rPr lang="es-ES" sz="1800" dirty="0" err="1"/>
              <a:t>retard</a:t>
            </a:r>
            <a:r>
              <a:rPr lang="es-ES" sz="1800" dirty="0"/>
              <a:t>,</a:t>
            </a:r>
          </a:p>
          <a:p>
            <a:pPr marL="0" indent="0">
              <a:buNone/>
            </a:pPr>
            <a:r>
              <a:rPr lang="es-ES" sz="1800" dirty="0"/>
              <a:t>100 mg supositorios y 75 mg ampollas )</a:t>
            </a:r>
            <a:endParaRPr lang="es-ES" sz="1800" dirty="0">
              <a:solidFill>
                <a:srgbClr val="800000"/>
              </a:solidFill>
            </a:endParaRPr>
          </a:p>
        </p:txBody>
      </p:sp>
      <p:sp>
        <p:nvSpPr>
          <p:cNvPr id="6" name="5 Marcador de texto"/>
          <p:cNvSpPr>
            <a:spLocks noGrp="1"/>
          </p:cNvSpPr>
          <p:nvPr>
            <p:ph type="body" sz="quarter" idx="3"/>
          </p:nvPr>
        </p:nvSpPr>
        <p:spPr>
          <a:xfrm>
            <a:off x="4355976" y="1700808"/>
            <a:ext cx="4176464" cy="1008112"/>
          </a:xfrm>
          <a:ln>
            <a:solidFill>
              <a:srgbClr val="800000"/>
            </a:solidFill>
          </a:ln>
        </p:spPr>
        <p:txBody>
          <a:bodyPr>
            <a:noAutofit/>
          </a:bodyPr>
          <a:lstStyle/>
          <a:p>
            <a:endParaRPr lang="es-ES" sz="1900" dirty="0" smtClean="0">
              <a:solidFill>
                <a:srgbClr val="800000"/>
              </a:solidFill>
            </a:endParaRPr>
          </a:p>
          <a:p>
            <a:r>
              <a:rPr lang="es-ES" sz="1900" dirty="0" smtClean="0">
                <a:solidFill>
                  <a:srgbClr val="800000"/>
                </a:solidFill>
              </a:rPr>
              <a:t>M01AC </a:t>
            </a:r>
            <a:r>
              <a:rPr lang="es-ES" sz="1900" dirty="0">
                <a:solidFill>
                  <a:srgbClr val="800000"/>
                </a:solidFill>
              </a:rPr>
              <a:t>ANTIINFLAMATORIOS: </a:t>
            </a:r>
            <a:r>
              <a:rPr lang="es-ES" sz="1900" dirty="0" smtClean="0">
                <a:solidFill>
                  <a:srgbClr val="800000"/>
                </a:solidFill>
              </a:rPr>
              <a:t>OXICAMAS</a:t>
            </a:r>
            <a:endParaRPr lang="es-ES" sz="1900" dirty="0"/>
          </a:p>
          <a:p>
            <a:r>
              <a:rPr lang="es-ES" sz="1900" dirty="0" smtClean="0"/>
              <a:t> MEDICAMENTO </a:t>
            </a:r>
            <a:r>
              <a:rPr lang="es-ES" sz="1900" dirty="0"/>
              <a:t>NO GUÍA </a:t>
            </a:r>
          </a:p>
        </p:txBody>
      </p:sp>
      <p:sp>
        <p:nvSpPr>
          <p:cNvPr id="7" name="6 Marcador de contenido"/>
          <p:cNvSpPr>
            <a:spLocks noGrp="1"/>
          </p:cNvSpPr>
          <p:nvPr>
            <p:ph sz="quarter" idx="4"/>
          </p:nvPr>
        </p:nvSpPr>
        <p:spPr>
          <a:xfrm>
            <a:off x="4355976" y="2636912"/>
            <a:ext cx="4176464" cy="3312367"/>
          </a:xfrm>
          <a:solidFill>
            <a:schemeClr val="accent5">
              <a:lumMod val="20000"/>
              <a:lumOff val="80000"/>
            </a:schemeClr>
          </a:solidFill>
          <a:ln>
            <a:solidFill>
              <a:srgbClr val="800000"/>
            </a:solidFill>
          </a:ln>
        </p:spPr>
        <p:txBody>
          <a:bodyPr>
            <a:noAutofit/>
          </a:bodyPr>
          <a:lstStyle/>
          <a:p>
            <a:pPr marL="0" indent="0">
              <a:buNone/>
            </a:pPr>
            <a:r>
              <a:rPr lang="es-ES" sz="1800" b="1" dirty="0" err="1" smtClean="0"/>
              <a:t>Lornoxicam</a:t>
            </a:r>
            <a:endParaRPr lang="es-ES" sz="1800" b="1" dirty="0"/>
          </a:p>
          <a:p>
            <a:pPr marL="0" indent="0">
              <a:buNone/>
            </a:pPr>
            <a:r>
              <a:rPr lang="es-ES" sz="1800" i="1" dirty="0"/>
              <a:t>(</a:t>
            </a:r>
            <a:r>
              <a:rPr lang="es-ES" sz="1800" i="1" dirty="0" err="1"/>
              <a:t>Acabel</a:t>
            </a:r>
            <a:r>
              <a:rPr lang="es-ES" sz="1800" i="1" dirty="0"/>
              <a:t>, </a:t>
            </a:r>
            <a:r>
              <a:rPr lang="es-ES" sz="1800" i="1" dirty="0" err="1"/>
              <a:t>Bosporon</a:t>
            </a:r>
            <a:r>
              <a:rPr lang="es-ES" sz="1800" i="1" dirty="0"/>
              <a:t>)</a:t>
            </a:r>
          </a:p>
          <a:p>
            <a:pPr marL="0" indent="0">
              <a:buNone/>
            </a:pPr>
            <a:r>
              <a:rPr lang="es-ES" sz="1800" dirty="0"/>
              <a:t>4 mg </a:t>
            </a:r>
            <a:r>
              <a:rPr lang="es-ES" sz="1800" dirty="0" err="1" smtClean="0"/>
              <a:t>comp</a:t>
            </a:r>
            <a:r>
              <a:rPr lang="es-ES" sz="1800" dirty="0" smtClean="0"/>
              <a:t>/8-12h </a:t>
            </a:r>
            <a:r>
              <a:rPr lang="es-ES" sz="1800" dirty="0" err="1" smtClean="0"/>
              <a:t>ó</a:t>
            </a:r>
            <a:r>
              <a:rPr lang="es-ES" sz="1800" dirty="0" smtClean="0"/>
              <a:t> 8 </a:t>
            </a:r>
            <a:r>
              <a:rPr lang="es-ES" sz="1800" dirty="0"/>
              <a:t>mg </a:t>
            </a:r>
            <a:r>
              <a:rPr lang="es-ES" sz="1800" dirty="0" err="1"/>
              <a:t>comp</a:t>
            </a:r>
            <a:r>
              <a:rPr lang="es-ES" sz="1800" dirty="0"/>
              <a:t>/12-24h</a:t>
            </a:r>
          </a:p>
          <a:p>
            <a:pPr marL="0" indent="0">
              <a:buNone/>
            </a:pPr>
            <a:r>
              <a:rPr lang="es-ES" sz="1800" b="1" dirty="0" err="1" smtClean="0"/>
              <a:t>Meloxicam</a:t>
            </a:r>
            <a:endParaRPr lang="es-ES" sz="1800" b="1" dirty="0"/>
          </a:p>
          <a:p>
            <a:pPr marL="0" indent="0">
              <a:buNone/>
            </a:pPr>
            <a:r>
              <a:rPr lang="es-ES" sz="1800" i="1" dirty="0"/>
              <a:t>(</a:t>
            </a:r>
            <a:r>
              <a:rPr lang="es-ES" sz="1800" i="1" dirty="0" err="1"/>
              <a:t>Movalis</a:t>
            </a:r>
            <a:r>
              <a:rPr lang="es-ES" sz="1800" i="1" dirty="0"/>
              <a:t>, </a:t>
            </a:r>
            <a:r>
              <a:rPr lang="es-ES" sz="1800" i="1" dirty="0" err="1"/>
              <a:t>Parocin</a:t>
            </a:r>
            <a:r>
              <a:rPr lang="es-ES" sz="1800" i="1" dirty="0"/>
              <a:t>, </a:t>
            </a:r>
            <a:r>
              <a:rPr lang="es-ES" sz="1800" i="1" dirty="0" err="1"/>
              <a:t>Uticox</a:t>
            </a:r>
            <a:r>
              <a:rPr lang="es-ES" sz="1800" i="1" dirty="0"/>
              <a:t>)</a:t>
            </a:r>
          </a:p>
          <a:p>
            <a:pPr marL="0" indent="0">
              <a:buNone/>
            </a:pPr>
            <a:r>
              <a:rPr lang="es-ES" sz="1800" dirty="0"/>
              <a:t>7,5 mg </a:t>
            </a:r>
            <a:r>
              <a:rPr lang="es-ES" sz="1800" dirty="0" err="1" smtClean="0"/>
              <a:t>comp</a:t>
            </a:r>
            <a:r>
              <a:rPr lang="es-ES" sz="1800" dirty="0" smtClean="0"/>
              <a:t>/24h </a:t>
            </a:r>
            <a:r>
              <a:rPr lang="es-ES" sz="1800" dirty="0" err="1" smtClean="0"/>
              <a:t>ó</a:t>
            </a:r>
            <a:r>
              <a:rPr lang="es-ES" sz="1800" dirty="0" smtClean="0"/>
              <a:t> 15 </a:t>
            </a:r>
            <a:r>
              <a:rPr lang="es-ES" sz="1800" dirty="0"/>
              <a:t>mg </a:t>
            </a:r>
            <a:r>
              <a:rPr lang="es-ES" sz="1800" dirty="0" err="1"/>
              <a:t>comp</a:t>
            </a:r>
            <a:r>
              <a:rPr lang="es-ES" sz="1800" dirty="0"/>
              <a:t>/24h</a:t>
            </a:r>
          </a:p>
          <a:p>
            <a:pPr marL="0" indent="0">
              <a:buNone/>
            </a:pPr>
            <a:r>
              <a:rPr lang="es-ES" sz="1800" b="1" dirty="0" err="1" smtClean="0"/>
              <a:t>Tenoxicam</a:t>
            </a:r>
            <a:endParaRPr lang="es-ES" sz="1800" b="1" dirty="0"/>
          </a:p>
          <a:p>
            <a:pPr marL="0" indent="0">
              <a:buNone/>
            </a:pPr>
            <a:r>
              <a:rPr lang="es-ES" sz="1800" i="1" dirty="0"/>
              <a:t>(</a:t>
            </a:r>
            <a:r>
              <a:rPr lang="es-ES" sz="1800" i="1" dirty="0" err="1"/>
              <a:t>Artriunic</a:t>
            </a:r>
            <a:r>
              <a:rPr lang="es-ES" sz="1800" i="1" dirty="0"/>
              <a:t>, </a:t>
            </a:r>
            <a:r>
              <a:rPr lang="es-ES" sz="1800" i="1" dirty="0" err="1"/>
              <a:t>Reutenox</a:t>
            </a:r>
            <a:r>
              <a:rPr lang="es-ES" sz="1800" i="1" dirty="0"/>
              <a:t>)</a:t>
            </a:r>
          </a:p>
          <a:p>
            <a:pPr marL="0" indent="0">
              <a:buNone/>
            </a:pPr>
            <a:r>
              <a:rPr lang="es-ES" sz="1800" dirty="0"/>
              <a:t>20 mg </a:t>
            </a:r>
            <a:r>
              <a:rPr lang="es-ES" sz="1800" dirty="0" err="1" smtClean="0"/>
              <a:t>comp</a:t>
            </a:r>
            <a:r>
              <a:rPr lang="es-ES" sz="1800" dirty="0" smtClean="0"/>
              <a:t>/24h</a:t>
            </a:r>
            <a:endParaRPr lang="es-ES" sz="1800" dirty="0"/>
          </a:p>
        </p:txBody>
      </p:sp>
      <p:sp>
        <p:nvSpPr>
          <p:cNvPr id="3" name="2 Rectángulo"/>
          <p:cNvSpPr/>
          <p:nvPr/>
        </p:nvSpPr>
        <p:spPr>
          <a:xfrm>
            <a:off x="2286000" y="-2434143"/>
            <a:ext cx="4572000" cy="369332"/>
          </a:xfrm>
          <a:prstGeom prst="rect">
            <a:avLst/>
          </a:prstGeom>
        </p:spPr>
        <p:txBody>
          <a:bodyPr>
            <a:spAutoFit/>
          </a:bodyPr>
          <a:lstStyle/>
          <a:p>
            <a:endParaRPr lang="es-ES" dirty="0"/>
          </a:p>
        </p:txBody>
      </p:sp>
      <p:sp>
        <p:nvSpPr>
          <p:cNvPr id="8" name="7 CuadroTexto"/>
          <p:cNvSpPr txBox="1"/>
          <p:nvPr/>
        </p:nvSpPr>
        <p:spPr>
          <a:xfrm>
            <a:off x="62336" y="6003865"/>
            <a:ext cx="9046168" cy="1169551"/>
          </a:xfrm>
          <a:prstGeom prst="rect">
            <a:avLst/>
          </a:prstGeom>
          <a:noFill/>
        </p:spPr>
        <p:txBody>
          <a:bodyPr wrap="square" rtlCol="0">
            <a:spAutoFit/>
          </a:bodyPr>
          <a:lstStyle/>
          <a:p>
            <a:r>
              <a:rPr lang="pt-BR" sz="1400" dirty="0" err="1"/>
              <a:t>Noble</a:t>
            </a:r>
            <a:r>
              <a:rPr lang="pt-BR" sz="1400" dirty="0"/>
              <a:t> S &amp; Balfour JA: </a:t>
            </a:r>
            <a:r>
              <a:rPr lang="pt-BR" sz="1400" dirty="0" err="1"/>
              <a:t>Meloxicam</a:t>
            </a:r>
            <a:r>
              <a:rPr lang="pt-BR" sz="1400" dirty="0"/>
              <a:t>. </a:t>
            </a:r>
            <a:r>
              <a:rPr lang="pt-BR" sz="1400" dirty="0" err="1"/>
              <a:t>Drugs</a:t>
            </a:r>
            <a:r>
              <a:rPr lang="pt-BR" sz="1400" dirty="0"/>
              <a:t> 1996; 3:424-430.</a:t>
            </a:r>
          </a:p>
          <a:p>
            <a:r>
              <a:rPr lang="en-US" sz="1400" dirty="0" err="1" smtClean="0"/>
              <a:t>Riedemann</a:t>
            </a:r>
            <a:r>
              <a:rPr lang="en-US" sz="1400" dirty="0" smtClean="0"/>
              <a:t> </a:t>
            </a:r>
            <a:r>
              <a:rPr lang="en-US" sz="1400" dirty="0"/>
              <a:t>PJ, </a:t>
            </a:r>
            <a:r>
              <a:rPr lang="en-US" sz="1400" dirty="0" err="1"/>
              <a:t>Bersinic</a:t>
            </a:r>
            <a:r>
              <a:rPr lang="en-US" sz="1400" dirty="0"/>
              <a:t> S, </a:t>
            </a:r>
            <a:r>
              <a:rPr lang="en-US" sz="1400" dirty="0" err="1"/>
              <a:t>Cuddy</a:t>
            </a:r>
            <a:r>
              <a:rPr lang="en-US" sz="1400" dirty="0"/>
              <a:t> LJ et al: A study to determine the efficacy and safety of </a:t>
            </a:r>
            <a:r>
              <a:rPr lang="en-US" sz="1400" dirty="0" err="1"/>
              <a:t>tenoxicam</a:t>
            </a:r>
            <a:r>
              <a:rPr lang="en-US" sz="1400" dirty="0"/>
              <a:t> </a:t>
            </a:r>
            <a:r>
              <a:rPr lang="en-US" sz="1400" dirty="0" smtClean="0"/>
              <a:t>versus </a:t>
            </a:r>
            <a:r>
              <a:rPr lang="es-ES" sz="1400" dirty="0" err="1" smtClean="0"/>
              <a:t>piroxicam</a:t>
            </a:r>
            <a:r>
              <a:rPr lang="es-ES" sz="1400" dirty="0"/>
              <a:t>, </a:t>
            </a:r>
            <a:r>
              <a:rPr lang="es-ES" sz="1400" dirty="0" err="1"/>
              <a:t>diclofenac</a:t>
            </a:r>
            <a:r>
              <a:rPr lang="es-ES" sz="1400" dirty="0"/>
              <a:t> and </a:t>
            </a:r>
            <a:r>
              <a:rPr lang="es-ES" sz="1400" dirty="0" err="1"/>
              <a:t>indomethacin</a:t>
            </a:r>
            <a:r>
              <a:rPr lang="es-ES" sz="1400" dirty="0"/>
              <a:t> in </a:t>
            </a:r>
            <a:r>
              <a:rPr lang="es-ES" sz="1400" dirty="0" err="1"/>
              <a:t>patients</a:t>
            </a:r>
            <a:r>
              <a:rPr lang="es-ES" sz="1400" dirty="0"/>
              <a:t> </a:t>
            </a:r>
            <a:r>
              <a:rPr lang="es-ES" sz="1400" dirty="0" err="1"/>
              <a:t>with</a:t>
            </a:r>
            <a:r>
              <a:rPr lang="es-ES" sz="1400" dirty="0"/>
              <a:t> </a:t>
            </a:r>
            <a:r>
              <a:rPr lang="es-ES" sz="1400" dirty="0" err="1"/>
              <a:t>osteoarthritis</a:t>
            </a:r>
            <a:r>
              <a:rPr lang="es-ES" sz="1400" dirty="0"/>
              <a:t>: a meta-</a:t>
            </a:r>
            <a:r>
              <a:rPr lang="es-ES" sz="1400" dirty="0" err="1"/>
              <a:t>analysis</a:t>
            </a:r>
            <a:r>
              <a:rPr lang="es-ES" sz="1400" dirty="0"/>
              <a:t>. J </a:t>
            </a:r>
            <a:r>
              <a:rPr lang="es-ES" sz="1400" dirty="0" err="1"/>
              <a:t>Rheumatol</a:t>
            </a:r>
            <a:r>
              <a:rPr lang="es-ES" sz="1400" dirty="0"/>
              <a:t> </a:t>
            </a:r>
            <a:r>
              <a:rPr lang="es-ES" sz="1400" dirty="0" smtClean="0"/>
              <a:t>1993; 20:2095-2103</a:t>
            </a:r>
            <a:endParaRPr lang="es-ES" sz="1400" dirty="0"/>
          </a:p>
          <a:p>
            <a:endParaRPr lang="es-ES" sz="1400" dirty="0"/>
          </a:p>
          <a:p>
            <a:endParaRPr lang="es-ES" sz="1400" dirty="0"/>
          </a:p>
        </p:txBody>
      </p:sp>
    </p:spTree>
    <p:extLst>
      <p:ext uri="{BB962C8B-B14F-4D97-AF65-F5344CB8AC3E}">
        <p14:creationId xmlns:p14="http://schemas.microsoft.com/office/powerpoint/2010/main" val="3038849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6890"/>
            <a:ext cx="9324528" cy="61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7 Objeto"/>
          <p:cNvGraphicFramePr>
            <a:graphicFrameLocks noChangeAspect="1"/>
          </p:cNvGraphicFramePr>
          <p:nvPr>
            <p:extLst>
              <p:ext uri="{D42A27DB-BD31-4B8C-83A1-F6EECF244321}">
                <p14:modId xmlns:p14="http://schemas.microsoft.com/office/powerpoint/2010/main" val="2193209645"/>
              </p:ext>
            </p:extLst>
          </p:nvPr>
        </p:nvGraphicFramePr>
        <p:xfrm>
          <a:off x="1043608" y="1380059"/>
          <a:ext cx="6976814" cy="5476489"/>
        </p:xfrm>
        <a:graphic>
          <a:graphicData uri="http://schemas.openxmlformats.org/presentationml/2006/ole">
            <mc:AlternateContent xmlns:mc="http://schemas.openxmlformats.org/markup-compatibility/2006">
              <mc:Choice xmlns:v="urn:schemas-microsoft-com:vml" Requires="v">
                <p:oleObj spid="_x0000_s7251" name="Documento" r:id="rId4" imgW="5598930" imgH="4535699" progId="Word.Document.12">
                  <p:embed/>
                </p:oleObj>
              </mc:Choice>
              <mc:Fallback>
                <p:oleObj name="Documento" r:id="rId4" imgW="5598930" imgH="4535699" progId="Word.Document.12">
                  <p:embed/>
                  <p:pic>
                    <p:nvPicPr>
                      <p:cNvPr id="0" name=""/>
                      <p:cNvPicPr/>
                      <p:nvPr/>
                    </p:nvPicPr>
                    <p:blipFill>
                      <a:blip r:embed="rId5"/>
                      <a:stretch>
                        <a:fillRect/>
                      </a:stretch>
                    </p:blipFill>
                    <p:spPr>
                      <a:xfrm>
                        <a:off x="1043608" y="1380059"/>
                        <a:ext cx="6976814" cy="5476489"/>
                      </a:xfrm>
                      <a:prstGeom prst="rect">
                        <a:avLst/>
                      </a:prstGeom>
                    </p:spPr>
                  </p:pic>
                </p:oleObj>
              </mc:Fallback>
            </mc:AlternateContent>
          </a:graphicData>
        </a:graphic>
      </p:graphicFrame>
    </p:spTree>
    <p:extLst>
      <p:ext uri="{BB962C8B-B14F-4D97-AF65-F5344CB8AC3E}">
        <p14:creationId xmlns:p14="http://schemas.microsoft.com/office/powerpoint/2010/main" val="3749896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72" y="0"/>
            <a:ext cx="8686800" cy="1259632"/>
          </a:xfrm>
        </p:spPr>
        <p:txBody>
          <a:bodyPr/>
          <a:lstStyle/>
          <a:p>
            <a:r>
              <a:rPr lang="es-ES_tradnl" altLang="es-ES" dirty="0" smtClean="0"/>
              <a:t>Medicamento de referencia e intercambio:</a:t>
            </a:r>
            <a:br>
              <a:rPr lang="es-ES_tradnl" altLang="es-ES" dirty="0" smtClean="0"/>
            </a:br>
            <a:r>
              <a:rPr lang="es-ES_tradnl" altLang="es-ES" dirty="0" smtClean="0"/>
              <a:t>Búsqueda de sinopsis de referencia</a:t>
            </a:r>
            <a:endParaRPr lang="es-ES" dirty="0"/>
          </a:p>
        </p:txBody>
      </p:sp>
      <p:sp>
        <p:nvSpPr>
          <p:cNvPr id="3" name="2 Marcador de contenido"/>
          <p:cNvSpPr>
            <a:spLocks noGrp="1"/>
          </p:cNvSpPr>
          <p:nvPr>
            <p:ph idx="1"/>
          </p:nvPr>
        </p:nvSpPr>
        <p:spPr>
          <a:xfrm>
            <a:off x="118387" y="4518387"/>
            <a:ext cx="8923982" cy="1718925"/>
          </a:xfrm>
        </p:spPr>
        <p:txBody>
          <a:bodyPr>
            <a:noAutofit/>
          </a:bodyPr>
          <a:lstStyle/>
          <a:p>
            <a:pPr algn="just">
              <a:buClr>
                <a:srgbClr val="800000"/>
              </a:buClr>
              <a:buFont typeface="Wingdings" panose="05000000000000000000" pitchFamily="2" charset="2"/>
              <a:buChar char="ü"/>
            </a:pPr>
            <a:r>
              <a:rPr lang="es-ES" sz="2000" dirty="0" smtClean="0"/>
              <a:t>Guías </a:t>
            </a:r>
            <a:r>
              <a:rPr lang="es-ES" sz="2000" dirty="0"/>
              <a:t>de Práctica Clínica basadas en la evidencia</a:t>
            </a:r>
          </a:p>
          <a:p>
            <a:pPr algn="just">
              <a:buClr>
                <a:srgbClr val="800000"/>
              </a:buClr>
              <a:buFont typeface="Wingdings" panose="05000000000000000000" pitchFamily="2" charset="2"/>
              <a:buChar char="ü"/>
            </a:pPr>
            <a:r>
              <a:rPr lang="es-ES" sz="2000" dirty="0" smtClean="0"/>
              <a:t>Guías </a:t>
            </a:r>
            <a:r>
              <a:rPr lang="es-ES" sz="2000" dirty="0"/>
              <a:t>Terapéuticas y Guías clínicas</a:t>
            </a:r>
          </a:p>
          <a:p>
            <a:pPr algn="just">
              <a:buClr>
                <a:srgbClr val="800000"/>
              </a:buClr>
              <a:buFont typeface="Wingdings" panose="05000000000000000000" pitchFamily="2" charset="2"/>
              <a:buChar char="ü"/>
            </a:pPr>
            <a:r>
              <a:rPr lang="es-ES" sz="2000" dirty="0" smtClean="0"/>
              <a:t>Fuentes </a:t>
            </a:r>
            <a:r>
              <a:rPr lang="es-ES" sz="2000" dirty="0"/>
              <a:t>secundarias elaboradas por expertos </a:t>
            </a:r>
            <a:endParaRPr lang="es-ES" sz="2000" dirty="0" smtClean="0"/>
          </a:p>
          <a:p>
            <a:pPr algn="just">
              <a:buClr>
                <a:srgbClr val="800000"/>
              </a:buClr>
              <a:buFont typeface="Wingdings" panose="05000000000000000000" pitchFamily="2" charset="2"/>
              <a:buChar char="ü"/>
            </a:pPr>
            <a:r>
              <a:rPr lang="es-ES" sz="2000" dirty="0" smtClean="0"/>
              <a:t>Boletines </a:t>
            </a:r>
            <a:r>
              <a:rPr lang="es-ES" sz="2000" dirty="0"/>
              <a:t>publicados </a:t>
            </a:r>
            <a:r>
              <a:rPr lang="es-ES" sz="2000" dirty="0" smtClean="0"/>
              <a:t>comunidades </a:t>
            </a:r>
            <a:r>
              <a:rPr lang="es-ES" sz="2000" dirty="0"/>
              <a:t>autónomas y revisiones </a:t>
            </a:r>
            <a:r>
              <a:rPr lang="es-ES" sz="2000" dirty="0" smtClean="0"/>
              <a:t>internacional</a:t>
            </a:r>
            <a:endParaRPr lang="es-ES" sz="2000" dirty="0"/>
          </a:p>
          <a:p>
            <a:pPr algn="just">
              <a:buClr>
                <a:srgbClr val="800000"/>
              </a:buClr>
              <a:buFont typeface="Wingdings" panose="05000000000000000000" pitchFamily="2" charset="2"/>
              <a:buChar char="ü"/>
            </a:pPr>
            <a:r>
              <a:rPr lang="es-ES" sz="2000" dirty="0" smtClean="0"/>
              <a:t>Informes </a:t>
            </a:r>
            <a:r>
              <a:rPr lang="es-ES" sz="2000" dirty="0"/>
              <a:t>y evaluaciones de centros de documentación </a:t>
            </a:r>
            <a:r>
              <a:rPr lang="es-ES" sz="2000" dirty="0" smtClean="0"/>
              <a:t>independiente</a:t>
            </a:r>
          </a:p>
          <a:p>
            <a:pPr algn="just">
              <a:buClr>
                <a:srgbClr val="800000"/>
              </a:buClr>
              <a:buFont typeface="Wingdings" panose="05000000000000000000" pitchFamily="2" charset="2"/>
              <a:buChar char="ü"/>
            </a:pPr>
            <a:r>
              <a:rPr lang="es-ES" sz="2000" dirty="0" smtClean="0"/>
              <a:t>Programas </a:t>
            </a:r>
            <a:r>
              <a:rPr lang="es-ES" sz="2000" dirty="0"/>
              <a:t>y Guías de intercambio terapéutico</a:t>
            </a:r>
          </a:p>
          <a:p>
            <a:pPr algn="just">
              <a:buClr>
                <a:srgbClr val="800000"/>
              </a:buClr>
              <a:buFont typeface="Wingdings" panose="05000000000000000000" pitchFamily="2" charset="2"/>
              <a:buChar char="ü"/>
            </a:pPr>
            <a:endParaRPr lang="es-ES" sz="2000"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51" t="12493" r="3842" b="14967"/>
          <a:stretch/>
        </p:blipFill>
        <p:spPr bwMode="auto">
          <a:xfrm>
            <a:off x="118387" y="1355576"/>
            <a:ext cx="7276936" cy="3032057"/>
          </a:xfrm>
          <a:prstGeom prst="rect">
            <a:avLst/>
          </a:prstGeom>
          <a:noFill/>
          <a:ln w="19050">
            <a:solidFill>
              <a:srgbClr val="80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7 CuadroTexto"/>
          <p:cNvSpPr txBox="1"/>
          <p:nvPr/>
        </p:nvSpPr>
        <p:spPr>
          <a:xfrm>
            <a:off x="7380312" y="4128730"/>
            <a:ext cx="1814920" cy="461665"/>
          </a:xfrm>
          <a:prstGeom prst="rect">
            <a:avLst/>
          </a:prstGeom>
          <a:noFill/>
        </p:spPr>
        <p:txBody>
          <a:bodyPr wrap="none" rtlCol="0">
            <a:spAutoFit/>
          </a:bodyPr>
          <a:lstStyle/>
          <a:p>
            <a:r>
              <a:rPr lang="es-ES" sz="2400" b="1" dirty="0" smtClean="0">
                <a:solidFill>
                  <a:srgbClr val="800000"/>
                </a:solidFill>
                <a:effectLst>
                  <a:outerShdw blurRad="38100" dist="38100" dir="2700000" algn="tl">
                    <a:srgbClr val="000000">
                      <a:alpha val="43137"/>
                    </a:srgbClr>
                  </a:outerShdw>
                </a:effectLst>
              </a:rPr>
              <a:t>(-) EFICIENTE</a:t>
            </a:r>
            <a:endParaRPr lang="es-ES" sz="2400" b="1" dirty="0">
              <a:solidFill>
                <a:srgbClr val="800000"/>
              </a:solidFill>
              <a:effectLst>
                <a:outerShdw blurRad="38100" dist="38100" dir="2700000" algn="tl">
                  <a:srgbClr val="000000">
                    <a:alpha val="43137"/>
                  </a:srgbClr>
                </a:outerShdw>
              </a:effectLst>
            </a:endParaRPr>
          </a:p>
        </p:txBody>
      </p:sp>
      <p:sp>
        <p:nvSpPr>
          <p:cNvPr id="12" name="11 CuadroTexto"/>
          <p:cNvSpPr txBox="1"/>
          <p:nvPr/>
        </p:nvSpPr>
        <p:spPr>
          <a:xfrm>
            <a:off x="7380312" y="1124744"/>
            <a:ext cx="1874231" cy="461665"/>
          </a:xfrm>
          <a:prstGeom prst="rect">
            <a:avLst/>
          </a:prstGeom>
          <a:noFill/>
        </p:spPr>
        <p:txBody>
          <a:bodyPr wrap="none" rtlCol="0">
            <a:spAutoFit/>
          </a:bodyPr>
          <a:lstStyle/>
          <a:p>
            <a:r>
              <a:rPr lang="es-ES" sz="2400" b="1" dirty="0" smtClean="0">
                <a:solidFill>
                  <a:srgbClr val="800000"/>
                </a:solidFill>
                <a:effectLst>
                  <a:outerShdw blurRad="38100" dist="38100" dir="2700000" algn="tl">
                    <a:srgbClr val="000000">
                      <a:alpha val="43137"/>
                    </a:srgbClr>
                  </a:outerShdw>
                </a:effectLst>
              </a:rPr>
              <a:t>(+) EFICIENTE</a:t>
            </a:r>
            <a:endParaRPr lang="es-ES" sz="2400" b="1" dirty="0">
              <a:solidFill>
                <a:srgbClr val="800000"/>
              </a:solidFill>
              <a:effectLst>
                <a:outerShdw blurRad="38100" dist="38100" dir="2700000" algn="tl">
                  <a:srgbClr val="000000">
                    <a:alpha val="43137"/>
                  </a:srgbClr>
                </a:outerShdw>
              </a:effectLst>
            </a:endParaRPr>
          </a:p>
        </p:txBody>
      </p:sp>
      <p:sp>
        <p:nvSpPr>
          <p:cNvPr id="9" name="8 Flecha abajo"/>
          <p:cNvSpPr/>
          <p:nvPr/>
        </p:nvSpPr>
        <p:spPr>
          <a:xfrm>
            <a:off x="8124271" y="1586408"/>
            <a:ext cx="465172" cy="2418655"/>
          </a:xfrm>
          <a:prstGeom prst="downArrow">
            <a:avLst/>
          </a:prstGeom>
          <a:solidFill>
            <a:srgbClr val="80000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33787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288206698"/>
              </p:ext>
            </p:extLst>
          </p:nvPr>
        </p:nvGraphicFramePr>
        <p:xfrm>
          <a:off x="685800" y="1743075"/>
          <a:ext cx="7729538" cy="4843463"/>
        </p:xfrm>
        <a:graphic>
          <a:graphicData uri="http://schemas.openxmlformats.org/presentationml/2006/ole">
            <mc:AlternateContent xmlns:mc="http://schemas.openxmlformats.org/markup-compatibility/2006">
              <mc:Choice xmlns:v="urn:schemas-microsoft-com:vml" Requires="v">
                <p:oleObj spid="_x0000_s9294" name="Documento" r:id="rId4" imgW="5555279" imgH="3473471" progId="Word.Document.12">
                  <p:embed/>
                </p:oleObj>
              </mc:Choice>
              <mc:Fallback>
                <p:oleObj name="Documento" r:id="rId4" imgW="5555279" imgH="3473471" progId="Word.Document.12">
                  <p:embed/>
                  <p:pic>
                    <p:nvPicPr>
                      <p:cNvPr id="0" name=""/>
                      <p:cNvPicPr/>
                      <p:nvPr/>
                    </p:nvPicPr>
                    <p:blipFill>
                      <a:blip r:embed="rId5"/>
                      <a:stretch>
                        <a:fillRect/>
                      </a:stretch>
                    </p:blipFill>
                    <p:spPr>
                      <a:xfrm>
                        <a:off x="685800" y="1743075"/>
                        <a:ext cx="7729538" cy="4843463"/>
                      </a:xfrm>
                      <a:prstGeom prst="rect">
                        <a:avLst/>
                      </a:prstGeom>
                    </p:spPr>
                  </p:pic>
                </p:oleObj>
              </mc:Fallback>
            </mc:AlternateContent>
          </a:graphicData>
        </a:graphic>
      </p:graphicFrame>
      <p:sp>
        <p:nvSpPr>
          <p:cNvPr id="3" name="2 Título"/>
          <p:cNvSpPr>
            <a:spLocks noGrp="1"/>
          </p:cNvSpPr>
          <p:nvPr>
            <p:ph type="title"/>
          </p:nvPr>
        </p:nvSpPr>
        <p:spPr/>
        <p:txBody>
          <a:bodyPr/>
          <a:lstStyle/>
          <a:p>
            <a:r>
              <a:rPr lang="es-ES" dirty="0" smtClean="0"/>
              <a:t>Evidencia de la equivalencia y posicionamiento</a:t>
            </a:r>
            <a:endParaRPr lang="es-ES" dirty="0"/>
          </a:p>
        </p:txBody>
      </p:sp>
      <p:cxnSp>
        <p:nvCxnSpPr>
          <p:cNvPr id="14" name="13 Conector recto de flecha"/>
          <p:cNvCxnSpPr/>
          <p:nvPr/>
        </p:nvCxnSpPr>
        <p:spPr>
          <a:xfrm>
            <a:off x="6012160" y="5805264"/>
            <a:ext cx="2736304" cy="0"/>
          </a:xfrm>
          <a:prstGeom prst="straightConnector1">
            <a:avLst/>
          </a:prstGeom>
          <a:ln w="28575">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77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2445542294"/>
              </p:ext>
            </p:extLst>
          </p:nvPr>
        </p:nvGraphicFramePr>
        <p:xfrm>
          <a:off x="467544" y="1556792"/>
          <a:ext cx="8101444" cy="4868881"/>
        </p:xfrm>
        <a:graphic>
          <a:graphicData uri="http://schemas.openxmlformats.org/presentationml/2006/ole">
            <mc:AlternateContent xmlns:mc="http://schemas.openxmlformats.org/markup-compatibility/2006">
              <mc:Choice xmlns:v="urn:schemas-microsoft-com:vml" Requires="v">
                <p:oleObj spid="_x0000_s10316" name="Documento" r:id="rId3" imgW="5861039" imgH="3629755" progId="Word.Document.12">
                  <p:embed/>
                </p:oleObj>
              </mc:Choice>
              <mc:Fallback>
                <p:oleObj name="Documento" r:id="rId3" imgW="5861039" imgH="3629755" progId="Word.Document.12">
                  <p:embed/>
                  <p:pic>
                    <p:nvPicPr>
                      <p:cNvPr id="0" name=""/>
                      <p:cNvPicPr/>
                      <p:nvPr/>
                    </p:nvPicPr>
                    <p:blipFill>
                      <a:blip r:embed="rId4"/>
                      <a:stretch>
                        <a:fillRect/>
                      </a:stretch>
                    </p:blipFill>
                    <p:spPr>
                      <a:xfrm>
                        <a:off x="467544" y="1556792"/>
                        <a:ext cx="8101444" cy="4868881"/>
                      </a:xfrm>
                      <a:prstGeom prst="rect">
                        <a:avLst/>
                      </a:prstGeom>
                    </p:spPr>
                  </p:pic>
                </p:oleObj>
              </mc:Fallback>
            </mc:AlternateContent>
          </a:graphicData>
        </a:graphic>
      </p:graphicFrame>
    </p:spTree>
    <p:extLst>
      <p:ext uri="{BB962C8B-B14F-4D97-AF65-F5344CB8AC3E}">
        <p14:creationId xmlns:p14="http://schemas.microsoft.com/office/powerpoint/2010/main" val="163932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844" y="188640"/>
            <a:ext cx="8229600" cy="1143000"/>
          </a:xfrm>
        </p:spPr>
        <p:txBody>
          <a:bodyPr/>
          <a:lstStyle/>
          <a:p>
            <a:r>
              <a:rPr lang="es-ES_tradnl" altLang="es-ES" dirty="0" smtClean="0"/>
              <a:t>Intercambio y valoración de sinopsis de referencia: grado de coincidencia</a:t>
            </a:r>
            <a:endParaRPr lang="es-ES" dirty="0"/>
          </a:p>
        </p:txBody>
      </p:sp>
      <p:sp>
        <p:nvSpPr>
          <p:cNvPr id="3" name="2 Marcador de contenido"/>
          <p:cNvSpPr>
            <a:spLocks noGrp="1"/>
          </p:cNvSpPr>
          <p:nvPr>
            <p:ph idx="1"/>
          </p:nvPr>
        </p:nvSpPr>
        <p:spPr>
          <a:xfrm>
            <a:off x="107504" y="1275442"/>
            <a:ext cx="4146108" cy="4398185"/>
          </a:xfrm>
          <a:ln w="28575">
            <a:solidFill>
              <a:srgbClr val="800000"/>
            </a:solidFill>
          </a:ln>
        </p:spPr>
        <p:txBody>
          <a:bodyPr>
            <a:normAutofit/>
          </a:bodyPr>
          <a:lstStyle/>
          <a:p>
            <a:pPr marL="0" indent="0" algn="ctr">
              <a:buNone/>
            </a:pPr>
            <a:endParaRPr lang="es-ES" dirty="0" smtClean="0"/>
          </a:p>
          <a:p>
            <a:pPr marL="0" indent="0" algn="ctr">
              <a:buNone/>
            </a:pPr>
            <a:endParaRPr lang="es-ES" dirty="0"/>
          </a:p>
          <a:p>
            <a:pPr marL="0" indent="0" algn="ctr">
              <a:buNone/>
            </a:pPr>
            <a:endParaRPr lang="es-ES" dirty="0" smtClean="0"/>
          </a:p>
          <a:p>
            <a:pPr marL="0" indent="0" algn="ctr">
              <a:buNone/>
            </a:pPr>
            <a:endParaRPr lang="es-ES" dirty="0" smtClean="0"/>
          </a:p>
          <a:p>
            <a:pPr marL="0" indent="0" algn="ctr">
              <a:buNone/>
            </a:pPr>
            <a:endParaRPr lang="es-ES" dirty="0"/>
          </a:p>
          <a:p>
            <a:pPr marL="0" indent="0" algn="ctr">
              <a:buNone/>
            </a:pPr>
            <a:endParaRPr lang="es-ES" dirty="0"/>
          </a:p>
          <a:p>
            <a:pPr marL="0" indent="0" algn="ctr">
              <a:buNone/>
            </a:pPr>
            <a:r>
              <a:rPr lang="es-ES" dirty="0" smtClean="0"/>
              <a:t>= fármaco </a:t>
            </a:r>
            <a:r>
              <a:rPr lang="es-ES" dirty="0"/>
              <a:t>de referencia para la indicación </a:t>
            </a:r>
            <a:r>
              <a:rPr lang="es-ES" dirty="0" smtClean="0"/>
              <a:t>clínica</a:t>
            </a:r>
            <a:endParaRPr lang="es-ES" dirty="0"/>
          </a:p>
          <a:p>
            <a:pPr marL="0" indent="0" algn="ctr">
              <a:buNone/>
            </a:pPr>
            <a:endParaRPr lang="es-ES" dirty="0" smtClean="0"/>
          </a:p>
          <a:p>
            <a:pPr marL="0" indent="0" algn="just">
              <a:buNone/>
            </a:pPr>
            <a:endParaRPr lang="es-ES"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60" y="1445166"/>
            <a:ext cx="23762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07504" y="5845279"/>
            <a:ext cx="8826628" cy="954107"/>
          </a:xfrm>
          <a:prstGeom prst="rect">
            <a:avLst/>
          </a:prstGeom>
          <a:noFill/>
          <a:ln w="28575">
            <a:solidFill>
              <a:srgbClr val="800000"/>
            </a:solidFill>
          </a:ln>
        </p:spPr>
        <p:txBody>
          <a:bodyPr wrap="square" rtlCol="0">
            <a:spAutoFit/>
          </a:bodyPr>
          <a:lstStyle/>
          <a:p>
            <a:pPr algn="ctr"/>
            <a:r>
              <a:rPr lang="es-ES" sz="2800" b="1" dirty="0">
                <a:solidFill>
                  <a:srgbClr val="800000"/>
                </a:solidFill>
              </a:rPr>
              <a:t>Para los medicamentos nuevos se priorizará la evaluación de los </a:t>
            </a:r>
            <a:r>
              <a:rPr lang="es-ES" sz="2800" b="1" dirty="0" smtClean="0">
                <a:solidFill>
                  <a:srgbClr val="800000"/>
                </a:solidFill>
              </a:rPr>
              <a:t>EECC de registro</a:t>
            </a:r>
            <a:endParaRPr lang="es-ES" sz="2800" b="1" dirty="0">
              <a:solidFill>
                <a:srgbClr val="800000"/>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406" y="1361440"/>
            <a:ext cx="2489924" cy="120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504355" y="1275442"/>
            <a:ext cx="4413314" cy="4487382"/>
          </a:xfrm>
          <a:prstGeom prst="rect">
            <a:avLst/>
          </a:prstGeom>
          <a:noFill/>
          <a:ln w="28575">
            <a:solidFill>
              <a:srgbClr val="800000"/>
            </a:solidFill>
          </a:ln>
        </p:spPr>
        <p:txBody>
          <a:bodyPr wrap="square" rtlCol="0">
            <a:spAutoFit/>
          </a:bodyPr>
          <a:lstStyle/>
          <a:p>
            <a:pPr algn="just">
              <a:spcBef>
                <a:spcPct val="20000"/>
              </a:spcBef>
            </a:pPr>
            <a:endParaRPr lang="es-ES" sz="2800" dirty="0" smtClean="0"/>
          </a:p>
          <a:p>
            <a:pPr algn="just">
              <a:spcBef>
                <a:spcPct val="20000"/>
              </a:spcBef>
            </a:pPr>
            <a:endParaRPr lang="es-ES" sz="2800" dirty="0" smtClean="0"/>
          </a:p>
          <a:p>
            <a:pPr algn="just">
              <a:spcBef>
                <a:spcPct val="20000"/>
              </a:spcBef>
            </a:pPr>
            <a:endParaRPr lang="es-ES" sz="2800" dirty="0"/>
          </a:p>
          <a:p>
            <a:pPr algn="just">
              <a:spcBef>
                <a:spcPct val="20000"/>
              </a:spcBef>
            </a:pPr>
            <a:endParaRPr lang="es-ES" sz="2800" dirty="0" smtClean="0"/>
          </a:p>
          <a:p>
            <a:pPr algn="just">
              <a:spcBef>
                <a:spcPct val="20000"/>
              </a:spcBef>
            </a:pPr>
            <a:r>
              <a:rPr lang="es-ES" sz="2800" dirty="0" smtClean="0"/>
              <a:t>Si hay divergencias o no especifica principio activo (grupo terapéutico):</a:t>
            </a:r>
          </a:p>
          <a:p>
            <a:pPr algn="just">
              <a:spcBef>
                <a:spcPct val="20000"/>
              </a:spcBef>
            </a:pPr>
            <a:endParaRPr lang="es-ES" sz="2800" dirty="0" smtClean="0"/>
          </a:p>
          <a:p>
            <a:pPr algn="just">
              <a:spcBef>
                <a:spcPct val="20000"/>
              </a:spcBef>
            </a:pPr>
            <a:r>
              <a:rPr lang="es-ES" sz="2800" dirty="0" smtClean="0"/>
              <a:t>revisar los EECC originales </a:t>
            </a:r>
          </a:p>
        </p:txBody>
      </p:sp>
    </p:spTree>
    <p:extLst>
      <p:ext uri="{BB962C8B-B14F-4D97-AF65-F5344CB8AC3E}">
        <p14:creationId xmlns:p14="http://schemas.microsoft.com/office/powerpoint/2010/main" val="370806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39953" y="1052736"/>
            <a:ext cx="4499916" cy="1944216"/>
          </a:xfrm>
        </p:spPr>
        <p:txBody>
          <a:bodyPr/>
          <a:lstStyle/>
          <a:p>
            <a:r>
              <a:rPr lang="es-ES" dirty="0" smtClean="0"/>
              <a:t>La eficiencia, criterio clave a incluir en el medicamento de referencia</a:t>
            </a:r>
            <a:endParaRPr lang="es-E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0" r="13114"/>
          <a:stretch/>
        </p:blipFill>
        <p:spPr bwMode="auto">
          <a:xfrm>
            <a:off x="35496" y="1868827"/>
            <a:ext cx="3452724" cy="292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03848" y="4388911"/>
            <a:ext cx="5940152" cy="1200329"/>
          </a:xfrm>
          <a:prstGeom prst="rect">
            <a:avLst/>
          </a:prstGeom>
          <a:noFill/>
        </p:spPr>
        <p:txBody>
          <a:bodyPr wrap="square" rtlCol="0">
            <a:spAutoFit/>
          </a:bodyPr>
          <a:lstStyle/>
          <a:p>
            <a:r>
              <a:rPr lang="es-ES" sz="2400" i="1" dirty="0"/>
              <a:t>eficiencia es la cantidad mínima de inputs </a:t>
            </a:r>
            <a:r>
              <a:rPr lang="es-ES" sz="2400" i="1" dirty="0" smtClean="0"/>
              <a:t>(coste medicamento) </a:t>
            </a:r>
            <a:r>
              <a:rPr lang="es-ES" sz="2400" i="1" dirty="0"/>
              <a:t>para obtener un nivel dado de outputs </a:t>
            </a:r>
            <a:r>
              <a:rPr lang="es-ES" sz="2400" i="1" dirty="0" smtClean="0"/>
              <a:t>(resultados en salud)</a:t>
            </a:r>
            <a:endParaRPr lang="es-ES" sz="2400" i="1" dirty="0"/>
          </a:p>
        </p:txBody>
      </p:sp>
    </p:spTree>
    <p:extLst>
      <p:ext uri="{BB962C8B-B14F-4D97-AF65-F5344CB8AC3E}">
        <p14:creationId xmlns:p14="http://schemas.microsoft.com/office/powerpoint/2010/main" val="868837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51520" y="1124744"/>
            <a:ext cx="8352928" cy="1384995"/>
          </a:xfrm>
          <a:prstGeom prst="rect">
            <a:avLst/>
          </a:prstGeom>
          <a:solidFill>
            <a:srgbClr val="E7F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342900" indent="-342900" algn="just" eaLnBrk="1" hangingPunct="1">
              <a:spcBef>
                <a:spcPct val="20000"/>
              </a:spcBef>
              <a:buClr>
                <a:srgbClr val="800000"/>
              </a:buClr>
              <a:buFont typeface="Wingdings" panose="05000000000000000000" pitchFamily="2" charset="2"/>
              <a:buChar char="ü"/>
            </a:pPr>
            <a:r>
              <a:rPr lang="es-ES_tradnl" altLang="es-ES" sz="2800" dirty="0" smtClean="0">
                <a:latin typeface="+mn-lt"/>
              </a:rPr>
              <a:t>Proceso continuo, multidisciplinar y participativo que debe basarse en la eficacia, seguridad, calidad y coste de los medicamentos (OMS)</a:t>
            </a:r>
            <a:endParaRPr lang="es-ES" altLang="es-ES" sz="2800" dirty="0">
              <a:latin typeface="+mn-lt"/>
            </a:endParaRPr>
          </a:p>
        </p:txBody>
      </p:sp>
      <p:sp>
        <p:nvSpPr>
          <p:cNvPr id="36869" name="Text Box 5"/>
          <p:cNvSpPr txBox="1">
            <a:spLocks noChangeArrowheads="1"/>
          </p:cNvSpPr>
          <p:nvPr/>
        </p:nvSpPr>
        <p:spPr bwMode="auto">
          <a:xfrm>
            <a:off x="3144619" y="326358"/>
            <a:ext cx="60121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defRPr/>
            </a:pPr>
            <a:r>
              <a:rPr lang="es-ES_tradnl" altLang="es-ES" sz="3600" b="1" dirty="0">
                <a:solidFill>
                  <a:srgbClr val="800000"/>
                </a:solidFill>
                <a:effectLst>
                  <a:outerShdw blurRad="38100" dist="38100" dir="2700000" algn="tl">
                    <a:srgbClr val="000000">
                      <a:alpha val="43137"/>
                    </a:srgbClr>
                  </a:outerShdw>
                </a:effectLst>
                <a:latin typeface="+mj-lt"/>
                <a:ea typeface="+mj-ea"/>
                <a:cs typeface="+mj-cs"/>
              </a:rPr>
              <a:t>SELECCIÓN de medicamentos</a:t>
            </a:r>
          </a:p>
        </p:txBody>
      </p:sp>
      <p:sp>
        <p:nvSpPr>
          <p:cNvPr id="14342" name="Text Box 6"/>
          <p:cNvSpPr txBox="1">
            <a:spLocks noChangeArrowheads="1"/>
          </p:cNvSpPr>
          <p:nvPr/>
        </p:nvSpPr>
        <p:spPr bwMode="auto">
          <a:xfrm>
            <a:off x="876300" y="3942600"/>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s-ES" altLang="es-ES" dirty="0" smtClean="0"/>
          </a:p>
          <a:p>
            <a:pPr eaLnBrk="1" hangingPunct="1">
              <a:spcBef>
                <a:spcPct val="50000"/>
              </a:spcBef>
            </a:pPr>
            <a:endParaRPr lang="es-ES" altLang="es-ES" dirty="0"/>
          </a:p>
        </p:txBody>
      </p:sp>
      <p:graphicFrame>
        <p:nvGraphicFramePr>
          <p:cNvPr id="36871" name="Group 7"/>
          <p:cNvGraphicFramePr>
            <a:graphicFrameLocks noGrp="1"/>
          </p:cNvGraphicFramePr>
          <p:nvPr>
            <p:extLst>
              <p:ext uri="{D42A27DB-BD31-4B8C-83A1-F6EECF244321}">
                <p14:modId xmlns:p14="http://schemas.microsoft.com/office/powerpoint/2010/main" val="2465127765"/>
              </p:ext>
            </p:extLst>
          </p:nvPr>
        </p:nvGraphicFramePr>
        <p:xfrm>
          <a:off x="1678617" y="2718745"/>
          <a:ext cx="6096000" cy="822960"/>
        </p:xfrm>
        <a:graphic>
          <a:graphicData uri="http://schemas.openxmlformats.org/drawingml/2006/table">
            <a:tbl>
              <a:tblPr/>
              <a:tblGrid>
                <a:gridCol w="2032000"/>
                <a:gridCol w="2032000"/>
                <a:gridCol w="2032000"/>
              </a:tblGrid>
              <a:tr h="397768">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ES" sz="2400" b="0" i="0" u="none" strike="noStrike" cap="none" normalizeH="0" baseline="0" dirty="0" smtClean="0">
                          <a:ln>
                            <a:noFill/>
                          </a:ln>
                          <a:solidFill>
                            <a:schemeClr val="tx1"/>
                          </a:solidFill>
                          <a:effectLst/>
                          <a:latin typeface="+mn-lt"/>
                        </a:rPr>
                        <a:t>Organización sanitaria</a:t>
                      </a:r>
                      <a:endParaRPr kumimoji="0" lang="es-ES" altLang="es-ES" sz="24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ES" sz="2400" b="0" i="0" u="none" strike="noStrike" cap="none" normalizeH="0" baseline="0" dirty="0" smtClean="0">
                          <a:ln>
                            <a:noFill/>
                          </a:ln>
                          <a:solidFill>
                            <a:schemeClr val="tx1"/>
                          </a:solidFill>
                          <a:effectLst/>
                          <a:latin typeface="+mn-lt"/>
                        </a:rPr>
                        <a:t>Centro sanitario</a:t>
                      </a:r>
                      <a:endParaRPr kumimoji="0" lang="es-ES" altLang="es-ES" sz="24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altLang="es-ES" sz="2400" b="0" i="0" u="none" strike="noStrike" cap="none" normalizeH="0" baseline="0" dirty="0" smtClean="0">
                          <a:ln>
                            <a:noFill/>
                          </a:ln>
                          <a:solidFill>
                            <a:schemeClr val="tx1"/>
                          </a:solidFill>
                          <a:effectLst/>
                          <a:latin typeface="+mn-lt"/>
                        </a:rPr>
                        <a:t>Profesional sanitario</a:t>
                      </a:r>
                      <a:endParaRPr kumimoji="0" lang="es-ES" altLang="es-ES" sz="2400" b="0"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354" name="Object 18"/>
          <p:cNvGraphicFramePr>
            <a:graphicFrameLocks noChangeAspect="1"/>
          </p:cNvGraphicFramePr>
          <p:nvPr>
            <p:extLst>
              <p:ext uri="{D42A27DB-BD31-4B8C-83A1-F6EECF244321}">
                <p14:modId xmlns:p14="http://schemas.microsoft.com/office/powerpoint/2010/main" val="4239401588"/>
              </p:ext>
            </p:extLst>
          </p:nvPr>
        </p:nvGraphicFramePr>
        <p:xfrm>
          <a:off x="1907704" y="4221831"/>
          <a:ext cx="3445346" cy="1815643"/>
        </p:xfrm>
        <a:graphic>
          <a:graphicData uri="http://schemas.openxmlformats.org/presentationml/2006/ole">
            <mc:AlternateContent xmlns:mc="http://schemas.openxmlformats.org/markup-compatibility/2006">
              <mc:Choice xmlns:v="urn:schemas-microsoft-com:vml" Requires="v">
                <p:oleObj spid="_x0000_s8350" name="Imagen de mapa de bits" r:id="rId4" imgW="6668431" imgH="3514286" progId="Paint.Picture">
                  <p:embed/>
                </p:oleObj>
              </mc:Choice>
              <mc:Fallback>
                <p:oleObj name="Imagen de mapa de bits" r:id="rId4" imgW="6668431" imgH="351428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221831"/>
                        <a:ext cx="3445346" cy="1815643"/>
                      </a:xfrm>
                      <a:prstGeom prst="rect">
                        <a:avLst/>
                      </a:prstGeom>
                      <a:noFill/>
                      <a:ln>
                        <a:noFill/>
                      </a:ln>
                      <a:effectLst/>
                    </p:spPr>
                  </p:pic>
                </p:oleObj>
              </mc:Fallback>
            </mc:AlternateContent>
          </a:graphicData>
        </a:graphic>
      </p:graphicFrame>
      <p:graphicFrame>
        <p:nvGraphicFramePr>
          <p:cNvPr id="14355" name="Object 19"/>
          <p:cNvGraphicFramePr>
            <a:graphicFrameLocks noChangeAspect="1"/>
          </p:cNvGraphicFramePr>
          <p:nvPr>
            <p:extLst>
              <p:ext uri="{D42A27DB-BD31-4B8C-83A1-F6EECF244321}">
                <p14:modId xmlns:p14="http://schemas.microsoft.com/office/powerpoint/2010/main" val="155316218"/>
              </p:ext>
            </p:extLst>
          </p:nvPr>
        </p:nvGraphicFramePr>
        <p:xfrm>
          <a:off x="6096000" y="3840832"/>
          <a:ext cx="1788368" cy="2715068"/>
        </p:xfrm>
        <a:graphic>
          <a:graphicData uri="http://schemas.openxmlformats.org/presentationml/2006/ole">
            <mc:AlternateContent xmlns:mc="http://schemas.openxmlformats.org/markup-compatibility/2006">
              <mc:Choice xmlns:v="urn:schemas-microsoft-com:vml" Requires="v">
                <p:oleObj spid="_x0000_s8351" name="Imagen de mapa de bits" r:id="rId6" imgW="3486637" imgH="5296639" progId="Paint.Picture">
                  <p:embed/>
                </p:oleObj>
              </mc:Choice>
              <mc:Fallback>
                <p:oleObj name="Imagen de mapa de bits" r:id="rId6" imgW="3486637" imgH="529663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840832"/>
                        <a:ext cx="1788368" cy="2715068"/>
                      </a:xfrm>
                      <a:prstGeom prst="rect">
                        <a:avLst/>
                      </a:prstGeom>
                      <a:noFill/>
                      <a:ln>
                        <a:noFill/>
                      </a:ln>
                      <a:effectLst/>
                    </p:spPr>
                  </p:pic>
                </p:oleObj>
              </mc:Fallback>
            </mc:AlternateContent>
          </a:graphicData>
        </a:graphic>
      </p:graphicFrame>
      <p:sp>
        <p:nvSpPr>
          <p:cNvPr id="14356" name="Text Box 21"/>
          <p:cNvSpPr txBox="1">
            <a:spLocks noChangeArrowheads="1"/>
          </p:cNvSpPr>
          <p:nvPr/>
        </p:nvSpPr>
        <p:spPr bwMode="auto">
          <a:xfrm>
            <a:off x="304800" y="4450432"/>
            <a:ext cx="8458200" cy="461665"/>
          </a:xfrm>
          <a:prstGeom prst="rect">
            <a:avLst/>
          </a:prstGeom>
          <a:solidFill>
            <a:srgbClr val="FFFF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ES" dirty="0">
                <a:latin typeface="+mn-lt"/>
              </a:rPr>
              <a:t>Decisiones sustentadas en criterios de </a:t>
            </a:r>
            <a:r>
              <a:rPr lang="es-ES_tradnl" altLang="es-ES" b="1" u="sng" dirty="0">
                <a:solidFill>
                  <a:srgbClr val="CC0000"/>
                </a:solidFill>
                <a:latin typeface="+mn-lt"/>
              </a:rPr>
              <a:t>evidencia</a:t>
            </a:r>
            <a:r>
              <a:rPr lang="es-ES_tradnl" altLang="es-ES" dirty="0">
                <a:latin typeface="+mn-lt"/>
              </a:rPr>
              <a:t> y de </a:t>
            </a:r>
            <a:r>
              <a:rPr lang="es-ES_tradnl" altLang="es-ES" b="1" u="sng" dirty="0">
                <a:solidFill>
                  <a:srgbClr val="CC0000"/>
                </a:solidFill>
                <a:latin typeface="+mn-lt"/>
              </a:rPr>
              <a:t>eficiencia</a:t>
            </a:r>
            <a:endParaRPr lang="es-ES_tradnl" altLang="es-ES" u="sng" dirty="0">
              <a:solidFill>
                <a:srgbClr val="CC0000"/>
              </a:solidFill>
              <a:latin typeface="+mn-lt"/>
            </a:endParaRPr>
          </a:p>
        </p:txBody>
      </p:sp>
      <p:sp>
        <p:nvSpPr>
          <p:cNvPr id="14357" name="Text Box 22"/>
          <p:cNvSpPr txBox="1">
            <a:spLocks noChangeArrowheads="1"/>
          </p:cNvSpPr>
          <p:nvPr/>
        </p:nvSpPr>
        <p:spPr bwMode="auto">
          <a:xfrm>
            <a:off x="304800" y="5110832"/>
            <a:ext cx="8458200" cy="461665"/>
          </a:xfrm>
          <a:prstGeom prst="rect">
            <a:avLst/>
          </a:prstGeom>
          <a:solidFill>
            <a:srgbClr val="FFFF66"/>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_tradnl" altLang="es-ES" dirty="0">
                <a:latin typeface="+mn-lt"/>
              </a:rPr>
              <a:t>Decisiones realizadas para cada (y desde  cada) </a:t>
            </a:r>
            <a:r>
              <a:rPr lang="es-ES_tradnl" altLang="es-ES" b="1" u="sng" dirty="0">
                <a:solidFill>
                  <a:srgbClr val="CC0000"/>
                </a:solidFill>
                <a:latin typeface="+mn-lt"/>
              </a:rPr>
              <a:t>ámbito asistencial</a:t>
            </a:r>
          </a:p>
        </p:txBody>
      </p:sp>
    </p:spTree>
    <p:extLst>
      <p:ext uri="{BB962C8B-B14F-4D97-AF65-F5344CB8AC3E}">
        <p14:creationId xmlns:p14="http://schemas.microsoft.com/office/powerpoint/2010/main" val="1708725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12776"/>
            <a:ext cx="8229600" cy="1143000"/>
          </a:xfrm>
        </p:spPr>
        <p:txBody>
          <a:bodyPr/>
          <a:lstStyle/>
          <a:p>
            <a:r>
              <a:rPr lang="es-ES" dirty="0" smtClean="0"/>
              <a:t>SI HABÉIS RESPONDIDO A ALGUNA PREGUNTA SÍ, PRESTAR ATENCIÓN A LA SESIÓN</a:t>
            </a:r>
            <a:endParaRPr lang="es-E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64904"/>
            <a:ext cx="3739852" cy="373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57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676400" y="60960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s-ES" altLang="es-ES" sz="2400">
              <a:latin typeface="Tahoma" pitchFamily="34" charset="0"/>
            </a:endParaRPr>
          </a:p>
        </p:txBody>
      </p:sp>
      <p:sp>
        <p:nvSpPr>
          <p:cNvPr id="95235" name="Text Box 3"/>
          <p:cNvSpPr txBox="1">
            <a:spLocks noChangeArrowheads="1"/>
          </p:cNvSpPr>
          <p:nvPr/>
        </p:nvSpPr>
        <p:spPr bwMode="auto">
          <a:xfrm>
            <a:off x="29818" y="34137"/>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defRPr/>
            </a:pPr>
            <a:r>
              <a:rPr lang="es-ES_tradnl" altLang="es-ES" sz="3600" b="1" dirty="0">
                <a:solidFill>
                  <a:srgbClr val="800000"/>
                </a:solidFill>
                <a:effectLst>
                  <a:outerShdw blurRad="38100" dist="38100" dir="2700000" algn="tl">
                    <a:srgbClr val="000000">
                      <a:alpha val="43137"/>
                    </a:srgbClr>
                  </a:outerShdw>
                </a:effectLst>
                <a:latin typeface="+mj-lt"/>
                <a:ea typeface="+mj-ea"/>
                <a:cs typeface="+mj-cs"/>
              </a:rPr>
              <a:t>Implicaciones económicas del intercambio </a:t>
            </a:r>
            <a:r>
              <a:rPr lang="es-ES_tradnl" altLang="es-ES" sz="3600" b="1" dirty="0" smtClean="0">
                <a:solidFill>
                  <a:srgbClr val="800000"/>
                </a:solidFill>
                <a:effectLst>
                  <a:outerShdw blurRad="38100" dist="38100" dir="2700000" algn="tl">
                    <a:srgbClr val="000000">
                      <a:alpha val="43137"/>
                    </a:srgbClr>
                  </a:outerShdw>
                </a:effectLst>
                <a:latin typeface="+mj-lt"/>
                <a:ea typeface="+mj-ea"/>
                <a:cs typeface="+mj-cs"/>
              </a:rPr>
              <a:t>terapéutico: eficiencia</a:t>
            </a:r>
            <a:endParaRPr lang="es-ES_tradnl" altLang="es-ES" sz="3600" b="1" dirty="0">
              <a:solidFill>
                <a:srgbClr val="800000"/>
              </a:solidFill>
              <a:effectLst>
                <a:outerShdw blurRad="38100" dist="38100" dir="2700000" algn="tl">
                  <a:srgbClr val="000000">
                    <a:alpha val="43137"/>
                  </a:srgbClr>
                </a:outerShdw>
              </a:effectLst>
              <a:latin typeface="+mj-lt"/>
              <a:ea typeface="+mj-ea"/>
              <a:cs typeface="+mj-cs"/>
            </a:endParaRPr>
          </a:p>
        </p:txBody>
      </p:sp>
      <p:graphicFrame>
        <p:nvGraphicFramePr>
          <p:cNvPr id="95237" name="Group 5"/>
          <p:cNvGraphicFramePr>
            <a:graphicFrameLocks noGrp="1"/>
          </p:cNvGraphicFramePr>
          <p:nvPr>
            <p:extLst>
              <p:ext uri="{D42A27DB-BD31-4B8C-83A1-F6EECF244321}">
                <p14:modId xmlns:p14="http://schemas.microsoft.com/office/powerpoint/2010/main" val="1616638600"/>
              </p:ext>
            </p:extLst>
          </p:nvPr>
        </p:nvGraphicFramePr>
        <p:xfrm>
          <a:off x="467544" y="1385318"/>
          <a:ext cx="4572000" cy="2319523"/>
        </p:xfrm>
        <a:graphic>
          <a:graphicData uri="http://schemas.openxmlformats.org/drawingml/2006/table">
            <a:tbl>
              <a:tblPr/>
              <a:tblGrid>
                <a:gridCol w="1533525"/>
                <a:gridCol w="1414463"/>
                <a:gridCol w="1624012"/>
              </a:tblGrid>
              <a:tr h="3902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600" b="1" i="0" u="none" strike="noStrike" cap="none" normalizeH="0" baseline="0" dirty="0" smtClean="0">
                        <a:ln>
                          <a:noFill/>
                        </a:ln>
                        <a:solidFill>
                          <a:schemeClr val="bg1"/>
                        </a:solidFill>
                        <a:effectLst/>
                        <a:latin typeface="+mn-lt"/>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solidFill>
                      <a:srgbClr val="80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600" b="1" i="0" u="none" strike="noStrike" cap="none" normalizeH="0" baseline="0" dirty="0" smtClean="0">
                          <a:ln>
                            <a:noFill/>
                          </a:ln>
                          <a:solidFill>
                            <a:schemeClr val="bg1"/>
                          </a:solidFill>
                          <a:effectLst/>
                          <a:latin typeface="+mn-lt"/>
                        </a:rPr>
                        <a:t>DDD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600" b="1" i="0" u="none" strike="noStrike" cap="none" normalizeH="0" baseline="0" dirty="0" smtClean="0">
                          <a:ln>
                            <a:noFill/>
                          </a:ln>
                          <a:solidFill>
                            <a:schemeClr val="bg1"/>
                          </a:solidFill>
                          <a:effectLst/>
                          <a:latin typeface="+mn-lt"/>
                        </a:rPr>
                        <a:t>enero-junio</a:t>
                      </a:r>
                    </a:p>
                  </a:txBody>
                  <a:tcPr marL="0" marR="0" marT="0" marB="0"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solidFill>
                      <a:srgbClr val="80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600" b="1" i="0" u="none" strike="noStrike" cap="none" normalizeH="0" baseline="0" dirty="0" smtClean="0">
                          <a:ln>
                            <a:noFill/>
                          </a:ln>
                          <a:solidFill>
                            <a:schemeClr val="bg1"/>
                          </a:solidFill>
                          <a:effectLst/>
                          <a:latin typeface="+mn-lt"/>
                        </a:rPr>
                        <a:t>Importe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600" b="1" i="0" u="none" strike="noStrike" cap="none" normalizeH="0" baseline="0" dirty="0" smtClean="0">
                          <a:ln>
                            <a:noFill/>
                          </a:ln>
                          <a:solidFill>
                            <a:schemeClr val="bg1"/>
                          </a:solidFill>
                          <a:effectLst/>
                          <a:latin typeface="+mn-lt"/>
                        </a:rPr>
                        <a:t>enero-junio</a:t>
                      </a:r>
                    </a:p>
                  </a:txBody>
                  <a:tcPr marL="0" marR="0" marT="0" marB="0"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solidFill>
                      <a:srgbClr val="800000"/>
                    </a:solidFill>
                  </a:tcPr>
                </a:tc>
              </a:tr>
              <a:tr h="39694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s-ES" altLang="es-ES" sz="1600" b="1" i="0" u="none" strike="noStrike" cap="none" normalizeH="0" baseline="0" dirty="0" err="1" smtClean="0">
                          <a:ln>
                            <a:noFill/>
                          </a:ln>
                          <a:solidFill>
                            <a:schemeClr val="tx1"/>
                          </a:solidFill>
                          <a:effectLst/>
                          <a:latin typeface="+mn-lt"/>
                          <a:cs typeface="Arial" charset="0"/>
                        </a:rPr>
                        <a:t>Omeprazol</a:t>
                      </a:r>
                      <a:endParaRPr kumimoji="0" lang="es-ES" altLang="es-ES" sz="1600" b="1" i="0" u="none" strike="noStrike" cap="none" normalizeH="0" baseline="0" dirty="0" smtClean="0">
                        <a:ln>
                          <a:noFill/>
                        </a:ln>
                        <a:solidFill>
                          <a:schemeClr val="tx1"/>
                        </a:solidFill>
                        <a:effectLst/>
                        <a:latin typeface="+mn-lt"/>
                        <a:cs typeface="Arial" charset="0"/>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smtClean="0">
                          <a:ln>
                            <a:noFill/>
                          </a:ln>
                          <a:solidFill>
                            <a:schemeClr val="tx1"/>
                          </a:solidFill>
                          <a:effectLst/>
                          <a:latin typeface="+mn-lt"/>
                          <a:cs typeface="Arial" charset="0"/>
                        </a:rPr>
                        <a:t>7.746.676,00</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2.155.178 €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r h="35566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s-ES" altLang="es-ES" sz="1600" b="1" i="0" u="none" strike="noStrike" cap="none" normalizeH="0" baseline="0" dirty="0" err="1" smtClean="0">
                          <a:ln>
                            <a:noFill/>
                          </a:ln>
                          <a:solidFill>
                            <a:schemeClr val="tx1"/>
                          </a:solidFill>
                          <a:effectLst/>
                          <a:latin typeface="+mn-lt"/>
                          <a:cs typeface="Arial" charset="0"/>
                        </a:rPr>
                        <a:t>Esomeprazol</a:t>
                      </a:r>
                      <a:endParaRPr kumimoji="0" lang="en-US" altLang="es-ES" sz="1600" b="1" i="0" u="none" strike="noStrike" cap="none" normalizeH="0" baseline="0" dirty="0" smtClean="0">
                        <a:ln>
                          <a:noFill/>
                        </a:ln>
                        <a:solidFill>
                          <a:schemeClr val="tx1"/>
                        </a:solidFill>
                        <a:effectLst/>
                        <a:latin typeface="+mn-lt"/>
                        <a:cs typeface="Arial" charset="0"/>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smtClean="0">
                          <a:ln>
                            <a:noFill/>
                          </a:ln>
                          <a:solidFill>
                            <a:schemeClr val="tx1"/>
                          </a:solidFill>
                          <a:effectLst/>
                          <a:latin typeface="+mn-lt"/>
                          <a:cs typeface="Arial" charset="0"/>
                        </a:rPr>
                        <a:t>294.098,00</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303.105 €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r h="3445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altLang="es-ES" sz="1600" b="1" i="0" u="none" strike="noStrike" cap="none" normalizeH="0" baseline="0" dirty="0" err="1" smtClean="0">
                          <a:ln>
                            <a:noFill/>
                          </a:ln>
                          <a:solidFill>
                            <a:schemeClr val="tx1"/>
                          </a:solidFill>
                          <a:effectLst/>
                          <a:latin typeface="+mn-lt"/>
                          <a:cs typeface="Arial" charset="0"/>
                        </a:rPr>
                        <a:t>Lansoprazol</a:t>
                      </a:r>
                      <a:endParaRPr kumimoji="0" lang="en-US" altLang="es-ES" sz="1600" b="1" i="0" u="none" strike="noStrike" cap="none" normalizeH="0" baseline="0" dirty="0" smtClean="0">
                        <a:ln>
                          <a:noFill/>
                        </a:ln>
                        <a:solidFill>
                          <a:schemeClr val="tx1"/>
                        </a:solidFill>
                        <a:effectLst/>
                        <a:latin typeface="+mn-lt"/>
                        <a:cs typeface="Arial" charset="0"/>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smtClean="0">
                          <a:ln>
                            <a:noFill/>
                          </a:ln>
                          <a:solidFill>
                            <a:schemeClr val="tx1"/>
                          </a:solidFill>
                          <a:effectLst/>
                          <a:latin typeface="+mn-lt"/>
                          <a:cs typeface="Arial" charset="0"/>
                        </a:rPr>
                        <a:t>589.596,00</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813.641 €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r h="34296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s-ES" altLang="es-ES" sz="1600" b="1" i="0" u="none" strike="noStrike" cap="none" normalizeH="0" baseline="0" dirty="0" err="1" smtClean="0">
                          <a:ln>
                            <a:noFill/>
                          </a:ln>
                          <a:solidFill>
                            <a:schemeClr val="tx1"/>
                          </a:solidFill>
                          <a:effectLst/>
                          <a:latin typeface="+mn-lt"/>
                          <a:cs typeface="Arial" charset="0"/>
                        </a:rPr>
                        <a:t>Rabeprazol</a:t>
                      </a:r>
                      <a:endParaRPr kumimoji="0" lang="es-ES" altLang="es-ES" sz="1600" b="1" i="0" u="none" strike="noStrike" cap="none" normalizeH="0" baseline="0" dirty="0" smtClean="0">
                        <a:ln>
                          <a:noFill/>
                        </a:ln>
                        <a:solidFill>
                          <a:schemeClr val="tx1"/>
                        </a:solidFill>
                        <a:effectLst/>
                        <a:latin typeface="+mn-lt"/>
                        <a:cs typeface="Arial" charset="0"/>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573.972,00</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852.416 €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r h="34296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s-ES" altLang="es-ES" sz="1600" b="1" i="0" u="none" strike="noStrike" cap="none" normalizeH="0" baseline="0" dirty="0" err="1" smtClean="0">
                          <a:ln>
                            <a:noFill/>
                          </a:ln>
                          <a:solidFill>
                            <a:schemeClr val="tx1"/>
                          </a:solidFill>
                          <a:effectLst/>
                          <a:latin typeface="+mn-lt"/>
                          <a:cs typeface="Arial" charset="0"/>
                        </a:rPr>
                        <a:t>Pantoprazol</a:t>
                      </a:r>
                      <a:endParaRPr kumimoji="0" lang="es-ES" altLang="es-ES" sz="1600" b="1" i="0" u="none" strike="noStrike" cap="none" normalizeH="0" baseline="0" dirty="0" smtClean="0">
                        <a:ln>
                          <a:noFill/>
                        </a:ln>
                        <a:solidFill>
                          <a:schemeClr val="tx1"/>
                        </a:solidFill>
                        <a:effectLst/>
                        <a:latin typeface="+mn-lt"/>
                        <a:cs typeface="Arial" charset="0"/>
                      </a:endParaRP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605.822,00</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r" defTabSz="914400" rtl="0" eaLnBrk="1" fontAlgn="b" latinLnBrk="0" hangingPunct="1">
                        <a:lnSpc>
                          <a:spcPct val="100000"/>
                        </a:lnSpc>
                        <a:spcBef>
                          <a:spcPct val="2000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n-lt"/>
                          <a:cs typeface="Arial" charset="0"/>
                        </a:rPr>
                        <a:t>942.108 €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bl>
          </a:graphicData>
        </a:graphic>
      </p:graphicFrame>
      <p:graphicFrame>
        <p:nvGraphicFramePr>
          <p:cNvPr id="35875" name="Object 35"/>
          <p:cNvGraphicFramePr>
            <a:graphicFrameLocks noChangeAspect="1"/>
          </p:cNvGraphicFramePr>
          <p:nvPr>
            <p:extLst>
              <p:ext uri="{D42A27DB-BD31-4B8C-83A1-F6EECF244321}">
                <p14:modId xmlns:p14="http://schemas.microsoft.com/office/powerpoint/2010/main" val="2862264374"/>
              </p:ext>
            </p:extLst>
          </p:nvPr>
        </p:nvGraphicFramePr>
        <p:xfrm>
          <a:off x="323528" y="4010791"/>
          <a:ext cx="5010472" cy="2721883"/>
        </p:xfrm>
        <a:graphic>
          <a:graphicData uri="http://schemas.openxmlformats.org/presentationml/2006/ole">
            <mc:AlternateContent xmlns:mc="http://schemas.openxmlformats.org/markup-compatibility/2006">
              <mc:Choice xmlns:v="urn:schemas-microsoft-com:vml" Requires="v">
                <p:oleObj spid="_x0000_s12353" name="Gráfico" r:id="rId4" imgW="6477305" imgH="3153156" progId="Excel.Chart.8">
                  <p:embed/>
                </p:oleObj>
              </mc:Choice>
              <mc:Fallback>
                <p:oleObj name="Gráfico" r:id="rId4" imgW="6477305" imgH="315315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4010791"/>
                        <a:ext cx="5010472" cy="2721883"/>
                      </a:xfrm>
                      <a:prstGeom prst="rect">
                        <a:avLst/>
                      </a:prstGeom>
                      <a:noFill/>
                      <a:ln>
                        <a:noFill/>
                      </a:ln>
                      <a:effectLst/>
                    </p:spPr>
                  </p:pic>
                </p:oleObj>
              </mc:Fallback>
            </mc:AlternateContent>
          </a:graphicData>
        </a:graphic>
      </p:graphicFrame>
      <p:sp>
        <p:nvSpPr>
          <p:cNvPr id="35876" name="AutoShape 36"/>
          <p:cNvSpPr>
            <a:spLocks noChangeArrowheads="1"/>
          </p:cNvSpPr>
          <p:nvPr/>
        </p:nvSpPr>
        <p:spPr bwMode="auto">
          <a:xfrm>
            <a:off x="5377755" y="3124200"/>
            <a:ext cx="3514725" cy="1905000"/>
          </a:xfrm>
          <a:prstGeom prst="downArrowCallout">
            <a:avLst>
              <a:gd name="adj1" fmla="val 46125"/>
              <a:gd name="adj2" fmla="val 46125"/>
              <a:gd name="adj3" fmla="val 16667"/>
              <a:gd name="adj4" fmla="val 66667"/>
            </a:avLst>
          </a:prstGeom>
          <a:solidFill>
            <a:schemeClr val="bg1"/>
          </a:solidFill>
          <a:ln w="12700">
            <a:solidFill>
              <a:srgbClr val="800000"/>
            </a:solidFill>
            <a:miter lim="800000"/>
            <a:headEnd/>
            <a:tailEnd/>
          </a:ln>
          <a:effectLst>
            <a:outerShdw dist="107763" dir="2700000" algn="ctr" rotWithShape="0">
              <a:schemeClr val="bg2">
                <a:alpha val="50000"/>
              </a:schemeClr>
            </a:outerShdw>
          </a:effec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pPr>
            <a:r>
              <a:rPr lang="es-ES" altLang="es-ES" sz="2000" b="1" dirty="0" smtClean="0">
                <a:latin typeface="+mn-lt"/>
              </a:rPr>
              <a:t>  Si </a:t>
            </a:r>
            <a:r>
              <a:rPr lang="es-ES" altLang="es-ES" sz="2000" b="1" dirty="0">
                <a:latin typeface="+mn-lt"/>
              </a:rPr>
              <a:t>el 90% DDD de IBP que no son  </a:t>
            </a:r>
          </a:p>
          <a:p>
            <a:pPr algn="ctr" eaLnBrk="1" hangingPunct="1">
              <a:spcBef>
                <a:spcPct val="20000"/>
              </a:spcBef>
            </a:pPr>
            <a:r>
              <a:rPr lang="es-ES" altLang="es-ES" sz="2000" b="1" dirty="0" err="1">
                <a:latin typeface="+mn-lt"/>
              </a:rPr>
              <a:t>omeprazol</a:t>
            </a:r>
            <a:r>
              <a:rPr lang="es-ES" altLang="es-ES" sz="2000" b="1" dirty="0">
                <a:latin typeface="+mn-lt"/>
              </a:rPr>
              <a:t> se cambiaran a </a:t>
            </a:r>
          </a:p>
          <a:p>
            <a:pPr algn="ctr" eaLnBrk="1" hangingPunct="1">
              <a:spcBef>
                <a:spcPct val="20000"/>
              </a:spcBef>
            </a:pPr>
            <a:r>
              <a:rPr lang="es-ES" altLang="es-ES" sz="2000" b="1" dirty="0" err="1">
                <a:latin typeface="+mn-lt"/>
              </a:rPr>
              <a:t>omeprazol</a:t>
            </a:r>
            <a:r>
              <a:rPr lang="es-ES" altLang="es-ES" sz="2000" b="1" dirty="0">
                <a:solidFill>
                  <a:srgbClr val="000099"/>
                </a:solidFill>
                <a:latin typeface="+mn-lt"/>
              </a:rPr>
              <a:t> </a:t>
            </a:r>
          </a:p>
        </p:txBody>
      </p:sp>
      <p:graphicFrame>
        <p:nvGraphicFramePr>
          <p:cNvPr id="95269" name="Group 37"/>
          <p:cNvGraphicFramePr>
            <a:graphicFrameLocks noGrp="1"/>
          </p:cNvGraphicFramePr>
          <p:nvPr>
            <p:extLst>
              <p:ext uri="{D42A27DB-BD31-4B8C-83A1-F6EECF244321}">
                <p14:modId xmlns:p14="http://schemas.microsoft.com/office/powerpoint/2010/main" val="4055250450"/>
              </p:ext>
            </p:extLst>
          </p:nvPr>
        </p:nvGraphicFramePr>
        <p:xfrm>
          <a:off x="5715000" y="5257800"/>
          <a:ext cx="3025775" cy="1042988"/>
        </p:xfrm>
        <a:graphic>
          <a:graphicData uri="http://schemas.openxmlformats.org/drawingml/2006/table">
            <a:tbl>
              <a:tblPr/>
              <a:tblGrid>
                <a:gridCol w="3025775"/>
              </a:tblGrid>
              <a:tr h="442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i="0" u="none" strike="noStrike" cap="none" normalizeH="0" baseline="0" dirty="0" smtClean="0">
                          <a:ln>
                            <a:noFill/>
                          </a:ln>
                          <a:solidFill>
                            <a:schemeClr val="bg1"/>
                          </a:solidFill>
                          <a:effectLst/>
                          <a:latin typeface="+mn-lt"/>
                        </a:rPr>
                        <a:t>Ahorro anual</a:t>
                      </a:r>
                    </a:p>
                  </a:txBody>
                  <a:tcPr marL="0" marR="0" marT="0" marB="0"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solidFill>
                      <a:srgbClr val="800000"/>
                    </a:solidFill>
                  </a:tcPr>
                </a:tc>
              </a:tr>
              <a:tr h="600075">
                <a:tc>
                  <a:txBody>
                    <a:bodyPr/>
                    <a:lstStyle>
                      <a:lvl1pPr defTabSz="898525">
                        <a:spcBef>
                          <a:spcPct val="20000"/>
                        </a:spcBef>
                        <a:defRPr sz="2800">
                          <a:solidFill>
                            <a:schemeClr val="tx1"/>
                          </a:solidFill>
                          <a:latin typeface="Arial" charset="0"/>
                        </a:defRPr>
                      </a:lvl1pPr>
                      <a:lvl2pPr defTabSz="898525">
                        <a:spcBef>
                          <a:spcPct val="20000"/>
                        </a:spcBef>
                        <a:defRPr sz="2400">
                          <a:solidFill>
                            <a:schemeClr val="tx1"/>
                          </a:solidFill>
                          <a:latin typeface="Arial" charset="0"/>
                        </a:defRPr>
                      </a:lvl2pPr>
                      <a:lvl3pPr defTabSz="898525">
                        <a:spcBef>
                          <a:spcPct val="20000"/>
                        </a:spcBef>
                        <a:defRPr sz="2000">
                          <a:solidFill>
                            <a:schemeClr val="tx1"/>
                          </a:solidFill>
                          <a:latin typeface="Arial" charset="0"/>
                        </a:defRPr>
                      </a:lvl3pPr>
                      <a:lvl4pPr defTabSz="898525">
                        <a:spcBef>
                          <a:spcPct val="20000"/>
                        </a:spcBef>
                        <a:defRPr>
                          <a:solidFill>
                            <a:schemeClr val="tx1"/>
                          </a:solidFill>
                          <a:latin typeface="Arial" charset="0"/>
                        </a:defRPr>
                      </a:lvl4pPr>
                      <a:lvl5pPr defTabSz="898525">
                        <a:spcBef>
                          <a:spcPct val="20000"/>
                        </a:spcBef>
                        <a:defRPr>
                          <a:solidFill>
                            <a:schemeClr val="tx1"/>
                          </a:solidFill>
                          <a:latin typeface="Arial" charset="0"/>
                        </a:defRPr>
                      </a:lvl5pPr>
                      <a:lvl6pPr defTabSz="898525" fontAlgn="base">
                        <a:spcBef>
                          <a:spcPct val="20000"/>
                        </a:spcBef>
                        <a:spcAft>
                          <a:spcPct val="0"/>
                        </a:spcAft>
                        <a:defRPr>
                          <a:solidFill>
                            <a:schemeClr val="tx1"/>
                          </a:solidFill>
                          <a:latin typeface="Arial" charset="0"/>
                        </a:defRPr>
                      </a:lvl6pPr>
                      <a:lvl7pPr defTabSz="898525" fontAlgn="base">
                        <a:spcBef>
                          <a:spcPct val="20000"/>
                        </a:spcBef>
                        <a:spcAft>
                          <a:spcPct val="0"/>
                        </a:spcAft>
                        <a:defRPr>
                          <a:solidFill>
                            <a:schemeClr val="tx1"/>
                          </a:solidFill>
                          <a:latin typeface="Arial" charset="0"/>
                        </a:defRPr>
                      </a:lvl7pPr>
                      <a:lvl8pPr defTabSz="898525" fontAlgn="base">
                        <a:spcBef>
                          <a:spcPct val="20000"/>
                        </a:spcBef>
                        <a:spcAft>
                          <a:spcPct val="0"/>
                        </a:spcAft>
                        <a:defRPr>
                          <a:solidFill>
                            <a:schemeClr val="tx1"/>
                          </a:solidFill>
                          <a:latin typeface="Arial" charset="0"/>
                        </a:defRPr>
                      </a:lvl8pPr>
                      <a:lvl9pPr defTabSz="898525" fontAlgn="base">
                        <a:spcBef>
                          <a:spcPct val="20000"/>
                        </a:spcBef>
                        <a:spcAft>
                          <a:spcPct val="0"/>
                        </a:spcAft>
                        <a:defRPr>
                          <a:solidFill>
                            <a:schemeClr val="tx1"/>
                          </a:solidFill>
                          <a:latin typeface="Arial" charset="0"/>
                        </a:defRPr>
                      </a:lvl9pPr>
                    </a:lstStyle>
                    <a:p>
                      <a:pPr marL="0" marR="0" lvl="0" indent="0" algn="r" defTabSz="898525" rtl="0" eaLnBrk="1" fontAlgn="base" latinLnBrk="0" hangingPunct="1">
                        <a:lnSpc>
                          <a:spcPct val="100000"/>
                        </a:lnSpc>
                        <a:spcBef>
                          <a:spcPct val="20000"/>
                        </a:spcBef>
                        <a:spcAft>
                          <a:spcPct val="0"/>
                        </a:spcAft>
                        <a:buClrTx/>
                        <a:buSzTx/>
                        <a:buFontTx/>
                        <a:buNone/>
                        <a:tabLst/>
                      </a:pPr>
                      <a:r>
                        <a:rPr kumimoji="0" lang="es-ES" altLang="es-ES" sz="1600" b="1" i="0" u="none" strike="noStrike" cap="none" normalizeH="0" baseline="0" dirty="0" smtClean="0">
                          <a:ln>
                            <a:noFill/>
                          </a:ln>
                          <a:solidFill>
                            <a:schemeClr val="tx1"/>
                          </a:solidFill>
                          <a:effectLst/>
                          <a:latin typeface="+mn-lt"/>
                        </a:rPr>
                        <a:t>4.782.544 €</a:t>
                      </a:r>
                    </a:p>
                  </a:txBody>
                  <a:tcPr marL="0" marR="0" marT="0" marB="0" anchor="ctr" anchorCtr="1" horzOverflow="overflow">
                    <a:lnL w="12700" cap="flat" cmpd="sng" algn="ctr">
                      <a:solidFill>
                        <a:srgbClr val="CC0066"/>
                      </a:solidFill>
                      <a:prstDash val="solid"/>
                      <a:round/>
                      <a:headEnd type="none" w="med" len="med"/>
                      <a:tailEnd type="none" w="med" len="med"/>
                    </a:lnL>
                    <a:lnR w="12700" cap="flat" cmpd="sng" algn="ctr">
                      <a:solidFill>
                        <a:srgbClr val="CC0066"/>
                      </a:solidFill>
                      <a:prstDash val="solid"/>
                      <a:round/>
                      <a:headEnd type="none" w="med" len="med"/>
                      <a:tailEnd type="none" w="med" len="med"/>
                    </a:lnR>
                    <a:lnT w="12700" cap="flat" cmpd="sng" algn="ctr">
                      <a:solidFill>
                        <a:srgbClr val="CC0066"/>
                      </a:solidFill>
                      <a:prstDash val="solid"/>
                      <a:round/>
                      <a:headEnd type="none" w="med" len="med"/>
                      <a:tailEnd type="none" w="med" len="med"/>
                    </a:lnT>
                    <a:lnB w="12700" cap="flat" cmpd="sng" algn="ctr">
                      <a:solidFill>
                        <a:srgbClr val="CC0066"/>
                      </a:solidFill>
                      <a:prstDash val="solid"/>
                      <a:round/>
                      <a:headEnd type="none" w="med" len="med"/>
                      <a:tailEnd type="none" w="med" len="med"/>
                    </a:lnB>
                    <a:lnTlToBr>
                      <a:noFill/>
                    </a:lnTlToBr>
                    <a:lnBlToTr>
                      <a:noFill/>
                    </a:lnBlToTr>
                    <a:noFill/>
                  </a:tcPr>
                </a:tc>
              </a:tr>
            </a:tbl>
          </a:graphicData>
        </a:graphic>
      </p:graphicFrame>
      <p:sp>
        <p:nvSpPr>
          <p:cNvPr id="35885" name="Text Box 45"/>
          <p:cNvSpPr txBox="1">
            <a:spLocks noChangeArrowheads="1"/>
          </p:cNvSpPr>
          <p:nvPr/>
        </p:nvSpPr>
        <p:spPr bwMode="auto">
          <a:xfrm>
            <a:off x="5234880" y="2386114"/>
            <a:ext cx="3657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s-ES_tradnl" altLang="es-ES" sz="2000" b="1" dirty="0">
                <a:latin typeface="+mn-lt"/>
              </a:rPr>
              <a:t>Consumo de IBP en el </a:t>
            </a:r>
            <a:r>
              <a:rPr lang="es-ES_tradnl" altLang="es-ES" sz="2000" b="1" dirty="0" err="1">
                <a:latin typeface="+mn-lt"/>
              </a:rPr>
              <a:t>ib-salut</a:t>
            </a:r>
            <a:r>
              <a:rPr lang="es-ES_tradnl" altLang="es-ES" sz="2000" b="1" dirty="0">
                <a:latin typeface="+mn-lt"/>
              </a:rPr>
              <a:t> (receta)</a:t>
            </a:r>
            <a:endParaRPr lang="es-ES" altLang="es-ES" sz="2000" b="1" dirty="0">
              <a:latin typeface="+mn-lt"/>
            </a:endParaRPr>
          </a:p>
        </p:txBody>
      </p:sp>
      <p:sp>
        <p:nvSpPr>
          <p:cNvPr id="35886" name="Rectangle 46"/>
          <p:cNvSpPr>
            <a:spLocks noChangeArrowheads="1"/>
          </p:cNvSpPr>
          <p:nvPr/>
        </p:nvSpPr>
        <p:spPr bwMode="auto">
          <a:xfrm>
            <a:off x="5430838" y="6324600"/>
            <a:ext cx="30797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s-ES" altLang="es-ES" sz="1200">
                <a:solidFill>
                  <a:schemeClr val="tx2"/>
                </a:solidFill>
              </a:rPr>
              <a:t>Font:: Nora Izco . Servei Balear de la Salut</a:t>
            </a:r>
          </a:p>
        </p:txBody>
      </p:sp>
    </p:spTree>
    <p:extLst>
      <p:ext uri="{BB962C8B-B14F-4D97-AF65-F5344CB8AC3E}">
        <p14:creationId xmlns:p14="http://schemas.microsoft.com/office/powerpoint/2010/main" val="331514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altLang="es-ES" dirty="0" smtClean="0"/>
              <a:t>Clasificación del medicamento de referencia</a:t>
            </a:r>
            <a:r>
              <a:rPr lang="en-US" dirty="0" smtClean="0"/>
              <a:t/>
            </a:r>
            <a:br>
              <a:rPr lang="en-US" dirty="0" smtClean="0"/>
            </a:br>
            <a:endParaRPr lang="es-ES" dirty="0"/>
          </a:p>
        </p:txBody>
      </p:sp>
      <p:pic>
        <p:nvPicPr>
          <p:cNvPr id="409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67108"/>
          <a:stretch/>
        </p:blipFill>
        <p:spPr bwMode="auto">
          <a:xfrm>
            <a:off x="1691680" y="1170546"/>
            <a:ext cx="5915921" cy="153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07504" y="3140968"/>
            <a:ext cx="8957152" cy="2800767"/>
          </a:xfrm>
          <a:prstGeom prst="rect">
            <a:avLst/>
          </a:prstGeom>
          <a:noFill/>
          <a:ln>
            <a:solidFill>
              <a:srgbClr val="800000"/>
            </a:solidFill>
          </a:ln>
        </p:spPr>
        <p:txBody>
          <a:bodyPr wrap="square" rtlCol="0">
            <a:spAutoFit/>
          </a:bodyPr>
          <a:lstStyle/>
          <a:p>
            <a:r>
              <a:rPr lang="es-ES" sz="2200" dirty="0" smtClean="0"/>
              <a:t>Categoría </a:t>
            </a:r>
            <a:r>
              <a:rPr lang="es-ES" sz="2200" dirty="0"/>
              <a:t>A: El medicamento de referencia es la</a:t>
            </a:r>
            <a:r>
              <a:rPr lang="es-ES" sz="2200" b="1" dirty="0"/>
              <a:t> mejor </a:t>
            </a:r>
            <a:r>
              <a:rPr lang="es-ES" sz="2200" dirty="0"/>
              <a:t>opción o alternativa terapéutica para la indicación estudiada en función de la relación </a:t>
            </a:r>
            <a:r>
              <a:rPr lang="es-ES" sz="2200" b="1" dirty="0"/>
              <a:t>beneficio / riesgo </a:t>
            </a:r>
            <a:r>
              <a:rPr lang="es-ES" sz="2200" dirty="0"/>
              <a:t>comparado y los criterios de </a:t>
            </a:r>
            <a:r>
              <a:rPr lang="es-ES" sz="2200" b="1" dirty="0"/>
              <a:t>eficiencia</a:t>
            </a:r>
            <a:r>
              <a:rPr lang="es-ES" sz="2200" dirty="0"/>
              <a:t>. </a:t>
            </a:r>
            <a:endParaRPr lang="es-ES" sz="2200" dirty="0" smtClean="0"/>
          </a:p>
          <a:p>
            <a:endParaRPr lang="es-ES" sz="2200" dirty="0"/>
          </a:p>
          <a:p>
            <a:r>
              <a:rPr lang="es-ES" sz="2200" dirty="0" smtClean="0"/>
              <a:t>Categoría </a:t>
            </a:r>
            <a:r>
              <a:rPr lang="es-ES" sz="2200" dirty="0"/>
              <a:t>B </a:t>
            </a:r>
            <a:r>
              <a:rPr lang="es-ES" sz="2200" dirty="0" smtClean="0"/>
              <a:t>Los </a:t>
            </a:r>
            <a:r>
              <a:rPr lang="es-ES" sz="2200" dirty="0"/>
              <a:t>medicamentos xxx, xxx y xxx del grupo terapéutico X son </a:t>
            </a:r>
            <a:r>
              <a:rPr lang="es-ES" sz="2200" b="1" dirty="0"/>
              <a:t>alternativas equivalentes </a:t>
            </a:r>
            <a:r>
              <a:rPr lang="es-ES" sz="2200" dirty="0"/>
              <a:t>en función de su relación beneficio/riesgo. En  nuestra institución  (o para el sistema de salud)  el medicamento xxx es la opción más eficiente</a:t>
            </a:r>
            <a:r>
              <a:rPr lang="es-ES" sz="2200" dirty="0" smtClean="0"/>
              <a:t>.</a:t>
            </a:r>
            <a:endParaRPr lang="es-ES" sz="2200" dirty="0"/>
          </a:p>
        </p:txBody>
      </p:sp>
    </p:spTree>
    <p:extLst>
      <p:ext uri="{BB962C8B-B14F-4D97-AF65-F5344CB8AC3E}">
        <p14:creationId xmlns:p14="http://schemas.microsoft.com/office/powerpoint/2010/main" val="3338191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744216"/>
            <a:ext cx="8507288" cy="2476872"/>
          </a:xfrm>
          <a:ln>
            <a:solidFill>
              <a:srgbClr val="800000"/>
            </a:solidFill>
          </a:ln>
        </p:spPr>
        <p:txBody>
          <a:bodyPr>
            <a:normAutofit/>
          </a:bodyPr>
          <a:lstStyle/>
          <a:p>
            <a:pPr marL="0" indent="0">
              <a:buNone/>
            </a:pPr>
            <a:r>
              <a:rPr lang="es-ES" sz="2400" dirty="0"/>
              <a:t>Categoría </a:t>
            </a:r>
            <a:r>
              <a:rPr lang="es-ES" sz="2400" dirty="0" smtClean="0"/>
              <a:t>X: </a:t>
            </a:r>
            <a:r>
              <a:rPr lang="es-ES" sz="2400" dirty="0"/>
              <a:t>Medicamento sin utilidad terapéutica en general o en el caso del paciente ingresado por un proceso agudo, considerando la limitada duración de la estancia hospitalaria.  “Se recomienda suspender</a:t>
            </a:r>
            <a:r>
              <a:rPr lang="es-ES" sz="2400" dirty="0" smtClean="0"/>
              <a:t>”.</a:t>
            </a:r>
          </a:p>
          <a:p>
            <a:pPr marL="0" indent="0">
              <a:buNone/>
            </a:pPr>
            <a:endParaRPr lang="es-ES" sz="2400" dirty="0"/>
          </a:p>
          <a:p>
            <a:pPr marL="0" indent="0">
              <a:buNone/>
            </a:pPr>
            <a:r>
              <a:rPr lang="es-ES" sz="2400" dirty="0"/>
              <a:t>Categoría Z: Se recomienda continuar con el mismo tratamiento.</a:t>
            </a:r>
          </a:p>
          <a:p>
            <a:pPr marL="0" indent="0">
              <a:buNone/>
            </a:pPr>
            <a:endParaRPr lang="es-ES" sz="2400" dirty="0"/>
          </a:p>
        </p:txBody>
      </p:sp>
      <p:sp>
        <p:nvSpPr>
          <p:cNvPr id="4" name="1 Título"/>
          <p:cNvSpPr>
            <a:spLocks noGrp="1"/>
          </p:cNvSpPr>
          <p:nvPr>
            <p:ph type="title"/>
          </p:nvPr>
        </p:nvSpPr>
        <p:spPr>
          <a:xfrm>
            <a:off x="611560" y="476672"/>
            <a:ext cx="8229600" cy="1143000"/>
          </a:xfrm>
        </p:spPr>
        <p:txBody>
          <a:bodyPr/>
          <a:lstStyle/>
          <a:p>
            <a:r>
              <a:rPr lang="es-ES_tradnl" altLang="es-ES" dirty="0" smtClean="0"/>
              <a:t>Otras categorías de clasificación del medicamento</a:t>
            </a:r>
            <a:r>
              <a:rPr lang="en-US" dirty="0" smtClean="0"/>
              <a:t/>
            </a:r>
            <a:br>
              <a:rPr lang="en-US" dirty="0" smtClean="0"/>
            </a:br>
            <a:endParaRPr lang="es-ES" dirty="0"/>
          </a:p>
        </p:txBody>
      </p:sp>
    </p:spTree>
    <p:extLst>
      <p:ext uri="{BB962C8B-B14F-4D97-AF65-F5344CB8AC3E}">
        <p14:creationId xmlns:p14="http://schemas.microsoft.com/office/powerpoint/2010/main" val="3382438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Guía </a:t>
            </a:r>
            <a:r>
              <a:rPr lang="es-ES" dirty="0"/>
              <a:t>de Alternativas Terapéuticas Equivalentes (Guía ATE</a:t>
            </a:r>
            <a:r>
              <a:rPr lang="es-ES" dirty="0" smtClean="0"/>
              <a:t>) </a:t>
            </a:r>
            <a:r>
              <a:rPr lang="es-ES" dirty="0"/>
              <a:t/>
            </a:r>
            <a:br>
              <a:rPr lang="es-ES" dirty="0"/>
            </a:br>
            <a:endParaRPr lang="es-ES" dirty="0"/>
          </a:p>
        </p:txBody>
      </p:sp>
      <p:sp>
        <p:nvSpPr>
          <p:cNvPr id="3" name="2 Marcador de contenido"/>
          <p:cNvSpPr>
            <a:spLocks noGrp="1"/>
          </p:cNvSpPr>
          <p:nvPr>
            <p:ph idx="1"/>
          </p:nvPr>
        </p:nvSpPr>
        <p:spPr>
          <a:xfrm>
            <a:off x="457200" y="1600200"/>
            <a:ext cx="8507288" cy="4997152"/>
          </a:xfrm>
        </p:spPr>
        <p:txBody>
          <a:bodyPr>
            <a:normAutofit/>
          </a:bodyPr>
          <a:lstStyle/>
          <a:p>
            <a:pPr marL="0" indent="0" algn="just">
              <a:buNone/>
            </a:pPr>
            <a:r>
              <a:rPr lang="es-ES" dirty="0" smtClean="0"/>
              <a:t>Método </a:t>
            </a:r>
            <a:r>
              <a:rPr lang="es-ES" dirty="0"/>
              <a:t>desarrollado por el grupo GHEMA que aporta las bases para determinar si dos o más fármacos son alternativas terapéuticas equivalentes. </a:t>
            </a:r>
            <a:endParaRPr lang="es-ES" dirty="0" smtClean="0"/>
          </a:p>
          <a:p>
            <a:pPr marL="0" indent="0" algn="just">
              <a:buNone/>
            </a:pPr>
            <a:endParaRPr lang="es-ES" dirty="0"/>
          </a:p>
          <a:p>
            <a:pPr marL="0" indent="0" algn="just">
              <a:buNone/>
            </a:pPr>
            <a:r>
              <a:rPr lang="es-ES" dirty="0" smtClean="0"/>
              <a:t>Evaluación </a:t>
            </a:r>
            <a:r>
              <a:rPr lang="es-ES" dirty="0"/>
              <a:t>de las evidencias y extracción de los resultados aportados por los </a:t>
            </a:r>
            <a:r>
              <a:rPr lang="es-ES" dirty="0" smtClean="0"/>
              <a:t>estudios:</a:t>
            </a:r>
          </a:p>
          <a:p>
            <a:pPr marL="0" indent="0" algn="just">
              <a:buNone/>
            </a:pPr>
            <a:endParaRPr lang="es-ES" dirty="0"/>
          </a:p>
          <a:p>
            <a:pPr marL="514350" indent="-514350" algn="just">
              <a:buFont typeface="+mj-lt"/>
              <a:buAutoNum type="arabicPeriod"/>
            </a:pPr>
            <a:r>
              <a:rPr lang="es-ES" dirty="0" smtClean="0"/>
              <a:t>Comparaciones directas o </a:t>
            </a:r>
            <a:r>
              <a:rPr lang="es-ES" dirty="0"/>
              <a:t>meta-análisis de los </a:t>
            </a:r>
            <a:r>
              <a:rPr lang="es-ES" dirty="0" smtClean="0"/>
              <a:t>ECA.</a:t>
            </a:r>
            <a:endParaRPr lang="es-ES" dirty="0"/>
          </a:p>
          <a:p>
            <a:pPr marL="514350" indent="-514350" algn="just">
              <a:buFont typeface="+mj-lt"/>
              <a:buAutoNum type="arabicPeriod"/>
            </a:pPr>
            <a:r>
              <a:rPr lang="es-ES" dirty="0" smtClean="0"/>
              <a:t>Comparación </a:t>
            </a:r>
            <a:r>
              <a:rPr lang="es-ES" dirty="0"/>
              <a:t>indirecta </a:t>
            </a:r>
            <a:r>
              <a:rPr lang="es-ES" dirty="0" smtClean="0"/>
              <a:t>frente </a:t>
            </a:r>
            <a:r>
              <a:rPr lang="es-ES" dirty="0"/>
              <a:t>a comparador </a:t>
            </a:r>
            <a:r>
              <a:rPr lang="es-ES" dirty="0" smtClean="0"/>
              <a:t>común.</a:t>
            </a:r>
            <a:endParaRPr lang="es-ES" dirty="0"/>
          </a:p>
          <a:p>
            <a:pPr marL="0" indent="0" algn="just">
              <a:buNone/>
            </a:pPr>
            <a:endParaRPr lang="es-ES" dirty="0"/>
          </a:p>
        </p:txBody>
      </p:sp>
    </p:spTree>
    <p:extLst>
      <p:ext uri="{BB962C8B-B14F-4D97-AF65-F5344CB8AC3E}">
        <p14:creationId xmlns:p14="http://schemas.microsoft.com/office/powerpoint/2010/main" val="3066670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994122"/>
          </a:xfrm>
        </p:spPr>
        <p:txBody>
          <a:bodyPr/>
          <a:lstStyle/>
          <a:p>
            <a:pPr marL="0" indent="0"/>
            <a:r>
              <a:rPr lang="es-ES" dirty="0" smtClean="0"/>
              <a:t>¿</a:t>
            </a:r>
            <a:r>
              <a:rPr lang="es-ES" dirty="0"/>
              <a:t> </a:t>
            </a:r>
            <a:r>
              <a:rPr lang="es-ES" dirty="0" smtClean="0"/>
              <a:t>Cuándo podemos decir que 2 </a:t>
            </a:r>
            <a:r>
              <a:rPr lang="es-ES" dirty="0"/>
              <a:t>o más fármacos son </a:t>
            </a:r>
            <a:r>
              <a:rPr lang="es-ES" dirty="0" smtClean="0"/>
              <a:t>ATE y podemos hacer intercambio? </a:t>
            </a:r>
            <a:endParaRPr lang="es-ES" dirty="0"/>
          </a:p>
        </p:txBody>
      </p:sp>
      <p:pic>
        <p:nvPicPr>
          <p:cNvPr id="921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19563" t="11787" r="20387"/>
          <a:stretch/>
        </p:blipFill>
        <p:spPr bwMode="auto">
          <a:xfrm>
            <a:off x="510363" y="1694276"/>
            <a:ext cx="8144370" cy="48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7504" y="6300609"/>
            <a:ext cx="9036496" cy="584775"/>
          </a:xfrm>
          <a:prstGeom prst="rect">
            <a:avLst/>
          </a:prstGeom>
          <a:noFill/>
        </p:spPr>
        <p:txBody>
          <a:bodyPr wrap="square" rtlCol="0">
            <a:spAutoFit/>
          </a:bodyPr>
          <a:lstStyle/>
          <a:p>
            <a:r>
              <a:rPr lang="es-ES" sz="1600" b="1" dirty="0" err="1" smtClean="0">
                <a:solidFill>
                  <a:srgbClr val="800000"/>
                </a:solidFill>
              </a:rPr>
              <a:t>Gupo</a:t>
            </a:r>
            <a:r>
              <a:rPr lang="es-ES" sz="1600" b="1" dirty="0" smtClean="0">
                <a:solidFill>
                  <a:srgbClr val="800000"/>
                </a:solidFill>
              </a:rPr>
              <a:t> GHEMA </a:t>
            </a:r>
            <a:r>
              <a:rPr lang="en-US" sz="1600" dirty="0" smtClean="0"/>
              <a:t>Med </a:t>
            </a:r>
            <a:r>
              <a:rPr lang="en-US" sz="1600" dirty="0" err="1"/>
              <a:t>Clin</a:t>
            </a:r>
            <a:r>
              <a:rPr lang="en-US" sz="1600" dirty="0"/>
              <a:t> (</a:t>
            </a:r>
            <a:r>
              <a:rPr lang="en-US" sz="1600" dirty="0" err="1"/>
              <a:t>Barc</a:t>
            </a:r>
            <a:r>
              <a:rPr lang="en-US" sz="1600" dirty="0"/>
              <a:t>). 2014 Jan 27. </a:t>
            </a:r>
            <a:r>
              <a:rPr lang="en-US" sz="1600" dirty="0" err="1"/>
              <a:t>pii</a:t>
            </a:r>
            <a:r>
              <a:rPr lang="en-US" sz="1600" dirty="0"/>
              <a:t>: S0025-7753(13)00919-6. doi:10.1016/j.medcli.2013.11.033. [</a:t>
            </a:r>
            <a:r>
              <a:rPr lang="en-US" sz="1600" dirty="0" err="1"/>
              <a:t>Epub</a:t>
            </a:r>
            <a:r>
              <a:rPr lang="en-US" sz="1600" dirty="0"/>
              <a:t> ahead of print] Spanish. PubMed PMID:24480291</a:t>
            </a:r>
            <a:endParaRPr lang="es-ES" sz="1600" b="1" dirty="0">
              <a:solidFill>
                <a:srgbClr val="800000"/>
              </a:solidFill>
            </a:endParaRPr>
          </a:p>
        </p:txBody>
      </p:sp>
      <p:sp>
        <p:nvSpPr>
          <p:cNvPr id="6" name="5 Rectángulo"/>
          <p:cNvSpPr/>
          <p:nvPr/>
        </p:nvSpPr>
        <p:spPr>
          <a:xfrm>
            <a:off x="3059832" y="2492896"/>
            <a:ext cx="864096" cy="1656184"/>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2483768" y="2060848"/>
            <a:ext cx="1854354" cy="400110"/>
          </a:xfrm>
          <a:prstGeom prst="rect">
            <a:avLst/>
          </a:prstGeom>
          <a:noFill/>
        </p:spPr>
        <p:txBody>
          <a:bodyPr wrap="none" rtlCol="0">
            <a:spAutoFit/>
          </a:bodyPr>
          <a:lstStyle/>
          <a:p>
            <a:r>
              <a:rPr lang="es-ES" sz="2000" b="1" dirty="0" smtClean="0">
                <a:solidFill>
                  <a:srgbClr val="800000"/>
                </a:solidFill>
              </a:rPr>
              <a:t>CATEGORIA ATE</a:t>
            </a:r>
          </a:p>
        </p:txBody>
      </p:sp>
    </p:spTree>
    <p:extLst>
      <p:ext uri="{BB962C8B-B14F-4D97-AF65-F5344CB8AC3E}">
        <p14:creationId xmlns:p14="http://schemas.microsoft.com/office/powerpoint/2010/main" val="1788775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38138"/>
          </a:xfrm>
        </p:spPr>
        <p:txBody>
          <a:bodyPr/>
          <a:lstStyle/>
          <a:p>
            <a:r>
              <a:rPr lang="es-ES" dirty="0" smtClean="0"/>
              <a:t>Además de saber que el principio activo es equivalente debemos definir la dosis-equivalente</a:t>
            </a:r>
            <a:endParaRPr lang="es-ES"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 t="-1010" r="18" b="62190"/>
          <a:stretch/>
        </p:blipFill>
        <p:spPr bwMode="auto">
          <a:xfrm>
            <a:off x="539552" y="1628800"/>
            <a:ext cx="8136904" cy="244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013514647"/>
              </p:ext>
            </p:extLst>
          </p:nvPr>
        </p:nvGraphicFramePr>
        <p:xfrm>
          <a:off x="539551" y="4172606"/>
          <a:ext cx="8136905" cy="2420977"/>
        </p:xfrm>
        <a:graphic>
          <a:graphicData uri="http://schemas.openxmlformats.org/drawingml/2006/table">
            <a:tbl>
              <a:tblPr/>
              <a:tblGrid>
                <a:gridCol w="3960441"/>
                <a:gridCol w="4176464"/>
              </a:tblGrid>
              <a:tr h="0">
                <a:tc>
                  <a:txBody>
                    <a:bodyPr/>
                    <a:lstStyle/>
                    <a:p>
                      <a:pPr>
                        <a:spcAft>
                          <a:spcPts val="0"/>
                        </a:spcAft>
                      </a:pPr>
                      <a:r>
                        <a:rPr lang="es-ES_tradnl" sz="1400" b="1" dirty="0">
                          <a:effectLst/>
                          <a:latin typeface="+mn-lt"/>
                          <a:ea typeface="Times New Roman"/>
                        </a:rPr>
                        <a:t>MEDICAMENTO NO GUIA </a:t>
                      </a:r>
                      <a:endParaRPr lang="es-ES" sz="1400" dirty="0">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spcAft>
                          <a:spcPts val="0"/>
                        </a:spcAft>
                      </a:pPr>
                      <a:r>
                        <a:rPr lang="es-ES_tradnl" sz="1400" b="1" kern="0" dirty="0">
                          <a:effectLst/>
                          <a:latin typeface="+mn-lt"/>
                        </a:rPr>
                        <a:t>SUSTITUIR POR </a:t>
                      </a:r>
                      <a:endParaRPr lang="es-ES" sz="1400" b="1" kern="0" dirty="0">
                        <a:effectLst/>
                        <a:latin typeface="+mn-lt"/>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r>
              <a:tr h="657690">
                <a:tc>
                  <a:txBody>
                    <a:bodyPr/>
                    <a:lstStyle/>
                    <a:p>
                      <a:pPr>
                        <a:spcAft>
                          <a:spcPts val="0"/>
                        </a:spcAft>
                      </a:pPr>
                      <a:r>
                        <a:rPr lang="es-ES" sz="1400" dirty="0">
                          <a:effectLst/>
                          <a:latin typeface="+mn-lt"/>
                          <a:ea typeface="Times New Roman"/>
                        </a:rPr>
                        <a:t> </a:t>
                      </a:r>
                      <a:r>
                        <a:rPr lang="es-ES" sz="1400" b="1" dirty="0" smtClean="0">
                          <a:solidFill>
                            <a:srgbClr val="000000"/>
                          </a:solidFill>
                          <a:effectLst/>
                          <a:latin typeface="+mn-lt"/>
                          <a:cs typeface="Arial"/>
                        </a:rPr>
                        <a:t>ROSUVASTATINA</a:t>
                      </a:r>
                      <a:endParaRPr lang="es-ES" sz="1400" b="1" dirty="0">
                        <a:solidFill>
                          <a:srgbClr val="FFFFFF"/>
                        </a:solidFill>
                        <a:effectLst/>
                        <a:latin typeface="+mn-lt"/>
                        <a:cs typeface="Arial"/>
                      </a:endParaRPr>
                    </a:p>
                    <a:p>
                      <a:pPr>
                        <a:spcAft>
                          <a:spcPts val="0"/>
                        </a:spcAft>
                      </a:pPr>
                      <a:r>
                        <a:rPr lang="en-GB" sz="1400" b="1" dirty="0">
                          <a:solidFill>
                            <a:srgbClr val="000000"/>
                          </a:solidFill>
                          <a:effectLst/>
                          <a:latin typeface="+mn-lt"/>
                          <a:cs typeface="Arial"/>
                        </a:rPr>
                        <a:t>(CRESTOR comp. 5 mg, 10 mg, 20 mg)</a:t>
                      </a:r>
                      <a:endParaRPr lang="es-ES" sz="1400" b="1" dirty="0">
                        <a:solidFill>
                          <a:srgbClr val="FFFFFF"/>
                        </a:solidFill>
                        <a:effectLst/>
                        <a:latin typeface="+mn-lt"/>
                        <a:cs typeface="Arial"/>
                      </a:endParaRPr>
                    </a:p>
                    <a:p>
                      <a:pPr>
                        <a:spcAft>
                          <a:spcPts val="0"/>
                        </a:spcAft>
                      </a:pPr>
                      <a:r>
                        <a:rPr lang="es-ES_tradnl" sz="1400" b="1" dirty="0">
                          <a:solidFill>
                            <a:srgbClr val="000000"/>
                          </a:solidFill>
                          <a:effectLst/>
                          <a:latin typeface="+mn-lt"/>
                          <a:ea typeface="Times New Roman"/>
                        </a:rPr>
                        <a:t>Dosis máxima 40 mg/24 h </a:t>
                      </a:r>
                      <a:r>
                        <a:rPr lang="es-ES_tradnl" sz="1400" b="1" dirty="0" err="1" smtClean="0">
                          <a:solidFill>
                            <a:srgbClr val="000000"/>
                          </a:solidFill>
                          <a:effectLst/>
                          <a:latin typeface="+mn-lt"/>
                          <a:ea typeface="Times New Roman"/>
                        </a:rPr>
                        <a:t>vo</a:t>
                      </a:r>
                      <a:endParaRPr lang="es-ES_tradnl" sz="1400" b="1" dirty="0" smtClean="0">
                        <a:solidFill>
                          <a:srgbClr val="000000"/>
                        </a:solidFill>
                        <a:effectLst/>
                        <a:latin typeface="+mn-lt"/>
                        <a:ea typeface="Times New Roman"/>
                      </a:endParaRPr>
                    </a:p>
                    <a:p>
                      <a:pPr>
                        <a:spcAft>
                          <a:spcPts val="0"/>
                        </a:spcAft>
                      </a:pPr>
                      <a:r>
                        <a:rPr lang="es-ES_tradnl" sz="1400" dirty="0" smtClean="0">
                          <a:effectLst/>
                          <a:latin typeface="+mn-lt"/>
                          <a:ea typeface="Times New Roman"/>
                        </a:rPr>
                        <a:t> </a:t>
                      </a:r>
                      <a:endParaRPr lang="es-ES" sz="1400" dirty="0">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spcAft>
                          <a:spcPts val="0"/>
                        </a:spcAft>
                      </a:pPr>
                      <a:r>
                        <a:rPr lang="es-ES" sz="1400" b="1" dirty="0">
                          <a:effectLst/>
                          <a:latin typeface="+mn-lt"/>
                          <a:ea typeface="Times New Roman"/>
                        </a:rPr>
                        <a:t> </a:t>
                      </a:r>
                      <a:r>
                        <a:rPr lang="es-ES" sz="1400" b="0" dirty="0" smtClean="0">
                          <a:effectLst/>
                          <a:latin typeface="+mn-lt"/>
                          <a:ea typeface="Times New Roman"/>
                        </a:rPr>
                        <a:t>S</a:t>
                      </a:r>
                      <a:r>
                        <a:rPr lang="es-ES" sz="1400" b="1" dirty="0" smtClean="0">
                          <a:effectLst/>
                          <a:latin typeface="+mn-lt"/>
                          <a:ea typeface="Times New Roman"/>
                        </a:rPr>
                        <a:t>IMVASTATINA </a:t>
                      </a:r>
                      <a:r>
                        <a:rPr lang="es-ES" sz="1400" b="1" dirty="0">
                          <a:effectLst/>
                          <a:latin typeface="+mn-lt"/>
                          <a:ea typeface="Times New Roman"/>
                        </a:rPr>
                        <a:t>(</a:t>
                      </a:r>
                      <a:r>
                        <a:rPr lang="es-ES" sz="1400" b="1" dirty="0" err="1">
                          <a:effectLst/>
                          <a:latin typeface="+mn-lt"/>
                          <a:ea typeface="Times New Roman"/>
                        </a:rPr>
                        <a:t>comp.</a:t>
                      </a:r>
                      <a:r>
                        <a:rPr lang="es-ES" sz="1400" b="1" dirty="0">
                          <a:effectLst/>
                          <a:latin typeface="+mn-lt"/>
                          <a:ea typeface="Times New Roman"/>
                        </a:rPr>
                        <a:t> </a:t>
                      </a:r>
                      <a:r>
                        <a:rPr lang="en-GB" sz="1400" b="1" dirty="0">
                          <a:effectLst/>
                          <a:latin typeface="+mn-lt"/>
                          <a:ea typeface="Times New Roman"/>
                        </a:rPr>
                        <a:t>10 mg, 20 mg, 40 mg) ó</a:t>
                      </a:r>
                      <a:endParaRPr lang="es-ES" sz="1400" dirty="0">
                        <a:effectLst/>
                        <a:latin typeface="+mn-lt"/>
                        <a:ea typeface="Times New Roman"/>
                      </a:endParaRPr>
                    </a:p>
                    <a:p>
                      <a:pPr>
                        <a:spcAft>
                          <a:spcPts val="0"/>
                        </a:spcAft>
                      </a:pPr>
                      <a:r>
                        <a:rPr lang="es-ES_tradnl" sz="1400" b="1" dirty="0">
                          <a:solidFill>
                            <a:srgbClr val="000000"/>
                          </a:solidFill>
                          <a:effectLst/>
                          <a:latin typeface="+mn-lt"/>
                          <a:ea typeface="Times New Roman"/>
                        </a:rPr>
                        <a:t>Dosis máxima 40 mg/24 h </a:t>
                      </a:r>
                      <a:r>
                        <a:rPr lang="es-ES_tradnl" sz="1400" b="1" dirty="0" err="1" smtClean="0">
                          <a:solidFill>
                            <a:srgbClr val="000000"/>
                          </a:solidFill>
                          <a:effectLst/>
                          <a:latin typeface="+mn-lt"/>
                          <a:ea typeface="Times New Roman"/>
                        </a:rPr>
                        <a:t>vo</a:t>
                      </a:r>
                      <a:endParaRPr lang="es-ES" sz="1400" dirty="0">
                        <a:effectLst/>
                        <a:latin typeface="+mn-lt"/>
                        <a:ea typeface="Times New Roman"/>
                      </a:endParaRPr>
                    </a:p>
                    <a:p>
                      <a:pPr>
                        <a:spcAft>
                          <a:spcPts val="0"/>
                        </a:spcAft>
                      </a:pPr>
                      <a:r>
                        <a:rPr lang="es-ES" sz="1400" b="1" dirty="0">
                          <a:effectLst/>
                          <a:latin typeface="+mn-lt"/>
                          <a:ea typeface="Times New Roman"/>
                        </a:rPr>
                        <a:t>ATORVASTATINA(</a:t>
                      </a:r>
                      <a:r>
                        <a:rPr lang="es-ES" sz="1400" b="1" dirty="0" err="1">
                          <a:effectLst/>
                          <a:latin typeface="+mn-lt"/>
                          <a:ea typeface="Times New Roman"/>
                        </a:rPr>
                        <a:t>comp.</a:t>
                      </a:r>
                      <a:r>
                        <a:rPr lang="es-ES" sz="1400" b="1" dirty="0">
                          <a:effectLst/>
                          <a:latin typeface="+mn-lt"/>
                          <a:ea typeface="Times New Roman"/>
                        </a:rPr>
                        <a:t> </a:t>
                      </a:r>
                      <a:r>
                        <a:rPr lang="es-ES_tradnl" sz="1400" b="1" dirty="0">
                          <a:effectLst/>
                          <a:latin typeface="+mn-lt"/>
                          <a:ea typeface="Times New Roman"/>
                        </a:rPr>
                        <a:t>10 mg, 20 mg, 40 mg)</a:t>
                      </a:r>
                      <a:endParaRPr lang="es-ES" sz="1400" dirty="0">
                        <a:effectLst/>
                        <a:latin typeface="+mn-lt"/>
                        <a:ea typeface="Times New Roman"/>
                      </a:endParaRPr>
                    </a:p>
                    <a:p>
                      <a:pPr>
                        <a:spcAft>
                          <a:spcPts val="0"/>
                        </a:spcAft>
                      </a:pPr>
                      <a:r>
                        <a:rPr lang="es-ES_tradnl" sz="1400" b="1" dirty="0">
                          <a:solidFill>
                            <a:srgbClr val="000000"/>
                          </a:solidFill>
                          <a:effectLst/>
                          <a:latin typeface="+mn-lt"/>
                          <a:ea typeface="Times New Roman"/>
                        </a:rPr>
                        <a:t>Dosis máxima 80 mg/24 h </a:t>
                      </a:r>
                      <a:r>
                        <a:rPr lang="es-ES_tradnl" sz="1400" b="1" dirty="0" err="1" smtClean="0">
                          <a:solidFill>
                            <a:srgbClr val="000000"/>
                          </a:solidFill>
                          <a:effectLst/>
                          <a:latin typeface="+mn-lt"/>
                          <a:ea typeface="Times New Roman"/>
                        </a:rPr>
                        <a:t>vo</a:t>
                      </a:r>
                      <a:endParaRPr lang="es-ES_tradnl" sz="1400" b="1" dirty="0" smtClean="0">
                        <a:solidFill>
                          <a:srgbClr val="00000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256540">
                <a:tc rowSpan="2">
                  <a:txBody>
                    <a:bodyPr/>
                    <a:lstStyle/>
                    <a:p>
                      <a:pPr>
                        <a:spcAft>
                          <a:spcPts val="0"/>
                        </a:spcAft>
                      </a:pPr>
                      <a:r>
                        <a:rPr lang="es-ES_tradnl" sz="1400" dirty="0" err="1">
                          <a:solidFill>
                            <a:srgbClr val="002060"/>
                          </a:solidFill>
                          <a:effectLst/>
                          <a:latin typeface="+mn-lt"/>
                          <a:ea typeface="Times New Roman"/>
                        </a:rPr>
                        <a:t>Rosuvastatina</a:t>
                      </a:r>
                      <a:r>
                        <a:rPr lang="es-ES_tradnl" sz="1400" dirty="0">
                          <a:solidFill>
                            <a:srgbClr val="002060"/>
                          </a:solidFill>
                          <a:effectLst/>
                          <a:latin typeface="+mn-lt"/>
                          <a:ea typeface="Times New Roman"/>
                        </a:rPr>
                        <a:t> 5 mg c/24 h </a:t>
                      </a:r>
                      <a:r>
                        <a:rPr lang="es-ES_tradnl" sz="1400" dirty="0" err="1">
                          <a:solidFill>
                            <a:srgbClr val="002060"/>
                          </a:solidFill>
                          <a:effectLst/>
                          <a:latin typeface="+mn-lt"/>
                          <a:ea typeface="Times New Roman"/>
                        </a:rPr>
                        <a:t>vo</a:t>
                      </a:r>
                      <a:endParaRPr lang="es-ES" sz="1400" dirty="0">
                        <a:solidFill>
                          <a:srgbClr val="002060"/>
                        </a:solidFill>
                        <a:effectLst/>
                        <a:latin typeface="+mn-lt"/>
                        <a:ea typeface="Times New Roman"/>
                      </a:endParaRPr>
                    </a:p>
                    <a:p>
                      <a:pPr>
                        <a:spcAft>
                          <a:spcPts val="0"/>
                        </a:spcAft>
                      </a:pPr>
                      <a:r>
                        <a:rPr lang="es-ES_tradnl" sz="1400" dirty="0">
                          <a:solidFill>
                            <a:srgbClr val="002060"/>
                          </a:solidFill>
                          <a:effectLst/>
                          <a:latin typeface="+mn-lt"/>
                          <a:ea typeface="Times New Roman"/>
                        </a:rPr>
                        <a:t> </a:t>
                      </a:r>
                      <a:endParaRPr lang="es-ES" sz="1400" dirty="0">
                        <a:solidFill>
                          <a:srgbClr val="002060"/>
                        </a:solidFill>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es-ES_tradnl" sz="1400">
                          <a:solidFill>
                            <a:srgbClr val="002060"/>
                          </a:solidFill>
                          <a:effectLst/>
                          <a:latin typeface="+mn-lt"/>
                          <a:ea typeface="Times New Roman"/>
                        </a:rPr>
                        <a:t>Simvastatina 20 mg c/24 h vo</a:t>
                      </a:r>
                      <a:endParaRPr lang="es-ES" sz="140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80975">
                <a:tc vMerge="1">
                  <a:txBody>
                    <a:bodyPr/>
                    <a:lstStyle/>
                    <a:p>
                      <a:endParaRPr lang="es-ES"/>
                    </a:p>
                  </a:txBody>
                  <a:tcPr/>
                </a:tc>
                <a:tc>
                  <a:txBody>
                    <a:bodyPr/>
                    <a:lstStyle/>
                    <a:p>
                      <a:pPr>
                        <a:spcAft>
                          <a:spcPts val="0"/>
                        </a:spcAft>
                      </a:pPr>
                      <a:r>
                        <a:rPr lang="es-ES_tradnl" sz="1400" dirty="0" err="1">
                          <a:solidFill>
                            <a:srgbClr val="002060"/>
                          </a:solidFill>
                          <a:effectLst/>
                          <a:latin typeface="+mn-lt"/>
                          <a:ea typeface="Times New Roman"/>
                        </a:rPr>
                        <a:t>Atorvastatina</a:t>
                      </a:r>
                      <a:r>
                        <a:rPr lang="es-ES_tradnl" sz="1400" dirty="0">
                          <a:solidFill>
                            <a:srgbClr val="002060"/>
                          </a:solidFill>
                          <a:effectLst/>
                          <a:latin typeface="+mn-lt"/>
                          <a:ea typeface="Times New Roman"/>
                        </a:rPr>
                        <a:t> 10 mg c/24 h </a:t>
                      </a:r>
                      <a:r>
                        <a:rPr lang="es-ES_tradnl" sz="1400" dirty="0" err="1" smtClean="0">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95580">
                <a:tc rowSpan="2">
                  <a:txBody>
                    <a:bodyPr/>
                    <a:lstStyle/>
                    <a:p>
                      <a:pPr>
                        <a:spcAft>
                          <a:spcPts val="0"/>
                        </a:spcAft>
                      </a:pPr>
                      <a:r>
                        <a:rPr lang="es-ES_tradnl" sz="1400" dirty="0" err="1">
                          <a:solidFill>
                            <a:srgbClr val="002060"/>
                          </a:solidFill>
                          <a:effectLst/>
                          <a:latin typeface="+mn-lt"/>
                          <a:ea typeface="Times New Roman"/>
                        </a:rPr>
                        <a:t>Rosuvastatina</a:t>
                      </a:r>
                      <a:r>
                        <a:rPr lang="es-ES_tradnl" sz="1400" dirty="0">
                          <a:solidFill>
                            <a:srgbClr val="002060"/>
                          </a:solidFill>
                          <a:effectLst/>
                          <a:latin typeface="+mn-lt"/>
                          <a:ea typeface="Times New Roman"/>
                        </a:rPr>
                        <a:t> 10 mg c/24 h </a:t>
                      </a:r>
                      <a:r>
                        <a:rPr lang="es-ES_tradnl" sz="1400" dirty="0" err="1">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es-ES_tradnl" sz="1400" dirty="0" err="1">
                          <a:solidFill>
                            <a:srgbClr val="002060"/>
                          </a:solidFill>
                          <a:effectLst/>
                          <a:latin typeface="+mn-lt"/>
                          <a:ea typeface="Times New Roman"/>
                        </a:rPr>
                        <a:t>Simvastatina</a:t>
                      </a:r>
                      <a:r>
                        <a:rPr lang="es-ES_tradnl" sz="1400" dirty="0">
                          <a:solidFill>
                            <a:srgbClr val="002060"/>
                          </a:solidFill>
                          <a:effectLst/>
                          <a:latin typeface="+mn-lt"/>
                          <a:ea typeface="Times New Roman"/>
                        </a:rPr>
                        <a:t> 40 mg c/24 h </a:t>
                      </a:r>
                      <a:r>
                        <a:rPr lang="es-ES_tradnl" sz="1400" dirty="0" err="1" smtClean="0">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94945">
                <a:tc vMerge="1">
                  <a:txBody>
                    <a:bodyPr/>
                    <a:lstStyle/>
                    <a:p>
                      <a:endParaRPr lang="es-ES"/>
                    </a:p>
                  </a:txBody>
                  <a:tcPr/>
                </a:tc>
                <a:tc>
                  <a:txBody>
                    <a:bodyPr/>
                    <a:lstStyle/>
                    <a:p>
                      <a:pPr>
                        <a:spcAft>
                          <a:spcPts val="0"/>
                        </a:spcAft>
                      </a:pPr>
                      <a:r>
                        <a:rPr lang="es-ES_tradnl" sz="1400">
                          <a:solidFill>
                            <a:srgbClr val="002060"/>
                          </a:solidFill>
                          <a:effectLst/>
                          <a:latin typeface="+mn-lt"/>
                          <a:ea typeface="Times New Roman"/>
                        </a:rPr>
                        <a:t>Atorvastatina 20 mg c/24 h vo</a:t>
                      </a:r>
                      <a:endParaRPr lang="es-ES" sz="140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9278">
                <a:tc>
                  <a:txBody>
                    <a:bodyPr/>
                    <a:lstStyle/>
                    <a:p>
                      <a:pPr>
                        <a:spcAft>
                          <a:spcPts val="0"/>
                        </a:spcAft>
                      </a:pPr>
                      <a:r>
                        <a:rPr lang="es-ES_tradnl" sz="1400" dirty="0" err="1">
                          <a:solidFill>
                            <a:srgbClr val="002060"/>
                          </a:solidFill>
                          <a:effectLst/>
                          <a:latin typeface="+mn-lt"/>
                          <a:ea typeface="Times New Roman"/>
                        </a:rPr>
                        <a:t>Rosuvastatina</a:t>
                      </a:r>
                      <a:r>
                        <a:rPr lang="es-ES_tradnl" sz="1400" dirty="0">
                          <a:solidFill>
                            <a:srgbClr val="002060"/>
                          </a:solidFill>
                          <a:effectLst/>
                          <a:latin typeface="+mn-lt"/>
                          <a:ea typeface="Times New Roman"/>
                        </a:rPr>
                        <a:t> 20 mg c/24 h </a:t>
                      </a:r>
                      <a:r>
                        <a:rPr lang="es-ES_tradnl" sz="1400" dirty="0" err="1">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es-ES_tradnl" sz="1400" dirty="0" err="1">
                          <a:solidFill>
                            <a:srgbClr val="002060"/>
                          </a:solidFill>
                          <a:effectLst/>
                          <a:latin typeface="+mn-lt"/>
                          <a:ea typeface="Times New Roman"/>
                        </a:rPr>
                        <a:t>Atorvastatina</a:t>
                      </a:r>
                      <a:r>
                        <a:rPr lang="es-ES_tradnl" sz="1400" dirty="0">
                          <a:solidFill>
                            <a:srgbClr val="002060"/>
                          </a:solidFill>
                          <a:effectLst/>
                          <a:latin typeface="+mn-lt"/>
                          <a:ea typeface="Times New Roman"/>
                        </a:rPr>
                        <a:t> 40 mg c/24 h </a:t>
                      </a:r>
                      <a:r>
                        <a:rPr lang="es-ES_tradnl" sz="1400" dirty="0" err="1">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244197">
                <a:tc>
                  <a:txBody>
                    <a:bodyPr/>
                    <a:lstStyle/>
                    <a:p>
                      <a:pPr>
                        <a:spcAft>
                          <a:spcPts val="0"/>
                        </a:spcAft>
                      </a:pPr>
                      <a:r>
                        <a:rPr lang="es-ES_tradnl" sz="1400">
                          <a:solidFill>
                            <a:srgbClr val="002060"/>
                          </a:solidFill>
                          <a:effectLst/>
                          <a:latin typeface="+mn-lt"/>
                          <a:ea typeface="Times New Roman"/>
                        </a:rPr>
                        <a:t>Rosuvastatina 40 mg c/24 h vo</a:t>
                      </a:r>
                      <a:endParaRPr lang="es-ES" sz="1400">
                        <a:solidFill>
                          <a:srgbClr val="002060"/>
                        </a:solidFill>
                        <a:effectLst/>
                        <a:latin typeface="+mn-lt"/>
                        <a:ea typeface="Times New Roman"/>
                      </a:endParaRPr>
                    </a:p>
                  </a:txBody>
                  <a:tcPr marL="44450" marR="4445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spcAft>
                          <a:spcPts val="0"/>
                        </a:spcAft>
                      </a:pPr>
                      <a:r>
                        <a:rPr lang="es-ES_tradnl" sz="1400" dirty="0" err="1" smtClean="0">
                          <a:solidFill>
                            <a:srgbClr val="002060"/>
                          </a:solidFill>
                          <a:effectLst/>
                          <a:latin typeface="+mn-lt"/>
                          <a:ea typeface="Times New Roman"/>
                        </a:rPr>
                        <a:t>Atorvastatina</a:t>
                      </a:r>
                      <a:r>
                        <a:rPr lang="es-ES_tradnl" sz="1400" dirty="0" smtClean="0">
                          <a:solidFill>
                            <a:srgbClr val="002060"/>
                          </a:solidFill>
                          <a:effectLst/>
                          <a:latin typeface="+mn-lt"/>
                          <a:ea typeface="Times New Roman"/>
                        </a:rPr>
                        <a:t> </a:t>
                      </a:r>
                      <a:r>
                        <a:rPr lang="es-ES_tradnl" sz="1400" dirty="0">
                          <a:solidFill>
                            <a:srgbClr val="002060"/>
                          </a:solidFill>
                          <a:effectLst/>
                          <a:latin typeface="+mn-lt"/>
                          <a:ea typeface="Times New Roman"/>
                        </a:rPr>
                        <a:t>80 mg c/24 h </a:t>
                      </a:r>
                      <a:r>
                        <a:rPr lang="es-ES_tradnl" sz="1400" dirty="0" err="1">
                          <a:solidFill>
                            <a:srgbClr val="002060"/>
                          </a:solidFill>
                          <a:effectLst/>
                          <a:latin typeface="+mn-lt"/>
                          <a:ea typeface="Times New Roman"/>
                        </a:rPr>
                        <a:t>vo</a:t>
                      </a:r>
                      <a:endParaRPr lang="es-ES" sz="1400" dirty="0">
                        <a:solidFill>
                          <a:srgbClr val="002060"/>
                        </a:solidFill>
                        <a:effectLst/>
                        <a:latin typeface="+mn-lt"/>
                        <a:ea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Tree>
    <p:extLst>
      <p:ext uri="{BB962C8B-B14F-4D97-AF65-F5344CB8AC3E}">
        <p14:creationId xmlns:p14="http://schemas.microsoft.com/office/powerpoint/2010/main" val="1969983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hacer con la conciliación del tratamiento?</a:t>
            </a:r>
            <a:endParaRPr lang="es-ES" dirty="0"/>
          </a:p>
        </p:txBody>
      </p:sp>
      <p:sp>
        <p:nvSpPr>
          <p:cNvPr id="3" name="2 Marcador de contenido"/>
          <p:cNvSpPr>
            <a:spLocks noGrp="1"/>
          </p:cNvSpPr>
          <p:nvPr>
            <p:ph idx="1"/>
          </p:nvPr>
        </p:nvSpPr>
        <p:spPr>
          <a:xfrm>
            <a:off x="457200" y="4725144"/>
            <a:ext cx="8571608" cy="1800200"/>
          </a:xfrm>
        </p:spPr>
        <p:txBody>
          <a:bodyPr/>
          <a:lstStyle/>
          <a:p>
            <a:pPr marL="0" indent="0">
              <a:buNone/>
            </a:pPr>
            <a:r>
              <a:rPr lang="es-ES" dirty="0"/>
              <a:t>Factibilidad del intercambio para aplicar la GIT a un paciente </a:t>
            </a:r>
            <a:r>
              <a:rPr lang="es-ES" dirty="0" smtClean="0"/>
              <a:t>concreto</a:t>
            </a:r>
            <a:endParaRPr lang="es-E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6" y="1844824"/>
            <a:ext cx="9012972" cy="2595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933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Las limitaciones de la GFT:</a:t>
            </a:r>
            <a:br>
              <a:rPr lang="es-ES" dirty="0" smtClean="0"/>
            </a:br>
            <a:r>
              <a:rPr lang="es-ES" dirty="0" smtClean="0"/>
              <a:t>respuesta con la GIT</a:t>
            </a:r>
            <a:endParaRPr lang="es-ES" dirty="0"/>
          </a:p>
        </p:txBody>
      </p:sp>
      <p:sp>
        <p:nvSpPr>
          <p:cNvPr id="3" name="2 Marcador de contenido"/>
          <p:cNvSpPr>
            <a:spLocks noGrp="1"/>
          </p:cNvSpPr>
          <p:nvPr>
            <p:ph idx="1"/>
          </p:nvPr>
        </p:nvSpPr>
        <p:spPr>
          <a:xfrm>
            <a:off x="467544" y="2780928"/>
            <a:ext cx="8229600" cy="4525963"/>
          </a:xfrm>
        </p:spPr>
        <p:txBody>
          <a:bodyPr/>
          <a:lstStyle/>
          <a:p>
            <a:pPr marL="0" indent="0" algn="just">
              <a:buNone/>
            </a:pPr>
            <a:r>
              <a:rPr lang="es-ES_tradnl" altLang="es-ES" dirty="0"/>
              <a:t>Nos permite dar respuesta  a una </a:t>
            </a:r>
            <a:r>
              <a:rPr lang="es-ES_tradnl" altLang="es-ES" dirty="0" smtClean="0"/>
              <a:t>prescripción de </a:t>
            </a:r>
            <a:r>
              <a:rPr lang="es-ES_tradnl" altLang="es-ES" dirty="0"/>
              <a:t>un fármaco no incluido en una GUIA  mediante la </a:t>
            </a:r>
            <a:r>
              <a:rPr lang="es-ES_tradnl" altLang="es-ES" dirty="0" smtClean="0"/>
              <a:t>aplicación de </a:t>
            </a:r>
            <a:r>
              <a:rPr lang="es-ES_tradnl" altLang="es-ES" dirty="0"/>
              <a:t>un protocolo de sustitución por equivalentes terapéuticos </a:t>
            </a:r>
            <a:r>
              <a:rPr lang="es-ES_tradnl" altLang="es-ES" dirty="0" smtClean="0"/>
              <a:t> previamente </a:t>
            </a:r>
            <a:r>
              <a:rPr lang="es-ES_tradnl" altLang="es-ES" dirty="0"/>
              <a:t>consensuado en cada ámbito.</a:t>
            </a:r>
          </a:p>
          <a:p>
            <a:endParaRPr lang="es-ES" dirty="0"/>
          </a:p>
        </p:txBody>
      </p:sp>
    </p:spTree>
    <p:extLst>
      <p:ext uri="{BB962C8B-B14F-4D97-AF65-F5344CB8AC3E}">
        <p14:creationId xmlns:p14="http://schemas.microsoft.com/office/powerpoint/2010/main" val="1285466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128838" y="116632"/>
            <a:ext cx="7015162" cy="1200329"/>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defRPr/>
            </a:pPr>
            <a:r>
              <a:rPr lang="es-ES_tradnl" altLang="es-ES" sz="3600" b="1" dirty="0">
                <a:solidFill>
                  <a:srgbClr val="800000"/>
                </a:solidFill>
                <a:effectLst>
                  <a:outerShdw blurRad="38100" dist="38100" dir="2700000" algn="tl">
                    <a:srgbClr val="000000">
                      <a:alpha val="43137"/>
                    </a:srgbClr>
                  </a:outerShdw>
                </a:effectLst>
                <a:latin typeface="+mj-lt"/>
                <a:ea typeface="+mj-ea"/>
                <a:cs typeface="+mj-cs"/>
              </a:rPr>
              <a:t>Condiciones para el Intercambio Terapéutico </a:t>
            </a:r>
          </a:p>
        </p:txBody>
      </p:sp>
      <p:graphicFrame>
        <p:nvGraphicFramePr>
          <p:cNvPr id="116739" name="Group 3"/>
          <p:cNvGraphicFramePr>
            <a:graphicFrameLocks noGrp="1"/>
          </p:cNvGraphicFramePr>
          <p:nvPr>
            <p:ph sz="half" idx="2"/>
            <p:extLst>
              <p:ext uri="{D42A27DB-BD31-4B8C-83A1-F6EECF244321}">
                <p14:modId xmlns:p14="http://schemas.microsoft.com/office/powerpoint/2010/main" val="2907950129"/>
              </p:ext>
            </p:extLst>
          </p:nvPr>
        </p:nvGraphicFramePr>
        <p:xfrm>
          <a:off x="482600" y="1754252"/>
          <a:ext cx="8039100" cy="518048"/>
        </p:xfrm>
        <a:graphic>
          <a:graphicData uri="http://schemas.openxmlformats.org/drawingml/2006/table">
            <a:tbl>
              <a:tblPr/>
              <a:tblGrid>
                <a:gridCol w="2890838"/>
                <a:gridCol w="2674937"/>
                <a:gridCol w="2473325"/>
              </a:tblGrid>
              <a:tr h="5175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dirty="0" smtClean="0">
                          <a:ln>
                            <a:noFill/>
                          </a:ln>
                          <a:solidFill>
                            <a:schemeClr val="bg1"/>
                          </a:solidFill>
                          <a:effectLst/>
                          <a:latin typeface="+mn-lt"/>
                        </a:rPr>
                        <a:t>Medicamento</a:t>
                      </a:r>
                    </a:p>
                  </a:txBody>
                  <a:tcPr marT="45664" marB="4566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666633"/>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smtClean="0">
                          <a:ln>
                            <a:noFill/>
                          </a:ln>
                          <a:solidFill>
                            <a:schemeClr val="bg1"/>
                          </a:solidFill>
                          <a:effectLst/>
                          <a:latin typeface="+mn-lt"/>
                        </a:rPr>
                        <a:t>Paciente</a:t>
                      </a:r>
                    </a:p>
                  </a:txBody>
                  <a:tcPr marT="45664" marB="4566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2800" b="1" i="0" u="none" strike="noStrike" cap="none" normalizeH="0" baseline="0" dirty="0" smtClean="0">
                          <a:ln>
                            <a:noFill/>
                          </a:ln>
                          <a:solidFill>
                            <a:schemeClr val="bg1"/>
                          </a:solidFill>
                          <a:effectLst>
                            <a:outerShdw blurRad="38100" dist="38100" dir="2700000" algn="tl">
                              <a:srgbClr val="808080"/>
                            </a:outerShdw>
                          </a:effectLst>
                          <a:latin typeface="+mn-lt"/>
                        </a:rPr>
                        <a:t>Patología</a:t>
                      </a:r>
                    </a:p>
                  </a:txBody>
                  <a:tcPr marT="45664" marB="45664"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tx2"/>
                    </a:solidFill>
                  </a:tcPr>
                </a:tc>
              </a:tr>
            </a:tbl>
          </a:graphicData>
        </a:graphic>
      </p:graphicFrame>
      <p:graphicFrame>
        <p:nvGraphicFramePr>
          <p:cNvPr id="116749" name="Group 13"/>
          <p:cNvGraphicFramePr>
            <a:graphicFrameLocks noGrp="1"/>
          </p:cNvGraphicFramePr>
          <p:nvPr>
            <p:extLst>
              <p:ext uri="{D42A27DB-BD31-4B8C-83A1-F6EECF244321}">
                <p14:modId xmlns:p14="http://schemas.microsoft.com/office/powerpoint/2010/main" val="2075847925"/>
              </p:ext>
            </p:extLst>
          </p:nvPr>
        </p:nvGraphicFramePr>
        <p:xfrm>
          <a:off x="482600" y="1628799"/>
          <a:ext cx="8039100" cy="1174811"/>
        </p:xfrm>
        <a:graphic>
          <a:graphicData uri="http://schemas.openxmlformats.org/drawingml/2006/table">
            <a:tbl>
              <a:tblPr/>
              <a:tblGrid>
                <a:gridCol w="2882900"/>
                <a:gridCol w="2682875"/>
                <a:gridCol w="2473325"/>
              </a:tblGrid>
              <a:tr h="117481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800" b="1" i="0" u="none" strike="noStrike" cap="none" normalizeH="0" baseline="0" smtClean="0">
                        <a:ln>
                          <a:noFill/>
                        </a:ln>
                        <a:solidFill>
                          <a:schemeClr val="tx1"/>
                        </a:solidFill>
                        <a:effectLst/>
                        <a:latin typeface="Arial"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28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21530" name="Text Box 26"/>
          <p:cNvSpPr txBox="1">
            <a:spLocks noChangeArrowheads="1"/>
          </p:cNvSpPr>
          <p:nvPr/>
        </p:nvSpPr>
        <p:spPr bwMode="auto">
          <a:xfrm>
            <a:off x="515938" y="2371814"/>
            <a:ext cx="322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dirty="0">
                <a:latin typeface="+mn-lt"/>
              </a:rPr>
              <a:t>Eficacia y seguridad</a:t>
            </a:r>
          </a:p>
        </p:txBody>
      </p:sp>
      <p:sp>
        <p:nvSpPr>
          <p:cNvPr id="21531" name="Text Box 27"/>
          <p:cNvSpPr txBox="1">
            <a:spLocks noChangeArrowheads="1"/>
          </p:cNvSpPr>
          <p:nvPr/>
        </p:nvSpPr>
        <p:spPr bwMode="auto">
          <a:xfrm>
            <a:off x="515938" y="2765514"/>
            <a:ext cx="322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dirty="0">
                <a:latin typeface="+mn-lt"/>
              </a:rPr>
              <a:t>Interacciones</a:t>
            </a:r>
          </a:p>
        </p:txBody>
      </p:sp>
      <p:sp>
        <p:nvSpPr>
          <p:cNvPr id="21532" name="Text Box 28"/>
          <p:cNvSpPr txBox="1">
            <a:spLocks noChangeArrowheads="1"/>
          </p:cNvSpPr>
          <p:nvPr/>
        </p:nvSpPr>
        <p:spPr bwMode="auto">
          <a:xfrm>
            <a:off x="515938" y="3146514"/>
            <a:ext cx="322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a:latin typeface="+mn-lt"/>
              </a:rPr>
              <a:t>Escalado de dosis</a:t>
            </a:r>
          </a:p>
        </p:txBody>
      </p:sp>
      <p:sp>
        <p:nvSpPr>
          <p:cNvPr id="21534" name="Text Box 30"/>
          <p:cNvSpPr txBox="1">
            <a:spLocks noChangeArrowheads="1"/>
          </p:cNvSpPr>
          <p:nvPr/>
        </p:nvSpPr>
        <p:spPr bwMode="auto">
          <a:xfrm>
            <a:off x="3381375" y="2292414"/>
            <a:ext cx="351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a:latin typeface="+mn-lt"/>
              </a:rPr>
              <a:t>Edad</a:t>
            </a:r>
          </a:p>
        </p:txBody>
      </p:sp>
      <p:sp>
        <p:nvSpPr>
          <p:cNvPr id="21535" name="Text Box 31"/>
          <p:cNvSpPr txBox="1">
            <a:spLocks noChangeArrowheads="1"/>
          </p:cNvSpPr>
          <p:nvPr/>
        </p:nvSpPr>
        <p:spPr bwMode="auto">
          <a:xfrm>
            <a:off x="3381375" y="2609914"/>
            <a:ext cx="370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a:latin typeface="+mn-lt"/>
              </a:rPr>
              <a:t>Embarazo</a:t>
            </a:r>
          </a:p>
        </p:txBody>
      </p:sp>
      <p:sp>
        <p:nvSpPr>
          <p:cNvPr id="21536" name="Text Box 32"/>
          <p:cNvSpPr txBox="1">
            <a:spLocks noChangeArrowheads="1"/>
          </p:cNvSpPr>
          <p:nvPr/>
        </p:nvSpPr>
        <p:spPr bwMode="auto">
          <a:xfrm>
            <a:off x="6065838" y="2292414"/>
            <a:ext cx="351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dirty="0">
                <a:latin typeface="+mn-lt"/>
              </a:rPr>
              <a:t>Control </a:t>
            </a:r>
            <a:r>
              <a:rPr lang="es-ES" altLang="es-ES" sz="2000" dirty="0" err="1">
                <a:latin typeface="+mn-lt"/>
              </a:rPr>
              <a:t>farmacólogico</a:t>
            </a:r>
            <a:endParaRPr lang="es-ES" altLang="es-ES" sz="2000" dirty="0">
              <a:latin typeface="+mn-lt"/>
            </a:endParaRPr>
          </a:p>
        </p:txBody>
      </p:sp>
      <p:sp>
        <p:nvSpPr>
          <p:cNvPr id="21537" name="Text Box 33"/>
          <p:cNvSpPr txBox="1">
            <a:spLocks noChangeArrowheads="1"/>
          </p:cNvSpPr>
          <p:nvPr/>
        </p:nvSpPr>
        <p:spPr bwMode="auto">
          <a:xfrm>
            <a:off x="3381375" y="2927414"/>
            <a:ext cx="3517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dirty="0">
                <a:latin typeface="+mn-lt"/>
              </a:rPr>
              <a:t>Insuficiencia renal o hepática</a:t>
            </a:r>
          </a:p>
        </p:txBody>
      </p:sp>
      <p:sp>
        <p:nvSpPr>
          <p:cNvPr id="21538" name="Text Box 34"/>
          <p:cNvSpPr txBox="1">
            <a:spLocks noChangeArrowheads="1"/>
          </p:cNvSpPr>
          <p:nvPr/>
        </p:nvSpPr>
        <p:spPr bwMode="auto">
          <a:xfrm>
            <a:off x="3381375" y="3244914"/>
            <a:ext cx="370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buClr>
                <a:schemeClr val="tx2"/>
              </a:buClr>
              <a:buSzPct val="75000"/>
              <a:buFont typeface="Wingdings" pitchFamily="2" charset="2"/>
              <a:buNone/>
            </a:pPr>
            <a:r>
              <a:rPr lang="es-ES" altLang="es-ES" sz="2000">
                <a:latin typeface="+mn-lt"/>
              </a:rPr>
              <a:t>Otras patológicas específicas</a:t>
            </a:r>
          </a:p>
        </p:txBody>
      </p:sp>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181"/>
          <a:stretch/>
        </p:blipFill>
        <p:spPr bwMode="auto">
          <a:xfrm>
            <a:off x="892781" y="4005064"/>
            <a:ext cx="6902075"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34" y="117646"/>
            <a:ext cx="1512168" cy="1602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85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Situaciones especiales dependientes del paciente </a:t>
            </a:r>
            <a:endParaRPr lang="es-E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53" t="18810" r="8987" b="53298"/>
          <a:stretch/>
        </p:blipFill>
        <p:spPr bwMode="auto">
          <a:xfrm>
            <a:off x="1994638" y="3176102"/>
            <a:ext cx="6825834" cy="282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0" y="6444044"/>
            <a:ext cx="9252520" cy="369332"/>
          </a:xfrm>
          <a:prstGeom prst="rect">
            <a:avLst/>
          </a:prstGeom>
        </p:spPr>
        <p:txBody>
          <a:bodyPr wrap="square">
            <a:spAutoFit/>
          </a:bodyPr>
          <a:lstStyle/>
          <a:p>
            <a:r>
              <a:rPr lang="es-ES" dirty="0"/>
              <a:t>http://www.hca.es/huca/web/contenidos/websdepartam/farmacia/intercambio.pdf</a:t>
            </a:r>
          </a:p>
        </p:txBody>
      </p:sp>
      <p:sp>
        <p:nvSpPr>
          <p:cNvPr id="5" name="4 CuadroTexto"/>
          <p:cNvSpPr txBox="1"/>
          <p:nvPr/>
        </p:nvSpPr>
        <p:spPr>
          <a:xfrm>
            <a:off x="179512" y="1340768"/>
            <a:ext cx="8820472" cy="830997"/>
          </a:xfrm>
          <a:prstGeom prst="rect">
            <a:avLst/>
          </a:prstGeom>
          <a:noFill/>
        </p:spPr>
        <p:txBody>
          <a:bodyPr wrap="square" rtlCol="0">
            <a:spAutoFit/>
          </a:bodyPr>
          <a:lstStyle/>
          <a:p>
            <a:r>
              <a:rPr lang="es-ES" sz="2400" dirty="0"/>
              <a:t>Paciente </a:t>
            </a:r>
            <a:r>
              <a:rPr lang="es-ES" sz="2400" dirty="0" smtClean="0"/>
              <a:t>de 76 años en </a:t>
            </a:r>
            <a:r>
              <a:rPr lang="es-ES" sz="2400" dirty="0"/>
              <a:t>tratamiento crónico con </a:t>
            </a:r>
            <a:r>
              <a:rPr lang="es-ES" sz="2400" dirty="0" err="1"/>
              <a:t>lercanidipino</a:t>
            </a:r>
            <a:r>
              <a:rPr lang="es-ES" sz="2400" dirty="0"/>
              <a:t> a dosis plenas (30 mg/día) con IH grado </a:t>
            </a:r>
            <a:r>
              <a:rPr lang="es-ES" sz="2400" dirty="0" smtClean="0"/>
              <a:t>B. La </a:t>
            </a:r>
            <a:r>
              <a:rPr lang="es-ES" sz="2400" dirty="0"/>
              <a:t>GFT dispone de </a:t>
            </a:r>
            <a:r>
              <a:rPr lang="es-ES" sz="2400" dirty="0" err="1" smtClean="0"/>
              <a:t>amlodipino</a:t>
            </a:r>
            <a:r>
              <a:rPr lang="es-ES" sz="2400" dirty="0" smtClean="0"/>
              <a:t>.  </a:t>
            </a:r>
            <a:endParaRPr lang="es-ES" sz="2400" dirty="0"/>
          </a:p>
        </p:txBody>
      </p:sp>
      <p:sp>
        <p:nvSpPr>
          <p:cNvPr id="9" name="8 CuadroTexto"/>
          <p:cNvSpPr txBox="1"/>
          <p:nvPr/>
        </p:nvSpPr>
        <p:spPr>
          <a:xfrm>
            <a:off x="157335" y="2221995"/>
            <a:ext cx="8352928" cy="954107"/>
          </a:xfrm>
          <a:prstGeom prst="rect">
            <a:avLst/>
          </a:prstGeom>
          <a:noFill/>
        </p:spPr>
        <p:txBody>
          <a:bodyPr wrap="square" rtlCol="0">
            <a:spAutoFit/>
          </a:bodyPr>
          <a:lstStyle/>
          <a:p>
            <a:r>
              <a:rPr lang="es-ES" sz="2800" dirty="0">
                <a:solidFill>
                  <a:srgbClr val="800000"/>
                </a:solidFill>
              </a:rPr>
              <a:t>¿Puedo hacer sustitución</a:t>
            </a:r>
            <a:r>
              <a:rPr lang="es-ES" sz="2800" dirty="0" smtClean="0">
                <a:solidFill>
                  <a:srgbClr val="800000"/>
                </a:solidFill>
              </a:rPr>
              <a:t>?, </a:t>
            </a:r>
            <a:r>
              <a:rPr lang="es-ES" sz="2800" dirty="0">
                <a:solidFill>
                  <a:srgbClr val="800000"/>
                </a:solidFill>
              </a:rPr>
              <a:t>¿es equivalente el </a:t>
            </a:r>
            <a:r>
              <a:rPr lang="es-ES" sz="2800" dirty="0" err="1">
                <a:solidFill>
                  <a:srgbClr val="800000"/>
                </a:solidFill>
              </a:rPr>
              <a:t>amlodipino</a:t>
            </a:r>
            <a:r>
              <a:rPr lang="es-ES" sz="2800" dirty="0">
                <a:solidFill>
                  <a:srgbClr val="800000"/>
                </a:solidFill>
              </a:rPr>
              <a:t> al </a:t>
            </a:r>
            <a:r>
              <a:rPr lang="es-ES" sz="2800" dirty="0" err="1">
                <a:solidFill>
                  <a:srgbClr val="800000"/>
                </a:solidFill>
              </a:rPr>
              <a:t>lercanidipino</a:t>
            </a:r>
            <a:r>
              <a:rPr lang="es-ES" sz="2800" dirty="0">
                <a:solidFill>
                  <a:srgbClr val="800000"/>
                </a:solidFill>
              </a:rPr>
              <a:t> en este paciente concreto?</a:t>
            </a:r>
          </a:p>
        </p:txBody>
      </p:sp>
      <p:pic>
        <p:nvPicPr>
          <p:cNvPr id="13314" name="Picture 2" descr="up3"/>
          <p:cNvPicPr>
            <a:picLocks noChangeAspect="1" noChangeArrowheads="1"/>
          </p:cNvPicPr>
          <p:nvPr/>
        </p:nvPicPr>
        <p:blipFill rotWithShape="1">
          <a:blip r:embed="rId3">
            <a:extLst>
              <a:ext uri="{28A0092B-C50C-407E-A947-70E740481C1C}">
                <a14:useLocalDpi xmlns:a14="http://schemas.microsoft.com/office/drawing/2010/main" val="0"/>
              </a:ext>
            </a:extLst>
          </a:blip>
          <a:srcRect l="60850" t="24213" r="7613" b="32384"/>
          <a:stretch/>
        </p:blipFill>
        <p:spPr bwMode="auto">
          <a:xfrm>
            <a:off x="323528" y="3717032"/>
            <a:ext cx="1483701" cy="157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
          <p:cNvGraphicFramePr>
            <a:graphicFrameLocks/>
          </p:cNvGraphicFramePr>
          <p:nvPr>
            <p:extLst>
              <p:ext uri="{D42A27DB-BD31-4B8C-83A1-F6EECF244321}">
                <p14:modId xmlns:p14="http://schemas.microsoft.com/office/powerpoint/2010/main" val="3239486160"/>
              </p:ext>
            </p:extLst>
          </p:nvPr>
        </p:nvGraphicFramePr>
        <p:xfrm>
          <a:off x="467544" y="2156987"/>
          <a:ext cx="8280920" cy="4080325"/>
        </p:xfrm>
        <a:graphic>
          <a:graphicData uri="http://schemas.openxmlformats.org/drawingml/2006/table">
            <a:tbl>
              <a:tblPr>
                <a:tableStyleId>{ED083AE6-46FA-4A59-8FB0-9F97EB10719F}</a:tableStyleId>
              </a:tblPr>
              <a:tblGrid>
                <a:gridCol w="1390308"/>
                <a:gridCol w="2052753"/>
                <a:gridCol w="1309467"/>
                <a:gridCol w="1778855"/>
                <a:gridCol w="1749537"/>
              </a:tblGrid>
              <a:tr h="3600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u="none" strike="noStrike" cap="none" normalizeH="0" baseline="0" dirty="0" smtClean="0">
                          <a:ln>
                            <a:noFill/>
                          </a:ln>
                          <a:solidFill>
                            <a:srgbClr val="800000"/>
                          </a:solidFill>
                          <a:effectLst>
                            <a:outerShdw blurRad="38100" dist="38100" dir="2700000" algn="tl">
                              <a:srgbClr val="000000">
                                <a:alpha val="43137"/>
                              </a:srgbClr>
                            </a:outerShdw>
                          </a:effectLst>
                          <a:latin typeface="+mj-lt"/>
                        </a:rPr>
                        <a:t>País</a:t>
                      </a:r>
                      <a:endPar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u="none" strike="noStrike" cap="none" normalizeH="0" baseline="0" dirty="0" smtClean="0">
                          <a:ln>
                            <a:noFill/>
                          </a:ln>
                          <a:solidFill>
                            <a:srgbClr val="800000"/>
                          </a:solidFill>
                          <a:effectLst>
                            <a:outerShdw blurRad="38100" dist="38100" dir="2700000" algn="tl">
                              <a:srgbClr val="000000">
                                <a:alpha val="43137"/>
                              </a:srgbClr>
                            </a:outerShdw>
                          </a:effectLst>
                          <a:latin typeface="+mj-lt"/>
                        </a:rPr>
                        <a:t>Referencia</a:t>
                      </a:r>
                      <a:endPar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rPr>
                        <a:t>Existencia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600" b="1" i="0" u="none" strike="noStrike" cap="none" normalizeH="0" baseline="0" dirty="0" smtClean="0">
                        <a:ln>
                          <a:noFill/>
                        </a:ln>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600" b="1" i="0" u="none" strike="noStrike" cap="none" normalizeH="0" baseline="0" dirty="0" smtClean="0">
                        <a:ln>
                          <a:noFill/>
                        </a:ln>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600" b="1" i="0" u="none" strike="noStrike" cap="none" normalizeH="0" baseline="0" dirty="0" smtClean="0">
                        <a:ln>
                          <a:noFill/>
                        </a:ln>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600" b="1" i="0" u="none" strike="noStrike" cap="none" normalizeH="0" baseline="0" dirty="0" smtClean="0">
                        <a:ln>
                          <a:noFill/>
                        </a:ln>
                        <a:solidFill>
                          <a:srgbClr val="8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u="none" strike="noStrike" cap="none" normalizeH="0" baseline="0" dirty="0" err="1" smtClean="0">
                          <a:ln>
                            <a:noFill/>
                          </a:ln>
                          <a:solidFill>
                            <a:srgbClr val="800000"/>
                          </a:solidFill>
                          <a:effectLst>
                            <a:outerShdw blurRad="38100" dist="38100" dir="2700000" algn="tl">
                              <a:srgbClr val="000000">
                                <a:alpha val="43137"/>
                              </a:srgbClr>
                            </a:outerShdw>
                          </a:effectLst>
                          <a:latin typeface="+mj-lt"/>
                        </a:rPr>
                        <a:t>CFyT</a:t>
                      </a:r>
                      <a:endPar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u="none" strike="noStrike" cap="none" normalizeH="0" baseline="0" dirty="0" smtClean="0">
                          <a:ln>
                            <a:noFill/>
                          </a:ln>
                          <a:solidFill>
                            <a:srgbClr val="800000"/>
                          </a:solidFill>
                          <a:effectLst>
                            <a:outerShdw blurRad="38100" dist="38100" dir="2700000" algn="tl">
                              <a:srgbClr val="000000">
                                <a:alpha val="43137"/>
                              </a:srgbClr>
                            </a:outerShdw>
                          </a:effectLst>
                          <a:latin typeface="+mj-lt"/>
                        </a:rPr>
                        <a:t>Guía</a:t>
                      </a:r>
                      <a:endPar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b="1" u="none" strike="noStrike" cap="none" normalizeH="0" baseline="0" dirty="0" smtClean="0">
                          <a:ln>
                            <a:noFill/>
                          </a:ln>
                          <a:solidFill>
                            <a:srgbClr val="800000"/>
                          </a:solidFill>
                          <a:effectLst>
                            <a:outerShdw blurRad="38100" dist="38100" dir="2700000" algn="tl">
                              <a:srgbClr val="000000">
                                <a:alpha val="43137"/>
                              </a:srgbClr>
                            </a:outerShdw>
                          </a:effectLst>
                          <a:latin typeface="+mj-lt"/>
                        </a:rPr>
                        <a:t>PIT</a:t>
                      </a:r>
                      <a:endParaRPr kumimoji="0" lang="es-ES" altLang="es-ES" sz="1800" b="1" i="0" u="none" strike="noStrike" cap="none" normalizeH="0" baseline="0" dirty="0" smtClean="0">
                        <a:ln>
                          <a:noFill/>
                        </a:ln>
                        <a:solidFill>
                          <a:srgbClr val="800000"/>
                        </a:solidFill>
                        <a:effectLst>
                          <a:outerShdw blurRad="38100" dist="38100" dir="2700000" algn="tl">
                            <a:srgbClr val="000000">
                              <a:alpha val="43137"/>
                            </a:srgbClr>
                          </a:outerShdw>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2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España</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GENESIS 2008</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100%</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99.5%</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71%</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UK</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s-ES" sz="1800" u="none" strike="noStrike" cap="none" normalizeH="0" baseline="0" dirty="0" smtClean="0">
                          <a:ln>
                            <a:noFill/>
                          </a:ln>
                          <a:effectLst/>
                          <a:latin typeface="+mj-lt"/>
                        </a:rPr>
                        <a:t>Cooke 2005</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97%</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78%</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Bélgica</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err="1" smtClean="0">
                          <a:ln>
                            <a:noFill/>
                          </a:ln>
                          <a:effectLst/>
                          <a:latin typeface="+mj-lt"/>
                        </a:rPr>
                        <a:t>Willems</a:t>
                      </a:r>
                      <a:r>
                        <a:rPr kumimoji="0" lang="es-ES" altLang="es-ES" sz="1800" u="none" strike="noStrike" cap="none" normalizeH="0" baseline="0" dirty="0" smtClean="0">
                          <a:ln>
                            <a:noFill/>
                          </a:ln>
                          <a:effectLst/>
                          <a:latin typeface="+mj-lt"/>
                        </a:rPr>
                        <a:t> 2005</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63.3%</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rowSpan="3">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USA</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Pedersen 2004</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97.6%</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99.6%</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90.9%</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Pedersen 2001</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99.3%</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97.5%</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83.5%</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vMerge="1">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Mannebach 1999</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89.7%</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89.7%</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Canadá</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smtClean="0">
                          <a:ln>
                            <a:noFill/>
                          </a:ln>
                          <a:effectLst/>
                          <a:latin typeface="+mj-lt"/>
                        </a:rPr>
                        <a:t>Shalanski 2003</a:t>
                      </a:r>
                      <a:endParaRPr kumimoji="0" lang="es-ES" altLang="es-ES" sz="1800" b="1" i="0" u="none" strike="noStrike" cap="none" normalizeH="0" baseline="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60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Holanda</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err="1" smtClean="0">
                          <a:ln>
                            <a:noFill/>
                          </a:ln>
                          <a:effectLst/>
                          <a:latin typeface="+mj-lt"/>
                        </a:rPr>
                        <a:t>Fijn</a:t>
                      </a:r>
                      <a:r>
                        <a:rPr kumimoji="0" lang="es-ES" altLang="es-ES" sz="1800" u="none" strike="noStrike" cap="none" normalizeH="0" baseline="0" dirty="0" smtClean="0">
                          <a:ln>
                            <a:noFill/>
                          </a:ln>
                          <a:effectLst/>
                          <a:latin typeface="+mj-lt"/>
                        </a:rPr>
                        <a:t> 1999</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98%</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93%</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663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Alemania</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err="1" smtClean="0">
                          <a:ln>
                            <a:noFill/>
                          </a:ln>
                          <a:effectLst/>
                          <a:latin typeface="+mj-lt"/>
                        </a:rPr>
                        <a:t>Thürmann</a:t>
                      </a:r>
                      <a:r>
                        <a:rPr kumimoji="0" lang="es-ES" altLang="es-ES" sz="1800" u="none" strike="noStrike" cap="none" normalizeH="0" baseline="0" dirty="0" smtClean="0">
                          <a:ln>
                            <a:noFill/>
                          </a:ln>
                          <a:effectLst/>
                          <a:latin typeface="+mj-lt"/>
                        </a:rPr>
                        <a:t> 1997</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67%</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altLang="es-ES" sz="1800" u="none" strike="noStrike" cap="none" normalizeH="0" baseline="0" dirty="0" smtClean="0">
                          <a:ln>
                            <a:noFill/>
                          </a:ln>
                          <a:effectLst/>
                          <a:latin typeface="+mj-lt"/>
                        </a:rPr>
                        <a:t>36%</a:t>
                      </a:r>
                      <a:endParaRPr kumimoji="0" lang="es-ES" altLang="es-ES" sz="1800" b="1" i="0" u="none" strike="noStrike" cap="none" normalizeH="0" baseline="0" dirty="0" smtClean="0">
                        <a:ln>
                          <a:noFill/>
                        </a:ln>
                        <a:solidFill>
                          <a:schemeClr val="tx1"/>
                        </a:solidFill>
                        <a:effectLst/>
                        <a:latin typeface="+mj-lt"/>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2 Título"/>
          <p:cNvSpPr>
            <a:spLocks noGrp="1"/>
          </p:cNvSpPr>
          <p:nvPr>
            <p:ph type="title"/>
          </p:nvPr>
        </p:nvSpPr>
        <p:spPr/>
        <p:txBody>
          <a:bodyPr/>
          <a:lstStyle/>
          <a:p>
            <a:r>
              <a:rPr lang="es-ES" altLang="es-ES" dirty="0"/>
              <a:t>La situación de las GIT</a:t>
            </a:r>
            <a:endParaRPr lang="es-ES" dirty="0"/>
          </a:p>
        </p:txBody>
      </p:sp>
      <p:sp>
        <p:nvSpPr>
          <p:cNvPr id="4" name="3 Rectángulo"/>
          <p:cNvSpPr/>
          <p:nvPr/>
        </p:nvSpPr>
        <p:spPr>
          <a:xfrm>
            <a:off x="395536" y="1196752"/>
            <a:ext cx="8280920" cy="830997"/>
          </a:xfrm>
          <a:prstGeom prst="rect">
            <a:avLst/>
          </a:prstGeom>
        </p:spPr>
        <p:txBody>
          <a:bodyPr wrap="square">
            <a:spAutoFit/>
          </a:bodyPr>
          <a:lstStyle/>
          <a:p>
            <a:pPr algn="just">
              <a:defRPr/>
            </a:pPr>
            <a:r>
              <a:rPr lang="es-ES" sz="2400" dirty="0"/>
              <a:t>Desde los 90 se han publicado numerosas normas y recomendaciones de intercambio terapéutico</a:t>
            </a:r>
          </a:p>
        </p:txBody>
      </p:sp>
      <p:sp>
        <p:nvSpPr>
          <p:cNvPr id="5" name="4 Rectángulo"/>
          <p:cNvSpPr/>
          <p:nvPr/>
        </p:nvSpPr>
        <p:spPr>
          <a:xfrm>
            <a:off x="395536" y="6488668"/>
            <a:ext cx="7416824" cy="307777"/>
          </a:xfrm>
          <a:prstGeom prst="rect">
            <a:avLst/>
          </a:prstGeom>
        </p:spPr>
        <p:txBody>
          <a:bodyPr wrap="square">
            <a:spAutoFit/>
          </a:bodyPr>
          <a:lstStyle/>
          <a:p>
            <a:pPr algn="just">
              <a:defRPr/>
            </a:pPr>
            <a:r>
              <a:rPr lang="es-ES" sz="1400" baseline="30000" dirty="0"/>
              <a:t>1</a:t>
            </a:r>
            <a:r>
              <a:rPr lang="es-ES" altLang="es-ES" sz="1400" dirty="0"/>
              <a:t> E. Durán. Comunicación Congreso SESPAS Marzo 2009</a:t>
            </a:r>
            <a:endParaRPr lang="es-ES" sz="1400" baseline="30000" dirty="0"/>
          </a:p>
        </p:txBody>
      </p:sp>
    </p:spTree>
    <p:extLst>
      <p:ext uri="{BB962C8B-B14F-4D97-AF65-F5344CB8AC3E}">
        <p14:creationId xmlns:p14="http://schemas.microsoft.com/office/powerpoint/2010/main" val="3775457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6" t="2247" r="44385" b="2790"/>
          <a:stretch/>
        </p:blipFill>
        <p:spPr bwMode="auto">
          <a:xfrm>
            <a:off x="827584" y="908720"/>
            <a:ext cx="3731699"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19"/>
          <p:cNvGrpSpPr>
            <a:grpSpLocks/>
          </p:cNvGrpSpPr>
          <p:nvPr/>
        </p:nvGrpSpPr>
        <p:grpSpPr bwMode="auto">
          <a:xfrm>
            <a:off x="802838" y="2593978"/>
            <a:ext cx="5767278" cy="1604963"/>
            <a:chOff x="1632" y="2339"/>
            <a:chExt cx="3504" cy="1011"/>
          </a:xfrm>
        </p:grpSpPr>
        <p:sp>
          <p:nvSpPr>
            <p:cNvPr id="4" name="AutoShape 20"/>
            <p:cNvSpPr>
              <a:spLocks noChangeArrowheads="1"/>
            </p:cNvSpPr>
            <p:nvPr/>
          </p:nvSpPr>
          <p:spPr bwMode="auto">
            <a:xfrm>
              <a:off x="2398" y="2339"/>
              <a:ext cx="883" cy="299"/>
            </a:xfrm>
            <a:prstGeom prst="curvedDownArrow">
              <a:avLst>
                <a:gd name="adj1" fmla="val 16408"/>
                <a:gd name="adj2" fmla="val 58679"/>
                <a:gd name="adj3" fmla="val 28111"/>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p>
          </p:txBody>
        </p:sp>
        <p:sp>
          <p:nvSpPr>
            <p:cNvPr id="5" name="Text Box 21"/>
            <p:cNvSpPr txBox="1">
              <a:spLocks noChangeArrowheads="1"/>
            </p:cNvSpPr>
            <p:nvPr/>
          </p:nvSpPr>
          <p:spPr bwMode="auto">
            <a:xfrm>
              <a:off x="1632" y="2774"/>
              <a:ext cx="2928" cy="576"/>
            </a:xfrm>
            <a:prstGeom prst="rect">
              <a:avLst/>
            </a:prstGeom>
            <a:solidFill>
              <a:srgbClr val="FFFFCC">
                <a:alpha val="50195"/>
              </a:srgbClr>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80000"/>
                </a:lnSpc>
                <a:spcBef>
                  <a:spcPct val="50000"/>
                </a:spcBef>
                <a:buClr>
                  <a:srgbClr val="800000"/>
                </a:buClr>
                <a:buFont typeface="Wingdings" pitchFamily="2" charset="2"/>
                <a:buChar char="ü"/>
              </a:pPr>
              <a:r>
                <a:rPr lang="es-ES" altLang="es-ES" b="1" dirty="0"/>
                <a:t> </a:t>
              </a:r>
              <a:r>
                <a:rPr lang="es-ES" altLang="es-ES" sz="1600" b="1" dirty="0" err="1"/>
                <a:t>Amiodarona</a:t>
              </a:r>
              <a:r>
                <a:rPr lang="es-ES" altLang="es-ES" sz="1600" b="1" dirty="0"/>
                <a:t>, </a:t>
              </a:r>
            </a:p>
            <a:p>
              <a:pPr eaLnBrk="1" hangingPunct="1">
                <a:lnSpc>
                  <a:spcPct val="80000"/>
                </a:lnSpc>
                <a:spcBef>
                  <a:spcPct val="50000"/>
                </a:spcBef>
                <a:buClr>
                  <a:srgbClr val="800000"/>
                </a:buClr>
                <a:buFont typeface="Wingdings" pitchFamily="2" charset="2"/>
                <a:buChar char="ü"/>
              </a:pPr>
              <a:r>
                <a:rPr lang="es-ES" altLang="es-ES" sz="1600" b="1" dirty="0"/>
                <a:t> </a:t>
              </a:r>
              <a:r>
                <a:rPr lang="es-ES" altLang="es-ES" sz="1600" b="1" dirty="0" err="1"/>
                <a:t>Diltiazem</a:t>
              </a:r>
              <a:r>
                <a:rPr lang="es-ES" altLang="es-ES" sz="1600" b="1" dirty="0"/>
                <a:t>, </a:t>
              </a:r>
              <a:r>
                <a:rPr lang="es-ES" altLang="es-ES" sz="1600" b="1" dirty="0" err="1"/>
                <a:t>Verapamilo</a:t>
              </a:r>
              <a:endParaRPr lang="es-ES" altLang="es-ES" sz="1600" b="1" dirty="0"/>
            </a:p>
            <a:p>
              <a:pPr eaLnBrk="1" hangingPunct="1">
                <a:lnSpc>
                  <a:spcPct val="60000"/>
                </a:lnSpc>
                <a:spcBef>
                  <a:spcPct val="50000"/>
                </a:spcBef>
                <a:buClr>
                  <a:srgbClr val="800000"/>
                </a:buClr>
                <a:buFont typeface="Wingdings" pitchFamily="2" charset="2"/>
                <a:buChar char="ü"/>
              </a:pPr>
              <a:r>
                <a:rPr lang="es-ES" altLang="es-ES" sz="1600" b="1" dirty="0"/>
                <a:t> </a:t>
              </a:r>
              <a:r>
                <a:rPr lang="es-ES" altLang="es-ES" sz="1600" b="1" dirty="0" err="1"/>
                <a:t>Macrólidos</a:t>
              </a:r>
              <a:r>
                <a:rPr lang="es-ES" altLang="es-ES" sz="1600" b="1" dirty="0"/>
                <a:t> </a:t>
              </a:r>
            </a:p>
          </p:txBody>
        </p:sp>
        <p:sp>
          <p:nvSpPr>
            <p:cNvPr id="6" name="Text Box 22"/>
            <p:cNvSpPr txBox="1">
              <a:spLocks noChangeArrowheads="1"/>
            </p:cNvSpPr>
            <p:nvPr/>
          </p:nvSpPr>
          <p:spPr bwMode="auto">
            <a:xfrm>
              <a:off x="3222" y="2820"/>
              <a:ext cx="1914" cy="432"/>
            </a:xfrm>
            <a:prstGeom prst="rect">
              <a:avLst/>
            </a:prstGeom>
            <a:noFill/>
            <a:ln>
              <a:noFill/>
            </a:ln>
            <a:effectLst/>
            <a:extLst>
              <a:ext uri="{909E8E84-426E-40DD-AFC4-6F175D3DCCD1}">
                <a14:hiddenFill xmlns:a14="http://schemas.microsoft.com/office/drawing/2010/main">
                  <a:solidFill>
                    <a:srgbClr val="FFFFCC">
                      <a:alpha val="50195"/>
                    </a:srgbClr>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lnSpc>
                  <a:spcPct val="80000"/>
                </a:lnSpc>
                <a:spcBef>
                  <a:spcPct val="50000"/>
                </a:spcBef>
                <a:buClr>
                  <a:srgbClr val="800000"/>
                </a:buClr>
                <a:buFont typeface="Wingdings" panose="05000000000000000000" pitchFamily="2" charset="2"/>
                <a:buChar char="ü"/>
              </a:pPr>
              <a:r>
                <a:rPr lang="es-ES" altLang="es-ES" sz="1600" b="1" dirty="0"/>
                <a:t> “</a:t>
              </a:r>
              <a:r>
                <a:rPr lang="es-ES" altLang="es-ES" sz="1600" b="1" dirty="0" err="1"/>
                <a:t>Azoles</a:t>
              </a:r>
              <a:r>
                <a:rPr lang="es-ES" altLang="es-ES" sz="1600" b="1" dirty="0"/>
                <a:t>”</a:t>
              </a:r>
            </a:p>
            <a:p>
              <a:pPr marL="285750" indent="-285750" eaLnBrk="1" hangingPunct="1">
                <a:lnSpc>
                  <a:spcPct val="80000"/>
                </a:lnSpc>
                <a:spcBef>
                  <a:spcPct val="50000"/>
                </a:spcBef>
                <a:buClr>
                  <a:srgbClr val="800000"/>
                </a:buClr>
                <a:buFont typeface="Wingdings" panose="05000000000000000000" pitchFamily="2" charset="2"/>
                <a:buChar char="ü"/>
              </a:pPr>
              <a:r>
                <a:rPr lang="es-ES" altLang="es-ES" sz="1600" b="1" dirty="0"/>
                <a:t> Antirretrovirales</a:t>
              </a:r>
            </a:p>
            <a:p>
              <a:pPr marL="285750" indent="-285750" eaLnBrk="1" hangingPunct="1">
                <a:lnSpc>
                  <a:spcPct val="60000"/>
                </a:lnSpc>
                <a:spcBef>
                  <a:spcPct val="50000"/>
                </a:spcBef>
                <a:buClr>
                  <a:srgbClr val="800000"/>
                </a:buClr>
                <a:buFont typeface="Wingdings" panose="05000000000000000000" pitchFamily="2" charset="2"/>
                <a:buChar char="ü"/>
              </a:pPr>
              <a:r>
                <a:rPr lang="es-ES" altLang="es-ES" sz="1600" b="1" dirty="0"/>
                <a:t> Cimetidina</a:t>
              </a:r>
            </a:p>
            <a:p>
              <a:pPr eaLnBrk="1" hangingPunct="1">
                <a:lnSpc>
                  <a:spcPct val="60000"/>
                </a:lnSpc>
                <a:spcBef>
                  <a:spcPct val="50000"/>
                </a:spcBef>
                <a:buFont typeface="Wingdings" pitchFamily="2" charset="2"/>
                <a:buChar char="ü"/>
              </a:pPr>
              <a:endParaRPr lang="es-ES" altLang="es-ES" sz="1600" dirty="0"/>
            </a:p>
          </p:txBody>
        </p:sp>
      </p:grpSp>
      <p:sp>
        <p:nvSpPr>
          <p:cNvPr id="7" name="1 Título"/>
          <p:cNvSpPr txBox="1">
            <a:spLocks/>
          </p:cNvSpPr>
          <p:nvPr/>
        </p:nvSpPr>
        <p:spPr>
          <a:xfrm>
            <a:off x="457200" y="274638"/>
            <a:ext cx="8229600" cy="1143000"/>
          </a:xfrm>
          <a:prstGeom prst="rect">
            <a:avLst/>
          </a:prstGeom>
        </p:spPr>
        <p:txBody>
          <a:bodyPr/>
          <a:lst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a:lstStyle>
          <a:p>
            <a:r>
              <a:rPr lang="es-ES" dirty="0" smtClean="0"/>
              <a:t>Situaciones especiales dependientes del la polifarmacia</a:t>
            </a:r>
            <a:endParaRPr lang="es-ES" dirty="0"/>
          </a:p>
        </p:txBody>
      </p:sp>
    </p:spTree>
    <p:extLst>
      <p:ext uri="{BB962C8B-B14F-4D97-AF65-F5344CB8AC3E}">
        <p14:creationId xmlns:p14="http://schemas.microsoft.com/office/powerpoint/2010/main" val="238776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ornbracht_41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9563" y="2700338"/>
            <a:ext cx="252412" cy="252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4" descr="dornbracht_4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65363"/>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dornbracht_4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2473325"/>
            <a:ext cx="477838" cy="477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2" name="Line 6"/>
          <p:cNvSpPr>
            <a:spLocks noChangeShapeType="1"/>
          </p:cNvSpPr>
          <p:nvPr/>
        </p:nvSpPr>
        <p:spPr bwMode="auto">
          <a:xfrm>
            <a:off x="2286000" y="3079750"/>
            <a:ext cx="4279900" cy="0"/>
          </a:xfrm>
          <a:prstGeom prst="line">
            <a:avLst/>
          </a:prstGeom>
          <a:ln>
            <a:solidFill>
              <a:srgbClr val="800000"/>
            </a:solidFill>
            <a:headEn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s-ES">
              <a:solidFill>
                <a:srgbClr val="800000"/>
              </a:solidFill>
            </a:endParaRPr>
          </a:p>
        </p:txBody>
      </p:sp>
      <p:sp>
        <p:nvSpPr>
          <p:cNvPr id="109575" name="Rectangle 7"/>
          <p:cNvSpPr>
            <a:spLocks noChangeArrowheads="1"/>
          </p:cNvSpPr>
          <p:nvPr/>
        </p:nvSpPr>
        <p:spPr bwMode="auto">
          <a:xfrm>
            <a:off x="52656" y="1366838"/>
            <a:ext cx="8686800"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457200" lvl="1" indent="0">
              <a:buNone/>
              <a:defRPr/>
            </a:pPr>
            <a:r>
              <a:rPr lang="es-ES" altLang="es-ES" dirty="0">
                <a:latin typeface="+mn-lt"/>
              </a:rPr>
              <a:t>No </a:t>
            </a:r>
            <a:r>
              <a:rPr lang="es-ES" altLang="es-ES" dirty="0" smtClean="0">
                <a:latin typeface="+mn-lt"/>
              </a:rPr>
              <a:t>requiere </a:t>
            </a:r>
            <a:r>
              <a:rPr lang="es-ES" altLang="es-ES" dirty="0">
                <a:latin typeface="+mn-lt"/>
              </a:rPr>
              <a:t>escalado gradual de dosis en inicio/discontinuación de tratamiento</a:t>
            </a:r>
          </a:p>
        </p:txBody>
      </p:sp>
      <p:sp>
        <p:nvSpPr>
          <p:cNvPr id="14344" name="Rectangle 8"/>
          <p:cNvSpPr>
            <a:spLocks noChangeArrowheads="1"/>
          </p:cNvSpPr>
          <p:nvPr/>
        </p:nvSpPr>
        <p:spPr bwMode="auto">
          <a:xfrm>
            <a:off x="1828800" y="2260600"/>
            <a:ext cx="5168900" cy="990600"/>
          </a:xfrm>
          <a:prstGeom prst="rect">
            <a:avLst/>
          </a:prstGeom>
          <a:noFill/>
          <a:ln w="28575">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p>
        </p:txBody>
      </p:sp>
      <p:grpSp>
        <p:nvGrpSpPr>
          <p:cNvPr id="109577" name="Group 9"/>
          <p:cNvGrpSpPr>
            <a:grpSpLocks/>
          </p:cNvGrpSpPr>
          <p:nvPr/>
        </p:nvGrpSpPr>
        <p:grpSpPr bwMode="auto">
          <a:xfrm>
            <a:off x="0" y="3448947"/>
            <a:ext cx="8959850" cy="3171825"/>
            <a:chOff x="6" y="2208"/>
            <a:chExt cx="5644" cy="1998"/>
          </a:xfrm>
        </p:grpSpPr>
        <p:sp>
          <p:nvSpPr>
            <p:cNvPr id="14346" name="AutoShape 10">
              <a:hlinkClick r:id="rId5" action="ppaction://hlinksldjump" highlightClick="1"/>
            </p:cNvPr>
            <p:cNvSpPr>
              <a:spLocks noChangeArrowheads="1"/>
            </p:cNvSpPr>
            <p:nvPr/>
          </p:nvSpPr>
          <p:spPr bwMode="auto">
            <a:xfrm>
              <a:off x="5513" y="4060"/>
              <a:ext cx="137" cy="146"/>
            </a:xfrm>
            <a:prstGeom prst="actionButtonBackPrevious">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p>
          </p:txBody>
        </p:sp>
        <p:sp>
          <p:nvSpPr>
            <p:cNvPr id="109579" name="Rectangle 11"/>
            <p:cNvSpPr>
              <a:spLocks noChangeArrowheads="1"/>
            </p:cNvSpPr>
            <p:nvPr/>
          </p:nvSpPr>
          <p:spPr bwMode="auto">
            <a:xfrm>
              <a:off x="6" y="2208"/>
              <a:ext cx="51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457200" lvl="1" indent="0">
                <a:buNone/>
                <a:defRPr/>
              </a:pPr>
              <a:r>
                <a:rPr lang="es-ES" altLang="es-ES" sz="2800" b="1" dirty="0" smtClean="0">
                  <a:latin typeface="+mn-lt"/>
                </a:rPr>
                <a:t>Ejemplo: BETABLOQUEANTES</a:t>
              </a:r>
              <a:endParaRPr lang="es-ES" altLang="es-ES" sz="2800" b="1" dirty="0" smtClean="0">
                <a:effectLst>
                  <a:outerShdw blurRad="38100" dist="38100" dir="2700000" algn="tl">
                    <a:srgbClr val="C0C0C0"/>
                  </a:outerShdw>
                </a:effectLst>
                <a:latin typeface="+mn-lt"/>
              </a:endParaRPr>
            </a:p>
          </p:txBody>
        </p:sp>
        <p:grpSp>
          <p:nvGrpSpPr>
            <p:cNvPr id="14348" name="Group 12"/>
            <p:cNvGrpSpPr>
              <a:grpSpLocks/>
            </p:cNvGrpSpPr>
            <p:nvPr/>
          </p:nvGrpSpPr>
          <p:grpSpPr bwMode="auto">
            <a:xfrm>
              <a:off x="630" y="2543"/>
              <a:ext cx="4655" cy="1553"/>
              <a:chOff x="630" y="2543"/>
              <a:chExt cx="4655" cy="1553"/>
            </a:xfrm>
          </p:grpSpPr>
          <p:pic>
            <p:nvPicPr>
              <p:cNvPr id="14356" name="Picture 13"/>
              <p:cNvPicPr>
                <a:picLocks noChangeAspect="1" noChangeArrowheads="1"/>
              </p:cNvPicPr>
              <p:nvPr/>
            </p:nvPicPr>
            <p:blipFill>
              <a:blip r:embed="rId6">
                <a:extLst>
                  <a:ext uri="{28A0092B-C50C-407E-A947-70E740481C1C}">
                    <a14:useLocalDpi xmlns:a14="http://schemas.microsoft.com/office/drawing/2010/main" val="0"/>
                  </a:ext>
                </a:extLst>
              </a:blip>
              <a:srcRect l="23518" t="43373" r="19206" b="30301"/>
              <a:stretch>
                <a:fillRect/>
              </a:stretch>
            </p:blipFill>
            <p:spPr bwMode="auto">
              <a:xfrm>
                <a:off x="630" y="2543"/>
                <a:ext cx="4644" cy="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57" name="Rectangle 14"/>
              <p:cNvSpPr>
                <a:spLocks noChangeArrowheads="1"/>
              </p:cNvSpPr>
              <p:nvPr/>
            </p:nvSpPr>
            <p:spPr bwMode="auto">
              <a:xfrm>
                <a:off x="640" y="2551"/>
                <a:ext cx="4645" cy="1545"/>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p>
            </p:txBody>
          </p:sp>
        </p:grpSp>
        <p:sp>
          <p:nvSpPr>
            <p:cNvPr id="14349" name="Line 15"/>
            <p:cNvSpPr>
              <a:spLocks noChangeShapeType="1"/>
            </p:cNvSpPr>
            <p:nvPr/>
          </p:nvSpPr>
          <p:spPr bwMode="auto">
            <a:xfrm flipV="1">
              <a:off x="2496" y="3082"/>
              <a:ext cx="403" cy="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0" name="Line 16"/>
            <p:cNvSpPr>
              <a:spLocks noChangeShapeType="1"/>
            </p:cNvSpPr>
            <p:nvPr/>
          </p:nvSpPr>
          <p:spPr bwMode="auto">
            <a:xfrm>
              <a:off x="970" y="3378"/>
              <a:ext cx="415" cy="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1" name="Line 17"/>
            <p:cNvSpPr>
              <a:spLocks noChangeShapeType="1"/>
            </p:cNvSpPr>
            <p:nvPr/>
          </p:nvSpPr>
          <p:spPr bwMode="auto">
            <a:xfrm flipV="1">
              <a:off x="985" y="3633"/>
              <a:ext cx="419" cy="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2" name="Line 18"/>
            <p:cNvSpPr>
              <a:spLocks noChangeShapeType="1"/>
            </p:cNvSpPr>
            <p:nvPr/>
          </p:nvSpPr>
          <p:spPr bwMode="auto">
            <a:xfrm flipV="1">
              <a:off x="1000" y="3772"/>
              <a:ext cx="261" cy="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3" name="Line 19"/>
            <p:cNvSpPr>
              <a:spLocks noChangeShapeType="1"/>
            </p:cNvSpPr>
            <p:nvPr/>
          </p:nvSpPr>
          <p:spPr bwMode="auto">
            <a:xfrm flipV="1">
              <a:off x="1006" y="3927"/>
              <a:ext cx="3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4" name="Line 20"/>
            <p:cNvSpPr>
              <a:spLocks noChangeShapeType="1"/>
            </p:cNvSpPr>
            <p:nvPr/>
          </p:nvSpPr>
          <p:spPr bwMode="auto">
            <a:xfrm flipV="1">
              <a:off x="1012" y="4059"/>
              <a:ext cx="311"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4355" name="Oval 21"/>
            <p:cNvSpPr>
              <a:spLocks noChangeArrowheads="1"/>
            </p:cNvSpPr>
            <p:nvPr/>
          </p:nvSpPr>
          <p:spPr bwMode="auto">
            <a:xfrm>
              <a:off x="2500" y="2524"/>
              <a:ext cx="2825" cy="201"/>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p>
          </p:txBody>
        </p:sp>
      </p:grpSp>
      <p:sp>
        <p:nvSpPr>
          <p:cNvPr id="22" name="1 Título"/>
          <p:cNvSpPr txBox="1">
            <a:spLocks/>
          </p:cNvSpPr>
          <p:nvPr/>
        </p:nvSpPr>
        <p:spPr>
          <a:xfrm>
            <a:off x="457200" y="274638"/>
            <a:ext cx="8229600" cy="1143000"/>
          </a:xfrm>
          <a:prstGeom prst="rect">
            <a:avLst/>
          </a:prstGeom>
        </p:spPr>
        <p:txBody>
          <a:bodyPr/>
          <a:lst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a:lstStyle>
          <a:p>
            <a:r>
              <a:rPr lang="es-ES" dirty="0" smtClean="0"/>
              <a:t>Situaciones especiales dependientes del fármaco</a:t>
            </a:r>
            <a:endParaRPr lang="es-ES" dirty="0"/>
          </a:p>
        </p:txBody>
      </p:sp>
    </p:spTree>
    <p:extLst>
      <p:ext uri="{BB962C8B-B14F-4D97-AF65-F5344CB8AC3E}">
        <p14:creationId xmlns:p14="http://schemas.microsoft.com/office/powerpoint/2010/main" val="1682064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9577"/>
                                        </p:tgtEl>
                                        <p:attrNameLst>
                                          <p:attrName>style.visibility</p:attrName>
                                        </p:attrNameLst>
                                      </p:cBhvr>
                                      <p:to>
                                        <p:strVal val="visible"/>
                                      </p:to>
                                    </p:set>
                                    <p:anim calcmode="lin" valueType="num">
                                      <p:cBhvr>
                                        <p:cTn id="7" dur="500" fill="hold"/>
                                        <p:tgtEl>
                                          <p:spTgt spid="109577"/>
                                        </p:tgtEl>
                                        <p:attrNameLst>
                                          <p:attrName>ppt_w</p:attrName>
                                        </p:attrNameLst>
                                      </p:cBhvr>
                                      <p:tavLst>
                                        <p:tav tm="0">
                                          <p:val>
                                            <p:fltVal val="0"/>
                                          </p:val>
                                        </p:tav>
                                        <p:tav tm="100000">
                                          <p:val>
                                            <p:strVal val="#ppt_w"/>
                                          </p:val>
                                        </p:tav>
                                      </p:tavLst>
                                    </p:anim>
                                    <p:anim calcmode="lin" valueType="num">
                                      <p:cBhvr>
                                        <p:cTn id="8" dur="500" fill="hold"/>
                                        <p:tgtEl>
                                          <p:spTgt spid="1095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9" name="Rectangle 13"/>
          <p:cNvSpPr>
            <a:spLocks noGrp="1" noChangeArrowheads="1"/>
          </p:cNvSpPr>
          <p:nvPr>
            <p:ph type="body" idx="1"/>
          </p:nvPr>
        </p:nvSpPr>
        <p:spPr>
          <a:xfrm>
            <a:off x="-36512" y="1238250"/>
            <a:ext cx="8813800" cy="358775"/>
          </a:xfrm>
          <a:noFill/>
        </p:spPr>
        <p:txBody>
          <a:bodyPr>
            <a:noAutofit/>
          </a:bodyPr>
          <a:lstStyle/>
          <a:p>
            <a:pPr marL="457200" lvl="1" indent="0" eaLnBrk="1" hangingPunct="1">
              <a:lnSpc>
                <a:spcPct val="90000"/>
              </a:lnSpc>
              <a:buClr>
                <a:schemeClr val="bg2"/>
              </a:buClr>
              <a:buNone/>
            </a:pPr>
            <a:r>
              <a:rPr lang="es-ES" altLang="es-ES" sz="2800" dirty="0" smtClean="0"/>
              <a:t>NO intercambiar en patología crónica de difícil control</a:t>
            </a:r>
          </a:p>
          <a:p>
            <a:pPr lvl="1" eaLnBrk="1" hangingPunct="1">
              <a:lnSpc>
                <a:spcPct val="90000"/>
              </a:lnSpc>
              <a:buClr>
                <a:schemeClr val="bg2"/>
              </a:buClr>
              <a:buFont typeface="Wingdings" pitchFamily="2" charset="2"/>
              <a:buChar char="Ø"/>
            </a:pPr>
            <a:endParaRPr lang="es-ES" altLang="es-ES" sz="2800" dirty="0" smtClean="0"/>
          </a:p>
        </p:txBody>
      </p:sp>
      <p:sp>
        <p:nvSpPr>
          <p:cNvPr id="19470" name="Rectangle 14"/>
          <p:cNvSpPr>
            <a:spLocks noChangeArrowheads="1"/>
          </p:cNvSpPr>
          <p:nvPr/>
        </p:nvSpPr>
        <p:spPr bwMode="auto">
          <a:xfrm>
            <a:off x="-180528" y="3488590"/>
            <a:ext cx="8813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2" eaLnBrk="1" hangingPunct="1">
              <a:lnSpc>
                <a:spcPct val="90000"/>
              </a:lnSpc>
              <a:buClr>
                <a:srgbClr val="800000"/>
              </a:buClr>
              <a:buSzPct val="75000"/>
              <a:buFont typeface="Wingdings" panose="05000000000000000000" pitchFamily="2" charset="2"/>
              <a:buChar char="Ø"/>
            </a:pPr>
            <a:r>
              <a:rPr lang="es-ES" altLang="es-ES" sz="2800" dirty="0">
                <a:latin typeface="+mn-lt"/>
              </a:rPr>
              <a:t>Patología psiquiátrica</a:t>
            </a:r>
          </a:p>
        </p:txBody>
      </p:sp>
      <p:sp>
        <p:nvSpPr>
          <p:cNvPr id="19471" name="Rectangle 15"/>
          <p:cNvSpPr>
            <a:spLocks noChangeArrowheads="1"/>
          </p:cNvSpPr>
          <p:nvPr/>
        </p:nvSpPr>
        <p:spPr bwMode="auto">
          <a:xfrm>
            <a:off x="-146846" y="2132856"/>
            <a:ext cx="8813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2" eaLnBrk="1" hangingPunct="1">
              <a:lnSpc>
                <a:spcPct val="90000"/>
              </a:lnSpc>
              <a:buClr>
                <a:srgbClr val="800000"/>
              </a:buClr>
              <a:buSzPct val="75000"/>
              <a:buFont typeface="Wingdings" panose="05000000000000000000" pitchFamily="2" charset="2"/>
              <a:buChar char="Ø"/>
            </a:pPr>
            <a:r>
              <a:rPr lang="es-ES" altLang="es-ES" sz="2800" dirty="0" smtClean="0">
                <a:latin typeface="+mn-lt"/>
              </a:rPr>
              <a:t> Epilepsia</a:t>
            </a:r>
            <a:endParaRPr lang="es-ES" altLang="es-ES" sz="2800" dirty="0">
              <a:latin typeface="+mn-lt"/>
            </a:endParaRPr>
          </a:p>
        </p:txBody>
      </p:sp>
      <p:sp>
        <p:nvSpPr>
          <p:cNvPr id="19472" name="Rectangle 16"/>
          <p:cNvSpPr>
            <a:spLocks noChangeArrowheads="1"/>
          </p:cNvSpPr>
          <p:nvPr/>
        </p:nvSpPr>
        <p:spPr bwMode="auto">
          <a:xfrm>
            <a:off x="-117028" y="2556926"/>
            <a:ext cx="8813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2" eaLnBrk="1" hangingPunct="1">
              <a:lnSpc>
                <a:spcPct val="90000"/>
              </a:lnSpc>
              <a:buClr>
                <a:srgbClr val="800000"/>
              </a:buClr>
              <a:buSzPct val="75000"/>
              <a:buFont typeface="Wingdings" panose="05000000000000000000" pitchFamily="2" charset="2"/>
              <a:buChar char="Ø"/>
            </a:pPr>
            <a:r>
              <a:rPr lang="es-ES" altLang="es-ES" sz="2800" dirty="0">
                <a:latin typeface="+mn-lt"/>
              </a:rPr>
              <a:t>Parkinson</a:t>
            </a:r>
          </a:p>
        </p:txBody>
      </p:sp>
      <p:sp>
        <p:nvSpPr>
          <p:cNvPr id="19473" name="Rectangle 17"/>
          <p:cNvSpPr>
            <a:spLocks noChangeArrowheads="1"/>
          </p:cNvSpPr>
          <p:nvPr/>
        </p:nvSpPr>
        <p:spPr bwMode="auto">
          <a:xfrm>
            <a:off x="-104328" y="3026826"/>
            <a:ext cx="88138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2" eaLnBrk="1" hangingPunct="1">
              <a:lnSpc>
                <a:spcPct val="90000"/>
              </a:lnSpc>
              <a:buClr>
                <a:srgbClr val="800000"/>
              </a:buClr>
              <a:buSzPct val="75000"/>
              <a:buFont typeface="Wingdings" panose="05000000000000000000" pitchFamily="2" charset="2"/>
              <a:buChar char="Ø"/>
            </a:pPr>
            <a:r>
              <a:rPr lang="es-ES" altLang="es-ES" sz="2800" dirty="0">
                <a:latin typeface="+mn-lt"/>
              </a:rPr>
              <a:t>Alzheimer</a:t>
            </a:r>
          </a:p>
        </p:txBody>
      </p:sp>
      <p:sp>
        <p:nvSpPr>
          <p:cNvPr id="10" name="1 Título"/>
          <p:cNvSpPr txBox="1">
            <a:spLocks/>
          </p:cNvSpPr>
          <p:nvPr/>
        </p:nvSpPr>
        <p:spPr>
          <a:xfrm>
            <a:off x="457200" y="274638"/>
            <a:ext cx="8229600" cy="1143000"/>
          </a:xfrm>
          <a:prstGeom prst="rect">
            <a:avLst/>
          </a:prstGeom>
        </p:spPr>
        <p:txBody>
          <a:bodyPr/>
          <a:lstStyle>
            <a:lvl1pPr algn="r" defTabSz="914400" rtl="0" eaLnBrk="1" latinLnBrk="0" hangingPunct="1">
              <a:spcBef>
                <a:spcPct val="0"/>
              </a:spcBef>
              <a:buNone/>
              <a:defRPr sz="3600" b="1" kern="1200">
                <a:solidFill>
                  <a:srgbClr val="800000"/>
                </a:solidFill>
                <a:effectLst>
                  <a:outerShdw blurRad="38100" dist="38100" dir="2700000" algn="tl">
                    <a:srgbClr val="000000">
                      <a:alpha val="43137"/>
                    </a:srgbClr>
                  </a:outerShdw>
                </a:effectLst>
                <a:latin typeface="+mj-lt"/>
                <a:ea typeface="+mj-ea"/>
                <a:cs typeface="+mj-cs"/>
              </a:defRPr>
            </a:lvl1pPr>
          </a:lstStyle>
          <a:p>
            <a:r>
              <a:rPr lang="es-ES" dirty="0" smtClean="0"/>
              <a:t>Patologías de difícil control</a:t>
            </a:r>
            <a:endParaRPr lang="es-ES" dirty="0"/>
          </a:p>
        </p:txBody>
      </p:sp>
      <p:pic>
        <p:nvPicPr>
          <p:cNvPr id="12" name="Picture 13"/>
          <p:cNvPicPr>
            <a:picLocks noChangeAspect="1" noChangeArrowheads="1"/>
          </p:cNvPicPr>
          <p:nvPr/>
        </p:nvPicPr>
        <p:blipFill>
          <a:blip r:embed="rId2">
            <a:extLst>
              <a:ext uri="{28A0092B-C50C-407E-A947-70E740481C1C}">
                <a14:useLocalDpi xmlns:a14="http://schemas.microsoft.com/office/drawing/2010/main" val="0"/>
              </a:ext>
            </a:extLst>
          </a:blip>
          <a:srcRect l="1563" t="46838" r="37761" b="14453"/>
          <a:stretch>
            <a:fillRect/>
          </a:stretch>
        </p:blipFill>
        <p:spPr bwMode="auto">
          <a:xfrm>
            <a:off x="4198775" y="1844824"/>
            <a:ext cx="4909729" cy="225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5"/>
          <p:cNvGrpSpPr>
            <a:grpSpLocks/>
          </p:cNvGrpSpPr>
          <p:nvPr/>
        </p:nvGrpSpPr>
        <p:grpSpPr bwMode="auto">
          <a:xfrm>
            <a:off x="-252536" y="4611836"/>
            <a:ext cx="9229725" cy="1876425"/>
            <a:chOff x="-118" y="2747"/>
            <a:chExt cx="5814" cy="1182"/>
          </a:xfrm>
        </p:grpSpPr>
        <p:grpSp>
          <p:nvGrpSpPr>
            <p:cNvPr id="15" name="Group 17"/>
            <p:cNvGrpSpPr>
              <a:grpSpLocks/>
            </p:cNvGrpSpPr>
            <p:nvPr/>
          </p:nvGrpSpPr>
          <p:grpSpPr bwMode="auto">
            <a:xfrm>
              <a:off x="-118" y="3129"/>
              <a:ext cx="2203" cy="800"/>
              <a:chOff x="-118" y="3209"/>
              <a:chExt cx="2203" cy="800"/>
            </a:xfrm>
          </p:grpSpPr>
          <p:sp>
            <p:nvSpPr>
              <p:cNvPr id="19" name="Rectangle 18"/>
              <p:cNvSpPr>
                <a:spLocks noChangeArrowheads="1"/>
              </p:cNvSpPr>
              <p:nvPr/>
            </p:nvSpPr>
            <p:spPr bwMode="auto">
              <a:xfrm>
                <a:off x="373" y="3209"/>
                <a:ext cx="1232" cy="800"/>
              </a:xfrm>
              <a:prstGeom prst="rect">
                <a:avLst/>
              </a:prstGeom>
              <a:solidFill>
                <a:schemeClr val="accent2">
                  <a:alpha val="50195"/>
                </a:schemeClr>
              </a:solidFill>
              <a:ln w="2857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latin typeface="+mn-lt"/>
                </a:endParaRPr>
              </a:p>
            </p:txBody>
          </p:sp>
          <p:sp>
            <p:nvSpPr>
              <p:cNvPr id="20" name="Text Box 19"/>
              <p:cNvSpPr txBox="1">
                <a:spLocks noChangeArrowheads="1"/>
              </p:cNvSpPr>
              <p:nvPr/>
            </p:nvSpPr>
            <p:spPr bwMode="auto">
              <a:xfrm>
                <a:off x="-86" y="3273"/>
                <a:ext cx="21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buClr>
                    <a:schemeClr val="tx2"/>
                  </a:buClr>
                  <a:buSzPct val="75000"/>
                  <a:buFont typeface="Wingdings" pitchFamily="2" charset="2"/>
                  <a:buNone/>
                </a:pPr>
                <a:r>
                  <a:rPr lang="es-ES" altLang="es-ES" sz="1600" b="1">
                    <a:latin typeface="+mn-lt"/>
                  </a:rPr>
                  <a:t>Escitalopram</a:t>
                </a:r>
              </a:p>
            </p:txBody>
          </p:sp>
          <p:sp>
            <p:nvSpPr>
              <p:cNvPr id="21" name="Text Box 20"/>
              <p:cNvSpPr txBox="1">
                <a:spLocks noChangeArrowheads="1"/>
              </p:cNvSpPr>
              <p:nvPr/>
            </p:nvSpPr>
            <p:spPr bwMode="auto">
              <a:xfrm>
                <a:off x="-118" y="3689"/>
                <a:ext cx="21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buClr>
                    <a:schemeClr val="tx2"/>
                  </a:buClr>
                  <a:buSzPct val="75000"/>
                  <a:buFont typeface="Wingdings" pitchFamily="2" charset="2"/>
                  <a:buNone/>
                </a:pPr>
                <a:r>
                  <a:rPr lang="es-ES" altLang="es-ES" sz="1600" b="1">
                    <a:latin typeface="+mn-lt"/>
                  </a:rPr>
                  <a:t>Citalopram</a:t>
                </a:r>
              </a:p>
            </p:txBody>
          </p:sp>
          <p:sp>
            <p:nvSpPr>
              <p:cNvPr id="22" name="AutoShape 21"/>
              <p:cNvSpPr>
                <a:spLocks noChangeArrowheads="1"/>
              </p:cNvSpPr>
              <p:nvPr/>
            </p:nvSpPr>
            <p:spPr bwMode="auto">
              <a:xfrm>
                <a:off x="896" y="3488"/>
                <a:ext cx="152" cy="208"/>
              </a:xfrm>
              <a:prstGeom prst="downArrow">
                <a:avLst>
                  <a:gd name="adj1" fmla="val 50000"/>
                  <a:gd name="adj2" fmla="val 34211"/>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s-ES" altLang="es-ES">
                  <a:latin typeface="+mn-lt"/>
                </a:endParaRPr>
              </a:p>
            </p:txBody>
          </p:sp>
        </p:grpSp>
        <p:sp>
          <p:nvSpPr>
            <p:cNvPr id="14" name="Rectangle 16"/>
            <p:cNvSpPr>
              <a:spLocks noChangeArrowheads="1"/>
            </p:cNvSpPr>
            <p:nvPr/>
          </p:nvSpPr>
          <p:spPr bwMode="auto">
            <a:xfrm>
              <a:off x="-7" y="2747"/>
              <a:ext cx="512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457200" lvl="1" indent="0">
                <a:buNone/>
                <a:defRPr/>
              </a:pPr>
              <a:endParaRPr lang="es-ES" altLang="es-ES" sz="2800" dirty="0" smtClean="0">
                <a:latin typeface="+mn-lt"/>
              </a:endParaRPr>
            </a:p>
          </p:txBody>
        </p:sp>
        <p:grpSp>
          <p:nvGrpSpPr>
            <p:cNvPr id="16" name="Group 22"/>
            <p:cNvGrpSpPr>
              <a:grpSpLocks/>
            </p:cNvGrpSpPr>
            <p:nvPr/>
          </p:nvGrpSpPr>
          <p:grpSpPr bwMode="auto">
            <a:xfrm>
              <a:off x="1704" y="3170"/>
              <a:ext cx="3992" cy="692"/>
              <a:chOff x="1296" y="2922"/>
              <a:chExt cx="4280" cy="628"/>
            </a:xfrm>
          </p:grpSpPr>
          <p:pic>
            <p:nvPicPr>
              <p:cNvPr id="17" name="Picture 23"/>
              <p:cNvPicPr>
                <a:picLocks noChangeAspect="1" noChangeArrowheads="1"/>
              </p:cNvPicPr>
              <p:nvPr/>
            </p:nvPicPr>
            <p:blipFill>
              <a:blip r:embed="rId3">
                <a:extLst>
                  <a:ext uri="{28A0092B-C50C-407E-A947-70E740481C1C}">
                    <a14:useLocalDpi xmlns:a14="http://schemas.microsoft.com/office/drawing/2010/main" val="0"/>
                  </a:ext>
                </a:extLst>
              </a:blip>
              <a:srcRect l="14323" t="33243" r="16016" b="59621"/>
              <a:stretch>
                <a:fillRect/>
              </a:stretch>
            </p:blipFill>
            <p:spPr bwMode="auto">
              <a:xfrm>
                <a:off x="1296" y="2922"/>
                <a:ext cx="4280"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4"/>
              <p:cNvPicPr>
                <a:picLocks noChangeAspect="1" noChangeArrowheads="1"/>
              </p:cNvPicPr>
              <p:nvPr/>
            </p:nvPicPr>
            <p:blipFill>
              <a:blip r:embed="rId4">
                <a:extLst>
                  <a:ext uri="{28A0092B-C50C-407E-A947-70E740481C1C}">
                    <a14:useLocalDpi xmlns:a14="http://schemas.microsoft.com/office/drawing/2010/main" val="0"/>
                  </a:ext>
                </a:extLst>
              </a:blip>
              <a:srcRect l="14323" t="51129" r="16145" b="41914"/>
              <a:stretch>
                <a:fillRect/>
              </a:stretch>
            </p:blipFill>
            <p:spPr bwMode="auto">
              <a:xfrm>
                <a:off x="1304" y="3242"/>
                <a:ext cx="4272"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2 Rectángulo"/>
          <p:cNvSpPr/>
          <p:nvPr/>
        </p:nvSpPr>
        <p:spPr>
          <a:xfrm>
            <a:off x="-36512" y="4542941"/>
            <a:ext cx="5677452" cy="523220"/>
          </a:xfrm>
          <a:prstGeom prst="rect">
            <a:avLst/>
          </a:prstGeom>
        </p:spPr>
        <p:txBody>
          <a:bodyPr wrap="none">
            <a:spAutoFit/>
          </a:bodyPr>
          <a:lstStyle/>
          <a:p>
            <a:pPr lvl="1">
              <a:defRPr/>
            </a:pPr>
            <a:r>
              <a:rPr lang="es-ES" altLang="es-ES" sz="2800" dirty="0"/>
              <a:t>Aunque </a:t>
            </a:r>
            <a:r>
              <a:rPr lang="es-ES" altLang="es-ES" sz="2800" dirty="0" smtClean="0"/>
              <a:t>puede haber </a:t>
            </a:r>
            <a:r>
              <a:rPr lang="es-ES" altLang="es-ES" sz="2800" dirty="0"/>
              <a:t>excepciones:</a:t>
            </a:r>
            <a:endParaRPr lang="es-ES" altLang="es-ES" sz="2800" dirty="0">
              <a:effectLst>
                <a:outerShdw blurRad="38100" dist="38100" dir="2700000" algn="tl">
                  <a:srgbClr val="C0C0C0"/>
                </a:outerShdw>
              </a:effectLst>
            </a:endParaRPr>
          </a:p>
        </p:txBody>
      </p:sp>
    </p:spTree>
    <p:extLst>
      <p:ext uri="{BB962C8B-B14F-4D97-AF65-F5344CB8AC3E}">
        <p14:creationId xmlns:p14="http://schemas.microsoft.com/office/powerpoint/2010/main" val="18660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4293096"/>
            <a:ext cx="7772400" cy="1362075"/>
          </a:xfrm>
        </p:spPr>
        <p:txBody>
          <a:bodyPr/>
          <a:lstStyle/>
          <a:p>
            <a:r>
              <a:rPr lang="es-ES" dirty="0"/>
              <a:t>Factibilidad del intercambio para aplicar la GIT a un paciente </a:t>
            </a:r>
            <a:r>
              <a:rPr lang="es-ES" dirty="0" smtClean="0"/>
              <a:t>concreto: algoritmo</a:t>
            </a:r>
            <a:r>
              <a:rPr lang="es-ES" dirty="0"/>
              <a:t/>
            </a:r>
            <a:br>
              <a:rPr lang="es-ES" dirty="0"/>
            </a:br>
            <a:endParaRPr lang="es-ES" dirty="0"/>
          </a:p>
        </p:txBody>
      </p:sp>
    </p:spTree>
    <p:extLst>
      <p:ext uri="{BB962C8B-B14F-4D97-AF65-F5344CB8AC3E}">
        <p14:creationId xmlns:p14="http://schemas.microsoft.com/office/powerpoint/2010/main" val="38244263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 name="Text Box 20"/>
          <p:cNvSpPr txBox="1">
            <a:spLocks noChangeArrowheads="1"/>
          </p:cNvSpPr>
          <p:nvPr/>
        </p:nvSpPr>
        <p:spPr bwMode="auto">
          <a:xfrm>
            <a:off x="467544" y="116633"/>
            <a:ext cx="5059114" cy="720079"/>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a:t>En la indicación clínica: </a:t>
            </a:r>
            <a:r>
              <a:rPr lang="es-ES" altLang="es-ES" sz="1400" dirty="0" smtClean="0"/>
              <a:t> ¿</a:t>
            </a:r>
            <a:r>
              <a:rPr lang="es-ES" altLang="es-ES" sz="1400" dirty="0"/>
              <a:t>Existe algún medicamento de la misma clase o grupo terapéutico, de referencia en la Guía de Intercambio Terapéutico aprobada en el hospital?</a:t>
            </a:r>
          </a:p>
        </p:txBody>
      </p:sp>
      <p:sp>
        <p:nvSpPr>
          <p:cNvPr id="23" name="Text Box 21"/>
          <p:cNvSpPr txBox="1">
            <a:spLocks noChangeArrowheads="1"/>
          </p:cNvSpPr>
          <p:nvPr/>
        </p:nvSpPr>
        <p:spPr bwMode="auto">
          <a:xfrm>
            <a:off x="489446" y="2492896"/>
            <a:ext cx="4946650" cy="598419"/>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a:t>El fármaco que toma el paciente</a:t>
            </a:r>
            <a:r>
              <a:rPr lang="es-ES" altLang="es-ES" sz="1400" dirty="0" smtClean="0"/>
              <a:t>: ¿</a:t>
            </a:r>
            <a:r>
              <a:rPr lang="es-ES" altLang="es-ES" sz="1400" dirty="0"/>
              <a:t>Requiere un inicio/discontinuación del </a:t>
            </a:r>
            <a:r>
              <a:rPr lang="es-ES" altLang="es-ES" sz="1400" dirty="0" smtClean="0"/>
              <a:t>tratamiento de forma </a:t>
            </a:r>
            <a:r>
              <a:rPr lang="es-ES" altLang="es-ES" sz="1400" dirty="0"/>
              <a:t>gradual</a:t>
            </a:r>
            <a:r>
              <a:rPr lang="es-ES" altLang="es-ES" sz="1400" dirty="0" smtClean="0"/>
              <a:t>?</a:t>
            </a:r>
            <a:endParaRPr lang="es-ES" altLang="es-ES" sz="1400" dirty="0"/>
          </a:p>
        </p:txBody>
      </p:sp>
      <p:sp>
        <p:nvSpPr>
          <p:cNvPr id="24" name="Text Box 22"/>
          <p:cNvSpPr txBox="1">
            <a:spLocks noChangeArrowheads="1"/>
          </p:cNvSpPr>
          <p:nvPr/>
        </p:nvSpPr>
        <p:spPr bwMode="auto">
          <a:xfrm>
            <a:off x="529805" y="3501009"/>
            <a:ext cx="4946650" cy="576064"/>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a:t>El paciente presenta comorbilidades que desaconsejan o limitan el </a:t>
            </a:r>
            <a:r>
              <a:rPr lang="es-ES" altLang="es-ES" sz="1400" dirty="0" smtClean="0"/>
              <a:t>IT? (apartado </a:t>
            </a:r>
            <a:r>
              <a:rPr lang="es-ES" altLang="es-ES" sz="1400" dirty="0"/>
              <a:t>de </a:t>
            </a:r>
            <a:r>
              <a:rPr lang="es-ES" altLang="es-ES" sz="1400" dirty="0" smtClean="0"/>
              <a:t>precauciones/excepciones  </a:t>
            </a:r>
            <a:r>
              <a:rPr lang="es-ES" altLang="es-ES" sz="1400" dirty="0"/>
              <a:t>de la GIT)</a:t>
            </a:r>
          </a:p>
        </p:txBody>
      </p:sp>
      <p:sp>
        <p:nvSpPr>
          <p:cNvPr id="25" name="Text Box 23"/>
          <p:cNvSpPr txBox="1">
            <a:spLocks noChangeArrowheads="1"/>
          </p:cNvSpPr>
          <p:nvPr/>
        </p:nvSpPr>
        <p:spPr bwMode="auto">
          <a:xfrm>
            <a:off x="520700" y="4437113"/>
            <a:ext cx="4933950" cy="576064"/>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smtClean="0"/>
              <a:t>¿El IT puede </a:t>
            </a:r>
            <a:r>
              <a:rPr lang="es-ES" altLang="es-ES" sz="1400" dirty="0"/>
              <a:t>realizarse según las  precauciones definidas  de la GIT? </a:t>
            </a:r>
            <a:r>
              <a:rPr lang="es-ES" altLang="es-ES" sz="1400" dirty="0" smtClean="0"/>
              <a:t>(excepciones </a:t>
            </a:r>
            <a:r>
              <a:rPr lang="es-ES" altLang="es-ES" sz="1400" dirty="0"/>
              <a:t>en caso Insuficiencia Renal, Hepática, </a:t>
            </a:r>
            <a:r>
              <a:rPr lang="es-ES" altLang="es-ES" sz="1400" dirty="0" smtClean="0"/>
              <a:t>edad)</a:t>
            </a:r>
            <a:endParaRPr lang="es-ES" altLang="es-ES" sz="1400" dirty="0"/>
          </a:p>
        </p:txBody>
      </p:sp>
      <p:sp>
        <p:nvSpPr>
          <p:cNvPr id="26" name="Text Box 24"/>
          <p:cNvSpPr txBox="1">
            <a:spLocks noChangeArrowheads="1"/>
          </p:cNvSpPr>
          <p:nvPr/>
        </p:nvSpPr>
        <p:spPr bwMode="auto">
          <a:xfrm>
            <a:off x="6275958" y="970855"/>
            <a:ext cx="2328490" cy="5457636"/>
          </a:xfrm>
          <a:prstGeom prst="rect">
            <a:avLst/>
          </a:prstGeom>
          <a:solidFill>
            <a:srgbClr val="CCFFFF"/>
          </a:solidFill>
          <a:ln w="25400">
            <a:solidFill>
              <a:srgbClr val="800000"/>
            </a:solidFill>
            <a:miter lim="800000"/>
            <a:headEnd/>
            <a:tailEnd/>
          </a:ln>
        </p:spPr>
        <p:txBody>
          <a:bodyPr/>
          <a:lstStyle/>
          <a:p>
            <a:pPr algn="ctr"/>
            <a:endParaRPr lang="es-ES" altLang="es-ES" sz="1600" dirty="0">
              <a:effectLst>
                <a:outerShdw blurRad="38100" dist="38100" dir="2700000" algn="tl">
                  <a:srgbClr val="000000"/>
                </a:outerShdw>
              </a:effectLst>
            </a:endParaRPr>
          </a:p>
          <a:p>
            <a:pPr algn="ctr"/>
            <a:r>
              <a:rPr lang="es-ES" altLang="es-ES" sz="1600" b="1" dirty="0" smtClean="0"/>
              <a:t>MANTENER EL TRATAMIENTO AMBULATORIO</a:t>
            </a:r>
          </a:p>
          <a:p>
            <a:pPr algn="ctr"/>
            <a:endParaRPr lang="es-ES" altLang="es-ES" sz="1600" dirty="0"/>
          </a:p>
        </p:txBody>
      </p:sp>
      <p:sp>
        <p:nvSpPr>
          <p:cNvPr id="27" name="Text Box 25"/>
          <p:cNvSpPr txBox="1">
            <a:spLocks noChangeArrowheads="1"/>
          </p:cNvSpPr>
          <p:nvPr/>
        </p:nvSpPr>
        <p:spPr bwMode="auto">
          <a:xfrm>
            <a:off x="443979" y="1283144"/>
            <a:ext cx="5064125" cy="766763"/>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a:t>El fármaco para el que se evalúa el intercambio:</a:t>
            </a:r>
          </a:p>
          <a:p>
            <a:pPr algn="ctr"/>
            <a:r>
              <a:rPr lang="es-ES" altLang="es-ES" sz="1400" dirty="0"/>
              <a:t>¿Tiene la misma indicación clínica aprobada que el medicamento de referencia en la GIT?</a:t>
            </a:r>
          </a:p>
        </p:txBody>
      </p:sp>
      <p:grpSp>
        <p:nvGrpSpPr>
          <p:cNvPr id="142" name="141 Grupo"/>
          <p:cNvGrpSpPr/>
          <p:nvPr/>
        </p:nvGrpSpPr>
        <p:grpSpPr>
          <a:xfrm>
            <a:off x="2987824" y="836712"/>
            <a:ext cx="3265340" cy="446432"/>
            <a:chOff x="2987824" y="836712"/>
            <a:chExt cx="3265340" cy="446432"/>
          </a:xfrm>
        </p:grpSpPr>
        <p:sp>
          <p:nvSpPr>
            <p:cNvPr id="37" name="Line 33"/>
            <p:cNvSpPr>
              <a:spLocks noChangeShapeType="1"/>
            </p:cNvSpPr>
            <p:nvPr/>
          </p:nvSpPr>
          <p:spPr bwMode="auto">
            <a:xfrm>
              <a:off x="3003551" y="1114871"/>
              <a:ext cx="3249613"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38" name="AutoShape 34"/>
            <p:cNvCxnSpPr>
              <a:cxnSpLocks noChangeShapeType="1"/>
            </p:cNvCxnSpPr>
            <p:nvPr/>
          </p:nvCxnSpPr>
          <p:spPr bwMode="auto">
            <a:xfrm>
              <a:off x="2987824" y="836712"/>
              <a:ext cx="0" cy="446432"/>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5" name="Text Box 35"/>
          <p:cNvSpPr txBox="1">
            <a:spLocks noChangeArrowheads="1"/>
          </p:cNvSpPr>
          <p:nvPr/>
        </p:nvSpPr>
        <p:spPr bwMode="auto">
          <a:xfrm>
            <a:off x="2484016" y="980727"/>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36" name="Text Box 36"/>
          <p:cNvSpPr txBox="1">
            <a:spLocks noChangeArrowheads="1"/>
          </p:cNvSpPr>
          <p:nvPr/>
        </p:nvSpPr>
        <p:spPr bwMode="auto">
          <a:xfrm>
            <a:off x="5652120" y="836712"/>
            <a:ext cx="450850"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NO</a:t>
            </a:r>
          </a:p>
        </p:txBody>
      </p:sp>
      <p:sp>
        <p:nvSpPr>
          <p:cNvPr id="41" name="Line 39"/>
          <p:cNvSpPr>
            <a:spLocks noChangeShapeType="1"/>
          </p:cNvSpPr>
          <p:nvPr/>
        </p:nvSpPr>
        <p:spPr bwMode="auto">
          <a:xfrm>
            <a:off x="2963939" y="2271401"/>
            <a:ext cx="3287638" cy="9539"/>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2" name="Text Box 40"/>
          <p:cNvSpPr txBox="1">
            <a:spLocks noChangeArrowheads="1"/>
          </p:cNvSpPr>
          <p:nvPr/>
        </p:nvSpPr>
        <p:spPr bwMode="auto">
          <a:xfrm>
            <a:off x="5609927" y="2008585"/>
            <a:ext cx="474241"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defPPr>
              <a:defRPr lang="es-ES"/>
            </a:defPPr>
            <a:lvl1pPr algn="ctr">
              <a:defRPr sz="1400" b="1">
                <a:solidFill>
                  <a:srgbClr val="CC3300"/>
                </a:solidFill>
                <a:effectLst>
                  <a:outerShdw blurRad="38100" dist="38100" dir="2700000" algn="tl">
                    <a:srgbClr val="000000">
                      <a:alpha val="43137"/>
                    </a:srgbClr>
                  </a:outerShdw>
                </a:effectLst>
              </a:defRPr>
            </a:lvl1pPr>
          </a:lstStyle>
          <a:p>
            <a:r>
              <a:rPr lang="es-ES" altLang="es-ES" dirty="0">
                <a:solidFill>
                  <a:srgbClr val="800000"/>
                </a:solidFill>
              </a:rPr>
              <a:t>NO</a:t>
            </a:r>
          </a:p>
        </p:txBody>
      </p:sp>
      <p:sp>
        <p:nvSpPr>
          <p:cNvPr id="48" name="Line 44"/>
          <p:cNvSpPr>
            <a:spLocks noChangeShapeType="1"/>
          </p:cNvSpPr>
          <p:nvPr/>
        </p:nvSpPr>
        <p:spPr bwMode="auto">
          <a:xfrm>
            <a:off x="2990850" y="3356992"/>
            <a:ext cx="3249613"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55" name="AutoShape 51"/>
          <p:cNvCxnSpPr>
            <a:cxnSpLocks noChangeShapeType="1"/>
            <a:stCxn id="24" idx="2"/>
          </p:cNvCxnSpPr>
          <p:nvPr/>
        </p:nvCxnSpPr>
        <p:spPr bwMode="auto">
          <a:xfrm>
            <a:off x="3003130" y="4077073"/>
            <a:ext cx="421" cy="346050"/>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53"/>
          <p:cNvSpPr txBox="1">
            <a:spLocks noChangeArrowheads="1"/>
          </p:cNvSpPr>
          <p:nvPr/>
        </p:nvSpPr>
        <p:spPr bwMode="auto">
          <a:xfrm>
            <a:off x="2396377" y="4095229"/>
            <a:ext cx="431800" cy="26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defPPr>
              <a:defRPr lang="es-ES"/>
            </a:defPPr>
            <a:lvl1pPr algn="ctr">
              <a:defRPr sz="1400" b="1">
                <a:solidFill>
                  <a:srgbClr val="CC3300"/>
                </a:solidFill>
                <a:effectLst>
                  <a:outerShdw blurRad="38100" dist="38100" dir="2700000" algn="tl">
                    <a:srgbClr val="000000">
                      <a:alpha val="43137"/>
                    </a:srgbClr>
                  </a:outerShdw>
                </a:effectLst>
              </a:defRPr>
            </a:lvl1pPr>
          </a:lstStyle>
          <a:p>
            <a:r>
              <a:rPr lang="es-ES" altLang="es-ES" dirty="0">
                <a:solidFill>
                  <a:srgbClr val="800000"/>
                </a:solidFill>
              </a:rPr>
              <a:t>NO</a:t>
            </a:r>
          </a:p>
        </p:txBody>
      </p:sp>
      <p:cxnSp>
        <p:nvCxnSpPr>
          <p:cNvPr id="61" name="AutoShape 57"/>
          <p:cNvCxnSpPr>
            <a:cxnSpLocks noChangeShapeType="1"/>
            <a:stCxn id="25" idx="2"/>
          </p:cNvCxnSpPr>
          <p:nvPr/>
        </p:nvCxnSpPr>
        <p:spPr bwMode="auto">
          <a:xfrm>
            <a:off x="2987675" y="5013177"/>
            <a:ext cx="3175" cy="340294"/>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35"/>
          <p:cNvSpPr txBox="1">
            <a:spLocks noChangeArrowheads="1"/>
          </p:cNvSpPr>
          <p:nvPr/>
        </p:nvSpPr>
        <p:spPr bwMode="auto">
          <a:xfrm>
            <a:off x="2459633" y="2145208"/>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81" name="Text Box 35"/>
          <p:cNvSpPr txBox="1">
            <a:spLocks noChangeArrowheads="1"/>
          </p:cNvSpPr>
          <p:nvPr/>
        </p:nvSpPr>
        <p:spPr bwMode="auto">
          <a:xfrm>
            <a:off x="5683200" y="3068960"/>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82" name="Text Box 40"/>
          <p:cNvSpPr txBox="1">
            <a:spLocks noChangeArrowheads="1"/>
          </p:cNvSpPr>
          <p:nvPr/>
        </p:nvSpPr>
        <p:spPr bwMode="auto">
          <a:xfrm>
            <a:off x="2387163" y="3140968"/>
            <a:ext cx="433659"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defPPr>
              <a:defRPr lang="es-ES"/>
            </a:defPPr>
            <a:lvl1pPr algn="ctr">
              <a:defRPr sz="1400" b="1">
                <a:solidFill>
                  <a:srgbClr val="CC3300"/>
                </a:solidFill>
                <a:effectLst>
                  <a:outerShdw blurRad="38100" dist="38100" dir="2700000" algn="tl">
                    <a:srgbClr val="000000">
                      <a:alpha val="43137"/>
                    </a:srgbClr>
                  </a:outerShdw>
                </a:effectLst>
              </a:defRPr>
            </a:lvl1pPr>
          </a:lstStyle>
          <a:p>
            <a:r>
              <a:rPr lang="es-ES" altLang="es-ES" dirty="0">
                <a:solidFill>
                  <a:srgbClr val="800000"/>
                </a:solidFill>
              </a:rPr>
              <a:t>NO</a:t>
            </a:r>
          </a:p>
        </p:txBody>
      </p:sp>
      <p:sp>
        <p:nvSpPr>
          <p:cNvPr id="91" name="Text Box 35"/>
          <p:cNvSpPr txBox="1">
            <a:spLocks noChangeArrowheads="1"/>
          </p:cNvSpPr>
          <p:nvPr/>
        </p:nvSpPr>
        <p:spPr bwMode="auto">
          <a:xfrm>
            <a:off x="5724128" y="4005064"/>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100" name="Text Box 53"/>
          <p:cNvSpPr txBox="1">
            <a:spLocks noChangeArrowheads="1"/>
          </p:cNvSpPr>
          <p:nvPr/>
        </p:nvSpPr>
        <p:spPr bwMode="auto">
          <a:xfrm>
            <a:off x="5652120" y="4941168"/>
            <a:ext cx="431800" cy="26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defPPr>
              <a:defRPr lang="es-ES"/>
            </a:defPPr>
            <a:lvl1pPr algn="ctr">
              <a:defRPr sz="1400" b="1">
                <a:solidFill>
                  <a:srgbClr val="CC3300"/>
                </a:solidFill>
                <a:effectLst>
                  <a:outerShdw blurRad="38100" dist="38100" dir="2700000" algn="tl">
                    <a:srgbClr val="000000">
                      <a:alpha val="43137"/>
                    </a:srgbClr>
                  </a:outerShdw>
                </a:effectLst>
              </a:defRPr>
            </a:lvl1pPr>
          </a:lstStyle>
          <a:p>
            <a:r>
              <a:rPr lang="es-ES" altLang="es-ES" dirty="0">
                <a:solidFill>
                  <a:srgbClr val="800000"/>
                </a:solidFill>
              </a:rPr>
              <a:t>NO</a:t>
            </a:r>
          </a:p>
        </p:txBody>
      </p:sp>
      <p:sp>
        <p:nvSpPr>
          <p:cNvPr id="101" name="Text Box 23"/>
          <p:cNvSpPr txBox="1">
            <a:spLocks noChangeArrowheads="1"/>
          </p:cNvSpPr>
          <p:nvPr/>
        </p:nvSpPr>
        <p:spPr bwMode="auto">
          <a:xfrm>
            <a:off x="673100" y="5373216"/>
            <a:ext cx="4933950" cy="720080"/>
          </a:xfrm>
          <a:prstGeom prst="rect">
            <a:avLst/>
          </a:prstGeom>
          <a:solidFill>
            <a:srgbClr val="FFFF99">
              <a:alpha val="20000"/>
            </a:srgbClr>
          </a:solidFill>
          <a:ln w="25400">
            <a:solidFill>
              <a:srgbClr val="800000"/>
            </a:solidFill>
            <a:miter lim="800000"/>
            <a:headEnd/>
            <a:tailEnd/>
          </a:ln>
        </p:spPr>
        <p:txBody>
          <a:bodyPr/>
          <a:lstStyle/>
          <a:p>
            <a:pPr algn="ctr"/>
            <a:r>
              <a:rPr lang="es-ES" altLang="es-ES" sz="1400" dirty="0"/>
              <a:t>¿El paciente toma otros medicamentos con potencial de interacción con el medicamento recomendado por la GIT? </a:t>
            </a:r>
          </a:p>
          <a:p>
            <a:pPr algn="ctr"/>
            <a:r>
              <a:rPr lang="es-ES" altLang="es-ES" sz="1400" dirty="0"/>
              <a:t>(Ver apartado de precauciones y excepciones de la GIT)</a:t>
            </a:r>
          </a:p>
        </p:txBody>
      </p:sp>
      <p:sp>
        <p:nvSpPr>
          <p:cNvPr id="109" name="Text Box 35"/>
          <p:cNvSpPr txBox="1">
            <a:spLocks noChangeArrowheads="1"/>
          </p:cNvSpPr>
          <p:nvPr/>
        </p:nvSpPr>
        <p:spPr bwMode="auto">
          <a:xfrm>
            <a:off x="2484016" y="5085184"/>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110" name="Line 44"/>
          <p:cNvSpPr>
            <a:spLocks noChangeShapeType="1"/>
          </p:cNvSpPr>
          <p:nvPr/>
        </p:nvSpPr>
        <p:spPr bwMode="auto">
          <a:xfrm flipV="1">
            <a:off x="3003551" y="4293096"/>
            <a:ext cx="3298915"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11" name="Line 44"/>
          <p:cNvSpPr>
            <a:spLocks noChangeShapeType="1"/>
          </p:cNvSpPr>
          <p:nvPr/>
        </p:nvSpPr>
        <p:spPr bwMode="auto">
          <a:xfrm>
            <a:off x="2976041" y="5254873"/>
            <a:ext cx="3305895"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cxnSp>
        <p:nvCxnSpPr>
          <p:cNvPr id="120" name="AutoShape 57"/>
          <p:cNvCxnSpPr>
            <a:cxnSpLocks noChangeShapeType="1"/>
          </p:cNvCxnSpPr>
          <p:nvPr/>
        </p:nvCxnSpPr>
        <p:spPr bwMode="auto">
          <a:xfrm>
            <a:off x="2999458" y="6093296"/>
            <a:ext cx="0" cy="335195"/>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Line 44"/>
          <p:cNvSpPr>
            <a:spLocks noChangeShapeType="1"/>
          </p:cNvSpPr>
          <p:nvPr/>
        </p:nvSpPr>
        <p:spPr bwMode="auto">
          <a:xfrm>
            <a:off x="2987824" y="6196860"/>
            <a:ext cx="3305895" cy="0"/>
          </a:xfrm>
          <a:prstGeom prst="line">
            <a:avLst/>
          </a:prstGeom>
          <a:noFill/>
          <a:ln w="254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126" name="Text Box 53"/>
          <p:cNvSpPr txBox="1">
            <a:spLocks noChangeArrowheads="1"/>
          </p:cNvSpPr>
          <p:nvPr/>
        </p:nvSpPr>
        <p:spPr bwMode="auto">
          <a:xfrm>
            <a:off x="2500677" y="6125955"/>
            <a:ext cx="431800" cy="269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defPPr>
              <a:defRPr lang="es-ES"/>
            </a:defPPr>
            <a:lvl1pPr algn="ctr">
              <a:defRPr sz="1400" b="1">
                <a:solidFill>
                  <a:srgbClr val="CC3300"/>
                </a:solidFill>
                <a:effectLst>
                  <a:outerShdw blurRad="38100" dist="38100" dir="2700000" algn="tl">
                    <a:srgbClr val="000000">
                      <a:alpha val="43137"/>
                    </a:srgbClr>
                  </a:outerShdw>
                </a:effectLst>
              </a:defRPr>
            </a:lvl1pPr>
          </a:lstStyle>
          <a:p>
            <a:r>
              <a:rPr lang="es-ES" altLang="es-ES" dirty="0">
                <a:solidFill>
                  <a:srgbClr val="800000"/>
                </a:solidFill>
              </a:rPr>
              <a:t>NO</a:t>
            </a:r>
          </a:p>
        </p:txBody>
      </p:sp>
      <p:sp>
        <p:nvSpPr>
          <p:cNvPr id="127" name="Text Box 35"/>
          <p:cNvSpPr txBox="1">
            <a:spLocks noChangeArrowheads="1"/>
          </p:cNvSpPr>
          <p:nvPr/>
        </p:nvSpPr>
        <p:spPr bwMode="auto">
          <a:xfrm>
            <a:off x="5724128" y="5877272"/>
            <a:ext cx="384175" cy="268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CC99"/>
                </a:solidFill>
              </a14:hiddenFill>
            </a:ext>
          </a:extLst>
        </p:spPr>
        <p:txBody>
          <a:bodyPr/>
          <a:lstStyle/>
          <a:p>
            <a:pPr algn="ctr"/>
            <a:r>
              <a:rPr lang="es-ES" altLang="es-ES" sz="1400" b="1" dirty="0">
                <a:solidFill>
                  <a:srgbClr val="800000"/>
                </a:solidFill>
                <a:effectLst>
                  <a:outerShdw blurRad="38100" dist="38100" dir="2700000" algn="tl">
                    <a:srgbClr val="000000">
                      <a:alpha val="43137"/>
                    </a:srgbClr>
                  </a:outerShdw>
                </a:effectLst>
              </a:rPr>
              <a:t>SI</a:t>
            </a:r>
          </a:p>
        </p:txBody>
      </p:sp>
      <p:sp>
        <p:nvSpPr>
          <p:cNvPr id="132" name="131 CuadroTexto"/>
          <p:cNvSpPr txBox="1"/>
          <p:nvPr/>
        </p:nvSpPr>
        <p:spPr>
          <a:xfrm>
            <a:off x="1753788" y="6453336"/>
            <a:ext cx="2530180" cy="369332"/>
          </a:xfrm>
          <a:prstGeom prst="rect">
            <a:avLst/>
          </a:prstGeom>
          <a:noFill/>
          <a:ln>
            <a:solidFill>
              <a:srgbClr val="008000"/>
            </a:solidFill>
          </a:ln>
        </p:spPr>
        <p:txBody>
          <a:bodyPr wrap="none" rtlCol="0">
            <a:spAutoFit/>
          </a:bodyPr>
          <a:lstStyle/>
          <a:p>
            <a:r>
              <a:rPr lang="es-ES" b="1" dirty="0" smtClean="0">
                <a:solidFill>
                  <a:srgbClr val="008000"/>
                </a:solidFill>
                <a:effectLst>
                  <a:outerShdw blurRad="38100" dist="38100" dir="2700000" algn="tl">
                    <a:srgbClr val="000000">
                      <a:alpha val="43137"/>
                    </a:srgbClr>
                  </a:outerShdw>
                </a:effectLst>
              </a:rPr>
              <a:t>REALIZAR INTERCAMBIO</a:t>
            </a:r>
            <a:endParaRPr lang="es-ES" b="1" dirty="0">
              <a:solidFill>
                <a:srgbClr val="008000"/>
              </a:solidFill>
              <a:effectLst>
                <a:outerShdw blurRad="38100" dist="38100" dir="2700000" algn="tl">
                  <a:srgbClr val="000000">
                    <a:alpha val="43137"/>
                  </a:srgbClr>
                </a:outerShdw>
              </a:effectLst>
            </a:endParaRPr>
          </a:p>
        </p:txBody>
      </p:sp>
      <p:cxnSp>
        <p:nvCxnSpPr>
          <p:cNvPr id="146" name="145 Conector recto"/>
          <p:cNvCxnSpPr/>
          <p:nvPr/>
        </p:nvCxnSpPr>
        <p:spPr>
          <a:xfrm flipH="1">
            <a:off x="6156176" y="0"/>
            <a:ext cx="8747" cy="6822668"/>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176" name="AutoShape 57"/>
          <p:cNvCxnSpPr>
            <a:cxnSpLocks noChangeShapeType="1"/>
          </p:cNvCxnSpPr>
          <p:nvPr/>
        </p:nvCxnSpPr>
        <p:spPr bwMode="auto">
          <a:xfrm>
            <a:off x="2954732" y="2060848"/>
            <a:ext cx="0" cy="420687"/>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AutoShape 57"/>
          <p:cNvCxnSpPr>
            <a:cxnSpLocks noChangeShapeType="1"/>
          </p:cNvCxnSpPr>
          <p:nvPr/>
        </p:nvCxnSpPr>
        <p:spPr bwMode="auto">
          <a:xfrm>
            <a:off x="2987675" y="3103948"/>
            <a:ext cx="0" cy="420687"/>
          </a:xfrm>
          <a:prstGeom prst="straightConnector1">
            <a:avLst/>
          </a:prstGeom>
          <a:noFill/>
          <a:ln w="2540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14"/>
          <a:stretch/>
        </p:blipFill>
        <p:spPr bwMode="auto">
          <a:xfrm>
            <a:off x="6302466" y="3183041"/>
            <a:ext cx="2301982" cy="139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flipH="1">
            <a:off x="6302466" y="3183041"/>
            <a:ext cx="2301982" cy="139475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4 Conector recto"/>
          <p:cNvCxnSpPr/>
          <p:nvPr/>
        </p:nvCxnSpPr>
        <p:spPr>
          <a:xfrm>
            <a:off x="6302466" y="3275111"/>
            <a:ext cx="2301982" cy="1212979"/>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675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60848"/>
            <a:ext cx="58388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39" t="19087" r="7826" b="7955"/>
          <a:stretch/>
        </p:blipFill>
        <p:spPr bwMode="auto">
          <a:xfrm>
            <a:off x="3539762" y="1340768"/>
            <a:ext cx="3844130" cy="205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678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619250" y="1844675"/>
            <a:ext cx="6610350" cy="4381500"/>
          </a:xfrm>
        </p:spPr>
        <p:txBody>
          <a:bodyPr/>
          <a:lstStyle/>
          <a:p>
            <a:pPr marL="0" indent="0">
              <a:buFontTx/>
              <a:buNone/>
              <a:defRPr/>
            </a:pPr>
            <a:r>
              <a:rPr lang="es-ES" altLang="es-ES" sz="5500" b="1" dirty="0" smtClean="0">
                <a:solidFill>
                  <a:srgbClr val="800000"/>
                </a:solidFill>
                <a:effectLst>
                  <a:outerShdw blurRad="38100" dist="38100" dir="2700000" algn="tl">
                    <a:srgbClr val="000000">
                      <a:alpha val="43137"/>
                    </a:srgbClr>
                  </a:outerShdw>
                </a:effectLst>
              </a:rPr>
              <a:t>Gracias !</a:t>
            </a:r>
          </a:p>
          <a:p>
            <a:pPr marL="0" indent="0">
              <a:buFontTx/>
              <a:buNone/>
              <a:defRPr/>
            </a:pPr>
            <a:endParaRPr lang="es-ES" altLang="es-ES" sz="5500" dirty="0">
              <a:solidFill>
                <a:srgbClr val="800000"/>
              </a:solidFill>
            </a:endParaRPr>
          </a:p>
          <a:p>
            <a:pPr marL="0" indent="0" algn="r">
              <a:buFontTx/>
              <a:buNone/>
              <a:defRPr/>
            </a:pPr>
            <a:r>
              <a:rPr lang="es-ES" altLang="es-ES" sz="2800" b="1" dirty="0" smtClean="0">
                <a:solidFill>
                  <a:srgbClr val="800000"/>
                </a:solidFill>
                <a:effectLst>
                  <a:outerShdw blurRad="38100" dist="38100" dir="2700000" algn="tl">
                    <a:srgbClr val="000000">
                      <a:alpha val="43137"/>
                    </a:srgbClr>
                  </a:outerShdw>
                </a:effectLst>
              </a:rPr>
              <a:t>iciar.martinez@ssib.es</a:t>
            </a:r>
          </a:p>
        </p:txBody>
      </p:sp>
    </p:spTree>
    <p:extLst>
      <p:ext uri="{BB962C8B-B14F-4D97-AF65-F5344CB8AC3E}">
        <p14:creationId xmlns:p14="http://schemas.microsoft.com/office/powerpoint/2010/main" val="104534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76400" y="60960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s-ES" altLang="es-ES" sz="2400">
              <a:latin typeface="Tahoma" pitchFamily="34" charset="0"/>
            </a:endParaRPr>
          </a:p>
        </p:txBody>
      </p:sp>
      <p:pic>
        <p:nvPicPr>
          <p:cNvPr id="51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97075"/>
            <a:ext cx="2667000" cy="1677988"/>
          </a:xfrm>
          <a:prstGeom prst="rect">
            <a:avLst/>
          </a:prstGeom>
          <a:noFill/>
          <a:ln w="31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24" name="Object 5"/>
          <p:cNvGraphicFramePr>
            <a:graphicFrameLocks noChangeAspect="1"/>
          </p:cNvGraphicFramePr>
          <p:nvPr/>
        </p:nvGraphicFramePr>
        <p:xfrm>
          <a:off x="3048000" y="1828800"/>
          <a:ext cx="2219325" cy="3151188"/>
        </p:xfrm>
        <a:graphic>
          <a:graphicData uri="http://schemas.openxmlformats.org/presentationml/2006/ole">
            <mc:AlternateContent xmlns:mc="http://schemas.openxmlformats.org/markup-compatibility/2006">
              <mc:Choice xmlns:v="urn:schemas-microsoft-com:vml" Requires="v">
                <p:oleObj spid="_x0000_s4409" name="Imagen de mapa de bits" r:id="rId5" imgW="1324160" imgH="1886213" progId="Paint.Picture">
                  <p:embed/>
                </p:oleObj>
              </mc:Choice>
              <mc:Fallback>
                <p:oleObj name="Imagen de mapa de bits" r:id="rId5" imgW="1324160" imgH="188621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28800"/>
                        <a:ext cx="2219325" cy="3151188"/>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6"/>
          <p:cNvGraphicFramePr>
            <a:graphicFrameLocks noChangeAspect="1"/>
          </p:cNvGraphicFramePr>
          <p:nvPr/>
        </p:nvGraphicFramePr>
        <p:xfrm>
          <a:off x="5562600" y="1828800"/>
          <a:ext cx="2381250" cy="3248025"/>
        </p:xfrm>
        <a:graphic>
          <a:graphicData uri="http://schemas.openxmlformats.org/presentationml/2006/ole">
            <mc:AlternateContent xmlns:mc="http://schemas.openxmlformats.org/markup-compatibility/2006">
              <mc:Choice xmlns:v="urn:schemas-microsoft-com:vml" Requires="v">
                <p:oleObj spid="_x0000_s4410" name="Fotografía de Photo Editor" r:id="rId7" imgW="2381582" imgH="3247619" progId="MSPhotoEd.3">
                  <p:embed/>
                </p:oleObj>
              </mc:Choice>
              <mc:Fallback>
                <p:oleObj name="Fotografía de Photo Editor" r:id="rId7" imgW="2381582" imgH="3247619"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1828800"/>
                        <a:ext cx="2381250" cy="3248025"/>
                      </a:xfrm>
                      <a:prstGeom prst="rect">
                        <a:avLst/>
                      </a:prstGeom>
                      <a:noFill/>
                      <a:ln w="952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6"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429000"/>
            <a:ext cx="2286000" cy="3170238"/>
          </a:xfrm>
          <a:prstGeom prst="rect">
            <a:avLst/>
          </a:prstGeom>
          <a:noFill/>
          <a:ln w="3175">
            <a:solidFill>
              <a:srgbClr val="00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27" name="Object 8"/>
          <p:cNvGraphicFramePr>
            <a:graphicFrameLocks noChangeAspect="1"/>
          </p:cNvGraphicFramePr>
          <p:nvPr/>
        </p:nvGraphicFramePr>
        <p:xfrm>
          <a:off x="533400" y="3505200"/>
          <a:ext cx="2239963" cy="3133725"/>
        </p:xfrm>
        <a:graphic>
          <a:graphicData uri="http://schemas.openxmlformats.org/presentationml/2006/ole">
            <mc:AlternateContent xmlns:mc="http://schemas.openxmlformats.org/markup-compatibility/2006">
              <mc:Choice xmlns:v="urn:schemas-microsoft-com:vml" Requires="v">
                <p:oleObj spid="_x0000_s4411" name="Fotografía de Photo Editor" r:id="rId10" imgW="2647619" imgH="3438095" progId="MSPhotoEd.3">
                  <p:embed/>
                </p:oleObj>
              </mc:Choice>
              <mc:Fallback>
                <p:oleObj name="Fotografía de Photo Editor" r:id="rId10" imgW="2647619" imgH="3438095"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505200"/>
                        <a:ext cx="22399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8"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3657600"/>
            <a:ext cx="2085975" cy="293052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18"/>
          <p:cNvSpPr txBox="1">
            <a:spLocks noChangeArrowheads="1"/>
          </p:cNvSpPr>
          <p:nvPr/>
        </p:nvSpPr>
        <p:spPr bwMode="auto">
          <a:xfrm>
            <a:off x="457200" y="304800"/>
            <a:ext cx="8229600" cy="1143000"/>
          </a:xfrm>
          <a:prstGeom prst="rect">
            <a:avLst/>
          </a:prstGeom>
          <a:solidFill>
            <a:schemeClr val="bg1"/>
          </a:solidFill>
          <a:ln>
            <a:noFill/>
          </a:ln>
          <a:effec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0"/>
              </a:spcBef>
              <a:defRPr/>
            </a:pPr>
            <a:r>
              <a:rPr lang="es-ES" altLang="es-ES" sz="3200" b="1" dirty="0">
                <a:solidFill>
                  <a:schemeClr val="accent2"/>
                </a:solidFill>
              </a:rPr>
              <a:t/>
            </a:r>
            <a:br>
              <a:rPr lang="es-ES" altLang="es-ES" sz="3200" b="1" dirty="0">
                <a:solidFill>
                  <a:schemeClr val="accent2"/>
                </a:solidFill>
              </a:rPr>
            </a:br>
            <a:r>
              <a:rPr lang="es-ES" altLang="es-ES" sz="3200" b="1" dirty="0">
                <a:solidFill>
                  <a:schemeClr val="accent2"/>
                </a:solidFill>
              </a:rPr>
              <a:t>                   </a:t>
            </a:r>
            <a:r>
              <a:rPr lang="es-ES" altLang="es-ES" sz="3600" b="1" dirty="0">
                <a:solidFill>
                  <a:srgbClr val="800000"/>
                </a:solidFill>
                <a:effectLst>
                  <a:outerShdw blurRad="38100" dist="38100" dir="2700000" algn="tl">
                    <a:srgbClr val="000000">
                      <a:alpha val="43137"/>
                    </a:srgbClr>
                  </a:outerShdw>
                </a:effectLst>
                <a:latin typeface="+mj-lt"/>
                <a:ea typeface="+mj-ea"/>
                <a:cs typeface="+mj-cs"/>
              </a:rPr>
              <a:t>GIT en entorno hospitalario</a:t>
            </a:r>
          </a:p>
          <a:p>
            <a:pPr eaLnBrk="1" hangingPunct="1"/>
            <a:endParaRPr lang="es-ES" altLang="es-ES" sz="4000" b="1" dirty="0">
              <a:solidFill>
                <a:schemeClr val="accent2"/>
              </a:solidFill>
            </a:endParaRPr>
          </a:p>
        </p:txBody>
      </p:sp>
    </p:spTree>
    <p:extLst>
      <p:ext uri="{BB962C8B-B14F-4D97-AF65-F5344CB8AC3E}">
        <p14:creationId xmlns:p14="http://schemas.microsoft.com/office/powerpoint/2010/main" val="3159508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206" t="17047" r="20048" b="23600"/>
          <a:stretch/>
        </p:blipFill>
        <p:spPr bwMode="auto">
          <a:xfrm>
            <a:off x="179512" y="476672"/>
            <a:ext cx="862970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8787" t="17706" r="19559" b="9941"/>
          <a:stretch/>
        </p:blipFill>
        <p:spPr bwMode="auto">
          <a:xfrm>
            <a:off x="1043608" y="764704"/>
            <a:ext cx="7488832" cy="549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84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pPr>
              <a:defRPr/>
            </a:pPr>
            <a:r>
              <a:rPr lang="es-ES" altLang="es-ES" dirty="0"/>
              <a:t>La metodología de las GIT</a:t>
            </a:r>
          </a:p>
        </p:txBody>
      </p:sp>
      <p:sp>
        <p:nvSpPr>
          <p:cNvPr id="6147" name="2 Marcador de contenido"/>
          <p:cNvSpPr>
            <a:spLocks noGrp="1"/>
          </p:cNvSpPr>
          <p:nvPr>
            <p:ph idx="1"/>
          </p:nvPr>
        </p:nvSpPr>
        <p:spPr>
          <a:xfrm>
            <a:off x="137268" y="1448780"/>
            <a:ext cx="8496944" cy="4896544"/>
          </a:xfrm>
        </p:spPr>
        <p:txBody>
          <a:bodyPr>
            <a:noAutofit/>
          </a:bodyPr>
          <a:lstStyle/>
          <a:p>
            <a:pPr marL="0" indent="0" algn="just">
              <a:buFontTx/>
              <a:buNone/>
            </a:pPr>
            <a:r>
              <a:rPr lang="es-ES" altLang="es-ES" sz="2400" b="1" dirty="0" smtClean="0"/>
              <a:t>Se han publicado recomendaciones generales</a:t>
            </a:r>
            <a:r>
              <a:rPr lang="es-ES" altLang="es-ES" sz="2400" dirty="0" smtClean="0"/>
              <a:t>, algoritmos y procedimientos específicos para determinados grupos terapéuticos</a:t>
            </a:r>
          </a:p>
          <a:p>
            <a:pPr marL="0" indent="0" algn="just">
              <a:buFontTx/>
              <a:buNone/>
            </a:pPr>
            <a:endParaRPr lang="es-ES" altLang="es-ES" sz="2400" dirty="0" smtClean="0"/>
          </a:p>
          <a:p>
            <a:pPr marL="0" indent="0" algn="just">
              <a:buFontTx/>
              <a:buNone/>
            </a:pPr>
            <a:r>
              <a:rPr lang="es-ES" altLang="es-ES" sz="2400" dirty="0" smtClean="0"/>
              <a:t>La </a:t>
            </a:r>
            <a:r>
              <a:rPr lang="es-ES" altLang="es-ES" sz="2400" b="1" dirty="0" smtClean="0"/>
              <a:t>Comisión de Normas y Procedimientos de SEFH</a:t>
            </a:r>
            <a:r>
              <a:rPr lang="es-ES" altLang="es-ES" sz="2400" dirty="0" smtClean="0"/>
              <a:t> tiene elaboradas </a:t>
            </a:r>
            <a:r>
              <a:rPr lang="es-ES" altLang="es-ES" sz="2400" b="1" dirty="0" smtClean="0"/>
              <a:t>recomendaciones </a:t>
            </a:r>
            <a:r>
              <a:rPr lang="es-ES" altLang="es-ES" sz="2400" dirty="0" smtClean="0"/>
              <a:t>para el intercambio</a:t>
            </a:r>
          </a:p>
          <a:p>
            <a:pPr marL="0" indent="0" algn="just">
              <a:buFontTx/>
              <a:buNone/>
            </a:pPr>
            <a:endParaRPr lang="es-ES" altLang="es-ES" sz="2400" dirty="0"/>
          </a:p>
          <a:p>
            <a:pPr marL="0" indent="0" algn="just">
              <a:buFontTx/>
              <a:buNone/>
            </a:pPr>
            <a:endParaRPr lang="es-ES" altLang="es-ES" sz="2400" dirty="0" smtClean="0"/>
          </a:p>
          <a:p>
            <a:pPr marL="0" indent="0" algn="just">
              <a:buFontTx/>
              <a:buNone/>
            </a:pPr>
            <a:endParaRPr lang="es-ES" altLang="es-ES" sz="2400" dirty="0" smtClean="0"/>
          </a:p>
          <a:p>
            <a:pPr marL="0" indent="0" algn="just">
              <a:buFontTx/>
              <a:buNone/>
            </a:pPr>
            <a:endParaRPr lang="es-ES" altLang="es-ES" sz="2400" dirty="0" smtClean="0"/>
          </a:p>
        </p:txBody>
      </p:sp>
      <p:sp>
        <p:nvSpPr>
          <p:cNvPr id="3" name="2 Abrir llave"/>
          <p:cNvSpPr/>
          <p:nvPr/>
        </p:nvSpPr>
        <p:spPr>
          <a:xfrm rot="5400000" flipH="1">
            <a:off x="4446239" y="-585195"/>
            <a:ext cx="216025" cy="8964489"/>
          </a:xfrm>
          <a:prstGeom prst="leftBrace">
            <a:avLst/>
          </a:prstGeom>
          <a:ln w="2857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Rectángulo"/>
          <p:cNvSpPr/>
          <p:nvPr/>
        </p:nvSpPr>
        <p:spPr>
          <a:xfrm>
            <a:off x="251520" y="4316903"/>
            <a:ext cx="8496943" cy="830997"/>
          </a:xfrm>
          <a:prstGeom prst="rect">
            <a:avLst/>
          </a:prstGeom>
          <a:ln w="28575">
            <a:solidFill>
              <a:srgbClr val="800000"/>
            </a:solidFill>
          </a:ln>
        </p:spPr>
        <p:txBody>
          <a:bodyPr wrap="square">
            <a:spAutoFit/>
          </a:bodyPr>
          <a:lstStyle/>
          <a:p>
            <a:pPr algn="ctr"/>
            <a:r>
              <a:rPr lang="es-ES" altLang="es-ES" sz="2400" b="1" dirty="0" smtClean="0"/>
              <a:t>No </a:t>
            </a:r>
            <a:r>
              <a:rPr lang="es-ES" altLang="es-ES" sz="2400" b="1" dirty="0"/>
              <a:t>hay una metodología común ni un procedimiento sistemático y detallado aplicable a todos los grupos farmacológicos</a:t>
            </a:r>
          </a:p>
        </p:txBody>
      </p:sp>
    </p:spTree>
    <p:extLst>
      <p:ext uri="{BB962C8B-B14F-4D97-AF65-F5344CB8AC3E}">
        <p14:creationId xmlns:p14="http://schemas.microsoft.com/office/powerpoint/2010/main" val="300610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421904"/>
            <a:ext cx="8776556" cy="926976"/>
          </a:xfrm>
        </p:spPr>
        <p:txBody>
          <a:bodyPr/>
          <a:lstStyle/>
          <a:p>
            <a:pPr marL="0" indent="0"/>
            <a:r>
              <a:rPr lang="es-ES" altLang="es-ES" dirty="0" smtClean="0"/>
              <a:t>Proyecto FIS 2011-2013 PI10-02945: </a:t>
            </a:r>
            <a:br>
              <a:rPr lang="es-ES" altLang="es-ES" dirty="0" smtClean="0"/>
            </a:br>
            <a:r>
              <a:rPr lang="es-ES" dirty="0" smtClean="0"/>
              <a:t>GUÍA DE INTERCAMBIO TERAPÉUTICO. METODOLOGÍA DE ELABORACIÓN BASADA EN LA EVIDENCIA</a:t>
            </a:r>
            <a:br>
              <a:rPr lang="es-ES" dirty="0" smtClean="0"/>
            </a:br>
            <a:r>
              <a:rPr lang="es-ES" dirty="0" smtClean="0"/>
              <a:t> </a:t>
            </a:r>
            <a:br>
              <a:rPr lang="es-ES" dirty="0" smtClean="0"/>
            </a:br>
            <a:endParaRPr lang="es-ES" dirty="0"/>
          </a:p>
        </p:txBody>
      </p:sp>
      <p:sp>
        <p:nvSpPr>
          <p:cNvPr id="3" name="2 Marcador de contenido"/>
          <p:cNvSpPr>
            <a:spLocks noGrp="1"/>
          </p:cNvSpPr>
          <p:nvPr>
            <p:ph idx="1"/>
          </p:nvPr>
        </p:nvSpPr>
        <p:spPr/>
        <p:txBody>
          <a:bodyPr>
            <a:normAutofit/>
          </a:bodyPr>
          <a:lstStyle/>
          <a:p>
            <a:pPr algn="just"/>
            <a:endParaRPr lang="es-ES" dirty="0" smtClean="0"/>
          </a:p>
          <a:p>
            <a:pPr marL="0" indent="0" algn="just">
              <a:buNone/>
            </a:pPr>
            <a:endParaRPr lang="es-ES" dirty="0" smtClean="0"/>
          </a:p>
          <a:p>
            <a:pPr marL="0" indent="0" algn="just">
              <a:buNone/>
            </a:pPr>
            <a:endParaRPr lang="es-ES" dirty="0"/>
          </a:p>
          <a:p>
            <a:pPr marL="0" indent="0" algn="just">
              <a:buNone/>
            </a:pPr>
            <a:r>
              <a:rPr lang="es-ES" dirty="0" smtClean="0"/>
              <a:t>Objetivo: </a:t>
            </a:r>
            <a:r>
              <a:rPr lang="es-ES" dirty="0"/>
              <a:t>Establecer </a:t>
            </a:r>
            <a:r>
              <a:rPr lang="es-ES" dirty="0" smtClean="0"/>
              <a:t>una metodología sistemática, basada en la evidencia, para la elaboración de una Guía de Intercambio Terapéutico hospitalaria por indicación clínica</a:t>
            </a:r>
          </a:p>
          <a:p>
            <a:endParaRPr lang="es-ES" dirty="0"/>
          </a:p>
        </p:txBody>
      </p:sp>
      <p:sp>
        <p:nvSpPr>
          <p:cNvPr id="6" name="2 Marcador de contenido"/>
          <p:cNvSpPr txBox="1">
            <a:spLocks/>
          </p:cNvSpPr>
          <p:nvPr/>
        </p:nvSpPr>
        <p:spPr>
          <a:xfrm>
            <a:off x="179512" y="980728"/>
            <a:ext cx="896448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S" altLang="es-ES" b="1" dirty="0" smtClean="0">
              <a:solidFill>
                <a:srgbClr val="800000"/>
              </a:solidFill>
              <a:effectLst>
                <a:outerShdw blurRad="38100" dist="38100" dir="2700000" algn="tl">
                  <a:srgbClr val="000000">
                    <a:alpha val="43137"/>
                  </a:srgbClr>
                </a:outerShdw>
              </a:effectLst>
            </a:endParaRPr>
          </a:p>
          <a:p>
            <a:pPr marL="0" indent="0" algn="just">
              <a:buNone/>
            </a:pPr>
            <a:endParaRPr lang="es-ES" altLang="es-ES" b="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1639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340768"/>
            <a:ext cx="8640960" cy="4968552"/>
          </a:xfrm>
        </p:spPr>
        <p:txBody>
          <a:bodyPr>
            <a:noAutofit/>
          </a:bodyPr>
          <a:lstStyle/>
          <a:p>
            <a:pPr marL="0" indent="0">
              <a:buNone/>
            </a:pPr>
            <a:r>
              <a:rPr lang="es-ES" sz="2000" dirty="0" smtClean="0"/>
              <a:t>Coordinadora</a:t>
            </a:r>
            <a:r>
              <a:rPr lang="es-ES" sz="2000" dirty="0"/>
              <a:t>: </a:t>
            </a:r>
            <a:r>
              <a:rPr lang="es-ES" sz="2000" dirty="0" err="1"/>
              <a:t>Iciar</a:t>
            </a:r>
            <a:r>
              <a:rPr lang="es-ES" sz="2000" dirty="0"/>
              <a:t> Martínez-López (HU Son </a:t>
            </a:r>
            <a:r>
              <a:rPr lang="es-ES" sz="2000" dirty="0" err="1"/>
              <a:t>Espases</a:t>
            </a:r>
            <a:r>
              <a:rPr lang="es-ES" sz="2000" dirty="0"/>
              <a:t>)</a:t>
            </a:r>
          </a:p>
          <a:p>
            <a:pPr marL="0" indent="0">
              <a:buNone/>
            </a:pPr>
            <a:r>
              <a:rPr lang="es-ES" sz="2000" dirty="0" smtClean="0"/>
              <a:t>María </a:t>
            </a:r>
            <a:r>
              <a:rPr lang="es-ES" sz="2000" dirty="0" err="1"/>
              <a:t>Adrover</a:t>
            </a:r>
            <a:r>
              <a:rPr lang="es-ES" sz="2000" dirty="0"/>
              <a:t> </a:t>
            </a:r>
            <a:r>
              <a:rPr lang="es-ES" sz="2000" dirty="0" err="1"/>
              <a:t>Rigo</a:t>
            </a:r>
            <a:r>
              <a:rPr lang="es-ES" sz="2000" dirty="0"/>
              <a:t>. H U Son </a:t>
            </a:r>
            <a:r>
              <a:rPr lang="es-ES" sz="2000" dirty="0" err="1"/>
              <a:t>Espases</a:t>
            </a:r>
            <a:endParaRPr lang="es-ES" sz="2000" dirty="0"/>
          </a:p>
          <a:p>
            <a:pPr marL="0" indent="0">
              <a:buNone/>
            </a:pPr>
            <a:r>
              <a:rPr lang="es-ES" sz="2000" dirty="0"/>
              <a:t>Beatriz Calderón Hernanz. H Son </a:t>
            </a:r>
            <a:r>
              <a:rPr lang="es-ES" sz="2000" dirty="0" err="1"/>
              <a:t>LLàtzer</a:t>
            </a:r>
            <a:endParaRPr lang="es-ES" sz="2000" dirty="0"/>
          </a:p>
          <a:p>
            <a:pPr marL="0" indent="0">
              <a:buNone/>
            </a:pPr>
            <a:r>
              <a:rPr lang="es-ES" sz="2000" dirty="0"/>
              <a:t>Mónica </a:t>
            </a:r>
            <a:r>
              <a:rPr lang="es-ES" sz="2000" dirty="0" err="1"/>
              <a:t>Cholvi</a:t>
            </a:r>
            <a:r>
              <a:rPr lang="es-ES" sz="2000" dirty="0"/>
              <a:t> </a:t>
            </a:r>
            <a:r>
              <a:rPr lang="es-ES" sz="2000" dirty="0" err="1"/>
              <a:t>Llovell</a:t>
            </a:r>
            <a:r>
              <a:rPr lang="es-ES" sz="2000" dirty="0"/>
              <a:t>. H Son </a:t>
            </a:r>
            <a:r>
              <a:rPr lang="es-ES" sz="2000" dirty="0" err="1"/>
              <a:t>LLàtzer</a:t>
            </a:r>
            <a:endParaRPr lang="es-ES" sz="2000" dirty="0"/>
          </a:p>
          <a:p>
            <a:pPr marL="0" indent="0">
              <a:buNone/>
            </a:pPr>
            <a:r>
              <a:rPr lang="es-ES" sz="2000" dirty="0"/>
              <a:t>Olga Delgado Sánchez. H U Son </a:t>
            </a:r>
            <a:r>
              <a:rPr lang="es-ES" sz="2000" dirty="0" err="1"/>
              <a:t>Espases</a:t>
            </a:r>
            <a:endParaRPr lang="es-ES" sz="2000" dirty="0"/>
          </a:p>
          <a:p>
            <a:pPr marL="0" indent="0">
              <a:buNone/>
            </a:pPr>
            <a:r>
              <a:rPr lang="pt-BR" sz="2000" dirty="0" err="1"/>
              <a:t>Manel</a:t>
            </a:r>
            <a:r>
              <a:rPr lang="pt-BR" sz="2000" dirty="0"/>
              <a:t> </a:t>
            </a:r>
            <a:r>
              <a:rPr lang="pt-BR" sz="2000" dirty="0" err="1"/>
              <a:t>Pinteño</a:t>
            </a:r>
            <a:r>
              <a:rPr lang="pt-BR" sz="2000" dirty="0"/>
              <a:t> Blanco. H C de Inca</a:t>
            </a:r>
            <a:endParaRPr lang="es-ES" sz="2000" dirty="0"/>
          </a:p>
          <a:p>
            <a:pPr marL="0" indent="0">
              <a:buNone/>
            </a:pPr>
            <a:r>
              <a:rPr lang="fr-FR" sz="2000" dirty="0" err="1"/>
              <a:t>Francesc</a:t>
            </a:r>
            <a:r>
              <a:rPr lang="fr-FR" sz="2000" dirty="0"/>
              <a:t> </a:t>
            </a:r>
            <a:r>
              <a:rPr lang="fr-FR" sz="2000" dirty="0" err="1"/>
              <a:t>Puigventós</a:t>
            </a:r>
            <a:r>
              <a:rPr lang="fr-FR" sz="2000" dirty="0"/>
              <a:t> </a:t>
            </a:r>
            <a:r>
              <a:rPr lang="fr-FR" sz="2000" dirty="0" err="1"/>
              <a:t>Latorre</a:t>
            </a:r>
            <a:r>
              <a:rPr lang="fr-FR" sz="2000" dirty="0"/>
              <a:t>. H U Son </a:t>
            </a:r>
            <a:r>
              <a:rPr lang="fr-FR" sz="2000" dirty="0" err="1"/>
              <a:t>Espases</a:t>
            </a:r>
            <a:endParaRPr lang="es-ES" sz="2000" dirty="0"/>
          </a:p>
          <a:p>
            <a:pPr marL="0" indent="0">
              <a:buNone/>
            </a:pPr>
            <a:r>
              <a:rPr lang="es-ES" sz="2000" dirty="0"/>
              <a:t>Pere </a:t>
            </a:r>
            <a:r>
              <a:rPr lang="es-ES" sz="2000" dirty="0" err="1"/>
              <a:t>Ventayol</a:t>
            </a:r>
            <a:r>
              <a:rPr lang="es-ES" sz="2000" dirty="0"/>
              <a:t> Bosch. H U Son </a:t>
            </a:r>
            <a:r>
              <a:rPr lang="es-ES" sz="2000" dirty="0" err="1"/>
              <a:t>Espases</a:t>
            </a:r>
            <a:endParaRPr lang="es-ES" sz="2000" dirty="0"/>
          </a:p>
          <a:p>
            <a:pPr marL="0" indent="0">
              <a:buNone/>
            </a:pPr>
            <a:r>
              <a:rPr lang="es-ES" sz="2000" dirty="0" smtClean="0"/>
              <a:t>Investigadores colaboradores otros centros:</a:t>
            </a:r>
            <a:br>
              <a:rPr lang="es-ES" sz="2000" dirty="0" smtClean="0"/>
            </a:br>
            <a:r>
              <a:rPr lang="es-ES" sz="2000" dirty="0" smtClean="0"/>
              <a:t>Mª </a:t>
            </a:r>
            <a:r>
              <a:rPr lang="es-ES" sz="2000" dirty="0"/>
              <a:t>Dolores Fraga Fuentes. C H La Mancha Centro. Alcázar, Ciudad Real</a:t>
            </a:r>
          </a:p>
          <a:p>
            <a:pPr marL="0" indent="0">
              <a:buNone/>
            </a:pPr>
            <a:r>
              <a:rPr lang="pt-BR" sz="2000" dirty="0"/>
              <a:t>Ana </a:t>
            </a:r>
            <a:r>
              <a:rPr lang="pt-BR" sz="2000" dirty="0" err="1"/>
              <a:t>María</a:t>
            </a:r>
            <a:r>
              <a:rPr lang="pt-BR" sz="2000" dirty="0"/>
              <a:t> Carlos Gil. Técnico </a:t>
            </a:r>
            <a:r>
              <a:rPr lang="pt-BR" sz="2000" dirty="0" smtClean="0"/>
              <a:t>AETS de </a:t>
            </a:r>
            <a:r>
              <a:rPr lang="pt-BR" sz="2000" dirty="0" err="1"/>
              <a:t>Andalucía</a:t>
            </a:r>
            <a:r>
              <a:rPr lang="pt-BR" sz="2000" dirty="0"/>
              <a:t>. Sevilla</a:t>
            </a:r>
            <a:endParaRPr lang="es-ES" sz="2000" dirty="0"/>
          </a:p>
          <a:p>
            <a:pPr marL="0" indent="0">
              <a:buNone/>
            </a:pPr>
            <a:r>
              <a:rPr lang="pt-BR" sz="2000" dirty="0"/>
              <a:t>Sandra Flores Moreno. H U </a:t>
            </a:r>
            <a:r>
              <a:rPr lang="pt-BR" sz="2000" dirty="0" err="1"/>
              <a:t>Virgen</a:t>
            </a:r>
            <a:r>
              <a:rPr lang="pt-BR" sz="2000" dirty="0"/>
              <a:t> </a:t>
            </a:r>
            <a:r>
              <a:rPr lang="pt-BR" sz="2000" dirty="0" err="1"/>
              <a:t>del</a:t>
            </a:r>
            <a:r>
              <a:rPr lang="pt-BR" sz="2000" dirty="0"/>
              <a:t> </a:t>
            </a:r>
            <a:r>
              <a:rPr lang="pt-BR" sz="2000" dirty="0" err="1"/>
              <a:t>Rocío</a:t>
            </a:r>
            <a:r>
              <a:rPr lang="pt-BR" sz="2000" dirty="0"/>
              <a:t> </a:t>
            </a:r>
            <a:r>
              <a:rPr lang="pt-BR" sz="2000" dirty="0" smtClean="0"/>
              <a:t>.Sevilla</a:t>
            </a:r>
            <a:endParaRPr lang="es-ES" sz="2000" dirty="0"/>
          </a:p>
          <a:p>
            <a:pPr marL="0" indent="0">
              <a:buNone/>
            </a:pPr>
            <a:r>
              <a:rPr lang="pt-BR" sz="2000" dirty="0"/>
              <a:t>Juan Ramón </a:t>
            </a:r>
            <a:r>
              <a:rPr lang="pt-BR" sz="2000" dirty="0" err="1" smtClean="0"/>
              <a:t>Lacalle</a:t>
            </a:r>
            <a:r>
              <a:rPr lang="pt-BR" sz="2000" dirty="0" smtClean="0"/>
              <a:t> </a:t>
            </a:r>
            <a:r>
              <a:rPr lang="pt-BR" sz="2000" dirty="0" err="1" smtClean="0"/>
              <a:t>Remigio</a:t>
            </a:r>
            <a:r>
              <a:rPr lang="pt-BR" sz="2000" dirty="0"/>
              <a:t>. </a:t>
            </a:r>
            <a:r>
              <a:rPr lang="pt-BR" sz="2000" dirty="0" smtClean="0"/>
              <a:t>Decano </a:t>
            </a:r>
            <a:r>
              <a:rPr lang="pt-BR" sz="2000" dirty="0" err="1"/>
              <a:t>Facultad</a:t>
            </a:r>
            <a:r>
              <a:rPr lang="pt-BR" sz="2000" dirty="0"/>
              <a:t> Medicina. Sevilla</a:t>
            </a:r>
            <a:endParaRPr lang="es-ES" sz="2000" dirty="0"/>
          </a:p>
        </p:txBody>
      </p:sp>
      <p:sp>
        <p:nvSpPr>
          <p:cNvPr id="4" name="3 Cerrar llave"/>
          <p:cNvSpPr/>
          <p:nvPr/>
        </p:nvSpPr>
        <p:spPr>
          <a:xfrm>
            <a:off x="5580112" y="1916832"/>
            <a:ext cx="216024" cy="2232248"/>
          </a:xfrm>
          <a:prstGeom prst="rightBrace">
            <a:avLst/>
          </a:prstGeom>
          <a:ln w="22225">
            <a:solidFill>
              <a:srgbClr val="8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5996833" y="2852935"/>
            <a:ext cx="2537746" cy="400110"/>
          </a:xfrm>
          <a:prstGeom prst="rect">
            <a:avLst/>
          </a:prstGeom>
          <a:noFill/>
        </p:spPr>
        <p:txBody>
          <a:bodyPr wrap="none" rtlCol="0">
            <a:spAutoFit/>
          </a:bodyPr>
          <a:lstStyle/>
          <a:p>
            <a:r>
              <a:rPr lang="es-ES" sz="2000" dirty="0" smtClean="0"/>
              <a:t>Hospitales de Baleares</a:t>
            </a:r>
            <a:endParaRPr lang="es-E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16631"/>
            <a:ext cx="2102797" cy="165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1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1529</TotalTime>
  <Words>3108</Words>
  <Application>Microsoft Office PowerPoint</Application>
  <PresentationFormat>Presentación en pantalla (4:3)</PresentationFormat>
  <Paragraphs>488</Paragraphs>
  <Slides>46</Slides>
  <Notes>19</Notes>
  <HiddenSlides>2</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46</vt:i4>
      </vt:variant>
    </vt:vector>
  </HeadingPairs>
  <TitlesOfParts>
    <vt:vector size="51" baseType="lpstr">
      <vt:lpstr>Tema de Office</vt:lpstr>
      <vt:lpstr>Imagen de mapa de bits</vt:lpstr>
      <vt:lpstr>Fotografía de Photo Editor</vt:lpstr>
      <vt:lpstr>Documento</vt:lpstr>
      <vt:lpstr>Gráfico</vt:lpstr>
      <vt:lpstr>GIFT</vt:lpstr>
      <vt:lpstr>Presentación de PowerPoint</vt:lpstr>
      <vt:lpstr>SI HABÉIS RESPONDIDO A ALGUNA PREGUNTA SÍ, PRESTAR ATENCIÓN A LA SESIÓN</vt:lpstr>
      <vt:lpstr>La situación de las GIT</vt:lpstr>
      <vt:lpstr>Presentación de PowerPoint</vt:lpstr>
      <vt:lpstr>Presentación de PowerPoint</vt:lpstr>
      <vt:lpstr>La metodología de las GIT</vt:lpstr>
      <vt:lpstr>Proyecto FIS 2011-2013 PI10-02945:  GUÍA DE INTERCAMBIO TERAPÉUTICO. METODOLOGÍA DE ELABORACIÓN BASADA EN LA EVIDENCIA   </vt:lpstr>
      <vt:lpstr>Presentación de PowerPoint</vt:lpstr>
      <vt:lpstr>Presentación de PowerPoint</vt:lpstr>
      <vt:lpstr> 9 expertos en metodología ? </vt:lpstr>
      <vt:lpstr>RESULTADO FINAL http://www.elcomprimido.Com/FARHSD/PITIB/portal.htm </vt:lpstr>
      <vt:lpstr>Estructura general de un capítulo de la GIT</vt:lpstr>
      <vt:lpstr>¿Por qué tiene este diseño/orden de apartados?</vt:lpstr>
      <vt:lpstr>Lista-Guía de comprobación capítulo de GIT</vt:lpstr>
      <vt:lpstr>Presentación de PowerPoint</vt:lpstr>
      <vt:lpstr>http://www.whocc.no/atc_ddd_index/</vt:lpstr>
      <vt:lpstr>Presentación de PowerPoint</vt:lpstr>
      <vt:lpstr>Listado de principios activos del grupo terapéutico</vt:lpstr>
      <vt:lpstr>Presentación de PowerPoint</vt:lpstr>
      <vt:lpstr>Medicamentos del grupo con indicaciones aprobadas</vt:lpstr>
      <vt:lpstr>Se puede considerar  equivalentes  fármacos de diferentes grupos  ATC</vt:lpstr>
      <vt:lpstr>Presentación de PowerPoint</vt:lpstr>
      <vt:lpstr>Medicamento de referencia e intercambio: Búsqueda de sinopsis de referencia</vt:lpstr>
      <vt:lpstr>Evidencia de la equivalencia y posicionamiento</vt:lpstr>
      <vt:lpstr>Presentación de PowerPoint</vt:lpstr>
      <vt:lpstr>Intercambio y valoración de sinopsis de referencia: grado de coincidencia</vt:lpstr>
      <vt:lpstr>La eficiencia, criterio clave a incluir en el medicamento de referencia</vt:lpstr>
      <vt:lpstr>Presentación de PowerPoint</vt:lpstr>
      <vt:lpstr>Presentación de PowerPoint</vt:lpstr>
      <vt:lpstr>Clasificación del medicamento de referencia </vt:lpstr>
      <vt:lpstr>Otras categorías de clasificación del medicamento </vt:lpstr>
      <vt:lpstr>Guía de Alternativas Terapéuticas Equivalentes (Guía ATE)  </vt:lpstr>
      <vt:lpstr>¿ Cuándo podemos decir que 2 o más fármacos son ATE y podemos hacer intercambio? </vt:lpstr>
      <vt:lpstr>Además de saber que el principio activo es equivalente debemos definir la dosis-equivalente</vt:lpstr>
      <vt:lpstr>¿Qué hacer con la conciliación del tratamiento?</vt:lpstr>
      <vt:lpstr>Las limitaciones de la GFT: respuesta con la GIT</vt:lpstr>
      <vt:lpstr>Presentación de PowerPoint</vt:lpstr>
      <vt:lpstr>Situaciones especiales dependientes del paciente </vt:lpstr>
      <vt:lpstr>Presentación de PowerPoint</vt:lpstr>
      <vt:lpstr>Presentación de PowerPoint</vt:lpstr>
      <vt:lpstr>Presentación de PowerPoint</vt:lpstr>
      <vt:lpstr>Factibilidad del intercambio para aplicar la GIT a un paciente concreto: algoritmo </vt:lpstr>
      <vt:lpstr>Presentación de PowerPoint</vt:lpstr>
      <vt:lpstr>Presentación de PowerPoint</vt:lpstr>
      <vt:lpstr>Presentación de PowerPoint</vt:lpstr>
    </vt:vector>
  </TitlesOfParts>
  <Company>Hospital Universitari Son Espases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Iciar Martinez Lopez</dc:creator>
  <cp:lastModifiedBy>hse.salondeactos</cp:lastModifiedBy>
  <cp:revision>292</cp:revision>
  <dcterms:created xsi:type="dcterms:W3CDTF">2014-05-07T08:58:29Z</dcterms:created>
  <dcterms:modified xsi:type="dcterms:W3CDTF">2014-05-22T09:30:57Z</dcterms:modified>
</cp:coreProperties>
</file>