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347" r:id="rId2"/>
    <p:sldId id="346" r:id="rId3"/>
    <p:sldId id="457" r:id="rId4"/>
    <p:sldId id="378" r:id="rId5"/>
    <p:sldId id="379" r:id="rId6"/>
    <p:sldId id="380" r:id="rId7"/>
    <p:sldId id="383" r:id="rId8"/>
    <p:sldId id="384" r:id="rId9"/>
    <p:sldId id="435" r:id="rId10"/>
    <p:sldId id="436" r:id="rId11"/>
    <p:sldId id="439" r:id="rId12"/>
    <p:sldId id="440" r:id="rId13"/>
    <p:sldId id="441" r:id="rId14"/>
    <p:sldId id="442" r:id="rId15"/>
    <p:sldId id="443" r:id="rId16"/>
    <p:sldId id="444" r:id="rId17"/>
    <p:sldId id="458" r:id="rId18"/>
    <p:sldId id="446" r:id="rId19"/>
    <p:sldId id="448" r:id="rId20"/>
    <p:sldId id="450" r:id="rId21"/>
    <p:sldId id="452" r:id="rId22"/>
    <p:sldId id="406" r:id="rId23"/>
    <p:sldId id="408" r:id="rId24"/>
    <p:sldId id="409" r:id="rId25"/>
    <p:sldId id="410" r:id="rId26"/>
    <p:sldId id="411" r:id="rId27"/>
    <p:sldId id="412" r:id="rId28"/>
    <p:sldId id="453" r:id="rId29"/>
    <p:sldId id="423" r:id="rId30"/>
    <p:sldId id="431" r:id="rId31"/>
    <p:sldId id="456" r:id="rId32"/>
    <p:sldId id="459" r:id="rId33"/>
    <p:sldId id="455" r:id="rId34"/>
  </p:sldIdLst>
  <p:sldSz cx="9145588" cy="6859588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345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86912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0369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7382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172818" algn="l" defTabSz="86912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607382" algn="l" defTabSz="86912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041946" algn="l" defTabSz="86912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476510" algn="l" defTabSz="86912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BC"/>
    <a:srgbClr val="0081E2"/>
    <a:srgbClr val="0075CC"/>
    <a:srgbClr val="005390"/>
    <a:srgbClr val="0088EE"/>
    <a:srgbClr val="FF0000"/>
    <a:srgbClr val="0000FF"/>
    <a:srgbClr val="FFE5E5"/>
    <a:srgbClr val="FFF2C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7" autoAdjust="0"/>
    <p:restoredTop sz="94483" autoAdjust="0"/>
  </p:normalViewPr>
  <p:slideViewPr>
    <p:cSldViewPr>
      <p:cViewPr>
        <p:scale>
          <a:sx n="55" d="100"/>
          <a:sy n="55" d="100"/>
        </p:scale>
        <p:origin x="-1044" y="-402"/>
      </p:cViewPr>
      <p:guideLst>
        <p:guide orient="horz" pos="432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15EA3-D3B9-4A06-B0B4-90C7CAF34A53}" type="datetimeFigureOut">
              <a:rPr lang="es-ES" smtClean="0"/>
              <a:pPr/>
              <a:t>30/09/2015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CC939-4C34-4C00-B5C8-39491A29201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4919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9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608" tIns="43804" rIns="87608" bIns="43804" anchor="b"/>
          <a:lstStyle/>
          <a:p>
            <a:pPr algn="r" defTabSz="949325">
              <a:tabLst>
                <a:tab pos="657225" algn="l"/>
                <a:tab pos="1316038" algn="l"/>
                <a:tab pos="1974850" algn="l"/>
                <a:tab pos="2635250" algn="l"/>
              </a:tabLst>
            </a:pPr>
            <a:fld id="{FE16493A-9D7A-4E92-B615-1697E429AA97}" type="slidenum">
              <a:rPr lang="es-ES" altLang="es-ES" sz="1100">
                <a:solidFill>
                  <a:srgbClr val="000000"/>
                </a:solidFill>
                <a:latin typeface="Times New Roman" pitchFamily="16" charset="0"/>
                <a:ea typeface="Arial Unicode MS" pitchFamily="34" charset="-128"/>
                <a:cs typeface="Arial Unicode MS" pitchFamily="34" charset="-128"/>
              </a:rPr>
              <a:pPr algn="r" defTabSz="949325">
                <a:tabLst>
                  <a:tab pos="657225" algn="l"/>
                  <a:tab pos="1316038" algn="l"/>
                  <a:tab pos="1974850" algn="l"/>
                  <a:tab pos="2635250" algn="l"/>
                </a:tabLst>
              </a:pPr>
              <a:t>30</a:t>
            </a:fld>
            <a:endParaRPr lang="es-ES" altLang="es-ES" sz="1100">
              <a:solidFill>
                <a:srgbClr val="000000"/>
              </a:solidFill>
              <a:latin typeface="Times New Roman" pitchFamily="16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96913"/>
            <a:ext cx="4549775" cy="34131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2100"/>
          </a:xfrm>
          <a:noFill/>
        </p:spPr>
        <p:txBody>
          <a:bodyPr wrap="none" lIns="87608" tIns="43804" rIns="87608" bIns="43804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921593" y="1414130"/>
            <a:ext cx="210349" cy="210361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6913" tIns="43456" rIns="86913" bIns="43456"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4 Elipse"/>
          <p:cNvSpPr/>
          <p:nvPr/>
        </p:nvSpPr>
        <p:spPr>
          <a:xfrm>
            <a:off x="1158019" y="1344901"/>
            <a:ext cx="63511" cy="6455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6913" tIns="43456" rIns="86913" bIns="43456"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432809" y="359982"/>
            <a:ext cx="7407927" cy="1472525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432809" y="1850493"/>
            <a:ext cx="7407927" cy="1753006"/>
          </a:xfrm>
        </p:spPr>
        <p:txBody>
          <a:bodyPr tIns="0"/>
          <a:lstStyle>
            <a:lvl1pPr marL="26074" indent="0" algn="l">
              <a:buNone/>
              <a:defRPr sz="25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34564" indent="0" algn="ctr">
              <a:buNone/>
            </a:lvl2pPr>
            <a:lvl3pPr marL="869127" indent="0" algn="ctr">
              <a:buNone/>
            </a:lvl3pPr>
            <a:lvl4pPr marL="1303691" indent="0" algn="ctr">
              <a:buNone/>
            </a:lvl4pPr>
            <a:lvl5pPr marL="1738255" indent="0" algn="ctr">
              <a:buNone/>
            </a:lvl5pPr>
            <a:lvl6pPr marL="2172818" indent="0" algn="ctr">
              <a:buNone/>
            </a:lvl6pPr>
            <a:lvl7pPr marL="2607382" indent="0" algn="ctr">
              <a:buNone/>
            </a:lvl7pPr>
            <a:lvl8pPr marL="3041946" indent="0" algn="ctr">
              <a:buNone/>
            </a:lvl8pPr>
            <a:lvl9pPr marL="3476510" indent="0" algn="ctr">
              <a:buNone/>
            </a:lvl9pPr>
            <a:extLst/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6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7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8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250887-E8F9-45E2-AD96-EF667DADF51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64391-77FA-45B9-B996-6267232B2A3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9191" y="274703"/>
            <a:ext cx="1829118" cy="5852880"/>
          </a:xfrm>
        </p:spPr>
        <p:txBody>
          <a:bodyPr vert="eaVert"/>
          <a:lstStyle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199" y="274704"/>
            <a:ext cx="5563566" cy="5852880"/>
          </a:xfrm>
        </p:spPr>
        <p:txBody>
          <a:bodyPr vert="eaVert"/>
          <a:lstStyle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F4EB3-0CE3-4462-9AAC-9301538BE19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B447E-1AD2-47AE-A68C-42BDE613471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84280" y="0"/>
            <a:ext cx="6859191" cy="6859588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6913" tIns="43456" rIns="86913" bIns="43456"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4 Rectángulo"/>
          <p:cNvSpPr/>
          <p:nvPr/>
        </p:nvSpPr>
        <p:spPr bwMode="invGray">
          <a:xfrm>
            <a:off x="2286398" y="0"/>
            <a:ext cx="76213" cy="6859588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6913" tIns="43456" rIns="86913" bIns="43456"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5 Elipse"/>
          <p:cNvSpPr/>
          <p:nvPr/>
        </p:nvSpPr>
        <p:spPr>
          <a:xfrm>
            <a:off x="2172699" y="2815308"/>
            <a:ext cx="210349" cy="210361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6913" tIns="43456" rIns="86913" bIns="43456"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6 Elipse"/>
          <p:cNvSpPr/>
          <p:nvPr/>
        </p:nvSpPr>
        <p:spPr>
          <a:xfrm>
            <a:off x="2409186" y="2745988"/>
            <a:ext cx="63511" cy="6455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6913" tIns="43456" rIns="86913" bIns="43456"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8840" y="2600928"/>
            <a:ext cx="6401912" cy="2286529"/>
          </a:xfrm>
        </p:spPr>
        <p:txBody>
          <a:bodyPr anchor="t"/>
          <a:lstStyle>
            <a:lvl1pPr algn="l">
              <a:lnSpc>
                <a:spcPts val="4277"/>
              </a:lnSpc>
              <a:buNone/>
              <a:defRPr sz="3800" b="1" cap="all"/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78840" y="1067047"/>
            <a:ext cx="6401912" cy="1510062"/>
          </a:xfrm>
        </p:spPr>
        <p:txBody>
          <a:bodyPr anchor="b"/>
          <a:lstStyle>
            <a:lvl1pPr marL="17383" indent="0">
              <a:lnSpc>
                <a:spcPts val="2186"/>
              </a:lnSpc>
              <a:spcBef>
                <a:spcPts val="0"/>
              </a:spcBef>
              <a:buNone/>
              <a:defRPr sz="19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D0509F-A774-4AE0-9301-A8EDB5262D9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858" y="274384"/>
            <a:ext cx="7499382" cy="1143265"/>
          </a:xfrm>
        </p:spPr>
        <p:txBody>
          <a:bodyPr/>
          <a:lstStyle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35857" y="1524353"/>
            <a:ext cx="3658235" cy="4664520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77004" y="1524353"/>
            <a:ext cx="3658235" cy="4664520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5A93A-746B-4C9E-836F-9A3C60579C9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81" y="5161531"/>
            <a:ext cx="8231029" cy="1143265"/>
          </a:xfrm>
        </p:spPr>
        <p:txBody>
          <a:bodyPr/>
          <a:lstStyle>
            <a:lvl1pPr algn="ctr">
              <a:defRPr sz="4300" b="1" cap="none" baseline="0"/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80" y="328354"/>
            <a:ext cx="4024059" cy="640228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0839" indent="0" algn="l">
              <a:lnSpc>
                <a:spcPct val="100000"/>
              </a:lnSpc>
              <a:spcBef>
                <a:spcPts val="95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buNone/>
              <a:defRPr sz="1900" b="1"/>
            </a:lvl2pPr>
            <a:lvl3pPr>
              <a:buNone/>
              <a:defRPr sz="17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64250" y="328354"/>
            <a:ext cx="4024059" cy="640228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0839" indent="0" algn="l">
              <a:lnSpc>
                <a:spcPct val="100000"/>
              </a:lnSpc>
              <a:spcBef>
                <a:spcPts val="95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buNone/>
              <a:defRPr sz="1900" b="1"/>
            </a:lvl2pPr>
            <a:lvl3pPr>
              <a:buNone/>
              <a:defRPr sz="17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80" y="969561"/>
            <a:ext cx="4024059" cy="4115753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73725" indent="-260738">
              <a:lnSpc>
                <a:spcPct val="100000"/>
              </a:lnSpc>
              <a:spcBef>
                <a:spcPts val="665"/>
              </a:spcBef>
              <a:defRPr sz="2300"/>
            </a:lvl1pPr>
            <a:lvl2pPr>
              <a:lnSpc>
                <a:spcPct val="100000"/>
              </a:lnSpc>
              <a:spcBef>
                <a:spcPts val="665"/>
              </a:spcBef>
              <a:defRPr sz="1900"/>
            </a:lvl2pPr>
            <a:lvl3pPr>
              <a:lnSpc>
                <a:spcPct val="100000"/>
              </a:lnSpc>
              <a:spcBef>
                <a:spcPts val="665"/>
              </a:spcBef>
              <a:defRPr sz="1700"/>
            </a:lvl3pPr>
            <a:lvl4pPr>
              <a:lnSpc>
                <a:spcPct val="100000"/>
              </a:lnSpc>
              <a:spcBef>
                <a:spcPts val="665"/>
              </a:spcBef>
              <a:defRPr sz="1500"/>
            </a:lvl4pPr>
            <a:lvl5pPr>
              <a:lnSpc>
                <a:spcPct val="100000"/>
              </a:lnSpc>
              <a:spcBef>
                <a:spcPts val="665"/>
              </a:spcBef>
              <a:defRPr sz="15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4250" y="969561"/>
            <a:ext cx="4024059" cy="4115753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73725" indent="-260738">
              <a:lnSpc>
                <a:spcPct val="100000"/>
              </a:lnSpc>
              <a:spcBef>
                <a:spcPts val="665"/>
              </a:spcBef>
              <a:defRPr sz="2300"/>
            </a:lvl1pPr>
            <a:lvl2pPr>
              <a:lnSpc>
                <a:spcPct val="100000"/>
              </a:lnSpc>
              <a:spcBef>
                <a:spcPts val="665"/>
              </a:spcBef>
              <a:defRPr sz="1900"/>
            </a:lvl2pPr>
            <a:lvl3pPr>
              <a:lnSpc>
                <a:spcPct val="100000"/>
              </a:lnSpc>
              <a:spcBef>
                <a:spcPts val="665"/>
              </a:spcBef>
              <a:defRPr sz="1700"/>
            </a:lvl3pPr>
            <a:lvl4pPr>
              <a:lnSpc>
                <a:spcPct val="100000"/>
              </a:lnSpc>
              <a:spcBef>
                <a:spcPts val="665"/>
              </a:spcBef>
              <a:defRPr sz="1500"/>
            </a:lvl4pPr>
            <a:lvl5pPr>
              <a:lnSpc>
                <a:spcPct val="100000"/>
              </a:lnSpc>
              <a:spcBef>
                <a:spcPts val="665"/>
              </a:spcBef>
              <a:defRPr sz="15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6561736-5D11-4E43-8B67-2EB76B2B39A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858" y="274384"/>
            <a:ext cx="7499382" cy="1143265"/>
          </a:xfrm>
        </p:spPr>
        <p:txBody>
          <a:bodyPr/>
          <a:lstStyle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755FD-BD96-4C6D-AF89-5CBC21FFA7E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16176" y="0"/>
            <a:ext cx="8129412" cy="6859588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6913" tIns="43456" rIns="86913" bIns="43456"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2 Rectángulo"/>
          <p:cNvSpPr/>
          <p:nvPr/>
        </p:nvSpPr>
        <p:spPr bwMode="invGray">
          <a:xfrm>
            <a:off x="1016177" y="0"/>
            <a:ext cx="71979" cy="6859588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6913" tIns="43456" rIns="86913" bIns="43456"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4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6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A16158A-2DEF-492D-9B40-312D810C185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79" y="216828"/>
            <a:ext cx="3810662" cy="1162319"/>
          </a:xfrm>
          <a:ln>
            <a:noFill/>
          </a:ln>
        </p:spPr>
        <p:txBody>
          <a:bodyPr anchor="b"/>
          <a:lstStyle>
            <a:lvl1pPr algn="l">
              <a:lnSpc>
                <a:spcPts val="1901"/>
              </a:lnSpc>
              <a:buNone/>
              <a:defRPr sz="2100" b="1" cap="all" baseline="0"/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79" y="1407290"/>
            <a:ext cx="3810662" cy="698662"/>
          </a:xfrm>
        </p:spPr>
        <p:txBody>
          <a:bodyPr/>
          <a:lstStyle>
            <a:lvl1pPr marL="43456" indent="0">
              <a:lnSpc>
                <a:spcPct val="100000"/>
              </a:lnSpc>
              <a:spcBef>
                <a:spcPts val="0"/>
              </a:spcBef>
              <a:buNone/>
              <a:defRPr sz="1300"/>
            </a:lvl1pPr>
            <a:lvl2pPr>
              <a:buNone/>
              <a:defRPr sz="1100"/>
            </a:lvl2pPr>
            <a:lvl3pPr>
              <a:buNone/>
              <a:defRPr sz="1000"/>
            </a:lvl3pPr>
            <a:lvl4pPr>
              <a:buNone/>
              <a:defRPr sz="800"/>
            </a:lvl4pPr>
            <a:lvl5pPr>
              <a:buNone/>
              <a:defRPr sz="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80" y="2134095"/>
            <a:ext cx="8154816" cy="3993488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8C0B5F7-4FE2-4FDA-B2AA-601FF0DEC4A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762133" y="1067048"/>
            <a:ext cx="4572794" cy="4573059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86913" tIns="260738" rIns="86913" bIns="43456">
            <a:normAutofit/>
          </a:bodyPr>
          <a:lstStyle>
            <a:extLst/>
          </a:lstStyle>
          <a:p>
            <a:pPr indent="-269429">
              <a:lnSpc>
                <a:spcPts val="2851"/>
              </a:lnSpc>
              <a:spcBef>
                <a:spcPts val="57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000" dirty="0">
              <a:latin typeface="+mn-lt"/>
            </a:endParaRPr>
          </a:p>
        </p:txBody>
      </p:sp>
      <p:sp>
        <p:nvSpPr>
          <p:cNvPr id="6" name="5 Proceso"/>
          <p:cNvSpPr/>
          <p:nvPr/>
        </p:nvSpPr>
        <p:spPr>
          <a:xfrm rot="19468671">
            <a:off x="395887" y="953983"/>
            <a:ext cx="685919" cy="204425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6913" tIns="43456" rIns="86913" bIns="43456"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6 Proceso"/>
          <p:cNvSpPr/>
          <p:nvPr/>
        </p:nvSpPr>
        <p:spPr>
          <a:xfrm rot="2103354" flipH="1">
            <a:off x="5004670" y="937246"/>
            <a:ext cx="649930" cy="204425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6913" tIns="43456" rIns="86913" bIns="43456"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87920" y="1067048"/>
            <a:ext cx="2743676" cy="1981659"/>
          </a:xfrm>
        </p:spPr>
        <p:txBody>
          <a:bodyPr anchor="b">
            <a:noAutofit/>
          </a:bodyPr>
          <a:lstStyle>
            <a:lvl1pPr algn="l">
              <a:buNone/>
              <a:defRPr sz="2000" b="1">
                <a:effectLst/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838345" y="1143268"/>
            <a:ext cx="4420368" cy="3515345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60738">
            <a:normAutofit/>
          </a:bodyPr>
          <a:lstStyle>
            <a:lvl1pPr indent="0">
              <a:buNone/>
              <a:defRPr sz="3000"/>
            </a:lvl1pPr>
            <a:extLst/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38345" y="4801712"/>
            <a:ext cx="4420368" cy="762176"/>
          </a:xfrm>
        </p:spPr>
        <p:txBody>
          <a:bodyPr anchor="ctr"/>
          <a:lstStyle>
            <a:lvl1pPr marL="0" indent="0" algn="l">
              <a:lnSpc>
                <a:spcPts val="1521"/>
              </a:lnSpc>
              <a:spcBef>
                <a:spcPts val="0"/>
              </a:spcBef>
              <a:buNone/>
              <a:defRPr sz="1300">
                <a:solidFill>
                  <a:srgbClr val="777777"/>
                </a:solidFill>
              </a:defRPr>
            </a:lvl1pPr>
            <a:lvl2pPr>
              <a:defRPr sz="11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3AA05A-1937-4A64-A60B-6EBB294030A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815059" y="-816504"/>
            <a:ext cx="1638586" cy="1640181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6913" tIns="43456" rIns="86913" bIns="43456"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7 Elipse"/>
          <p:cNvSpPr/>
          <p:nvPr/>
        </p:nvSpPr>
        <p:spPr>
          <a:xfrm>
            <a:off x="169363" y="21519"/>
            <a:ext cx="1702096" cy="1702344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6913" tIns="43456" rIns="86913" bIns="43456"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10 Anillo"/>
          <p:cNvSpPr/>
          <p:nvPr/>
        </p:nvSpPr>
        <p:spPr>
          <a:xfrm rot="2315675">
            <a:off x="182913" y="1055321"/>
            <a:ext cx="1125913" cy="1102879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6913" tIns="43456" rIns="86913" bIns="43456"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11 Rectángulo"/>
          <p:cNvSpPr/>
          <p:nvPr/>
        </p:nvSpPr>
        <p:spPr>
          <a:xfrm>
            <a:off x="1014061" y="0"/>
            <a:ext cx="8131528" cy="6859588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6913" tIns="43456" rIns="86913" bIns="43456"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435351" y="274958"/>
            <a:ext cx="7500653" cy="1142866"/>
          </a:xfrm>
          <a:prstGeom prst="rect">
            <a:avLst/>
          </a:prstGeom>
        </p:spPr>
        <p:txBody>
          <a:bodyPr lIns="86913" tIns="43456" rIns="86913" bIns="43456" anchor="ctr">
            <a:normAutofit/>
          </a:bodyPr>
          <a:lstStyle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33" name="8 Marcador de texto"/>
          <p:cNvSpPr>
            <a:spLocks noGrp="1"/>
          </p:cNvSpPr>
          <p:nvPr>
            <p:ph type="body" idx="1"/>
          </p:nvPr>
        </p:nvSpPr>
        <p:spPr bwMode="auto">
          <a:xfrm>
            <a:off x="1435351" y="1447712"/>
            <a:ext cx="7500653" cy="480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913" tIns="43456" rIns="86913" bIns="434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3582022" y="6307283"/>
            <a:ext cx="2133971" cy="475796"/>
          </a:xfrm>
          <a:prstGeom prst="rect">
            <a:avLst/>
          </a:prstGeom>
        </p:spPr>
        <p:txBody>
          <a:bodyPr lIns="86913" tIns="43456" rIns="86913" bIns="43456" anchor="b"/>
          <a:lstStyle>
            <a:lvl1pPr algn="r" eaLnBrk="1" latinLnBrk="0" hangingPunct="1">
              <a:defRPr kumimoji="0" sz="11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715993" y="6307283"/>
            <a:ext cx="2896103" cy="475796"/>
          </a:xfrm>
          <a:prstGeom prst="rect">
            <a:avLst/>
          </a:prstGeom>
        </p:spPr>
        <p:txBody>
          <a:bodyPr lIns="86913" tIns="43456" rIns="86913" bIns="43456" anchor="b"/>
          <a:lstStyle>
            <a:lvl1pPr eaLnBrk="1" latinLnBrk="0" hangingPunct="1">
              <a:defRPr kumimoji="0" sz="11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4214" y="6307283"/>
            <a:ext cx="457280" cy="475796"/>
          </a:xfrm>
          <a:prstGeom prst="rect">
            <a:avLst/>
          </a:prstGeom>
        </p:spPr>
        <p:txBody>
          <a:bodyPr lIns="86913" tIns="43456" rIns="86913" bIns="43456" anchor="b"/>
          <a:lstStyle>
            <a:lvl1pPr algn="ctr" eaLnBrk="1" latinLnBrk="0" hangingPunct="1">
              <a:defRPr kumimoji="0" sz="11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49D8A925-7A9B-4E8E-B030-0F3A991EE4B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5" name="14 Rectángulo"/>
          <p:cNvSpPr/>
          <p:nvPr/>
        </p:nvSpPr>
        <p:spPr bwMode="invGray">
          <a:xfrm>
            <a:off x="1016177" y="0"/>
            <a:ext cx="71979" cy="6859588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6913" tIns="43456" rIns="86913" bIns="43456" anchor="ctr"/>
          <a:lstStyle>
            <a:extLst/>
          </a:lstStyle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46" r:id="rId2"/>
    <p:sldLayoutId id="2147483752" r:id="rId3"/>
    <p:sldLayoutId id="2147483747" r:id="rId4"/>
    <p:sldLayoutId id="2147483753" r:id="rId5"/>
    <p:sldLayoutId id="2147483748" r:id="rId6"/>
    <p:sldLayoutId id="2147483754" r:id="rId7"/>
    <p:sldLayoutId id="2147483755" r:id="rId8"/>
    <p:sldLayoutId id="2147483756" r:id="rId9"/>
    <p:sldLayoutId id="2147483749" r:id="rId10"/>
    <p:sldLayoutId id="214748375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>
          <a:solidFill>
            <a:srgbClr val="572314"/>
          </a:solidFill>
          <a:latin typeface="Gill Sans MT" pitchFamily="34" charset="0"/>
        </a:defRPr>
      </a:lvl5pPr>
      <a:lvl6pPr marL="434564" algn="l" rtl="0" fontAlgn="base">
        <a:spcBef>
          <a:spcPct val="0"/>
        </a:spcBef>
        <a:spcAft>
          <a:spcPct val="0"/>
        </a:spcAft>
        <a:defRPr sz="4100">
          <a:solidFill>
            <a:srgbClr val="572314"/>
          </a:solidFill>
          <a:latin typeface="Gill Sans MT" pitchFamily="34" charset="0"/>
        </a:defRPr>
      </a:lvl6pPr>
      <a:lvl7pPr marL="869127" algn="l" rtl="0" fontAlgn="base">
        <a:spcBef>
          <a:spcPct val="0"/>
        </a:spcBef>
        <a:spcAft>
          <a:spcPct val="0"/>
        </a:spcAft>
        <a:defRPr sz="4100">
          <a:solidFill>
            <a:srgbClr val="572314"/>
          </a:solidFill>
          <a:latin typeface="Gill Sans MT" pitchFamily="34" charset="0"/>
        </a:defRPr>
      </a:lvl7pPr>
      <a:lvl8pPr marL="1303691" algn="l" rtl="0" fontAlgn="base">
        <a:spcBef>
          <a:spcPct val="0"/>
        </a:spcBef>
        <a:spcAft>
          <a:spcPct val="0"/>
        </a:spcAft>
        <a:defRPr sz="4100">
          <a:solidFill>
            <a:srgbClr val="572314"/>
          </a:solidFill>
          <a:latin typeface="Gill Sans MT" pitchFamily="34" charset="0"/>
        </a:defRPr>
      </a:lvl8pPr>
      <a:lvl9pPr marL="1738255" algn="l" rtl="0" fontAlgn="base">
        <a:spcBef>
          <a:spcPct val="0"/>
        </a:spcBef>
        <a:spcAft>
          <a:spcPct val="0"/>
        </a:spcAft>
        <a:defRPr sz="41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47047" indent="-268584" algn="l" rtl="0" eaLnBrk="0" fontAlgn="base" hangingPunct="0">
        <a:spcBef>
          <a:spcPts val="57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08088" indent="-224827" algn="l" rtl="0" eaLnBrk="0" fontAlgn="base" hangingPunct="0">
        <a:spcBef>
          <a:spcPts val="523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41967" indent="-21728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42652" indent="-164471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32773" indent="-173524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434060" indent="-173826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633959" indent="-173826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1825167" indent="-173826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025067" indent="-173826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345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691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036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7382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728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6073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0419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4765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1.wav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hyperlink" Target="http://www.safh.org/" TargetMode="Externa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3.wav"/><Relationship Id="rId1" Type="http://schemas.openxmlformats.org/officeDocument/2006/relationships/tags" Target="../tags/tag2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6.wav"/><Relationship Id="rId1" Type="http://schemas.openxmlformats.org/officeDocument/2006/relationships/tags" Target="../tags/tag3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5" Type="http://schemas.openxmlformats.org/officeDocument/2006/relationships/image" Target="../media/image25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8.wav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9.wav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7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0.wav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5" Type="http://schemas.openxmlformats.org/officeDocument/2006/relationships/image" Target="../media/image31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audio22.wav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audio23.wav"/><Relationship Id="rId1" Type="http://schemas.openxmlformats.org/officeDocument/2006/relationships/tags" Target="../tags/tag8.xml"/><Relationship Id="rId6" Type="http://schemas.openxmlformats.org/officeDocument/2006/relationships/image" Target="../media/image34.jpeg"/><Relationship Id="rId5" Type="http://schemas.openxmlformats.org/officeDocument/2006/relationships/image" Target="../media/image36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audio24.wav"/><Relationship Id="rId1" Type="http://schemas.openxmlformats.org/officeDocument/2006/relationships/tags" Target="../tags/tag9.xml"/><Relationship Id="rId6" Type="http://schemas.openxmlformats.org/officeDocument/2006/relationships/image" Target="../media/image38.jpeg"/><Relationship Id="rId5" Type="http://schemas.openxmlformats.org/officeDocument/2006/relationships/image" Target="../media/image34.jpeg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5.wav"/><Relationship Id="rId6" Type="http://schemas.openxmlformats.org/officeDocument/2006/relationships/image" Target="../media/image38.jpeg"/><Relationship Id="rId5" Type="http://schemas.openxmlformats.org/officeDocument/2006/relationships/image" Target="../media/image34.jpe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6.wav"/><Relationship Id="rId6" Type="http://schemas.openxmlformats.org/officeDocument/2006/relationships/image" Target="../media/image38.jpeg"/><Relationship Id="rId5" Type="http://schemas.openxmlformats.org/officeDocument/2006/relationships/image" Target="../media/image34.jpe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openxmlformats.org/officeDocument/2006/relationships/audio" Target="../media/audio27.wav"/><Relationship Id="rId1" Type="http://schemas.openxmlformats.org/officeDocument/2006/relationships/tags" Target="../tags/tag10.xml"/><Relationship Id="rId6" Type="http://schemas.openxmlformats.org/officeDocument/2006/relationships/image" Target="../media/image34.jpeg"/><Relationship Id="rId5" Type="http://schemas.openxmlformats.org/officeDocument/2006/relationships/image" Target="../media/image46.jpeg"/><Relationship Id="rId4" Type="http://schemas.openxmlformats.org/officeDocument/2006/relationships/image" Target="../media/image7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audio30.wav"/><Relationship Id="rId1" Type="http://schemas.openxmlformats.org/officeDocument/2006/relationships/tags" Target="../tags/tag11.xml"/><Relationship Id="rId6" Type="http://schemas.openxmlformats.org/officeDocument/2006/relationships/image" Target="../media/image5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31.wav"/><Relationship Id="rId1" Type="http://schemas.openxmlformats.org/officeDocument/2006/relationships/tags" Target="../tags/tag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5" Type="http://schemas.openxmlformats.org/officeDocument/2006/relationships/image" Target="../media/image50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0951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150436" y="3978779"/>
            <a:ext cx="4670830" cy="161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913" tIns="43456" rIns="86913" bIns="43456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b="1" dirty="0" smtClean="0">
                <a:latin typeface="+mj-lt"/>
              </a:rPr>
              <a:t> Silvia Fénix Caballero</a:t>
            </a:r>
          </a:p>
          <a:p>
            <a:pPr algn="r">
              <a:spcBef>
                <a:spcPct val="50000"/>
              </a:spcBef>
            </a:pPr>
            <a:r>
              <a:rPr lang="es-ES" b="1" i="1" dirty="0" smtClean="0">
                <a:latin typeface="+mj-lt"/>
              </a:rPr>
              <a:t>Especialista en Farmacia Hospitalaria</a:t>
            </a:r>
          </a:p>
          <a:p>
            <a:pPr algn="r">
              <a:spcBef>
                <a:spcPct val="50000"/>
              </a:spcBef>
            </a:pPr>
            <a:r>
              <a:rPr lang="es-ES" b="1" i="1" dirty="0" smtClean="0">
                <a:latin typeface="+mj-lt"/>
              </a:rPr>
              <a:t>Hospital Universitario Puerto Real (Cádiz</a:t>
            </a:r>
            <a:r>
              <a:rPr lang="es-ES" b="1" i="1" dirty="0" smtClean="0"/>
              <a:t>)</a:t>
            </a:r>
          </a:p>
          <a:p>
            <a:pPr algn="r">
              <a:spcBef>
                <a:spcPct val="50000"/>
              </a:spcBef>
            </a:pPr>
            <a:endParaRPr lang="es-ES" b="1" i="1" dirty="0">
              <a:latin typeface="+mj-lt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484562" y="5396873"/>
            <a:ext cx="6336704" cy="105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913" tIns="43456" rIns="86913" bIns="43456">
            <a:spAutoFit/>
          </a:bodyPr>
          <a:lstStyle/>
          <a:p>
            <a:pPr algn="r"/>
            <a:r>
              <a:rPr lang="es-AR" b="1" i="1" dirty="0" smtClean="0">
                <a:latin typeface="Calibri" pitchFamily="34" charset="0"/>
              </a:rPr>
              <a:t>MÓDULO 3: SELECCIÓN DE MEDICAMENTOS Y GUIA FARMACOTERAPÉUTICA</a:t>
            </a:r>
            <a:endParaRPr lang="es-ES" b="1" i="1" dirty="0" smtClean="0">
              <a:latin typeface="Calibri" pitchFamily="34" charset="0"/>
            </a:endParaRPr>
          </a:p>
          <a:p>
            <a:pPr algn="r">
              <a:spcBef>
                <a:spcPct val="50000"/>
              </a:spcBef>
            </a:pPr>
            <a:endParaRPr lang="es-ES" b="1" i="1" dirty="0">
              <a:latin typeface="Calibri" pitchFamily="34" charset="0"/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3132634" y="5295332"/>
            <a:ext cx="5667300" cy="1195"/>
          </a:xfrm>
          <a:prstGeom prst="line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lIns="86913" tIns="43456" rIns="86913" bIns="43456"/>
          <a:lstStyle/>
          <a:p>
            <a:pPr>
              <a:defRPr/>
            </a:pPr>
            <a:endParaRPr lang="es-ES" sz="2000">
              <a:latin typeface="+mj-lt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00386" y="1310964"/>
            <a:ext cx="7920880" cy="1357339"/>
          </a:xfrm>
          <a:prstGeom prst="rect">
            <a:avLst/>
          </a:prstGeom>
          <a:gradFill>
            <a:gsLst>
              <a:gs pos="0">
                <a:srgbClr val="0075CC"/>
              </a:gs>
              <a:gs pos="15000">
                <a:srgbClr val="006BBC"/>
              </a:gs>
              <a:gs pos="62000">
                <a:srgbClr val="005390"/>
              </a:gs>
              <a:gs pos="97000">
                <a:srgbClr val="005390"/>
              </a:gs>
              <a:gs pos="100000">
                <a:srgbClr val="005390"/>
              </a:gs>
            </a:gsLst>
          </a:gra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86913" tIns="43456" rIns="86913" bIns="43456" anchor="ctr" anchorCtr="0">
            <a:spAutoFit/>
          </a:bodyPr>
          <a:lstStyle/>
          <a:p>
            <a:pPr algn="ctr">
              <a:lnSpc>
                <a:spcPct val="150000"/>
              </a:lnSpc>
            </a:pPr>
            <a:endParaRPr lang="es-ES" sz="1000" b="1" dirty="0" smtClean="0">
              <a:effectLst/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sz="3500" b="1" dirty="0" smtClean="0">
                <a:effectLst/>
                <a:latin typeface="Arial" pitchFamily="34" charset="0"/>
                <a:cs typeface="Arial" pitchFamily="34" charset="0"/>
              </a:rPr>
              <a:t>POSICIONAMIENTO TERAPÉUTICO</a:t>
            </a:r>
          </a:p>
          <a:p>
            <a:pPr algn="ctr">
              <a:lnSpc>
                <a:spcPct val="150000"/>
              </a:lnSpc>
            </a:pPr>
            <a:endParaRPr lang="es-ES" sz="1000" b="1" dirty="0" smtClean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~PP3147.WAV">
            <a:hlinkClick r:id="" action="ppaction://media"/>
          </p:cNvPr>
          <p:cNvPicPr>
            <a:picLocks noRot="1" noChangeAspect="1"/>
          </p:cNvPicPr>
          <p:nvPr>
            <a:wavAudioFile r:embed="rId1" name="~PP3147.WAV"/>
          </p:nvPr>
        </p:nvPicPr>
        <p:blipFill>
          <a:blip r:embed="rId4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  <p:pic>
        <p:nvPicPr>
          <p:cNvPr id="8" name="6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015" y="3283443"/>
            <a:ext cx="126523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969" y="405458"/>
            <a:ext cx="3817714" cy="43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7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" y="0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1476450" y="69349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INTRODUCCIÓN</a:t>
            </a:r>
            <a:endParaRPr lang="es-E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548458" y="162959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Fármacos 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3996730" y="162959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Indicación</a:t>
            </a:r>
            <a:endParaRPr lang="es-ES" dirty="0"/>
          </a:p>
        </p:txBody>
      </p:sp>
      <p:sp>
        <p:nvSpPr>
          <p:cNvPr id="11" name="10 Flecha derecha"/>
          <p:cNvSpPr/>
          <p:nvPr/>
        </p:nvSpPr>
        <p:spPr>
          <a:xfrm>
            <a:off x="2844602" y="1773610"/>
            <a:ext cx="360040" cy="14401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3492674" y="1548875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=</a:t>
            </a:r>
            <a:endParaRPr lang="es-ES" sz="3200" b="1" dirty="0"/>
          </a:p>
        </p:txBody>
      </p:sp>
      <p:sp>
        <p:nvSpPr>
          <p:cNvPr id="13" name="12 Flecha curvada hacia la derecha"/>
          <p:cNvSpPr/>
          <p:nvPr/>
        </p:nvSpPr>
        <p:spPr>
          <a:xfrm>
            <a:off x="1836490" y="2205658"/>
            <a:ext cx="288032" cy="720080"/>
          </a:xfrm>
          <a:prstGeom prst="curv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332434" y="1557586"/>
            <a:ext cx="4032448" cy="50405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2268538" y="2772430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Posicionamiento terapéutico y gestión eficiente</a:t>
            </a:r>
            <a:endParaRPr lang="es-ES" b="1" dirty="0"/>
          </a:p>
        </p:txBody>
      </p:sp>
      <p:sp>
        <p:nvSpPr>
          <p:cNvPr id="16" name="15 Flecha abajo"/>
          <p:cNvSpPr/>
          <p:nvPr/>
        </p:nvSpPr>
        <p:spPr>
          <a:xfrm>
            <a:off x="4284762" y="3285778"/>
            <a:ext cx="1008112" cy="216024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"/>
          <p:cNvSpPr/>
          <p:nvPr/>
        </p:nvSpPr>
        <p:spPr>
          <a:xfrm>
            <a:off x="2988618" y="4965769"/>
            <a:ext cx="3816424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/>
              <a:t>No sólo por seleccionar el más económico sino por promover la competencia de precios en los procesos de adquisición.</a:t>
            </a:r>
            <a:endParaRPr lang="es-ES" dirty="0"/>
          </a:p>
        </p:txBody>
      </p:sp>
      <p:sp>
        <p:nvSpPr>
          <p:cNvPr id="19" name="18 Rectángulo"/>
          <p:cNvSpPr/>
          <p:nvPr/>
        </p:nvSpPr>
        <p:spPr>
          <a:xfrm>
            <a:off x="2844602" y="3866972"/>
            <a:ext cx="17145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dirty="0" smtClean="0">
                <a:latin typeface="Gill Sans MT (Títulos)"/>
              </a:rPr>
              <a:t>Consideración como ATE</a:t>
            </a:r>
            <a:endParaRPr lang="es-ES" sz="1500" dirty="0"/>
          </a:p>
        </p:txBody>
      </p:sp>
      <p:sp>
        <p:nvSpPr>
          <p:cNvPr id="20" name="19 Rectángulo"/>
          <p:cNvSpPr/>
          <p:nvPr/>
        </p:nvSpPr>
        <p:spPr>
          <a:xfrm>
            <a:off x="4920641" y="3863583"/>
            <a:ext cx="256743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FF0000"/>
                </a:solidFill>
                <a:latin typeface="Gill Sans MT (Títulos)"/>
              </a:rPr>
              <a:t>MINIMIZACIÓN DE COSTES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1" name="20 Flecha derecha"/>
          <p:cNvSpPr/>
          <p:nvPr/>
        </p:nvSpPr>
        <p:spPr>
          <a:xfrm>
            <a:off x="4416238" y="4009848"/>
            <a:ext cx="357190" cy="28575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~PP3025.WAV">
            <a:hlinkClick r:id="" action="ppaction://media"/>
          </p:cNvPr>
          <p:cNvPicPr>
            <a:picLocks noRot="1" noChangeAspect="1"/>
          </p:cNvPicPr>
          <p:nvPr>
            <a:wavAudioFile r:embed="rId1" name="~PP3025.WAV"/>
          </p:nvPr>
        </p:nvPicPr>
        <p:blipFill>
          <a:blip r:embed="rId4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" grpId="0"/>
      <p:bldP spid="10" grpId="0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8" grpId="0" animBg="1"/>
      <p:bldP spid="19" grpId="0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1478836" y="647540"/>
            <a:ext cx="6838374" cy="45709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86913" tIns="43456" rIns="86913" bIns="43456">
            <a:spAutoFit/>
          </a:bodyPr>
          <a:lstStyle/>
          <a:p>
            <a:pPr algn="ctr">
              <a:defRPr/>
            </a:pPr>
            <a:r>
              <a:rPr lang="es-E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¿ALTERNATIVAS TERAPÉUTICAS EQUIVALENTES?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260426" y="1629594"/>
            <a:ext cx="74888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500" b="1" dirty="0" smtClean="0">
                <a:latin typeface="Calibri" pitchFamily="34" charset="0"/>
                <a:cs typeface="Arial" pitchFamily="34" charset="0"/>
              </a:rPr>
              <a:t>“Conjunto de fármacos para los que la </a:t>
            </a:r>
            <a:r>
              <a:rPr lang="es-ES" sz="1500" b="1" dirty="0" smtClean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evidencia científica disponible </a:t>
            </a:r>
            <a:r>
              <a:rPr lang="es-ES" sz="1500" b="1" dirty="0" smtClean="0">
                <a:latin typeface="Calibri" pitchFamily="34" charset="0"/>
                <a:cs typeface="Arial" pitchFamily="34" charset="0"/>
              </a:rPr>
              <a:t>no muestra un beneficio clínicamente relevante por la utilización de uno u otro </a:t>
            </a:r>
            <a:r>
              <a:rPr lang="es-ES" sz="1500" b="1" dirty="0" smtClean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en la mayoría de los pacientes </a:t>
            </a:r>
            <a:r>
              <a:rPr lang="es-ES" sz="1500" b="1" dirty="0" smtClean="0">
                <a:latin typeface="Calibri" pitchFamily="34" charset="0"/>
                <a:cs typeface="Arial" pitchFamily="34" charset="0"/>
              </a:rPr>
              <a:t>que presentan un proceso clínico determinado”. </a:t>
            </a:r>
            <a:endParaRPr lang="es-ES" sz="1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556570" y="2709714"/>
            <a:ext cx="48965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dirty="0" smtClean="0">
                <a:latin typeface="Calibri" pitchFamily="34" charset="0"/>
                <a:cs typeface="Arial" pitchFamily="34" charset="0"/>
              </a:rPr>
              <a:t>Se podrían seleccionar indistintamente en dichos pacientes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dirty="0" smtClean="0">
                <a:latin typeface="Calibri" pitchFamily="34" charset="0"/>
                <a:cs typeface="Arial" pitchFamily="34" charset="0"/>
              </a:rPr>
              <a:t>(posibles excepciones en grupos de pacientes concretos).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2340546" y="3717826"/>
            <a:ext cx="58064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dirty="0" smtClean="0">
                <a:latin typeface="Calibri" pitchFamily="34" charset="0"/>
                <a:cs typeface="Arial" pitchFamily="34" charset="0"/>
              </a:rPr>
              <a:t>Se basa en que, en la mayoría de los pacientes, </a:t>
            </a:r>
            <a:r>
              <a:rPr lang="es-ES" sz="1500" b="1" i="1" dirty="0" smtClean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no </a:t>
            </a:r>
            <a:r>
              <a:rPr lang="es-ES" sz="1500" dirty="0" smtClean="0">
                <a:latin typeface="Calibri" pitchFamily="34" charset="0"/>
                <a:cs typeface="Arial" pitchFamily="34" charset="0"/>
              </a:rPr>
              <a:t>existen</a:t>
            </a:r>
            <a:r>
              <a:rPr lang="es-ES" sz="1500" b="1" i="1" dirty="0" smtClean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 resultados objetivos de eficacia/seguridad </a:t>
            </a:r>
            <a:r>
              <a:rPr lang="es-ES" sz="1500" dirty="0" smtClean="0">
                <a:latin typeface="Calibri" pitchFamily="34" charset="0"/>
                <a:cs typeface="Arial" pitchFamily="34" charset="0"/>
              </a:rPr>
              <a:t>que obliguen a </a:t>
            </a:r>
            <a:r>
              <a:rPr lang="es-ES" sz="1500" b="1" i="1" dirty="0" smtClean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decantarse por un fármaco o por otro </a:t>
            </a:r>
            <a:r>
              <a:rPr lang="es-ES" sz="1500" dirty="0" smtClean="0">
                <a:latin typeface="Calibri" pitchFamily="34" charset="0"/>
                <a:cs typeface="Arial" pitchFamily="34" charset="0"/>
              </a:rPr>
              <a:t>en la decisión terapéutica. </a:t>
            </a:r>
            <a:endParaRPr lang="es-ES" sz="1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492674" y="5013970"/>
            <a:ext cx="3313984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500" b="1" dirty="0" smtClean="0">
                <a:latin typeface="Calibri" pitchFamily="34" charset="0"/>
                <a:cs typeface="Arial" pitchFamily="34" charset="0"/>
              </a:rPr>
              <a:t>Adecuada optimización de los recursos </a:t>
            </a:r>
            <a:endParaRPr lang="es-ES" sz="1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16 Flecha derecha"/>
          <p:cNvSpPr/>
          <p:nvPr/>
        </p:nvSpPr>
        <p:spPr>
          <a:xfrm>
            <a:off x="1476450" y="3861842"/>
            <a:ext cx="720080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340546" y="4603988"/>
            <a:ext cx="62646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500" dirty="0" smtClean="0">
                <a:latin typeface="Calibri" pitchFamily="34" charset="0"/>
                <a:cs typeface="Arial" pitchFamily="34" charset="0"/>
              </a:rPr>
              <a:t>Razonable y exigible utilizar el más ventajoso a nivel de gestión económica.</a:t>
            </a:r>
            <a:endParaRPr lang="es-ES" sz="1500" dirty="0">
              <a:latin typeface="Calibri" pitchFamily="34" charset="0"/>
            </a:endParaRPr>
          </a:p>
        </p:txBody>
      </p:sp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972394" y="5916538"/>
            <a:ext cx="8173194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90488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ES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Guía de Hospitales de Andalucía, disponible en </a:t>
            </a:r>
            <a:r>
              <a:rPr kumimoji="0" lang="es-ES" sz="9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hlinkClick r:id="rId5"/>
              </a:rPr>
              <a:t>www.safh.org</a:t>
            </a:r>
            <a:r>
              <a:rPr kumimoji="0" lang="es-ES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s-ES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R="0" lvl="0" indent="9048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ES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Rodríguez </a:t>
            </a:r>
            <a:r>
              <a:rPr kumimoji="0" lang="es-ES" sz="9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Artalejo</a:t>
            </a:r>
            <a:r>
              <a:rPr kumimoji="0" lang="es-ES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F. Los costes de la asistencia sanitaria y el consumo de medicamentos. En: Rey Calero J Fundamentos de Epidemiología Clínica, Madrid 1995 Ed. </a:t>
            </a:r>
            <a:r>
              <a:rPr kumimoji="0" lang="es-ES" sz="9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Mc.Graw-Gill</a:t>
            </a:r>
            <a:r>
              <a:rPr kumimoji="0" lang="es-ES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s-ES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R="0" lvl="0" indent="9048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ES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Alegre-del Rey EJ, </a:t>
            </a:r>
            <a:r>
              <a:rPr kumimoji="0" lang="es-ES" sz="9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Fenix</a:t>
            </a:r>
            <a:r>
              <a:rPr kumimoji="0" lang="es-ES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-Caballero S, Castaño Lara R, Sierra-</a:t>
            </a:r>
            <a:r>
              <a:rPr kumimoji="0" lang="es-ES" sz="9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Garcia</a:t>
            </a:r>
            <a:r>
              <a:rPr kumimoji="0" lang="es-ES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F. Evaluación y posicionamiento de medicamentos como alternativas terapéuticas equivalentes. </a:t>
            </a:r>
            <a:r>
              <a:rPr kumimoji="0" lang="es-ES" sz="9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Med</a:t>
            </a:r>
            <a:r>
              <a:rPr kumimoji="0" lang="es-ES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" sz="9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Clin</a:t>
            </a:r>
            <a:r>
              <a:rPr kumimoji="0" lang="es-ES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es-ES" sz="9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Barc</a:t>
            </a:r>
            <a:r>
              <a:rPr kumimoji="0" lang="es-ES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). 2014;143(2):85–90 </a:t>
            </a:r>
            <a:endParaRPr kumimoji="0" lang="es-ES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1" name="~PP1580.WAV">
            <a:hlinkClick r:id="" action="ppaction://media"/>
          </p:cNvPr>
          <p:cNvPicPr>
            <a:picLocks noRot="1" noChangeAspect="1"/>
          </p:cNvPicPr>
          <p:nvPr>
            <a:wavAudioFile r:embed="rId2" name="~PP1580.WAV"/>
          </p:nvPr>
        </p:nvPicPr>
        <p:blipFill>
          <a:blip r:embed="rId6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" y="0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53 Rectángulo"/>
          <p:cNvSpPr/>
          <p:nvPr/>
        </p:nvSpPr>
        <p:spPr>
          <a:xfrm>
            <a:off x="3527168" y="246850"/>
            <a:ext cx="2617262" cy="51864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86913" tIns="43456" rIns="86913" bIns="43456">
            <a:spAutoFit/>
          </a:bodyPr>
          <a:lstStyle/>
          <a:p>
            <a:pPr algn="ctr">
              <a:defRPr/>
            </a:pPr>
            <a:r>
              <a:rPr lang="es-ES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Gill Sans MT (Títulos)"/>
                <a:cs typeface="Arial" pitchFamily="34" charset="0"/>
              </a:rPr>
              <a:t>GUÍA “ATE”</a:t>
            </a:r>
            <a:endParaRPr lang="es-ES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0000" endA="300" endPos="50000" dist="29997" dir="5400000" sy="-100000" algn="bl" rotWithShape="0"/>
              </a:effectLst>
              <a:latin typeface="Gill Sans MT (Títulos)"/>
              <a:cs typeface="Arial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1404442" y="1579652"/>
            <a:ext cx="7128792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Evaluar </a:t>
            </a:r>
            <a:r>
              <a:rPr lang="es-ES" sz="1500" b="1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la posible equivalencia en cuanto a la eficacia relativa de dos </a:t>
            </a:r>
            <a:r>
              <a:rPr lang="es-ES" sz="1500" b="1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alternativas que </a:t>
            </a:r>
            <a:r>
              <a:rPr lang="es-ES" sz="1500" b="1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se desean comparar para su posicionamiento terapéutico.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188418" y="111624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b="1" dirty="0" smtClean="0">
                <a:ln/>
                <a:solidFill>
                  <a:schemeClr val="accent3"/>
                </a:solidFill>
              </a:rPr>
              <a:t>OBJETIVO:</a:t>
            </a:r>
            <a:endParaRPr lang="es-ES" b="1" dirty="0">
              <a:ln/>
              <a:solidFill>
                <a:schemeClr val="accent3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404442" y="2997746"/>
            <a:ext cx="7200800" cy="52323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91449" tIns="45725" rIns="91449" bIns="45725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 una </a:t>
            </a:r>
            <a:r>
              <a:rPr lang="es-E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herramienta </a:t>
            </a:r>
            <a:r>
              <a:rPr lang="es-E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que aporta unos criterios de comparación: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la decisión final será del evaluador.</a:t>
            </a:r>
            <a:endParaRPr lang="es-ES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404442" y="2349674"/>
            <a:ext cx="7128792" cy="52323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91449" tIns="45725" rIns="91449" bIns="45725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Aporta una </a:t>
            </a:r>
            <a:r>
              <a:rPr lang="es-E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interpretación de la diferencia </a:t>
            </a:r>
            <a:r>
              <a:rPr lang="es-E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 una </a:t>
            </a:r>
            <a:r>
              <a:rPr lang="es-E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recomendación </a:t>
            </a:r>
            <a:r>
              <a:rPr lang="es-E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su </a:t>
            </a:r>
            <a:r>
              <a:rPr lang="es-E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posicionamiento </a:t>
            </a:r>
            <a:r>
              <a:rPr lang="es-E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cuanto a la </a:t>
            </a:r>
            <a:r>
              <a:rPr lang="es-E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eficacia.</a:t>
            </a:r>
            <a:endParaRPr lang="es-ES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E:\Mallorca2014\Med Cl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498" y="3861842"/>
            <a:ext cx="5832648" cy="2682827"/>
          </a:xfrm>
          <a:prstGeom prst="rect">
            <a:avLst/>
          </a:prstGeom>
          <a:noFill/>
        </p:spPr>
      </p:pic>
      <p:pic>
        <p:nvPicPr>
          <p:cNvPr id="13" name="~PP2461.WAV">
            <a:hlinkClick r:id="" action="ppaction://media"/>
          </p:cNvPr>
          <p:cNvPicPr>
            <a:picLocks noRot="1" noChangeAspect="1"/>
          </p:cNvPicPr>
          <p:nvPr>
            <a:wavAudioFile r:embed="rId1" name="~PP2461.WAV"/>
          </p:nvPr>
        </p:nvPicPr>
        <p:blipFill>
          <a:blip r:embed="rId5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22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53 Rectángulo"/>
          <p:cNvSpPr/>
          <p:nvPr/>
        </p:nvSpPr>
        <p:spPr>
          <a:xfrm>
            <a:off x="1523484" y="549474"/>
            <a:ext cx="2617262" cy="39553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86913" tIns="43456" rIns="86913" bIns="43456">
            <a:spAutoFit/>
          </a:bodyPr>
          <a:lstStyle/>
          <a:p>
            <a:pPr algn="ctr">
              <a:defRPr/>
            </a:pPr>
            <a:r>
              <a:rPr lang="es-ES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Calibri" pitchFamily="34" charset="0"/>
                <a:cs typeface="Arial" pitchFamily="34" charset="0"/>
              </a:rPr>
              <a:t>DATOS DE PARTIDA</a:t>
            </a:r>
            <a:endParaRPr lang="es-ES" sz="20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0000" endA="300" endPos="50000" dist="29997" dir="5400000" sy="-100000" algn="bl" rotWithShape="0"/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900386" y="4284295"/>
            <a:ext cx="7858180" cy="2169835"/>
          </a:xfrm>
          <a:prstGeom prst="rect">
            <a:avLst/>
          </a:prstGeom>
          <a:noFill/>
        </p:spPr>
        <p:txBody>
          <a:bodyPr wrap="square" lIns="91449" tIns="45725" rIns="91449" bIns="45725">
            <a:spAutoFit/>
          </a:bodyPr>
          <a:lstStyle/>
          <a:p>
            <a:pPr marL="800180" lvl="1" indent="-342934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latin typeface="Calibri" pitchFamily="34" charset="0"/>
              </a:rPr>
              <a:t>Según </a:t>
            </a:r>
            <a:r>
              <a:rPr lang="es-ES" dirty="0">
                <a:latin typeface="Calibri" pitchFamily="34" charset="0"/>
              </a:rPr>
              <a:t>el nivel de evidencia se preferirán:</a:t>
            </a:r>
          </a:p>
          <a:p>
            <a:pPr marL="1714671" lvl="3" indent="-342934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>
                <a:latin typeface="Calibri" pitchFamily="34" charset="0"/>
              </a:rPr>
              <a:t>ECA o </a:t>
            </a:r>
            <a:r>
              <a:rPr lang="es-ES" dirty="0" err="1">
                <a:latin typeface="Calibri" pitchFamily="34" charset="0"/>
              </a:rPr>
              <a:t>metanálisis</a:t>
            </a:r>
            <a:r>
              <a:rPr lang="es-ES" dirty="0">
                <a:latin typeface="Calibri" pitchFamily="34" charset="0"/>
              </a:rPr>
              <a:t> de ECA que comparen directamente los dos fármacos</a:t>
            </a:r>
            <a:r>
              <a:rPr lang="es-ES" dirty="0" smtClean="0">
                <a:latin typeface="Calibri" pitchFamily="34" charset="0"/>
              </a:rPr>
              <a:t>.</a:t>
            </a:r>
          </a:p>
          <a:p>
            <a:pPr marL="1714671" lvl="3" indent="-342934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>
                <a:latin typeface="Calibri" pitchFamily="34" charset="0"/>
              </a:rPr>
              <a:t>CI ajustada de ECA frente comparador común (</a:t>
            </a:r>
            <a:r>
              <a:rPr lang="es-ES" i="1" dirty="0" err="1" smtClean="0">
                <a:latin typeface="Calibri" pitchFamily="34" charset="0"/>
              </a:rPr>
              <a:t>Bucher</a:t>
            </a:r>
            <a:r>
              <a:rPr lang="es-ES" dirty="0" smtClean="0">
                <a:latin typeface="Calibri" pitchFamily="34" charset="0"/>
              </a:rPr>
              <a:t>)</a:t>
            </a:r>
          </a:p>
          <a:p>
            <a:pPr marL="1714671" lvl="3" indent="-342934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>
                <a:latin typeface="Calibri" pitchFamily="34" charset="0"/>
              </a:rPr>
              <a:t>Estudios de cohortes comparativos entre los fármacos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286646" y="1197546"/>
            <a:ext cx="7429552" cy="750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34" indent="-342934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lphaUcParenR"/>
              <a:defRPr/>
            </a:pPr>
            <a:r>
              <a:rPr lang="es-ES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Mejor evidencia disponible:</a:t>
            </a:r>
          </a:p>
          <a:p>
            <a:pPr marL="342934" indent="-342934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105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188418" y="1836326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80" lvl="1" indent="-34293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latin typeface="Calibri" pitchFamily="34" charset="0"/>
              </a:rPr>
              <a:t>Búsqueda exhaustiva en la literatura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332434" y="3575551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s-ES" dirty="0" smtClean="0">
                <a:latin typeface="Calibri" pitchFamily="34" charset="0"/>
              </a:rPr>
              <a:t>La validez de estos criterios está directamente relacionada con la calidad de los estudios de partida. 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260426" y="2495431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latin typeface="Calibri" pitchFamily="34" charset="0"/>
                <a:sym typeface="Wingdings" pitchFamily="2" charset="2"/>
              </a:rPr>
              <a:t> C</a:t>
            </a:r>
            <a:r>
              <a:rPr lang="es-ES" dirty="0" smtClean="0">
                <a:latin typeface="Calibri" pitchFamily="34" charset="0"/>
              </a:rPr>
              <a:t>ompilación de resultados de la búsqueda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4716810" y="2277666"/>
            <a:ext cx="417646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u="sng" dirty="0" err="1" smtClean="0">
                <a:latin typeface="Calibri" pitchFamily="34" charset="0"/>
              </a:rPr>
              <a:t>Metanálisis</a:t>
            </a:r>
            <a:r>
              <a:rPr lang="es-ES" dirty="0" smtClean="0">
                <a:latin typeface="Calibri" pitchFamily="34" charset="0"/>
              </a:rPr>
              <a:t> </a:t>
            </a:r>
            <a:r>
              <a:rPr lang="es-ES" dirty="0" smtClean="0">
                <a:latin typeface="Calibri" pitchFamily="34" charset="0"/>
                <a:sym typeface="Wingdings" pitchFamily="2" charset="2"/>
              </a:rPr>
              <a:t> ECA comparativos</a:t>
            </a:r>
          </a:p>
          <a:p>
            <a:endParaRPr lang="es-ES" sz="1000" dirty="0" smtClean="0">
              <a:latin typeface="Calibri" pitchFamily="34" charset="0"/>
            </a:endParaRPr>
          </a:p>
          <a:p>
            <a:r>
              <a:rPr lang="es-ES" u="sng" dirty="0" smtClean="0">
                <a:latin typeface="Calibri" pitchFamily="34" charset="0"/>
              </a:rPr>
              <a:t>CI ajustada </a:t>
            </a:r>
            <a:r>
              <a:rPr lang="es-ES" dirty="0" smtClean="0">
                <a:latin typeface="Calibri" pitchFamily="34" charset="0"/>
                <a:sym typeface="Wingdings" pitchFamily="2" charset="2"/>
              </a:rPr>
              <a:t> ECA frente comparador común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17" name="16 Abrir llave"/>
          <p:cNvSpPr/>
          <p:nvPr/>
        </p:nvSpPr>
        <p:spPr>
          <a:xfrm>
            <a:off x="4644802" y="2205658"/>
            <a:ext cx="45719" cy="1152128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Calibri" pitchFamily="34" charset="0"/>
            </a:endParaRPr>
          </a:p>
        </p:txBody>
      </p:sp>
      <p:pic>
        <p:nvPicPr>
          <p:cNvPr id="11" name="~PP189.WAV">
            <a:hlinkClick r:id="" action="ppaction://media"/>
          </p:cNvPr>
          <p:cNvPicPr>
            <a:picLocks noRot="1" noChangeAspect="1"/>
          </p:cNvPicPr>
          <p:nvPr>
            <a:wavAudioFile r:embed="rId2" name="~PP189.WAV"/>
          </p:nvPr>
        </p:nvPicPr>
        <p:blipFill>
          <a:blip r:embed="rId5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5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286646" y="1053530"/>
            <a:ext cx="7429552" cy="725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34" indent="-34293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AutoNum type="alphaUcParenR" startAt="2"/>
              <a:defRPr/>
            </a:pPr>
            <a:r>
              <a:rPr lang="es-ES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Elegir la variable principal para la determinación de equivalencia:</a:t>
            </a:r>
          </a:p>
          <a:p>
            <a:pPr marL="342934" indent="-342934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105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188418" y="4005858"/>
            <a:ext cx="6696744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80" lvl="1" indent="-342934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ES" dirty="0" smtClean="0">
                <a:latin typeface="Calibri" pitchFamily="34" charset="0"/>
              </a:rPr>
              <a:t>	Resultados de eficacia: </a:t>
            </a:r>
            <a:r>
              <a:rPr lang="es-ES" b="1" dirty="0" smtClean="0">
                <a:latin typeface="Calibri" pitchFamily="34" charset="0"/>
              </a:rPr>
              <a:t>RAR</a:t>
            </a:r>
            <a:r>
              <a:rPr lang="es-ES" dirty="0" smtClean="0">
                <a:latin typeface="Calibri" pitchFamily="34" charset="0"/>
              </a:rPr>
              <a:t>  -RR, HR- </a:t>
            </a:r>
            <a:r>
              <a:rPr lang="es-ES" b="1" dirty="0" smtClean="0">
                <a:latin typeface="Calibri" pitchFamily="34" charset="0"/>
              </a:rPr>
              <a:t>IC95%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1188418" y="1989634"/>
            <a:ext cx="7488832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80" lvl="1" indent="-342934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ES" dirty="0" smtClean="0">
                <a:latin typeface="Calibri" pitchFamily="34" charset="0"/>
              </a:rPr>
              <a:t>	Mayor relevancia clínica que permita comparación adecuada de los fármacos mediante la evidencia disponible.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1188418" y="3082528"/>
            <a:ext cx="748883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80" lvl="1" indent="-342934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ES" dirty="0" smtClean="0">
                <a:latin typeface="Calibri" pitchFamily="34" charset="0"/>
              </a:rPr>
              <a:t>  Preferible variable principal de los ECA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412554" y="472593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itchFamily="34" charset="0"/>
              </a:rPr>
              <a:t>Variable binaria</a:t>
            </a:r>
          </a:p>
          <a:p>
            <a:pPr algn="ctr"/>
            <a:r>
              <a:rPr lang="es-ES" b="1" dirty="0" smtClean="0">
                <a:latin typeface="Calibri" pitchFamily="34" charset="0"/>
              </a:rPr>
              <a:t>(evento / no evento)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148858" y="465393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itchFamily="34" charset="0"/>
              </a:rPr>
              <a:t>RAR, RR, HR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148858" y="500467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itchFamily="34" charset="0"/>
              </a:rPr>
              <a:t>IC95%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412554" y="572475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itchFamily="34" charset="0"/>
              </a:rPr>
              <a:t>Variable continua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5148858" y="551802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itchFamily="34" charset="0"/>
              </a:rPr>
              <a:t>Diferencia de medias / medianas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148858" y="586877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itchFamily="34" charset="0"/>
              </a:rPr>
              <a:t>IC95%, desviación estándar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14" name="13 Flecha derecha"/>
          <p:cNvSpPr/>
          <p:nvPr/>
        </p:nvSpPr>
        <p:spPr>
          <a:xfrm>
            <a:off x="4860826" y="4941962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Flecha derecha"/>
          <p:cNvSpPr/>
          <p:nvPr/>
        </p:nvSpPr>
        <p:spPr>
          <a:xfrm>
            <a:off x="4860826" y="5806058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6520607" y="143646"/>
            <a:ext cx="2216119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DATOS DE PARTIDA</a:t>
            </a:r>
            <a:endParaRPr lang="es-ES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7" name="~PP1784.WAV">
            <a:hlinkClick r:id="" action="ppaction://media"/>
          </p:cNvPr>
          <p:cNvPicPr>
            <a:picLocks noRot="1" noChangeAspect="1"/>
          </p:cNvPicPr>
          <p:nvPr>
            <a:wavAudioFile r:embed="rId1" name="~PP1784.WAV"/>
          </p:nvPr>
        </p:nvPicPr>
        <p:blipFill>
          <a:blip r:embed="rId4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0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258776" y="1948388"/>
            <a:ext cx="7778514" cy="3416330"/>
          </a:xfrm>
          <a:prstGeom prst="rect">
            <a:avLst/>
          </a:prstGeom>
          <a:noFill/>
        </p:spPr>
        <p:txBody>
          <a:bodyPr lIns="91449" tIns="45725" rIns="91449" bIns="45725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s-ES" sz="1600" u="sng" dirty="0" smtClean="0">
                <a:latin typeface="Calibri" pitchFamily="34" charset="0"/>
              </a:rPr>
              <a:t>Por </a:t>
            </a:r>
            <a:r>
              <a:rPr lang="es-ES" sz="1600" u="sng" dirty="0">
                <a:latin typeface="Calibri" pitchFamily="34" charset="0"/>
              </a:rPr>
              <a:t>orden de preferencia</a:t>
            </a:r>
            <a:r>
              <a:rPr lang="es-ES" sz="1600" dirty="0">
                <a:latin typeface="Calibri" pitchFamily="34" charset="0"/>
              </a:rPr>
              <a:t>:</a:t>
            </a:r>
          </a:p>
          <a:p>
            <a:pPr marL="914491" lvl="1" indent="-457246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es-ES" sz="1600" dirty="0">
                <a:latin typeface="Calibri" pitchFamily="34" charset="0"/>
              </a:rPr>
              <a:t>Valor delta establecido por agencias evaluadoras </a:t>
            </a:r>
            <a:r>
              <a:rPr lang="es-ES" sz="1600" dirty="0" smtClean="0">
                <a:latin typeface="Calibri" pitchFamily="34" charset="0"/>
              </a:rPr>
              <a:t>(</a:t>
            </a:r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EMA / FDA).</a:t>
            </a:r>
            <a:endParaRPr lang="es-ES" sz="1600" u="sng" dirty="0">
              <a:latin typeface="Calibri" pitchFamily="34" charset="0"/>
            </a:endParaRPr>
          </a:p>
          <a:p>
            <a:pPr marL="914491" lvl="1" indent="-457246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es-ES" sz="1600" dirty="0" smtClean="0">
                <a:latin typeface="Calibri" pitchFamily="34" charset="0"/>
              </a:rPr>
              <a:t>Propuesto por </a:t>
            </a:r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paneles 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 expertos</a:t>
            </a:r>
            <a:r>
              <a:rPr lang="es-ES" sz="1600" dirty="0">
                <a:latin typeface="Calibri" pitchFamily="34" charset="0"/>
              </a:rPr>
              <a:t>, preferiblemente independientes.</a:t>
            </a:r>
          </a:p>
          <a:p>
            <a:pPr marL="914491" lvl="1" indent="-457246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es-ES" sz="1600" dirty="0" smtClean="0">
                <a:latin typeface="Calibri" pitchFamily="34" charset="0"/>
              </a:rPr>
              <a:t>Utilizado 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 EC de equivalencia </a:t>
            </a:r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/ no 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inferioridad</a:t>
            </a:r>
            <a:r>
              <a:rPr lang="es-ES" sz="1600" dirty="0">
                <a:latin typeface="Calibri" pitchFamily="34" charset="0"/>
              </a:rPr>
              <a:t>.</a:t>
            </a:r>
          </a:p>
          <a:p>
            <a:pPr marL="914491" lvl="1" indent="-457246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es-ES" sz="1600" dirty="0">
                <a:latin typeface="Calibri" pitchFamily="34" charset="0"/>
              </a:rPr>
              <a:t>Valor de referencia utilizado para el 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cálculo de </a:t>
            </a:r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muestra:</a:t>
            </a:r>
          </a:p>
          <a:p>
            <a:pPr marL="1349054" lvl="2" indent="-457246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600" dirty="0" smtClean="0">
                <a:latin typeface="Calibri" pitchFamily="34" charset="0"/>
              </a:rPr>
              <a:t>Utilizado </a:t>
            </a:r>
            <a:r>
              <a:rPr lang="es-ES" sz="1600" dirty="0">
                <a:latin typeface="Calibri" pitchFamily="34" charset="0"/>
              </a:rPr>
              <a:t>en EC con 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comparador </a:t>
            </a:r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activo</a:t>
            </a:r>
            <a:r>
              <a:rPr lang="es-ES" sz="1600" dirty="0" smtClean="0">
                <a:latin typeface="Calibri" pitchFamily="34" charset="0"/>
              </a:rPr>
              <a:t>.</a:t>
            </a:r>
          </a:p>
          <a:p>
            <a:pPr marL="1349054" lvl="2" indent="-457246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1600" dirty="0" smtClean="0">
                <a:latin typeface="Calibri" pitchFamily="34" charset="0"/>
              </a:rPr>
              <a:t>Utilizado </a:t>
            </a:r>
            <a:r>
              <a:rPr lang="es-ES" sz="1600" dirty="0">
                <a:latin typeface="Calibri" pitchFamily="34" charset="0"/>
              </a:rPr>
              <a:t>para el 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cálculo de muestra </a:t>
            </a:r>
            <a:r>
              <a:rPr lang="es-ES" sz="1600" dirty="0">
                <a:latin typeface="Calibri" pitchFamily="34" charset="0"/>
              </a:rPr>
              <a:t>utilizado en EC frente a 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placebo</a:t>
            </a:r>
            <a:r>
              <a:rPr lang="es-ES" sz="1600" dirty="0">
                <a:latin typeface="Calibri" pitchFamily="34" charset="0"/>
              </a:rPr>
              <a:t>. </a:t>
            </a:r>
            <a:endParaRPr lang="es-ES" sz="1600" dirty="0" smtClean="0">
              <a:latin typeface="Calibri" pitchFamily="34" charset="0"/>
            </a:endParaRPr>
          </a:p>
          <a:p>
            <a:pPr marL="914491" lvl="1" indent="-457246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es-ES" sz="1600" dirty="0" smtClean="0">
                <a:latin typeface="Calibri" pitchFamily="34" charset="0"/>
              </a:rPr>
              <a:t>Fracción de resultado de un fármaco frente a placebo </a:t>
            </a:r>
            <a:r>
              <a:rPr lang="es-ES" sz="1600" dirty="0" smtClean="0">
                <a:latin typeface="Calibri" pitchFamily="34" charset="0"/>
                <a:sym typeface="Wingdings" pitchFamily="2" charset="2"/>
              </a:rPr>
              <a:t> se ha empleado el 50% (discutible,  justificar)</a:t>
            </a:r>
            <a:endParaRPr lang="es-ES" sz="1600" dirty="0">
              <a:latin typeface="Calibri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404442" y="5662042"/>
            <a:ext cx="7272808" cy="9233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9" tIns="45725" rIns="91449" bIns="45725">
            <a:spAutoFit/>
          </a:bodyPr>
          <a:lstStyle/>
          <a:p>
            <a:pPr algn="ctr">
              <a:defRPr/>
            </a:pPr>
            <a:r>
              <a:rPr lang="es-ES" dirty="0" smtClean="0">
                <a:solidFill>
                  <a:schemeClr val="tx1"/>
                </a:solidFill>
                <a:latin typeface="Calibri" pitchFamily="34" charset="0"/>
              </a:rPr>
              <a:t>Tipo </a:t>
            </a:r>
            <a:r>
              <a:rPr lang="es-ES" dirty="0">
                <a:solidFill>
                  <a:schemeClr val="tx1"/>
                </a:solidFill>
                <a:latin typeface="Calibri" pitchFamily="34" charset="0"/>
              </a:rPr>
              <a:t>de </a:t>
            </a:r>
            <a:r>
              <a:rPr lang="es-ES" dirty="0" smtClean="0">
                <a:solidFill>
                  <a:schemeClr val="tx1"/>
                </a:solidFill>
                <a:latin typeface="Calibri" pitchFamily="34" charset="0"/>
              </a:rPr>
              <a:t>variable: variable </a:t>
            </a:r>
            <a:r>
              <a:rPr lang="es-ES" dirty="0">
                <a:solidFill>
                  <a:schemeClr val="tx1"/>
                </a:solidFill>
                <a:latin typeface="Calibri" pitchFamily="34" charset="0"/>
              </a:rPr>
              <a:t>final de </a:t>
            </a: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gran relevancia clínica </a:t>
            </a:r>
            <a:r>
              <a:rPr lang="es-ES" dirty="0">
                <a:solidFill>
                  <a:schemeClr val="tx1"/>
                </a:solidFill>
                <a:latin typeface="Calibri" pitchFamily="34" charset="0"/>
              </a:rPr>
              <a:t>el valor delta debe ser </a:t>
            </a: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más reducido</a:t>
            </a:r>
            <a:r>
              <a:rPr lang="es-ES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s-ES" dirty="0">
                <a:solidFill>
                  <a:schemeClr val="tx1"/>
                </a:solidFill>
                <a:latin typeface="Calibri" pitchFamily="34" charset="0"/>
              </a:rPr>
              <a:t>que si es </a:t>
            </a:r>
            <a:r>
              <a:rPr lang="es-ES" dirty="0" smtClean="0">
                <a:solidFill>
                  <a:schemeClr val="tx1"/>
                </a:solidFill>
                <a:latin typeface="Calibri" pitchFamily="34" charset="0"/>
              </a:rPr>
              <a:t>variable </a:t>
            </a:r>
            <a:r>
              <a:rPr lang="es-ES" dirty="0">
                <a:solidFill>
                  <a:schemeClr val="tx1"/>
                </a:solidFill>
                <a:latin typeface="Calibri" pitchFamily="34" charset="0"/>
              </a:rPr>
              <a:t>intermedia o de menor relevancia clínica.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286646" y="1035888"/>
            <a:ext cx="7429552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C) Determinar el valor DELTA </a:t>
            </a:r>
          </a:p>
          <a:p>
            <a:pPr>
              <a:lnSpc>
                <a:spcPct val="150000"/>
              </a:lnSpc>
              <a:defRPr/>
            </a:pPr>
            <a:r>
              <a:rPr lang="es-ES" dirty="0" smtClean="0">
                <a:latin typeface="Calibri" pitchFamily="34" charset="0"/>
              </a:rPr>
              <a:t>(máxima diferencia que se considera clínicamente irrelevante)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520607" y="143646"/>
            <a:ext cx="2216119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DATOS DE PARTIDA</a:t>
            </a:r>
            <a:endParaRPr lang="es-ES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3" name="~PP2177.WAV">
            <a:hlinkClick r:id="" action="ppaction://media"/>
          </p:cNvPr>
          <p:cNvPicPr>
            <a:picLocks noRot="1" noChangeAspect="1"/>
          </p:cNvPicPr>
          <p:nvPr>
            <a:wavAudioFile r:embed="rId1" name="~PP2177.WAV"/>
          </p:nvPr>
        </p:nvPicPr>
        <p:blipFill>
          <a:blip r:embed="rId5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8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258691" y="1197546"/>
            <a:ext cx="7562575" cy="646341"/>
          </a:xfrm>
          <a:prstGeom prst="rect">
            <a:avLst/>
          </a:prstGeom>
          <a:noFill/>
        </p:spPr>
        <p:txBody>
          <a:bodyPr lIns="91449" tIns="45725" rIns="91449" bIns="45725">
            <a:spAutoFit/>
          </a:bodyPr>
          <a:lstStyle/>
          <a:p>
            <a:pPr algn="just">
              <a:defRPr/>
            </a:pPr>
            <a:r>
              <a:rPr lang="es-E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</a:t>
            </a:r>
            <a:r>
              <a:rPr lang="es-ES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 Considerar implicaciones para el paciente de un resultado peor en la variable considerada</a:t>
            </a:r>
            <a:r>
              <a:rPr lang="es-ES" b="1" dirty="0" smtClean="0">
                <a:latin typeface="Calibri" pitchFamily="34" charset="0"/>
                <a:cs typeface="Arial" charset="0"/>
              </a:rPr>
              <a:t> </a:t>
            </a:r>
            <a:endParaRPr lang="es-ES" dirty="0">
              <a:latin typeface="Calibri" pitchFamily="34" charset="0"/>
              <a:cs typeface="Arial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520607" y="143646"/>
            <a:ext cx="2216119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DATOS DE PARTIDA</a:t>
            </a:r>
            <a:endParaRPr lang="es-ES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715274" y="2997746"/>
            <a:ext cx="657229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2000" b="1" dirty="0" smtClean="0">
                <a:latin typeface="Calibri" pitchFamily="34" charset="0"/>
                <a:cs typeface="Arial" charset="0"/>
              </a:rPr>
              <a:t>Esto condiciona los criterios de posicionamiento</a:t>
            </a:r>
            <a:endParaRPr lang="es-ES" sz="2000" b="1" dirty="0">
              <a:latin typeface="Calibri" pitchFamily="34" charset="0"/>
              <a:cs typeface="Arial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332434" y="2061642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1600" b="1" dirty="0" smtClean="0">
                <a:latin typeface="Calibri" pitchFamily="34" charset="0"/>
                <a:cs typeface="Arial" charset="0"/>
              </a:rPr>
              <a:t>El fallo de tratamiento inicial implica perjuicio grave/irreversible para el paciente, que no pueda ser corregido con la administración de una segunda línea de tratamiento.</a:t>
            </a:r>
            <a:endPara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260426" y="4005858"/>
            <a:ext cx="7562575" cy="369342"/>
          </a:xfrm>
          <a:prstGeom prst="rect">
            <a:avLst/>
          </a:prstGeom>
          <a:noFill/>
        </p:spPr>
        <p:txBody>
          <a:bodyPr lIns="91449" tIns="45725" rIns="91449" bIns="45725">
            <a:spAutoFit/>
          </a:bodyPr>
          <a:lstStyle/>
          <a:p>
            <a:pPr algn="just">
              <a:defRPr/>
            </a:pPr>
            <a:r>
              <a:rPr lang="es-ES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E) Evaluar criterios de selección complementarios</a:t>
            </a:r>
            <a:endParaRPr lang="es-ES" dirty="0">
              <a:latin typeface="Calibri" pitchFamily="34" charset="0"/>
              <a:cs typeface="Arial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215208" y="4996094"/>
            <a:ext cx="178595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Calibri" pitchFamily="34" charset="0"/>
              </a:rPr>
              <a:t>ATE en eficacia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001158" y="4710342"/>
            <a:ext cx="2571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latin typeface="Calibri" pitchFamily="34" charset="0"/>
              </a:rPr>
              <a:t>Para la declaración definitiva de ATE hay que considerar</a:t>
            </a:r>
            <a:endParaRPr lang="es-ES" sz="1400" dirty="0">
              <a:latin typeface="Calibri" pitchFamily="34" charset="0"/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3001158" y="5210408"/>
            <a:ext cx="257176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5644364" y="4744367"/>
            <a:ext cx="9653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Calibri" pitchFamily="34" charset="0"/>
              </a:rPr>
              <a:t>Seguridad</a:t>
            </a:r>
            <a:endParaRPr lang="es-ES" sz="1500" dirty="0">
              <a:latin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644364" y="5043031"/>
            <a:ext cx="31432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500" dirty="0" smtClean="0">
                <a:latin typeface="Calibri" pitchFamily="34" charset="0"/>
              </a:rPr>
              <a:t>Comodidad / adecuación paciente</a:t>
            </a:r>
            <a:endParaRPr lang="es-ES" sz="1500" dirty="0">
              <a:latin typeface="Calibri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644364" y="5353284"/>
            <a:ext cx="335758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500" dirty="0" smtClean="0">
                <a:latin typeface="Calibri" pitchFamily="34" charset="0"/>
              </a:rPr>
              <a:t>Comodidad / adecuación S. Sanitario</a:t>
            </a:r>
            <a:endParaRPr lang="es-ES" sz="1500" dirty="0">
              <a:latin typeface="Calibri" pitchFamily="34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5076850" y="4668337"/>
            <a:ext cx="4068738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latin typeface="Calibri" pitchFamily="34" charset="0"/>
            </a:endParaRPr>
          </a:p>
        </p:txBody>
      </p:sp>
      <p:sp>
        <p:nvSpPr>
          <p:cNvPr id="17" name="16 Flecha abajo"/>
          <p:cNvSpPr/>
          <p:nvPr/>
        </p:nvSpPr>
        <p:spPr>
          <a:xfrm>
            <a:off x="5724922" y="6038220"/>
            <a:ext cx="432048" cy="360040"/>
          </a:xfrm>
          <a:prstGeom prst="downArrow">
            <a:avLst/>
          </a:prstGeom>
          <a:scene3d>
            <a:camera prst="orthographicFront">
              <a:rot lat="0" lon="0" rev="19499999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alibri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2052514" y="6085379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1600" b="1" dirty="0" smtClean="0">
                <a:latin typeface="Calibri" pitchFamily="34" charset="0"/>
                <a:cs typeface="Arial" charset="0"/>
              </a:rPr>
              <a:t>Comprobar si existen diferencias que impidan considerarlos ATE.</a:t>
            </a:r>
            <a:endPara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9" name="~PP487.WAV">
            <a:hlinkClick r:id="" action="ppaction://media"/>
          </p:cNvPr>
          <p:cNvPicPr>
            <a:picLocks noRot="1" noChangeAspect="1"/>
          </p:cNvPicPr>
          <p:nvPr>
            <a:wavAudioFile r:embed="rId2" name="~PP487.WAV"/>
          </p:nvPr>
        </p:nvPicPr>
        <p:blipFill>
          <a:blip r:embed="rId5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8" grpId="0" animBg="1"/>
      <p:bldP spid="6" grpId="0"/>
      <p:bldP spid="9" grpId="0"/>
      <p:bldP spid="10" grpId="0" animBg="1"/>
      <p:bldP spid="11" grpId="0"/>
      <p:bldP spid="13" grpId="0"/>
      <p:bldP spid="14" grpId="0"/>
      <p:bldP spid="15" grpId="0"/>
      <p:bldP spid="16" grpId="0" animBg="1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AVIO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1840" y="765498"/>
            <a:ext cx="377980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Rectángulo"/>
          <p:cNvSpPr/>
          <p:nvPr/>
        </p:nvSpPr>
        <p:spPr>
          <a:xfrm>
            <a:off x="1908498" y="1773610"/>
            <a:ext cx="2196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 smtClean="0">
                <a:latin typeface="Arial" pitchFamily="34" charset="0"/>
                <a:ea typeface="Times New Roman" pitchFamily="18" charset="0"/>
                <a:cs typeface="AdvPSPAL-R"/>
              </a:rPr>
              <a:t>Diferentes posibilidades </a:t>
            </a:r>
            <a:endParaRPr lang="es-ES" b="1" dirty="0"/>
          </a:p>
        </p:txBody>
      </p:sp>
      <p:sp>
        <p:nvSpPr>
          <p:cNvPr id="27" name="26 Rectángulo"/>
          <p:cNvSpPr/>
          <p:nvPr/>
        </p:nvSpPr>
        <p:spPr>
          <a:xfrm>
            <a:off x="3492674" y="3110985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u="sng" dirty="0" smtClean="0">
                <a:solidFill>
                  <a:srgbClr val="002060"/>
                </a:solidFill>
                <a:latin typeface="Gill Sans MT (Títulos)"/>
              </a:rPr>
              <a:t>Atraviesa el valor neutro</a:t>
            </a:r>
            <a:endParaRPr lang="es-ES" sz="1600" u="sng" dirty="0"/>
          </a:p>
        </p:txBody>
      </p:sp>
      <p:sp>
        <p:nvSpPr>
          <p:cNvPr id="28" name="27 Rectángulo"/>
          <p:cNvSpPr/>
          <p:nvPr/>
        </p:nvSpPr>
        <p:spPr>
          <a:xfrm>
            <a:off x="6819276" y="3236417"/>
            <a:ext cx="2071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2060"/>
                </a:solidFill>
                <a:latin typeface="Franklin Gothic Book"/>
                <a:sym typeface="Wingdings" pitchFamily="2" charset="2"/>
              </a:rPr>
              <a:t>NO DIFERENCIA ESTADÍSTICAMENTE SIGNIFICATIVA</a:t>
            </a:r>
            <a:endParaRPr lang="es-ES" sz="1600" b="1" dirty="0"/>
          </a:p>
        </p:txBody>
      </p:sp>
      <p:sp>
        <p:nvSpPr>
          <p:cNvPr id="30" name="29 Rectángulo"/>
          <p:cNvSpPr/>
          <p:nvPr/>
        </p:nvSpPr>
        <p:spPr>
          <a:xfrm>
            <a:off x="7021066" y="5710113"/>
            <a:ext cx="17505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2060"/>
                </a:solidFill>
                <a:latin typeface="Franklin Gothic Book"/>
                <a:sym typeface="Wingdings" pitchFamily="2" charset="2"/>
              </a:rPr>
              <a:t>EQUIVALENCIA CLÍNICA</a:t>
            </a:r>
            <a:endParaRPr lang="es-ES" sz="1600" b="1" dirty="0"/>
          </a:p>
        </p:txBody>
      </p:sp>
      <p:sp>
        <p:nvSpPr>
          <p:cNvPr id="32" name="31 Flecha derecha"/>
          <p:cNvSpPr/>
          <p:nvPr/>
        </p:nvSpPr>
        <p:spPr>
          <a:xfrm>
            <a:off x="6300986" y="3452441"/>
            <a:ext cx="28575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Rectángulo"/>
          <p:cNvSpPr/>
          <p:nvPr/>
        </p:nvSpPr>
        <p:spPr>
          <a:xfrm>
            <a:off x="1548459" y="5899552"/>
            <a:ext cx="2232248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IC95% y ± </a:t>
            </a:r>
            <a:r>
              <a:rPr lang="el-GR" sz="1600" dirty="0" smtClean="0">
                <a:solidFill>
                  <a:srgbClr val="002060"/>
                </a:solidFill>
                <a:latin typeface="Gill Sans MT (Títulos)"/>
              </a:rPr>
              <a:t>Δ</a:t>
            </a:r>
            <a:endParaRPr lang="es-ES" sz="1600" dirty="0"/>
          </a:p>
        </p:txBody>
      </p:sp>
      <p:sp>
        <p:nvSpPr>
          <p:cNvPr id="35" name="34 Rectángulo"/>
          <p:cNvSpPr/>
          <p:nvPr/>
        </p:nvSpPr>
        <p:spPr>
          <a:xfrm>
            <a:off x="4068738" y="5710113"/>
            <a:ext cx="2189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IC95% incluido en ± </a:t>
            </a:r>
            <a:r>
              <a:rPr lang="el-GR" sz="1600" dirty="0" smtClean="0">
                <a:solidFill>
                  <a:srgbClr val="002060"/>
                </a:solidFill>
                <a:latin typeface="Gill Sans MT (Títulos)"/>
              </a:rPr>
              <a:t>Δ</a:t>
            </a:r>
            <a:endParaRPr lang="es-ES" sz="1600" dirty="0"/>
          </a:p>
        </p:txBody>
      </p:sp>
      <p:sp>
        <p:nvSpPr>
          <p:cNvPr id="36" name="35 Rectángulo"/>
          <p:cNvSpPr/>
          <p:nvPr/>
        </p:nvSpPr>
        <p:spPr>
          <a:xfrm>
            <a:off x="4084001" y="5973840"/>
            <a:ext cx="2406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Sobrepasa parcialmente</a:t>
            </a:r>
            <a:endParaRPr lang="es-ES" sz="1600" dirty="0"/>
          </a:p>
        </p:txBody>
      </p:sp>
      <p:sp>
        <p:nvSpPr>
          <p:cNvPr id="37" name="36 Rectángulo"/>
          <p:cNvSpPr/>
          <p:nvPr/>
        </p:nvSpPr>
        <p:spPr>
          <a:xfrm>
            <a:off x="4084266" y="6259592"/>
            <a:ext cx="17136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Totalmente fuera</a:t>
            </a:r>
            <a:endParaRPr lang="es-ES" sz="1600" dirty="0"/>
          </a:p>
        </p:txBody>
      </p:sp>
      <p:sp>
        <p:nvSpPr>
          <p:cNvPr id="38" name="37 Abrir llave"/>
          <p:cNvSpPr/>
          <p:nvPr/>
        </p:nvSpPr>
        <p:spPr>
          <a:xfrm>
            <a:off x="4068738" y="5710113"/>
            <a:ext cx="45719" cy="857256"/>
          </a:xfrm>
          <a:prstGeom prst="lef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39" name="38 Rectángulo"/>
          <p:cNvSpPr/>
          <p:nvPr/>
        </p:nvSpPr>
        <p:spPr>
          <a:xfrm>
            <a:off x="1476450" y="4717227"/>
            <a:ext cx="3312368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Medida del riesgo (RAR, RR, HR, diferencia de medias)</a:t>
            </a:r>
            <a:endParaRPr lang="es-ES" sz="1600" dirty="0"/>
          </a:p>
        </p:txBody>
      </p:sp>
      <p:sp>
        <p:nvSpPr>
          <p:cNvPr id="40" name="39 Rectángulo"/>
          <p:cNvSpPr/>
          <p:nvPr/>
        </p:nvSpPr>
        <p:spPr>
          <a:xfrm>
            <a:off x="3924722" y="3453560"/>
            <a:ext cx="12554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0 para RAR</a:t>
            </a:r>
            <a:endParaRPr lang="es-ES" sz="1600" dirty="0"/>
          </a:p>
        </p:txBody>
      </p:sp>
      <p:sp>
        <p:nvSpPr>
          <p:cNvPr id="41" name="40 Rectángulo"/>
          <p:cNvSpPr/>
          <p:nvPr/>
        </p:nvSpPr>
        <p:spPr>
          <a:xfrm>
            <a:off x="3924722" y="3739312"/>
            <a:ext cx="1632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1 para RR y HR</a:t>
            </a:r>
            <a:endParaRPr lang="es-ES" sz="1600" dirty="0"/>
          </a:p>
        </p:txBody>
      </p:sp>
      <p:sp>
        <p:nvSpPr>
          <p:cNvPr id="22" name="21 Rectángulo"/>
          <p:cNvSpPr/>
          <p:nvPr/>
        </p:nvSpPr>
        <p:spPr>
          <a:xfrm>
            <a:off x="1476450" y="3231266"/>
            <a:ext cx="1872208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Diferencia estadísticamente significativa</a:t>
            </a:r>
            <a:endParaRPr lang="es-ES" sz="1600" dirty="0"/>
          </a:p>
        </p:txBody>
      </p:sp>
      <p:sp>
        <p:nvSpPr>
          <p:cNvPr id="33" name="32 Rectángulo"/>
          <p:cNvSpPr/>
          <p:nvPr/>
        </p:nvSpPr>
        <p:spPr>
          <a:xfrm>
            <a:off x="5076850" y="4789235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u="sng" dirty="0" smtClean="0">
                <a:solidFill>
                  <a:srgbClr val="002060"/>
                </a:solidFill>
                <a:latin typeface="Gill Sans MT (Títulos)"/>
              </a:rPr>
              <a:t>Dentro o fuera del intervalo ± </a:t>
            </a:r>
            <a:r>
              <a:rPr lang="el-GR" sz="1600" u="sng" dirty="0" smtClean="0">
                <a:solidFill>
                  <a:srgbClr val="002060"/>
                </a:solidFill>
                <a:latin typeface="Gill Sans MT (Títulos)"/>
              </a:rPr>
              <a:t>Δ</a:t>
            </a:r>
            <a:endParaRPr lang="es-ES" sz="1600" u="sng" dirty="0">
              <a:solidFill>
                <a:srgbClr val="002060"/>
              </a:solidFill>
              <a:latin typeface="Gill Sans MT (Títulos)"/>
            </a:endParaRPr>
          </a:p>
        </p:txBody>
      </p:sp>
      <p:sp>
        <p:nvSpPr>
          <p:cNvPr id="45" name="44 Flecha derecha"/>
          <p:cNvSpPr/>
          <p:nvPr/>
        </p:nvSpPr>
        <p:spPr>
          <a:xfrm>
            <a:off x="6517010" y="5782121"/>
            <a:ext cx="28575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Rectángulo"/>
          <p:cNvSpPr/>
          <p:nvPr/>
        </p:nvSpPr>
        <p:spPr>
          <a:xfrm>
            <a:off x="3827740" y="333450"/>
            <a:ext cx="2617262" cy="33398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86913" tIns="43456" rIns="86913" bIns="43456">
            <a:spAutoFit/>
          </a:bodyPr>
          <a:lstStyle/>
          <a:p>
            <a:pPr algn="ctr">
              <a:defRPr/>
            </a:pPr>
            <a:r>
              <a:rPr lang="es-ES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CRITERIOS “ATE"</a:t>
            </a:r>
            <a:endParaRPr lang="es-ES" sz="1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0000" endA="300" endPos="50000" dist="2999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~PP3846.WAV">
            <a:hlinkClick r:id="" action="ppaction://media"/>
          </p:cNvPr>
          <p:cNvPicPr>
            <a:picLocks noRot="1" noChangeAspect="1"/>
          </p:cNvPicPr>
          <p:nvPr>
            <a:wavAudioFile r:embed="rId1" name="~PP3846.WAV"/>
          </p:nvPr>
        </p:nvPicPr>
        <p:blipFill>
          <a:blip r:embed="rId5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7628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7" grpId="0"/>
      <p:bldP spid="28" grpId="0"/>
      <p:bldP spid="30" grpId="0"/>
      <p:bldP spid="32" grpId="0" animBg="1"/>
      <p:bldP spid="34" grpId="0" animBg="1"/>
      <p:bldP spid="35" grpId="0"/>
      <p:bldP spid="36" grpId="0"/>
      <p:bldP spid="37" grpId="0"/>
      <p:bldP spid="38" grpId="0" animBg="1"/>
      <p:bldP spid="39" grpId="0" animBg="1"/>
      <p:bldP spid="40" grpId="0"/>
      <p:bldP spid="41" grpId="0"/>
      <p:bldP spid="22" grpId="0" animBg="1"/>
      <p:bldP spid="33" grpId="0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AVION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8578" y="837506"/>
            <a:ext cx="4752528" cy="271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5 CuadroTexto"/>
          <p:cNvSpPr txBox="1">
            <a:spLocks noChangeArrowheads="1"/>
          </p:cNvSpPr>
          <p:nvPr/>
        </p:nvSpPr>
        <p:spPr bwMode="auto">
          <a:xfrm>
            <a:off x="1404442" y="3894931"/>
            <a:ext cx="1728191" cy="83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  <a:latin typeface="Gill Sans MT (Títulos)"/>
              </a:rPr>
              <a:t>Equivalente estadística y clínicamente</a:t>
            </a:r>
            <a:endParaRPr lang="es-ES" sz="1600" dirty="0">
              <a:solidFill>
                <a:srgbClr val="FF0000"/>
              </a:solidFill>
              <a:latin typeface="Gill Sans MT (Títulos)"/>
            </a:endParaRPr>
          </a:p>
        </p:txBody>
      </p:sp>
      <p:sp>
        <p:nvSpPr>
          <p:cNvPr id="11" name="10 Elipse"/>
          <p:cNvSpPr/>
          <p:nvPr/>
        </p:nvSpPr>
        <p:spPr bwMode="auto">
          <a:xfrm>
            <a:off x="2802804" y="1989634"/>
            <a:ext cx="1553966" cy="1584176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3924723" y="3936742"/>
            <a:ext cx="2808311" cy="83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  <a:latin typeface="Gill Sans MT (Títulos)"/>
              </a:rPr>
              <a:t>Equivalencia clínica</a:t>
            </a:r>
          </a:p>
          <a:p>
            <a:pPr algn="ctr"/>
            <a:r>
              <a:rPr lang="es-ES" sz="1600" b="1" dirty="0" smtClean="0">
                <a:latin typeface="Gill Sans MT (Títulos)"/>
              </a:rPr>
              <a:t>Diferencia estadística </a:t>
            </a:r>
          </a:p>
          <a:p>
            <a:pPr algn="ctr"/>
            <a:r>
              <a:rPr lang="es-ES" sz="1600" b="1" dirty="0" smtClean="0">
                <a:latin typeface="Gill Sans MT (Títulos)"/>
              </a:rPr>
              <a:t>(se considera irrelevante)</a:t>
            </a:r>
            <a:endParaRPr lang="es-ES" sz="1600" dirty="0">
              <a:latin typeface="Gill Sans MT (Títulos)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965366" y="6477213"/>
            <a:ext cx="81439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900" i="1" dirty="0" err="1" smtClean="0">
                <a:latin typeface="Calibri" pitchFamily="34" charset="0"/>
              </a:rPr>
              <a:t>Argimón</a:t>
            </a:r>
            <a:r>
              <a:rPr lang="es-ES" sz="900" i="1" dirty="0" smtClean="0">
                <a:latin typeface="Calibri" pitchFamily="34" charset="0"/>
              </a:rPr>
              <a:t> JM. El intervalo de confianza: algo más que un valor de significación estadística. </a:t>
            </a:r>
            <a:r>
              <a:rPr lang="es-ES" sz="900" i="1" dirty="0" err="1" smtClean="0">
                <a:latin typeface="Calibri" pitchFamily="34" charset="0"/>
              </a:rPr>
              <a:t>Med</a:t>
            </a:r>
            <a:r>
              <a:rPr lang="es-ES" sz="900" i="1" dirty="0" smtClean="0">
                <a:latin typeface="Calibri" pitchFamily="34" charset="0"/>
              </a:rPr>
              <a:t> </a:t>
            </a:r>
            <a:r>
              <a:rPr lang="es-ES" sz="900" i="1" dirty="0" err="1" smtClean="0">
                <a:latin typeface="Calibri" pitchFamily="34" charset="0"/>
              </a:rPr>
              <a:t>Clin</a:t>
            </a:r>
            <a:r>
              <a:rPr lang="es-ES" sz="900" i="1" dirty="0" smtClean="0">
                <a:latin typeface="Calibri" pitchFamily="34" charset="0"/>
              </a:rPr>
              <a:t> (</a:t>
            </a:r>
            <a:r>
              <a:rPr lang="es-ES" sz="900" i="1" dirty="0" err="1" smtClean="0">
                <a:latin typeface="Calibri" pitchFamily="34" charset="0"/>
              </a:rPr>
              <a:t>Barc</a:t>
            </a:r>
            <a:r>
              <a:rPr lang="es-ES" sz="900" i="1" dirty="0" smtClean="0">
                <a:latin typeface="Calibri" pitchFamily="34" charset="0"/>
              </a:rPr>
              <a:t>) 2002;118(10):382-4.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900" i="1" dirty="0" smtClean="0">
                <a:latin typeface="Calibri" pitchFamily="34" charset="0"/>
              </a:rPr>
              <a:t>Delgado O, </a:t>
            </a:r>
            <a:r>
              <a:rPr lang="es-ES_tradnl" sz="900" i="1" dirty="0" err="1" smtClean="0">
                <a:latin typeface="Calibri" pitchFamily="34" charset="0"/>
              </a:rPr>
              <a:t>Puigventós</a:t>
            </a:r>
            <a:r>
              <a:rPr lang="es-ES_tradnl" sz="900" i="1" dirty="0" smtClean="0">
                <a:latin typeface="Calibri" pitchFamily="34" charset="0"/>
              </a:rPr>
              <a:t> F, </a:t>
            </a:r>
            <a:r>
              <a:rPr lang="es-ES_tradnl" sz="900" i="1" dirty="0" err="1" smtClean="0">
                <a:latin typeface="Calibri" pitchFamily="34" charset="0"/>
              </a:rPr>
              <a:t>Pinteño</a:t>
            </a:r>
            <a:r>
              <a:rPr lang="es-ES_tradnl" sz="900" i="1" dirty="0" smtClean="0">
                <a:latin typeface="Calibri" pitchFamily="34" charset="0"/>
              </a:rPr>
              <a:t> M, </a:t>
            </a:r>
            <a:r>
              <a:rPr lang="es-ES_tradnl" sz="900" i="1" dirty="0" err="1" smtClean="0">
                <a:latin typeface="Calibri" pitchFamily="34" charset="0"/>
              </a:rPr>
              <a:t>Ventayol</a:t>
            </a:r>
            <a:r>
              <a:rPr lang="es-ES_tradnl" sz="900" i="1" dirty="0" smtClean="0">
                <a:latin typeface="Calibri" pitchFamily="34" charset="0"/>
              </a:rPr>
              <a:t> P. Equivalencia Terapéutica: Concepto y niveles de evidencia. </a:t>
            </a:r>
            <a:r>
              <a:rPr lang="es-ES_tradnl" sz="900" i="1" dirty="0" err="1" smtClean="0">
                <a:latin typeface="Calibri" pitchFamily="34" charset="0"/>
              </a:rPr>
              <a:t>Med</a:t>
            </a:r>
            <a:r>
              <a:rPr lang="es-ES_tradnl" sz="900" i="1" dirty="0" smtClean="0">
                <a:latin typeface="Calibri" pitchFamily="34" charset="0"/>
              </a:rPr>
              <a:t> </a:t>
            </a:r>
            <a:r>
              <a:rPr lang="es-ES_tradnl" sz="900" i="1" dirty="0" err="1" smtClean="0">
                <a:latin typeface="Calibri" pitchFamily="34" charset="0"/>
              </a:rPr>
              <a:t>Clin</a:t>
            </a:r>
            <a:r>
              <a:rPr lang="es-ES_tradnl" sz="900" i="1" dirty="0" smtClean="0">
                <a:latin typeface="Calibri" pitchFamily="34" charset="0"/>
              </a:rPr>
              <a:t> (</a:t>
            </a:r>
            <a:r>
              <a:rPr lang="es-ES_tradnl" sz="900" i="1" dirty="0" err="1" smtClean="0">
                <a:latin typeface="Calibri" pitchFamily="34" charset="0"/>
              </a:rPr>
              <a:t>Barc</a:t>
            </a:r>
            <a:r>
              <a:rPr lang="es-ES_tradnl" sz="900" i="1" dirty="0" smtClean="0">
                <a:latin typeface="Calibri" pitchFamily="34" charset="0"/>
              </a:rPr>
              <a:t>) 2007;</a:t>
            </a:r>
            <a:r>
              <a:rPr lang="es-ES" sz="900" i="1" dirty="0" smtClean="0">
                <a:latin typeface="Calibri" pitchFamily="34" charset="0"/>
              </a:rPr>
              <a:t>129(19):736-45.</a:t>
            </a:r>
          </a:p>
        </p:txBody>
      </p:sp>
      <p:sp>
        <p:nvSpPr>
          <p:cNvPr id="13" name="12 Flecha abajo"/>
          <p:cNvSpPr/>
          <p:nvPr/>
        </p:nvSpPr>
        <p:spPr>
          <a:xfrm>
            <a:off x="2772594" y="3501802"/>
            <a:ext cx="432048" cy="360040"/>
          </a:xfrm>
          <a:prstGeom prst="downArrow">
            <a:avLst/>
          </a:prstGeom>
          <a:scene3d>
            <a:camera prst="orthographicFront">
              <a:rot lat="0" lon="0" rev="19499999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lecha abajo"/>
          <p:cNvSpPr/>
          <p:nvPr/>
        </p:nvSpPr>
        <p:spPr>
          <a:xfrm>
            <a:off x="3996730" y="3501802"/>
            <a:ext cx="432048" cy="360040"/>
          </a:xfrm>
          <a:prstGeom prst="downArrow">
            <a:avLst/>
          </a:prstGeom>
          <a:scene3d>
            <a:camera prst="orthographicFront">
              <a:rot lat="0" lon="0" rev="210000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>
            <a:off x="2829782" y="4797946"/>
            <a:ext cx="145498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4800" b="1" dirty="0" smtClean="0">
                <a:ln/>
                <a:solidFill>
                  <a:schemeClr val="accent3"/>
                </a:solidFill>
              </a:rPr>
              <a:t>ATE</a:t>
            </a:r>
            <a:endParaRPr lang="es-ES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3827740" y="333450"/>
            <a:ext cx="2617262" cy="33398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86913" tIns="43456" rIns="86913" bIns="43456">
            <a:spAutoFit/>
          </a:bodyPr>
          <a:lstStyle/>
          <a:p>
            <a:pPr algn="ctr">
              <a:defRPr/>
            </a:pPr>
            <a:r>
              <a:rPr lang="es-ES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CRITERIOS “ATE"</a:t>
            </a:r>
            <a:endParaRPr lang="es-ES" sz="1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0000" endA="300" endPos="50000" dist="2999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5 CuadroTexto"/>
          <p:cNvSpPr txBox="1">
            <a:spLocks noChangeArrowheads="1"/>
          </p:cNvSpPr>
          <p:nvPr/>
        </p:nvSpPr>
        <p:spPr bwMode="auto">
          <a:xfrm>
            <a:off x="2916609" y="4437906"/>
            <a:ext cx="3456385" cy="107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  <a:latin typeface="Gill Sans MT (Títulos)"/>
              </a:rPr>
              <a:t>Diferencia probablemente relevante</a:t>
            </a:r>
          </a:p>
          <a:p>
            <a:pPr algn="ctr"/>
            <a:r>
              <a:rPr lang="es-ES" sz="1600" b="1" dirty="0" smtClean="0">
                <a:latin typeface="Gill Sans MT (Títulos)"/>
              </a:rPr>
              <a:t>Diferencia estadística</a:t>
            </a:r>
          </a:p>
          <a:p>
            <a:pPr algn="ctr"/>
            <a:r>
              <a:rPr lang="es-ES" sz="1600" b="1" dirty="0" smtClean="0">
                <a:latin typeface="Gill Sans MT (Títulos)"/>
              </a:rPr>
              <a:t>&gt;50% fuera del ± </a:t>
            </a:r>
            <a:r>
              <a:rPr lang="el-GR" sz="1600" b="1" dirty="0" smtClean="0">
                <a:latin typeface="Gill Sans MT (Títulos)"/>
              </a:rPr>
              <a:t>Δ</a:t>
            </a:r>
            <a:r>
              <a:rPr lang="es-ES" sz="1600" b="1" dirty="0" smtClean="0">
                <a:latin typeface="Gill Sans MT (Títulos)"/>
              </a:rPr>
              <a:t> </a:t>
            </a:r>
            <a:endParaRPr lang="es-ES" sz="1600" dirty="0">
              <a:latin typeface="Gill Sans MT (Títulos)"/>
            </a:endParaRPr>
          </a:p>
        </p:txBody>
      </p:sp>
      <p:sp>
        <p:nvSpPr>
          <p:cNvPr id="18" name="17 Elipse"/>
          <p:cNvSpPr/>
          <p:nvPr/>
        </p:nvSpPr>
        <p:spPr bwMode="auto">
          <a:xfrm>
            <a:off x="5940946" y="1341562"/>
            <a:ext cx="1553966" cy="2592288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9" name="5 CuadroTexto"/>
          <p:cNvSpPr txBox="1">
            <a:spLocks noChangeArrowheads="1"/>
          </p:cNvSpPr>
          <p:nvPr/>
        </p:nvSpPr>
        <p:spPr bwMode="auto">
          <a:xfrm>
            <a:off x="6517010" y="4437906"/>
            <a:ext cx="2376263" cy="107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  <a:latin typeface="Gill Sans MT (Títulos)"/>
              </a:rPr>
              <a:t>Diferencia relevante</a:t>
            </a:r>
          </a:p>
          <a:p>
            <a:pPr algn="ctr"/>
            <a:r>
              <a:rPr lang="es-ES" sz="1600" b="1" dirty="0" smtClean="0">
                <a:latin typeface="Gill Sans MT (Títulos)"/>
              </a:rPr>
              <a:t>Diferencia estadística  y clínicamente relevante</a:t>
            </a:r>
          </a:p>
        </p:txBody>
      </p:sp>
      <p:sp>
        <p:nvSpPr>
          <p:cNvPr id="20" name="19 Flecha abajo"/>
          <p:cNvSpPr/>
          <p:nvPr/>
        </p:nvSpPr>
        <p:spPr>
          <a:xfrm>
            <a:off x="5868938" y="3789834"/>
            <a:ext cx="432048" cy="360040"/>
          </a:xfrm>
          <a:prstGeom prst="downArrow">
            <a:avLst/>
          </a:prstGeom>
          <a:scene3d>
            <a:camera prst="orthographicFront">
              <a:rot lat="0" lon="0" rev="19499999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Flecha abajo"/>
          <p:cNvSpPr/>
          <p:nvPr/>
        </p:nvSpPr>
        <p:spPr>
          <a:xfrm>
            <a:off x="7093074" y="3789834"/>
            <a:ext cx="432048" cy="360040"/>
          </a:xfrm>
          <a:prstGeom prst="downArrow">
            <a:avLst/>
          </a:prstGeom>
          <a:scene3d>
            <a:camera prst="orthographicFront">
              <a:rot lat="0" lon="0" rev="210000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CuadroTexto"/>
          <p:cNvSpPr txBox="1"/>
          <p:nvPr/>
        </p:nvSpPr>
        <p:spPr>
          <a:xfrm>
            <a:off x="5220866" y="5623133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4800" b="1" dirty="0" smtClean="0">
                <a:ln/>
                <a:solidFill>
                  <a:schemeClr val="accent3"/>
                </a:solidFill>
              </a:rPr>
              <a:t>No ATE</a:t>
            </a:r>
            <a:endParaRPr lang="es-ES" sz="4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23" name="~PP1566.WAV">
            <a:hlinkClick r:id="" action="ppaction://media"/>
          </p:cNvPr>
          <p:cNvPicPr>
            <a:picLocks noRot="1" noChangeAspect="1"/>
          </p:cNvPicPr>
          <p:nvPr>
            <a:wavAudioFile r:embed="rId2" name="~PP1566.WAV"/>
          </p:nvPr>
        </p:nvPicPr>
        <p:blipFill>
          <a:blip r:embed="rId6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3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" grpId="0"/>
      <p:bldP spid="11" grpId="0" animBg="1"/>
      <p:bldP spid="11" grpId="1" animBg="1"/>
      <p:bldP spid="8" grpId="0"/>
      <p:bldP spid="13" grpId="0" animBg="1"/>
      <p:bldP spid="14" grpId="0" animBg="1"/>
      <p:bldP spid="16" grpId="0"/>
      <p:bldP spid="16" grpId="1"/>
      <p:bldP spid="15" grpId="0"/>
      <p:bldP spid="18" grpId="0" animBg="1"/>
      <p:bldP spid="19" grpId="0"/>
      <p:bldP spid="20" grpId="0" animBg="1"/>
      <p:bldP spid="21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AVION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6530" y="1915610"/>
            <a:ext cx="5673242" cy="324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Rectángulo"/>
          <p:cNvSpPr/>
          <p:nvPr/>
        </p:nvSpPr>
        <p:spPr>
          <a:xfrm>
            <a:off x="3229722" y="5580742"/>
            <a:ext cx="386335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i="1" dirty="0" smtClean="0">
                <a:latin typeface="Arial" pitchFamily="34" charset="0"/>
                <a:ea typeface="Times New Roman" pitchFamily="18" charset="0"/>
                <a:cs typeface="AdvPSPAL-R"/>
              </a:rPr>
              <a:t>Casos dudosos/no concluyentes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140746" y="1773610"/>
            <a:ext cx="2016224" cy="3384376"/>
          </a:xfrm>
          <a:prstGeom prst="rect">
            <a:avLst/>
          </a:prstGeom>
          <a:noFill/>
          <a:ln w="3492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3827740" y="333450"/>
            <a:ext cx="2617262" cy="33398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86913" tIns="43456" rIns="86913" bIns="43456">
            <a:spAutoFit/>
          </a:bodyPr>
          <a:lstStyle/>
          <a:p>
            <a:pPr algn="ctr">
              <a:defRPr/>
            </a:pPr>
            <a:r>
              <a:rPr lang="es-ES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CRITERIOS “ATE"</a:t>
            </a:r>
            <a:endParaRPr lang="es-ES" sz="1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0000" endA="300" endPos="50000" dist="2999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AVION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9046" y="1010426"/>
            <a:ext cx="4071966" cy="23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Elipse"/>
          <p:cNvSpPr/>
          <p:nvPr/>
        </p:nvSpPr>
        <p:spPr bwMode="auto">
          <a:xfrm>
            <a:off x="2796368" y="1581930"/>
            <a:ext cx="525716" cy="178595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653888" y="1133922"/>
            <a:ext cx="342902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effectLst/>
                <a:latin typeface="Gill Sans MT (Títulos)"/>
                <a:ea typeface="Times New Roman" pitchFamily="18" charset="0"/>
                <a:cs typeface="AdvPSPAL-R"/>
              </a:rPr>
              <a:t>El IC95% sobrepasa el margen de equivalencia</a:t>
            </a:r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1513334" y="3650458"/>
            <a:ext cx="5012060" cy="33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 algn="ctr"/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Fracaso no comporta perjuicio grave / irreversible</a:t>
            </a:r>
            <a:endParaRPr lang="es-ES" sz="1600" dirty="0">
              <a:solidFill>
                <a:srgbClr val="002060"/>
              </a:solidFill>
              <a:latin typeface="Gill Sans MT (Títulos)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653888" y="1735106"/>
            <a:ext cx="3429024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effectLst/>
                <a:latin typeface="Gill Sans MT (Títulos)"/>
                <a:ea typeface="Times New Roman" pitchFamily="18" charset="0"/>
                <a:cs typeface="AdvPSPAL-R"/>
              </a:rPr>
              <a:t>No </a:t>
            </a:r>
            <a:r>
              <a:rPr lang="es-ES" sz="1400" dirty="0" smtClean="0">
                <a:latin typeface="Gill Sans MT (Títulos)"/>
                <a:ea typeface="Times New Roman" pitchFamily="18" charset="0"/>
                <a:cs typeface="AdvPSPAL-R"/>
              </a:rPr>
              <a:t>hay seguridad de que exista diferencia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effectLst/>
                <a:latin typeface="Gill Sans MT (Títulos)"/>
                <a:ea typeface="Times New Roman" pitchFamily="18" charset="0"/>
                <a:cs typeface="AdvPSPAL-R"/>
              </a:rPr>
              <a:t>(</a:t>
            </a:r>
            <a:r>
              <a:rPr lang="es-ES" sz="1400" dirty="0" smtClean="0">
                <a:latin typeface="Gill Sans MT (Títulos)"/>
                <a:ea typeface="Times New Roman" pitchFamily="18" charset="0"/>
                <a:cs typeface="AdvPSPAL-R"/>
              </a:rPr>
              <a:t>pues es estadísticamente no significativa)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653888" y="2555498"/>
            <a:ext cx="3429024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lang="es-ES" sz="1400" dirty="0" smtClean="0">
                <a:latin typeface="Gill Sans MT (Títulos)"/>
              </a:rPr>
              <a:t>Probabilidad de diferencia clínicamente relevante es &lt; 50% (la mayor parte del IC está en el rango de equivalencia)</a:t>
            </a:r>
            <a:endParaRPr kumimoji="0" lang="es-ES" sz="1400" b="0" i="0" u="none" strike="noStrike" cap="none" normalizeH="0" baseline="0" dirty="0" smtClean="0">
              <a:ln>
                <a:noFill/>
              </a:ln>
              <a:effectLst/>
              <a:latin typeface="Gill Sans MT (Títulos)"/>
              <a:ea typeface="Times New Roman" pitchFamily="18" charset="0"/>
              <a:cs typeface="AdvPSPAL-R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669410" y="3510186"/>
            <a:ext cx="108012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ATE</a:t>
            </a:r>
            <a:endParaRPr lang="es-ES" b="1" dirty="0"/>
          </a:p>
        </p:txBody>
      </p:sp>
      <p:sp>
        <p:nvSpPr>
          <p:cNvPr id="16" name="15 CuadroTexto"/>
          <p:cNvSpPr txBox="1">
            <a:spLocks noChangeArrowheads="1"/>
          </p:cNvSpPr>
          <p:nvPr/>
        </p:nvSpPr>
        <p:spPr bwMode="auto">
          <a:xfrm>
            <a:off x="1916882" y="4725600"/>
            <a:ext cx="7309098" cy="58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r>
              <a:rPr lang="es-ES" sz="1600" b="1" u="sng" dirty="0" smtClean="0">
                <a:solidFill>
                  <a:srgbClr val="002060"/>
                </a:solidFill>
                <a:latin typeface="Gill Sans MT (Títulos)"/>
              </a:rPr>
              <a:t>Excepción</a:t>
            </a:r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: probabilidad reducida de resultado fuera de ± </a:t>
            </a:r>
            <a:r>
              <a:rPr lang="el-GR" sz="1600" dirty="0" smtClean="0">
                <a:solidFill>
                  <a:srgbClr val="002060"/>
                </a:solidFill>
                <a:latin typeface="Gill Sans MT (Títulos)"/>
              </a:rPr>
              <a:t>Δ</a:t>
            </a:r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 </a:t>
            </a:r>
          </a:p>
          <a:p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(calculadora de </a:t>
            </a:r>
            <a:r>
              <a:rPr lang="es-ES" sz="1600" i="1" dirty="0" smtClean="0">
                <a:solidFill>
                  <a:srgbClr val="002060"/>
                </a:solidFill>
                <a:latin typeface="Gill Sans MT (Títulos)"/>
              </a:rPr>
              <a:t>Shakespeare et al </a:t>
            </a:r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o por la regla empírica o de las tres sigmas)</a:t>
            </a:r>
            <a:endParaRPr lang="es-ES" sz="1600" dirty="0">
              <a:solidFill>
                <a:srgbClr val="002060"/>
              </a:solidFill>
              <a:latin typeface="Gill Sans MT (Títulos)"/>
            </a:endParaRPr>
          </a:p>
        </p:txBody>
      </p:sp>
      <p:sp>
        <p:nvSpPr>
          <p:cNvPr id="17" name="16 CuadroTexto"/>
          <p:cNvSpPr txBox="1">
            <a:spLocks noChangeArrowheads="1"/>
          </p:cNvSpPr>
          <p:nvPr/>
        </p:nvSpPr>
        <p:spPr bwMode="auto">
          <a:xfrm>
            <a:off x="1916882" y="5517688"/>
            <a:ext cx="7004536" cy="66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ATE en mayoría de los pacientes </a:t>
            </a:r>
            <a:r>
              <a:rPr lang="es-ES" sz="1600" dirty="0" smtClean="0">
                <a:solidFill>
                  <a:srgbClr val="002060"/>
                </a:solidFill>
                <a:latin typeface="Gill Sans MT (Títulos)"/>
                <a:sym typeface="Wingdings" pitchFamily="2" charset="2"/>
              </a:rPr>
              <a:t> considerar criterios secundarios </a:t>
            </a:r>
          </a:p>
          <a:p>
            <a:pPr>
              <a:spcBef>
                <a:spcPts val="600"/>
              </a:spcBef>
            </a:pPr>
            <a:r>
              <a:rPr lang="es-ES" sz="16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dvPSPAL-R"/>
              </a:rPr>
              <a:t>En todo caso, esta consideración como ATE deber ser bien argumentada</a:t>
            </a:r>
            <a:endParaRPr lang="es-ES" sz="1600" dirty="0">
              <a:solidFill>
                <a:srgbClr val="FF0000"/>
              </a:solidFill>
              <a:latin typeface="Gill Sans MT (Títulos)"/>
            </a:endParaRPr>
          </a:p>
        </p:txBody>
      </p:sp>
      <p:sp>
        <p:nvSpPr>
          <p:cNvPr id="18" name="17 CuadroTexto"/>
          <p:cNvSpPr txBox="1">
            <a:spLocks noChangeArrowheads="1"/>
          </p:cNvSpPr>
          <p:nvPr/>
        </p:nvSpPr>
        <p:spPr bwMode="auto">
          <a:xfrm>
            <a:off x="1513334" y="4095542"/>
            <a:ext cx="5012060" cy="33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 algn="ctr"/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Fracaso </a:t>
            </a:r>
            <a:r>
              <a:rPr lang="es-ES" sz="1600" b="1" dirty="0" smtClean="0">
                <a:solidFill>
                  <a:srgbClr val="FF0000"/>
                </a:solidFill>
                <a:latin typeface="Gill Sans MT (Títulos)"/>
              </a:rPr>
              <a:t>SÍ</a:t>
            </a:r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 comporta perjuicio grave / irreversible</a:t>
            </a:r>
            <a:endParaRPr lang="es-ES" sz="1600" dirty="0">
              <a:solidFill>
                <a:srgbClr val="002060"/>
              </a:solidFill>
              <a:latin typeface="Gill Sans MT (Títulos)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669410" y="4065924"/>
            <a:ext cx="1080120" cy="369332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No ATE</a:t>
            </a:r>
            <a:endParaRPr lang="es-ES" b="1" dirty="0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081856" y="6454130"/>
            <a:ext cx="8143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1200" i="1" dirty="0" smtClean="0"/>
              <a:t>Shakespeare TP, </a:t>
            </a:r>
            <a:r>
              <a:rPr lang="en-GB" sz="1200" i="1" dirty="0" err="1" smtClean="0"/>
              <a:t>Gebski</a:t>
            </a:r>
            <a:r>
              <a:rPr lang="en-GB" sz="1200" i="1" dirty="0" smtClean="0"/>
              <a:t> VJ, </a:t>
            </a:r>
            <a:r>
              <a:rPr lang="en-GB" sz="1200" i="1" dirty="0" err="1" smtClean="0"/>
              <a:t>Veness</a:t>
            </a:r>
            <a:r>
              <a:rPr lang="en-GB" sz="1200" i="1" dirty="0" smtClean="0"/>
              <a:t> MJ, </a:t>
            </a:r>
            <a:r>
              <a:rPr lang="en-GB" sz="1200" i="1" dirty="0" err="1" smtClean="0"/>
              <a:t>Simes</a:t>
            </a:r>
            <a:r>
              <a:rPr lang="en-GB" sz="1200" i="1" dirty="0" smtClean="0"/>
              <a:t> J. Improving the interpretation of clinical studies by use of confidence levels, clinical significance curves, and risk-benefit contours. Lancet 2001; 357: 1349-1353.</a:t>
            </a:r>
            <a:endParaRPr lang="es-ES" sz="1200" i="1" dirty="0" smtClean="0"/>
          </a:p>
        </p:txBody>
      </p:sp>
      <p:sp>
        <p:nvSpPr>
          <p:cNvPr id="22" name="21 Flecha curvada hacia la derecha"/>
          <p:cNvSpPr/>
          <p:nvPr/>
        </p:nvSpPr>
        <p:spPr>
          <a:xfrm>
            <a:off x="1628850" y="4446290"/>
            <a:ext cx="288032" cy="576064"/>
          </a:xfrm>
          <a:prstGeom prst="curv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3" name="5 CuadroTexto"/>
          <p:cNvSpPr txBox="1">
            <a:spLocks noChangeArrowheads="1"/>
          </p:cNvSpPr>
          <p:nvPr/>
        </p:nvSpPr>
        <p:spPr bwMode="auto">
          <a:xfrm>
            <a:off x="1196802" y="1061914"/>
            <a:ext cx="1872208" cy="83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  <a:latin typeface="Gill Sans MT (Títulos)"/>
              </a:rPr>
              <a:t>Probable equivalencia clínica</a:t>
            </a:r>
            <a:endParaRPr lang="es-ES" sz="1600" dirty="0">
              <a:latin typeface="Gill Sans MT (Títulos)"/>
            </a:endParaRPr>
          </a:p>
        </p:txBody>
      </p:sp>
      <p:pic>
        <p:nvPicPr>
          <p:cNvPr id="24" name="~PP11.WAV">
            <a:hlinkClick r:id="" action="ppaction://media"/>
          </p:cNvPr>
          <p:cNvPicPr>
            <a:picLocks noRot="1" noChangeAspect="1"/>
          </p:cNvPicPr>
          <p:nvPr>
            <a:wavAudioFile r:embed="rId2" name="~PP11.WAV"/>
          </p:nvPr>
        </p:nvPicPr>
        <p:blipFill>
          <a:blip r:embed="rId6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475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 animBg="1"/>
      <p:bldP spid="9" grpId="0" animBg="1"/>
      <p:bldP spid="8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 animBg="1"/>
      <p:bldP spid="22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2052514" y="2464073"/>
            <a:ext cx="2680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alibri" pitchFamily="34" charset="0"/>
              </a:rPr>
              <a:t>Criterios de selección de medicamentos: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052514" y="3822933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alibri" pitchFamily="34" charset="0"/>
              </a:rPr>
              <a:t>Concepto de ATE y niveles de evidencia de equivalencia terapéutica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052514" y="4615021"/>
            <a:ext cx="451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alibri" pitchFamily="34" charset="0"/>
              </a:rPr>
              <a:t>Papel de la evaluación económica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1476450" y="951905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ÍNDICE</a:t>
            </a:r>
            <a:endParaRPr lang="es-E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620466" y="2506464"/>
            <a:ext cx="56430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</a:rPr>
              <a:t>1.</a:t>
            </a:r>
            <a:endParaRPr lang="es-E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620466" y="4552305"/>
            <a:ext cx="56430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</a:rPr>
              <a:t>3.</a:t>
            </a:r>
            <a:endParaRPr lang="es-E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620466" y="3760217"/>
            <a:ext cx="56430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</a:rPr>
              <a:t>2.</a:t>
            </a:r>
            <a:endParaRPr lang="es-E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220866" y="2176041"/>
            <a:ext cx="1762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latin typeface="Calibri" pitchFamily="34" charset="0"/>
              </a:rPr>
              <a:t>Eficacia</a:t>
            </a:r>
          </a:p>
          <a:p>
            <a:r>
              <a:rPr lang="es-ES" b="1" dirty="0" smtClean="0">
                <a:latin typeface="Calibri" pitchFamily="34" charset="0"/>
              </a:rPr>
              <a:t>Seguridad</a:t>
            </a:r>
          </a:p>
          <a:p>
            <a:r>
              <a:rPr lang="es-ES" b="1" dirty="0" smtClean="0">
                <a:latin typeface="Calibri" pitchFamily="34" charset="0"/>
              </a:rPr>
              <a:t>Eficiencia</a:t>
            </a:r>
          </a:p>
          <a:p>
            <a:r>
              <a:rPr lang="es-ES" b="1" dirty="0" smtClean="0">
                <a:latin typeface="Calibri" pitchFamily="34" charset="0"/>
              </a:rPr>
              <a:t>Conveniencia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12" name="11 Abrir llave"/>
          <p:cNvSpPr/>
          <p:nvPr/>
        </p:nvSpPr>
        <p:spPr>
          <a:xfrm>
            <a:off x="4932834" y="2104033"/>
            <a:ext cx="70538" cy="1440160"/>
          </a:xfrm>
          <a:prstGeom prst="lef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2052514" y="536471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alibri" pitchFamily="34" charset="0"/>
              </a:rPr>
              <a:t>Umbrales de coste efectividad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620466" y="5344393"/>
            <a:ext cx="56430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</a:rPr>
              <a:t>4.</a:t>
            </a:r>
            <a:endParaRPr lang="es-E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6" name="~PP3378.WAV">
            <a:hlinkClick r:id="" action="ppaction://media"/>
          </p:cNvPr>
          <p:cNvPicPr>
            <a:picLocks noRot="1" noChangeAspect="1"/>
          </p:cNvPicPr>
          <p:nvPr>
            <a:wavAudioFile r:embed="rId1" name="~PP3378.WAV"/>
          </p:nvPr>
        </p:nvPicPr>
        <p:blipFill>
          <a:blip r:embed="rId4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AVION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6646" y="1072340"/>
            <a:ext cx="4071966" cy="23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1429522" y="4941962"/>
            <a:ext cx="7072362" cy="144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El </a:t>
            </a:r>
            <a:r>
              <a:rPr lang="es-ES" sz="1600" dirty="0">
                <a:solidFill>
                  <a:srgbClr val="002060"/>
                </a:solidFill>
                <a:latin typeface="Gill Sans MT (Títulos)"/>
              </a:rPr>
              <a:t>IC95% es suficientemente </a:t>
            </a:r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estrecho, siempre inferior </a:t>
            </a:r>
            <a:r>
              <a:rPr lang="es-ES" sz="1600" dirty="0">
                <a:solidFill>
                  <a:srgbClr val="002060"/>
                </a:solidFill>
                <a:latin typeface="Gill Sans MT (Títulos)"/>
              </a:rPr>
              <a:t>al intervalo de </a:t>
            </a:r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equivalencia.</a:t>
            </a:r>
          </a:p>
          <a:p>
            <a:pPr lvl="1"/>
            <a:endParaRPr lang="es-ES" sz="1600" dirty="0">
              <a:solidFill>
                <a:srgbClr val="002060"/>
              </a:solidFill>
              <a:latin typeface="Gill Sans MT (Títulos)"/>
            </a:endParaRPr>
          </a:p>
          <a:p>
            <a:pPr lvl="1">
              <a:buFont typeface="Wingdings" pitchFamily="2" charset="2"/>
              <a:buChar char="ü"/>
            </a:pPr>
            <a:r>
              <a:rPr lang="es-ES" sz="1600" b="1" dirty="0">
                <a:solidFill>
                  <a:srgbClr val="002060"/>
                </a:solidFill>
                <a:latin typeface="Gill Sans MT (Títulos)"/>
              </a:rPr>
              <a:t>Consideramos que son </a:t>
            </a:r>
            <a:r>
              <a:rPr lang="es-ES" sz="2400" b="1" dirty="0">
                <a:solidFill>
                  <a:srgbClr val="FF0000"/>
                </a:solidFill>
                <a:latin typeface="Gill Sans MT (Títulos)"/>
              </a:rPr>
              <a:t>ATE</a:t>
            </a:r>
            <a:r>
              <a:rPr lang="es-ES" sz="2400" b="1" dirty="0">
                <a:solidFill>
                  <a:srgbClr val="002060"/>
                </a:solidFill>
                <a:latin typeface="Gill Sans MT (Títulos)"/>
              </a:rPr>
              <a:t> </a:t>
            </a:r>
            <a:r>
              <a:rPr lang="es-ES" sz="1600" b="1" dirty="0">
                <a:solidFill>
                  <a:srgbClr val="002060"/>
                </a:solidFill>
                <a:latin typeface="Gill Sans MT (Títulos)"/>
              </a:rPr>
              <a:t>siempre que el fracaso no suponga perjuicio grave/irreversible</a:t>
            </a:r>
            <a:r>
              <a:rPr lang="es-ES" sz="1600" dirty="0">
                <a:solidFill>
                  <a:srgbClr val="002060"/>
                </a:solidFill>
                <a:latin typeface="Gill Sans MT (Títulos)"/>
              </a:rPr>
              <a:t>.</a:t>
            </a:r>
          </a:p>
        </p:txBody>
      </p:sp>
      <p:sp>
        <p:nvSpPr>
          <p:cNvPr id="10" name="9 Elipse"/>
          <p:cNvSpPr/>
          <p:nvPr/>
        </p:nvSpPr>
        <p:spPr bwMode="auto">
          <a:xfrm>
            <a:off x="3189822" y="1643844"/>
            <a:ext cx="525716" cy="178595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501488" y="1715282"/>
            <a:ext cx="342902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>
              <a:tabLst>
                <a:tab pos="457200" algn="l"/>
              </a:tabLs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effectLst/>
                <a:latin typeface="Gill Sans MT (Títulos)"/>
                <a:ea typeface="Times New Roman" pitchFamily="18" charset="0"/>
                <a:cs typeface="AdvPSPAL-R"/>
              </a:rPr>
              <a:t>Existe diferencia estadísticamente significativa</a:t>
            </a:r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2196530" y="3573810"/>
            <a:ext cx="3456383" cy="107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  <a:latin typeface="Gill Sans MT (Títulos)"/>
              </a:rPr>
              <a:t>Diferencia probablemente irrelevante</a:t>
            </a:r>
          </a:p>
          <a:p>
            <a:pPr algn="ctr"/>
            <a:r>
              <a:rPr lang="es-ES" sz="1600" b="1" dirty="0" smtClean="0">
                <a:latin typeface="Gill Sans MT (Títulos)"/>
              </a:rPr>
              <a:t>Diferencia estadística</a:t>
            </a:r>
          </a:p>
          <a:p>
            <a:pPr algn="ctr"/>
            <a:r>
              <a:rPr lang="es-ES" sz="1600" b="1" dirty="0" smtClean="0">
                <a:latin typeface="Gill Sans MT (Títulos)"/>
              </a:rPr>
              <a:t>&gt;50% fuera del ± </a:t>
            </a:r>
            <a:r>
              <a:rPr lang="el-GR" sz="1600" b="1" dirty="0" smtClean="0">
                <a:latin typeface="Gill Sans MT (Títulos)"/>
              </a:rPr>
              <a:t>Δ</a:t>
            </a:r>
            <a:r>
              <a:rPr lang="es-ES" sz="1600" b="1" dirty="0" smtClean="0">
                <a:latin typeface="Gill Sans MT (Títulos)"/>
              </a:rPr>
              <a:t> </a:t>
            </a:r>
            <a:endParaRPr lang="es-ES" sz="1600" dirty="0">
              <a:latin typeface="Gill Sans MT (Títulos)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508898" y="2402518"/>
            <a:ext cx="342902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>
              <a:tabLst>
                <a:tab pos="457200" algn="l"/>
              </a:tabLs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effectLst/>
                <a:latin typeface="Gill Sans MT (Títulos)"/>
                <a:ea typeface="Times New Roman" pitchFamily="18" charset="0"/>
                <a:cs typeface="AdvPSPAL-R"/>
              </a:rPr>
              <a:t>Mayor parte</a:t>
            </a:r>
            <a:r>
              <a:rPr kumimoji="0" lang="es-ES" sz="1400" b="0" i="0" u="none" strike="noStrike" cap="none" normalizeH="0" dirty="0" smtClean="0">
                <a:ln>
                  <a:noFill/>
                </a:ln>
                <a:effectLst/>
                <a:latin typeface="Gill Sans MT (Títulos)"/>
                <a:ea typeface="Times New Roman" pitchFamily="18" charset="0"/>
                <a:cs typeface="AdvPSPAL-R"/>
              </a:rPr>
              <a:t> del IC95% dentro del </a:t>
            </a:r>
            <a:r>
              <a:rPr lang="es-ES" sz="1400" dirty="0" smtClean="0">
                <a:latin typeface="Gill Sans MT (Títulos)"/>
                <a:ea typeface="Times New Roman" pitchFamily="18" charset="0"/>
                <a:cs typeface="AdvPSPAL-R"/>
              </a:rPr>
              <a:t>intervalo ± </a:t>
            </a:r>
            <a:r>
              <a:rPr lang="el-GR" sz="1400" dirty="0" smtClean="0">
                <a:latin typeface="Gill Sans MT (Títulos)"/>
                <a:ea typeface="Times New Roman" pitchFamily="18" charset="0"/>
                <a:cs typeface="AdvPSPAL-R"/>
              </a:rPr>
              <a:t>Δ</a:t>
            </a:r>
            <a:endParaRPr lang="es-ES" sz="1400" dirty="0" smtClean="0">
              <a:latin typeface="Gill Sans MT (Títulos)"/>
              <a:ea typeface="Times New Roman" pitchFamily="18" charset="0"/>
              <a:cs typeface="AdvPSPAL-R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827740" y="333450"/>
            <a:ext cx="2617262" cy="33398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86913" tIns="43456" rIns="86913" bIns="43456">
            <a:spAutoFit/>
          </a:bodyPr>
          <a:lstStyle/>
          <a:p>
            <a:pPr algn="ctr">
              <a:defRPr/>
            </a:pPr>
            <a:r>
              <a:rPr lang="es-ES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CRITERIOS “ATE"</a:t>
            </a:r>
            <a:endParaRPr lang="es-ES" sz="1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0000" endA="300" endPos="50000" dist="2999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AVION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6646" y="909514"/>
            <a:ext cx="4071966" cy="23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Elipse"/>
          <p:cNvSpPr/>
          <p:nvPr/>
        </p:nvSpPr>
        <p:spPr bwMode="auto">
          <a:xfrm>
            <a:off x="3715538" y="980952"/>
            <a:ext cx="525716" cy="2286016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501488" y="1611365"/>
            <a:ext cx="342902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>
              <a:tabLst>
                <a:tab pos="457200" algn="l"/>
              </a:tabLs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dvPSPAL-R"/>
              </a:rPr>
              <a:t>IC95</a:t>
            </a:r>
            <a:r>
              <a:rPr lang="es-ES" sz="1400" dirty="0" smtClean="0">
                <a:latin typeface="Arial" pitchFamily="34" charset="0"/>
                <a:ea typeface="Times New Roman" pitchFamily="18" charset="0"/>
                <a:cs typeface="AdvPSPAL-R"/>
              </a:rPr>
              <a:t>% mayoritariamente fuera del margen de equivalencia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501488" y="2259437"/>
            <a:ext cx="342902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>
              <a:tabLst>
                <a:tab pos="457200" algn="l"/>
              </a:tabLs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dvPSPAL-R"/>
              </a:rPr>
              <a:t>Diferencia estadísticamente no significativa</a:t>
            </a:r>
            <a:endParaRPr lang="es-ES" sz="1400" dirty="0" smtClean="0">
              <a:latin typeface="Arial" pitchFamily="34" charset="0"/>
              <a:ea typeface="Times New Roman" pitchFamily="18" charset="0"/>
              <a:cs typeface="AdvPSPAL-R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508898" y="1178736"/>
            <a:ext cx="3429024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>
              <a:tabLst>
                <a:tab pos="457200" algn="l"/>
              </a:tabLst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dvPSPAL-R"/>
              </a:rPr>
              <a:t>Medida del riesgo fuera</a:t>
            </a:r>
            <a:r>
              <a:rPr kumimoji="0" lang="es-ES" sz="14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dvPSPAL-R"/>
              </a:rPr>
              <a:t> del intervalo </a:t>
            </a:r>
            <a:r>
              <a:rPr lang="es-ES" sz="1400" dirty="0" smtClean="0">
                <a:latin typeface="Arial" pitchFamily="34" charset="0"/>
                <a:ea typeface="Times New Roman" pitchFamily="18" charset="0"/>
                <a:cs typeface="AdvPSPAL-R"/>
              </a:rPr>
              <a:t>± </a:t>
            </a:r>
            <a:r>
              <a:rPr lang="el-GR" sz="1400" dirty="0" smtClean="0">
                <a:latin typeface="Arial" pitchFamily="34" charset="0"/>
                <a:ea typeface="Times New Roman" pitchFamily="18" charset="0"/>
                <a:cs typeface="AdvPSPAL-R"/>
              </a:rPr>
              <a:t>Δ</a:t>
            </a:r>
            <a:r>
              <a:rPr kumimoji="0" lang="es-ES" sz="14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dvPSPAL-R"/>
              </a:rPr>
              <a:t> </a:t>
            </a:r>
            <a:endParaRPr lang="es-ES" sz="1400" dirty="0" smtClean="0">
              <a:latin typeface="Arial" pitchFamily="34" charset="0"/>
              <a:ea typeface="Times New Roman" pitchFamily="18" charset="0"/>
              <a:cs typeface="AdvPSPAL-R"/>
            </a:endParaRPr>
          </a:p>
        </p:txBody>
      </p:sp>
      <p:sp>
        <p:nvSpPr>
          <p:cNvPr id="18" name="17 CuadroTexto"/>
          <p:cNvSpPr txBox="1">
            <a:spLocks noChangeArrowheads="1"/>
          </p:cNvSpPr>
          <p:nvPr/>
        </p:nvSpPr>
        <p:spPr bwMode="auto">
          <a:xfrm>
            <a:off x="1404442" y="4077866"/>
            <a:ext cx="5012060" cy="33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 algn="ctr"/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Fracaso no comporta perjuicio grave / irreversible</a:t>
            </a:r>
            <a:endParaRPr lang="es-ES" sz="1600" dirty="0">
              <a:solidFill>
                <a:srgbClr val="002060"/>
              </a:solidFill>
              <a:latin typeface="Gill Sans MT (Títulos)"/>
            </a:endParaRPr>
          </a:p>
        </p:txBody>
      </p:sp>
      <p:sp>
        <p:nvSpPr>
          <p:cNvPr id="19" name="18 CuadroTexto"/>
          <p:cNvSpPr txBox="1">
            <a:spLocks noChangeArrowheads="1"/>
          </p:cNvSpPr>
          <p:nvPr/>
        </p:nvSpPr>
        <p:spPr bwMode="auto">
          <a:xfrm>
            <a:off x="1360934" y="3603428"/>
            <a:ext cx="5012060" cy="33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 algn="ctr"/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Fracaso </a:t>
            </a:r>
            <a:r>
              <a:rPr lang="es-ES" sz="1600" b="1" dirty="0" smtClean="0">
                <a:solidFill>
                  <a:srgbClr val="FF0000"/>
                </a:solidFill>
                <a:latin typeface="Gill Sans MT (Títulos)"/>
              </a:rPr>
              <a:t>SÍ</a:t>
            </a:r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 comporta perjuicio grave / irreversible</a:t>
            </a:r>
            <a:endParaRPr lang="es-ES" sz="1600" dirty="0">
              <a:solidFill>
                <a:srgbClr val="002060"/>
              </a:solidFill>
              <a:latin typeface="Gill Sans MT (Títulos)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517010" y="3573810"/>
            <a:ext cx="1080120" cy="369332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No ATE</a:t>
            </a:r>
            <a:endParaRPr lang="es-ES" b="1" dirty="0"/>
          </a:p>
        </p:txBody>
      </p:sp>
      <p:sp>
        <p:nvSpPr>
          <p:cNvPr id="21" name="20 Flecha curvada hacia la izquierda"/>
          <p:cNvSpPr/>
          <p:nvPr/>
        </p:nvSpPr>
        <p:spPr>
          <a:xfrm flipH="1">
            <a:off x="1476450" y="4441650"/>
            <a:ext cx="360040" cy="432048"/>
          </a:xfrm>
          <a:prstGeom prst="curved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1908498" y="4585666"/>
            <a:ext cx="3960440" cy="33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Obtener evidencia de mayor precisión</a:t>
            </a:r>
            <a:endParaRPr lang="es-ES" sz="1600" dirty="0">
              <a:solidFill>
                <a:srgbClr val="002060"/>
              </a:solidFill>
              <a:latin typeface="Gill Sans MT (Títulos)"/>
            </a:endParaRPr>
          </a:p>
        </p:txBody>
      </p:sp>
      <p:sp>
        <p:nvSpPr>
          <p:cNvPr id="23" name="22 CuadroTexto"/>
          <p:cNvSpPr txBox="1">
            <a:spLocks noChangeArrowheads="1"/>
          </p:cNvSpPr>
          <p:nvPr/>
        </p:nvSpPr>
        <p:spPr bwMode="auto">
          <a:xfrm>
            <a:off x="1908498" y="5161731"/>
            <a:ext cx="6912768" cy="33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Observar resultados de los fármacos frente a los comparadores comunes</a:t>
            </a:r>
            <a:endParaRPr lang="es-ES" sz="1600" dirty="0">
              <a:solidFill>
                <a:srgbClr val="002060"/>
              </a:solidFill>
              <a:latin typeface="Gill Sans MT (Títulos)"/>
            </a:endParaRPr>
          </a:p>
        </p:txBody>
      </p:sp>
      <p:sp>
        <p:nvSpPr>
          <p:cNvPr id="24" name="23 CuadroTexto"/>
          <p:cNvSpPr txBox="1">
            <a:spLocks noChangeArrowheads="1"/>
          </p:cNvSpPr>
          <p:nvPr/>
        </p:nvSpPr>
        <p:spPr bwMode="auto">
          <a:xfrm>
            <a:off x="2628578" y="5521770"/>
            <a:ext cx="4464496" cy="58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Mismo resultado </a:t>
            </a:r>
          </a:p>
          <a:p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(ambos mejores o sin diferencias significativas)</a:t>
            </a:r>
            <a:endParaRPr lang="es-ES" sz="1600" dirty="0">
              <a:solidFill>
                <a:srgbClr val="002060"/>
              </a:solidFill>
              <a:latin typeface="Gill Sans MT (Títulos)"/>
            </a:endParaRPr>
          </a:p>
        </p:txBody>
      </p:sp>
      <p:sp>
        <p:nvSpPr>
          <p:cNvPr id="25" name="24 CuadroTexto"/>
          <p:cNvSpPr txBox="1">
            <a:spLocks noChangeArrowheads="1"/>
          </p:cNvSpPr>
          <p:nvPr/>
        </p:nvSpPr>
        <p:spPr bwMode="auto">
          <a:xfrm>
            <a:off x="2628578" y="6134530"/>
            <a:ext cx="4896544" cy="58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r>
              <a:rPr lang="es-ES" sz="1600" dirty="0" smtClean="0">
                <a:solidFill>
                  <a:srgbClr val="002060"/>
                </a:solidFill>
                <a:latin typeface="Gill Sans MT (Títulos)"/>
              </a:rPr>
              <a:t>Si uno resulta significativamente mejor que el estándar de tratamiento</a:t>
            </a:r>
            <a:endParaRPr lang="es-ES" sz="1600" dirty="0">
              <a:solidFill>
                <a:srgbClr val="002060"/>
              </a:solidFill>
              <a:latin typeface="Gill Sans MT (Títulos)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7669138" y="5593778"/>
            <a:ext cx="108012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ATE</a:t>
            </a:r>
            <a:endParaRPr lang="es-ES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7669138" y="6097834"/>
            <a:ext cx="1080120" cy="369332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No ATE</a:t>
            </a:r>
            <a:endParaRPr lang="es-ES" b="1" dirty="0"/>
          </a:p>
        </p:txBody>
      </p:sp>
      <p:sp>
        <p:nvSpPr>
          <p:cNvPr id="28" name="5 CuadroTexto"/>
          <p:cNvSpPr txBox="1">
            <a:spLocks noChangeArrowheads="1"/>
          </p:cNvSpPr>
          <p:nvPr/>
        </p:nvSpPr>
        <p:spPr bwMode="auto">
          <a:xfrm>
            <a:off x="1476450" y="962712"/>
            <a:ext cx="2160240" cy="58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  <a:latin typeface="Gill Sans MT (Títulos)"/>
              </a:rPr>
              <a:t>Posible diferencia relevante</a:t>
            </a:r>
            <a:endParaRPr lang="es-ES" sz="1600" dirty="0">
              <a:latin typeface="Gill Sans MT (Títulos)"/>
            </a:endParaRPr>
          </a:p>
        </p:txBody>
      </p:sp>
      <p:pic>
        <p:nvPicPr>
          <p:cNvPr id="31" name="~PP3203.WAV">
            <a:hlinkClick r:id="" action="ppaction://media"/>
          </p:cNvPr>
          <p:cNvPicPr>
            <a:picLocks noRot="1" noChangeAspect="1"/>
          </p:cNvPicPr>
          <p:nvPr>
            <a:wavAudioFile r:embed="rId2" name="~PP3203.WAV"/>
          </p:nvPr>
        </p:nvPicPr>
        <p:blipFill>
          <a:blip r:embed="rId6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679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7" grpId="0"/>
      <p:bldP spid="7" grpId="1"/>
      <p:bldP spid="10" grpId="0" animBg="1"/>
      <p:bldP spid="10" grpId="1" animBg="1"/>
      <p:bldP spid="11" grpId="0" animBg="1"/>
      <p:bldP spid="11" grpId="1" animBg="1"/>
      <p:bldP spid="8" grpId="0"/>
      <p:bldP spid="8" grpId="1"/>
      <p:bldP spid="9" grpId="0" animBg="1"/>
      <p:bldP spid="9" grpId="1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/>
      <p:bldP spid="23" grpId="0"/>
      <p:bldP spid="24" grpId="0"/>
      <p:bldP spid="25" grpId="0"/>
      <p:bldP spid="26" grpId="0" animBg="1"/>
      <p:bldP spid="27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53 Rectángulo"/>
          <p:cNvSpPr/>
          <p:nvPr/>
        </p:nvSpPr>
        <p:spPr>
          <a:xfrm>
            <a:off x="1379468" y="905375"/>
            <a:ext cx="2617262" cy="58020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86913" tIns="43456" rIns="86913" bIns="43456">
            <a:spAutoFit/>
          </a:bodyPr>
          <a:lstStyle/>
          <a:p>
            <a:pPr algn="ctr">
              <a:defRPr/>
            </a:pPr>
            <a:r>
              <a:rPr lang="es-ES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INTERPRETACIÓN DE LA DIFERENCIA</a:t>
            </a:r>
            <a:endParaRPr lang="es-ES" sz="1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0000" endA="300" endPos="50000" dist="2999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AVIO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918" y="454509"/>
            <a:ext cx="4071966" cy="23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612354" y="3333363"/>
          <a:ext cx="8244630" cy="2832735"/>
        </p:xfrm>
        <a:graphic>
          <a:graphicData uri="http://schemas.openxmlformats.org/drawingml/2006/table">
            <a:tbl>
              <a:tblPr/>
              <a:tblGrid>
                <a:gridCol w="3780134"/>
                <a:gridCol w="2304256"/>
                <a:gridCol w="2160240"/>
              </a:tblGrid>
              <a:tr h="629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solidFill>
                            <a:srgbClr val="244061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Interpretación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i="1" dirty="0" smtClean="0">
                          <a:solidFill>
                            <a:srgbClr val="244061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(diferencia</a:t>
                      </a:r>
                      <a:r>
                        <a:rPr lang="es-ES" sz="1400" i="1" baseline="0" dirty="0" smtClean="0">
                          <a:solidFill>
                            <a:srgbClr val="244061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 </a:t>
                      </a:r>
                      <a:r>
                        <a:rPr lang="es-ES" sz="1400" i="1" dirty="0" smtClean="0">
                          <a:solidFill>
                            <a:srgbClr val="244061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con </a:t>
                      </a:r>
                      <a:r>
                        <a:rPr lang="es-ES" sz="1400" i="1" dirty="0">
                          <a:solidFill>
                            <a:srgbClr val="244061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significación estadística + relevancia clínica)</a:t>
                      </a:r>
                      <a:endParaRPr lang="es-ES" sz="11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28575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244061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 </a:t>
                      </a:r>
                      <a:r>
                        <a:rPr kumimoji="0" lang="es-ES" sz="1600" b="0" kern="1200" dirty="0" smtClean="0">
                          <a:solidFill>
                            <a:srgbClr val="244061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Diferencia de eficacia </a:t>
                      </a:r>
                      <a:r>
                        <a:rPr kumimoji="0" lang="es-ES" sz="1600" b="1" kern="1200" dirty="0" smtClean="0">
                          <a:solidFill>
                            <a:srgbClr val="244061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NO </a:t>
                      </a:r>
                      <a:r>
                        <a:rPr kumimoji="0" lang="es-ES" sz="1600" b="0" kern="1200" dirty="0" smtClean="0">
                          <a:solidFill>
                            <a:srgbClr val="244061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supone un perjuicio grave/irreversible</a:t>
                      </a:r>
                      <a:endParaRPr kumimoji="0" lang="es-ES" sz="1600" b="0" kern="1200" dirty="0">
                        <a:solidFill>
                          <a:srgbClr val="244061"/>
                        </a:solidFill>
                        <a:latin typeface="Calibri" pitchFamily="34" charset="0"/>
                        <a:ea typeface="Arial Unicode MS"/>
                        <a:cs typeface="OCR-B-10 BT"/>
                      </a:endParaRPr>
                    </a:p>
                  </a:txBody>
                  <a:tcPr marL="44450" marR="44450" marT="0" marB="0" anchor="ctr">
                    <a:lnL w="28575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244061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 </a:t>
                      </a:r>
                      <a:r>
                        <a:rPr kumimoji="0" lang="es-ES" sz="1600" b="0" kern="1200" dirty="0" smtClean="0">
                          <a:solidFill>
                            <a:srgbClr val="244061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Diferencia de eficacia </a:t>
                      </a:r>
                      <a:r>
                        <a:rPr kumimoji="0" lang="es-ES" sz="1600" b="1" kern="1200" dirty="0" smtClean="0">
                          <a:solidFill>
                            <a:srgbClr val="244061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SÍ </a:t>
                      </a:r>
                      <a:r>
                        <a:rPr kumimoji="0" lang="es-ES" sz="1600" b="0" kern="1200" dirty="0" smtClean="0">
                          <a:solidFill>
                            <a:srgbClr val="244061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supone un perjuicio grave/irreversible</a:t>
                      </a:r>
                      <a:endParaRPr lang="es-ES" sz="11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28575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A. EQUIVALENTE</a:t>
                      </a:r>
                      <a:r>
                        <a:rPr lang="es-ES" sz="1400" dirty="0">
                          <a:solidFill>
                            <a:srgbClr val="FFFFFF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  (estadística y clínicamente)</a:t>
                      </a:r>
                      <a:endParaRPr lang="es-ES" sz="14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008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ATE</a:t>
                      </a:r>
                      <a:endParaRPr lang="es-ES" sz="18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008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ATE</a:t>
                      </a:r>
                      <a:endParaRPr lang="es-ES" sz="180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B.CLÍNICAMENTE EQUIVALENTE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 (diferencia irrelevante)</a:t>
                      </a:r>
                      <a:endParaRPr lang="es-ES" sz="14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008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ATE</a:t>
                      </a:r>
                      <a:endParaRPr lang="es-ES" sz="18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008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ATE</a:t>
                      </a:r>
                      <a:endParaRPr lang="es-ES" sz="18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C. PROBABLE EQUIVALENCIA CLÍNICA</a:t>
                      </a:r>
                      <a:endParaRPr lang="es-ES" sz="14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F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008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ATE</a:t>
                      </a:r>
                      <a:endParaRPr lang="es-ES" sz="18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800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no ATE* </a:t>
                      </a:r>
                      <a:endParaRPr lang="es-ES" sz="18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D.DIFERENCIA PROBABLEMENTE IRRELEVANTE</a:t>
                      </a:r>
                      <a:endParaRPr lang="es-ES" sz="14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008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ATE</a:t>
                      </a:r>
                      <a:endParaRPr lang="es-ES" sz="18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800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no ATE</a:t>
                      </a:r>
                      <a:endParaRPr lang="es-ES" sz="18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E. POSIBLE DIFERENCIA RELEVANTE</a:t>
                      </a:r>
                      <a:endParaRPr lang="es-ES" sz="14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008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ATE*</a:t>
                      </a:r>
                      <a:endParaRPr lang="es-ES" sz="180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800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no ATE</a:t>
                      </a:r>
                      <a:endParaRPr lang="es-ES" sz="18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F. DIFERENCIA PROBABLEMENTE RELEVANTE</a:t>
                      </a:r>
                      <a:endParaRPr lang="es-ES" sz="14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800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no ATE</a:t>
                      </a:r>
                      <a:endParaRPr lang="es-ES" sz="180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800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no ATE</a:t>
                      </a:r>
                      <a:endParaRPr lang="es-ES" sz="18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5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G. DIFERENCIA RELEVANTE</a:t>
                      </a:r>
                      <a:endParaRPr lang="es-ES" sz="14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800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no ATE</a:t>
                      </a:r>
                      <a:endParaRPr lang="es-ES" sz="180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800000"/>
                          </a:solidFill>
                          <a:latin typeface="Calibri" pitchFamily="34" charset="0"/>
                          <a:ea typeface="Arial Unicode MS"/>
                          <a:cs typeface="OCR-B-10 BT"/>
                        </a:rPr>
                        <a:t>no ATE</a:t>
                      </a:r>
                      <a:endParaRPr lang="es-ES" sz="1800" dirty="0">
                        <a:latin typeface="Calibri" pitchFamily="34" charset="0"/>
                        <a:ea typeface="Times New Roman"/>
                        <a:cs typeface="OCR-B-10 B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24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" name="~PP2110.WAV">
            <a:hlinkClick r:id="" action="ppaction://media"/>
          </p:cNvPr>
          <p:cNvPicPr>
            <a:picLocks noRot="1" noChangeAspect="1"/>
          </p:cNvPicPr>
          <p:nvPr>
            <a:wavAudioFile r:embed="rId1" name="~PP2110.WAV"/>
          </p:nvPr>
        </p:nvPicPr>
        <p:blipFill>
          <a:blip r:embed="rId5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6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52486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1116410" y="1652241"/>
            <a:ext cx="698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EVALUACIÓN ECONÓMICA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50" y="3501802"/>
            <a:ext cx="2438122" cy="23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52486" cy="685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48458" y="405458"/>
            <a:ext cx="7128821" cy="36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>
                <a:latin typeface="Calibri" pitchFamily="34" charset="0"/>
              </a:rPr>
              <a:t>¿Cómo se pueden tomar decisiones en cuanto al uso de medicamentos?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584216" y="1636140"/>
            <a:ext cx="3348618" cy="127728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9" tIns="45725" rIns="91449" bIns="457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 smtClean="0">
                <a:solidFill>
                  <a:srgbClr val="FF0000"/>
                </a:solidFill>
              </a:rPr>
              <a:t>Basadas </a:t>
            </a:r>
            <a:r>
              <a:rPr lang="es-ES" sz="1400" b="1" dirty="0">
                <a:solidFill>
                  <a:srgbClr val="FF0000"/>
                </a:solidFill>
              </a:rPr>
              <a:t>sólo en datos de </a:t>
            </a:r>
            <a:r>
              <a:rPr lang="es-ES" sz="1400" b="1" dirty="0" smtClean="0">
                <a:solidFill>
                  <a:srgbClr val="FF0000"/>
                </a:solidFill>
              </a:rPr>
              <a:t>EFICACIA/SEGURIDAD:</a:t>
            </a:r>
            <a:endParaRPr lang="es-ES" sz="1400" b="1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sz="1400" dirty="0"/>
              <a:t>Maximizar el beneficio terapéutico individual sin tener en cuenta el consumo de recursos necesarios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292874" y="1636139"/>
            <a:ext cx="3312368" cy="127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9" tIns="45725" rIns="91449" bIns="45725">
            <a:spAutoFit/>
          </a:bodyPr>
          <a:lstStyle/>
          <a:p>
            <a:pPr algn="ctr">
              <a:spcBef>
                <a:spcPct val="50000"/>
              </a:spcBef>
            </a:pPr>
            <a:endParaRPr lang="es-ES" sz="1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sz="1400" b="1" dirty="0" smtClean="0">
                <a:solidFill>
                  <a:srgbClr val="FF0000"/>
                </a:solidFill>
              </a:rPr>
              <a:t>Basadas </a:t>
            </a:r>
            <a:r>
              <a:rPr lang="es-ES" sz="1400" b="1" dirty="0">
                <a:solidFill>
                  <a:srgbClr val="FF0000"/>
                </a:solidFill>
              </a:rPr>
              <a:t>sólo en datos de </a:t>
            </a:r>
            <a:r>
              <a:rPr lang="es-ES" sz="1400" b="1" dirty="0" smtClean="0">
                <a:solidFill>
                  <a:srgbClr val="FF0000"/>
                </a:solidFill>
              </a:rPr>
              <a:t>COSTE:</a:t>
            </a:r>
            <a:endParaRPr lang="es-ES" sz="1400" b="1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sz="1400" dirty="0"/>
              <a:t>Utilizar sistemáticamente la opción terapéutica de menor coste, sin que los datos de eficacia sean prioritarios.</a:t>
            </a:r>
          </a:p>
        </p:txBody>
      </p:sp>
      <p:pic>
        <p:nvPicPr>
          <p:cNvPr id="9" name="Picture 9" descr="Balanz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2942" y="2925738"/>
            <a:ext cx="3890050" cy="321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276650" y="4293742"/>
            <a:ext cx="1512168" cy="720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9" tIns="45725" rIns="91449" bIns="45725" anchor="ctr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 smtClean="0"/>
              <a:t>COSTES</a:t>
            </a:r>
            <a:endParaRPr lang="es-ES" sz="1400" b="1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436890" y="4293742"/>
            <a:ext cx="1512168" cy="720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9" tIns="45725" rIns="91449" bIns="45725" anchor="ctr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/>
              <a:t>RESULTADOS EN </a:t>
            </a:r>
            <a:r>
              <a:rPr lang="es-ES" sz="1400" b="1" dirty="0" smtClean="0"/>
              <a:t>SALUD</a:t>
            </a:r>
            <a:endParaRPr lang="es-ES" sz="1400" b="1" dirty="0"/>
          </a:p>
        </p:txBody>
      </p:sp>
      <p:sp>
        <p:nvSpPr>
          <p:cNvPr id="13" name="12 Flecha abajo"/>
          <p:cNvSpPr/>
          <p:nvPr/>
        </p:nvSpPr>
        <p:spPr bwMode="auto">
          <a:xfrm rot="1706955">
            <a:off x="3204642" y="1125538"/>
            <a:ext cx="360040" cy="36004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14" name="13 Flecha abajo"/>
          <p:cNvSpPr/>
          <p:nvPr/>
        </p:nvSpPr>
        <p:spPr bwMode="auto">
          <a:xfrm rot="19831445">
            <a:off x="6597007" y="1117549"/>
            <a:ext cx="360040" cy="36004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476450" y="6310114"/>
            <a:ext cx="7272808" cy="33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Decisiones basadas en ambos: </a:t>
            </a:r>
            <a:r>
              <a:rPr lang="es-ES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costes y resultados obtenidos</a:t>
            </a:r>
          </a:p>
        </p:txBody>
      </p:sp>
      <p:pic>
        <p:nvPicPr>
          <p:cNvPr id="20" name="~PP2095.WAV">
            <a:hlinkClick r:id="" action="ppaction://media"/>
          </p:cNvPr>
          <p:cNvPicPr>
            <a:picLocks noRot="1" noChangeAspect="1"/>
          </p:cNvPicPr>
          <p:nvPr>
            <a:wavAudioFile r:embed="rId2" name="~PP2095.WAV"/>
          </p:nvPr>
        </p:nvPicPr>
        <p:blipFill>
          <a:blip r:embed="rId8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1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47788" cy="68595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152727" y="405458"/>
            <a:ext cx="7921412" cy="33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 dirty="0">
                <a:latin typeface="Calibri" pitchFamily="34" charset="0"/>
              </a:rPr>
              <a:t>¿Qué son y para qué sirven los estudios de </a:t>
            </a:r>
            <a:r>
              <a:rPr lang="es-ES" sz="1600" b="1" dirty="0" err="1">
                <a:latin typeface="Calibri" pitchFamily="34" charset="0"/>
              </a:rPr>
              <a:t>Farmacoeconomía</a:t>
            </a:r>
            <a:r>
              <a:rPr lang="es-ES" sz="1600" b="1" dirty="0">
                <a:latin typeface="Calibri" pitchFamily="34" charset="0"/>
              </a:rPr>
              <a:t>?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84362" y="909514"/>
            <a:ext cx="8136904" cy="98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>
            <a:spAutoFit/>
          </a:bodyPr>
          <a:lstStyle/>
          <a:p>
            <a:pPr marL="920750" lvl="1">
              <a:lnSpc>
                <a:spcPct val="15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444500" algn="l"/>
              </a:tabLst>
            </a:pPr>
            <a:r>
              <a:rPr lang="es-ES" sz="1200" dirty="0">
                <a:latin typeface="Calibri" pitchFamily="34" charset="0"/>
              </a:rPr>
              <a:t>Conocer </a:t>
            </a:r>
            <a:r>
              <a:rPr lang="es-ES" sz="1200" dirty="0" smtClean="0">
                <a:latin typeface="Calibri" pitchFamily="34" charset="0"/>
              </a:rPr>
              <a:t>eficiencia </a:t>
            </a:r>
            <a:r>
              <a:rPr lang="es-ES" sz="1200" dirty="0">
                <a:latin typeface="Calibri" pitchFamily="34" charset="0"/>
              </a:rPr>
              <a:t>de </a:t>
            </a:r>
            <a:r>
              <a:rPr lang="es-ES" sz="1200" dirty="0" smtClean="0">
                <a:latin typeface="Calibri" pitchFamily="34" charset="0"/>
              </a:rPr>
              <a:t>nuevas </a:t>
            </a:r>
            <a:r>
              <a:rPr lang="es-ES" sz="1200" dirty="0">
                <a:latin typeface="Calibri" pitchFamily="34" charset="0"/>
              </a:rPr>
              <a:t>alternativas terapéuticas </a:t>
            </a:r>
            <a:r>
              <a:rPr lang="es-ES" sz="1200" dirty="0" smtClean="0">
                <a:latin typeface="Calibri" pitchFamily="34" charset="0"/>
              </a:rPr>
              <a:t>respecto </a:t>
            </a:r>
            <a:r>
              <a:rPr lang="es-ES" sz="1200" dirty="0">
                <a:latin typeface="Calibri" pitchFamily="34" charset="0"/>
              </a:rPr>
              <a:t>a las ya </a:t>
            </a:r>
            <a:r>
              <a:rPr lang="es-ES" sz="1200" dirty="0" smtClean="0">
                <a:latin typeface="Calibri" pitchFamily="34" charset="0"/>
              </a:rPr>
              <a:t>existentes</a:t>
            </a:r>
            <a:endParaRPr lang="es-ES" sz="1200" dirty="0">
              <a:latin typeface="Calibri" pitchFamily="34" charset="0"/>
            </a:endParaRPr>
          </a:p>
          <a:p>
            <a:pPr marL="920750" lvl="1">
              <a:lnSpc>
                <a:spcPct val="15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444500" algn="l"/>
              </a:tabLst>
            </a:pPr>
            <a:r>
              <a:rPr lang="es-ES" sz="1200" dirty="0" smtClean="0">
                <a:latin typeface="Calibri" pitchFamily="34" charset="0"/>
              </a:rPr>
              <a:t>Aportar </a:t>
            </a:r>
            <a:r>
              <a:rPr lang="es-ES" sz="1200" dirty="0">
                <a:latin typeface="Calibri" pitchFamily="34" charset="0"/>
              </a:rPr>
              <a:t>datos que permitan un mejor uso racional de los medicamentos: priorizar en las opciones terapéuticas a emplear de forma rutinaria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48458" y="3085784"/>
            <a:ext cx="7272808" cy="64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200" dirty="0" smtClean="0">
                <a:latin typeface="Calibri" pitchFamily="34" charset="0"/>
              </a:rPr>
              <a:t>Herramienta para favorecer </a:t>
            </a:r>
            <a:r>
              <a:rPr lang="es-ES" sz="1200" dirty="0">
                <a:latin typeface="Calibri" pitchFamily="34" charset="0"/>
              </a:rPr>
              <a:t>la toma de decisiones a fin de </a:t>
            </a:r>
            <a:r>
              <a:rPr lang="es-ES" sz="1200" dirty="0" smtClean="0">
                <a:latin typeface="Calibri" pitchFamily="34" charset="0"/>
              </a:rPr>
              <a:t>obtener </a:t>
            </a:r>
            <a:r>
              <a:rPr lang="es-ES" sz="1200" dirty="0">
                <a:latin typeface="Calibri" pitchFamily="34" charset="0"/>
              </a:rPr>
              <a:t>el máximo </a:t>
            </a:r>
            <a:r>
              <a:rPr lang="es-ES" sz="1200" dirty="0" smtClean="0">
                <a:latin typeface="Calibri" pitchFamily="34" charset="0"/>
              </a:rPr>
              <a:t>beneficio con unos </a:t>
            </a:r>
            <a:r>
              <a:rPr lang="es-ES" sz="1200" dirty="0">
                <a:latin typeface="Calibri" pitchFamily="34" charset="0"/>
              </a:rPr>
              <a:t>recursos limitados. </a:t>
            </a:r>
            <a:endParaRPr lang="es-ES" sz="1200" dirty="0" smtClean="0">
              <a:latin typeface="Calibri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188418" y="2235987"/>
            <a:ext cx="2808312" cy="3407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9" tIns="45725" rIns="91449" bIns="45725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b="1" dirty="0" smtClean="0">
                <a:latin typeface="Calibri" pitchFamily="34" charset="0"/>
              </a:rPr>
              <a:t>EVALUACIÓN ECONÓMICA</a:t>
            </a:r>
            <a:endParaRPr lang="es-ES" sz="1200" dirty="0" smtClean="0">
              <a:latin typeface="Calibri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48458" y="2668035"/>
            <a:ext cx="7272808" cy="34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200" dirty="0" smtClean="0">
                <a:latin typeface="Calibri" pitchFamily="34" charset="0"/>
              </a:rPr>
              <a:t>Estudio </a:t>
            </a:r>
            <a:r>
              <a:rPr lang="es-ES" sz="1200" dirty="0">
                <a:latin typeface="Calibri" pitchFamily="34" charset="0"/>
              </a:rPr>
              <a:t>comparativo entre alternativas </a:t>
            </a:r>
            <a:r>
              <a:rPr lang="es-ES" sz="1200" dirty="0" smtClean="0">
                <a:latin typeface="Calibri" pitchFamily="34" charset="0"/>
              </a:rPr>
              <a:t>teniendo en cuenta sus </a:t>
            </a:r>
            <a:r>
              <a:rPr lang="es-ES" sz="1200" dirty="0">
                <a:latin typeface="Calibri" pitchFamily="34" charset="0"/>
              </a:rPr>
              <a:t>costes y </a:t>
            </a:r>
            <a:r>
              <a:rPr lang="es-ES" sz="1200" dirty="0" smtClean="0">
                <a:latin typeface="Calibri" pitchFamily="34" charset="0"/>
              </a:rPr>
              <a:t>sus resultados en salud. 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204642" y="6285296"/>
            <a:ext cx="2016224" cy="42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 smtClean="0">
                <a:solidFill>
                  <a:srgbClr val="FF0000"/>
                </a:solidFill>
                <a:latin typeface="Calibri" pitchFamily="34" charset="0"/>
              </a:rPr>
              <a:t>Unidades monetarias</a:t>
            </a:r>
          </a:p>
        </p:txBody>
      </p:sp>
      <p:pic>
        <p:nvPicPr>
          <p:cNvPr id="11" name="Picture 1" descr="C:\Users\usuario\Desktop\FARMACIA\SESIONES\2014-2015\5 Presentaciones talleres curso 2\signo-de-interrogacion-rojo-circulo-de-clip-art_4283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9018" y="4653930"/>
            <a:ext cx="880382" cy="881791"/>
          </a:xfrm>
          <a:prstGeom prst="rect">
            <a:avLst/>
          </a:prstGeom>
          <a:noFill/>
        </p:spPr>
      </p:pic>
      <p:pic>
        <p:nvPicPr>
          <p:cNvPr id="12" name="Picture 9" descr="Balanz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8718" y="3645818"/>
            <a:ext cx="3040300" cy="251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780398" y="4968374"/>
            <a:ext cx="1008420" cy="2616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9" tIns="45725" rIns="91449" bIns="45725" anchor="ctr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050" b="1" dirty="0" smtClean="0">
                <a:latin typeface="Calibri" pitchFamily="34" charset="0"/>
              </a:rPr>
              <a:t>COSTES</a:t>
            </a:r>
            <a:endParaRPr lang="es-ES" sz="1050" b="1" dirty="0">
              <a:latin typeface="Calibri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292874" y="4871105"/>
            <a:ext cx="1224444" cy="4308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9" tIns="45725" rIns="91449" bIns="45725" anchor="ctr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050" b="1" dirty="0">
                <a:latin typeface="Calibri" pitchFamily="34" charset="0"/>
              </a:rPr>
              <a:t>RESULTADOS EN </a:t>
            </a:r>
            <a:r>
              <a:rPr lang="es-ES" sz="1050" b="1" dirty="0" smtClean="0">
                <a:latin typeface="Calibri" pitchFamily="34" charset="0"/>
              </a:rPr>
              <a:t>SALUD</a:t>
            </a:r>
            <a:endParaRPr lang="es-ES" sz="1050" b="1" dirty="0">
              <a:latin typeface="Calibri" pitchFamily="34" charset="0"/>
            </a:endParaRPr>
          </a:p>
        </p:txBody>
      </p:sp>
      <p:sp>
        <p:nvSpPr>
          <p:cNvPr id="15" name="14 Flecha abajo"/>
          <p:cNvSpPr/>
          <p:nvPr/>
        </p:nvSpPr>
        <p:spPr bwMode="auto">
          <a:xfrm>
            <a:off x="4140746" y="5302002"/>
            <a:ext cx="216024" cy="936104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Calibri" pitchFamily="34" charset="0"/>
              <a:ea typeface="Microsoft YaHei" pitchFamily="34" charset="-122"/>
            </a:endParaRPr>
          </a:p>
        </p:txBody>
      </p:sp>
      <p:pic>
        <p:nvPicPr>
          <p:cNvPr id="17" name="~PP3552.WAV">
            <a:hlinkClick r:id="" action="ppaction://media"/>
          </p:cNvPr>
          <p:cNvPicPr>
            <a:picLocks noRot="1" noChangeAspect="1"/>
          </p:cNvPicPr>
          <p:nvPr>
            <a:wavAudioFile r:embed="rId2" name="~PP3552.WAV"/>
          </p:nvPr>
        </p:nvPicPr>
        <p:blipFill>
          <a:blip r:embed="rId7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22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47788" cy="68595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852714" y="1827916"/>
            <a:ext cx="5328592" cy="30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 anchor="ctr">
            <a:spAutoFit/>
          </a:bodyPr>
          <a:lstStyle/>
          <a:p>
            <a:pPr algn="ctr"/>
            <a:r>
              <a:rPr lang="es-ES" sz="1400" dirty="0" smtClean="0">
                <a:latin typeface="Calibri" pitchFamily="34" charset="0"/>
              </a:rPr>
              <a:t>Se </a:t>
            </a:r>
            <a:r>
              <a:rPr lang="es-ES" sz="1400" dirty="0">
                <a:latin typeface="Calibri" pitchFamily="34" charset="0"/>
              </a:rPr>
              <a:t>busca la alternativa más económica de las opciones </a:t>
            </a:r>
            <a:r>
              <a:rPr lang="es-ES" sz="1400" dirty="0" smtClean="0">
                <a:latin typeface="Calibri" pitchFamily="34" charset="0"/>
              </a:rPr>
              <a:t>estudiadas </a:t>
            </a:r>
            <a:endParaRPr lang="es-ES" sz="1400" dirty="0">
              <a:latin typeface="Calibri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068738" y="1235761"/>
            <a:ext cx="4176464" cy="55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 anchor="ctr">
            <a:spAutoFit/>
          </a:bodyPr>
          <a:lstStyle/>
          <a:p>
            <a:r>
              <a:rPr lang="es-ES" sz="1500" b="1" dirty="0" smtClean="0">
                <a:solidFill>
                  <a:srgbClr val="FF0000"/>
                </a:solidFill>
                <a:latin typeface="Calibri" pitchFamily="34" charset="0"/>
              </a:rPr>
              <a:t>IGUALES </a:t>
            </a:r>
            <a:r>
              <a:rPr lang="es-ES" sz="1500" b="1" dirty="0">
                <a:solidFill>
                  <a:srgbClr val="FF0000"/>
                </a:solidFill>
                <a:latin typeface="Calibri" pitchFamily="34" charset="0"/>
              </a:rPr>
              <a:t>EFECTOS SOBRE LA SALUD: </a:t>
            </a:r>
            <a:endParaRPr lang="es-ES" sz="15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s-ES" sz="1500" b="1" dirty="0" smtClean="0">
                <a:solidFill>
                  <a:srgbClr val="FF0000"/>
                </a:solidFill>
                <a:latin typeface="Calibri" pitchFamily="34" charset="0"/>
              </a:rPr>
              <a:t>COMPARAMOS </a:t>
            </a:r>
            <a:r>
              <a:rPr lang="es-ES" sz="1500" b="1" dirty="0">
                <a:solidFill>
                  <a:srgbClr val="FF0000"/>
                </a:solidFill>
                <a:latin typeface="Calibri" pitchFamily="34" charset="0"/>
              </a:rPr>
              <a:t>COSTES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620466" y="3429794"/>
            <a:ext cx="6048672" cy="38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1400" dirty="0" smtClean="0">
                <a:latin typeface="Calibri" pitchFamily="34" charset="0"/>
              </a:rPr>
              <a:t>   Es </a:t>
            </a:r>
            <a:r>
              <a:rPr lang="es-ES" sz="1400" dirty="0">
                <a:latin typeface="Calibri" pitchFamily="34" charset="0"/>
              </a:rPr>
              <a:t>el más </a:t>
            </a:r>
            <a:r>
              <a:rPr lang="es-ES" sz="1400" dirty="0">
                <a:solidFill>
                  <a:srgbClr val="FF0000"/>
                </a:solidFill>
                <a:latin typeface="Calibri" pitchFamily="34" charset="0"/>
              </a:rPr>
              <a:t>simple</a:t>
            </a:r>
            <a:r>
              <a:rPr lang="es-ES" sz="1400" dirty="0">
                <a:latin typeface="Calibri" pitchFamily="34" charset="0"/>
              </a:rPr>
              <a:t> </a:t>
            </a:r>
            <a:r>
              <a:rPr lang="es-ES" sz="1400" dirty="0" smtClean="0">
                <a:latin typeface="Calibri" pitchFamily="34" charset="0"/>
              </a:rPr>
              <a:t>de </a:t>
            </a:r>
            <a:r>
              <a:rPr lang="es-ES" sz="1400" dirty="0">
                <a:latin typeface="Calibri" pitchFamily="34" charset="0"/>
              </a:rPr>
              <a:t>todos los análisis de evaluación </a:t>
            </a:r>
            <a:r>
              <a:rPr lang="es-ES" sz="1400" dirty="0" smtClean="0">
                <a:latin typeface="Calibri" pitchFamily="34" charset="0"/>
              </a:rPr>
              <a:t>económica</a:t>
            </a:r>
            <a:endParaRPr lang="es-ES" sz="1400" dirty="0">
              <a:latin typeface="Calibri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656756" y="4631868"/>
            <a:ext cx="7200800" cy="38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1400" dirty="0" smtClean="0">
                <a:latin typeface="Calibri" pitchFamily="34" charset="0"/>
              </a:rPr>
              <a:t>   Demostrar igualdad </a:t>
            </a:r>
            <a:r>
              <a:rPr lang="es-ES" sz="1400" dirty="0">
                <a:latin typeface="Calibri" pitchFamily="34" charset="0"/>
              </a:rPr>
              <a:t>en </a:t>
            </a:r>
            <a:r>
              <a:rPr lang="es-ES" sz="1400" dirty="0" smtClean="0">
                <a:latin typeface="Calibri" pitchFamily="34" charset="0"/>
              </a:rPr>
              <a:t>efectos </a:t>
            </a:r>
            <a:r>
              <a:rPr lang="es-ES" sz="1400" dirty="0">
                <a:latin typeface="Calibri" pitchFamily="34" charset="0"/>
              </a:rPr>
              <a:t>de salud: </a:t>
            </a:r>
            <a:r>
              <a:rPr lang="es-ES" sz="1400" dirty="0" smtClean="0">
                <a:latin typeface="Calibri" pitchFamily="34" charset="0"/>
              </a:rPr>
              <a:t>evidencia</a:t>
            </a:r>
            <a:endParaRPr lang="es-ES" sz="1400" dirty="0">
              <a:latin typeface="Calibri" pitchFamily="34" charset="0"/>
            </a:endParaRPr>
          </a:p>
        </p:txBody>
      </p:sp>
      <p:pic>
        <p:nvPicPr>
          <p:cNvPr id="15" name="Picture 9" descr="Balan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331" y="333450"/>
            <a:ext cx="270058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28378" y="1511990"/>
            <a:ext cx="766140" cy="2616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9" tIns="45725" rIns="91449" bIns="457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100" b="1" dirty="0" smtClean="0">
                <a:latin typeface="Calibri" pitchFamily="34" charset="0"/>
              </a:rPr>
              <a:t>COSTES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340546" y="1498824"/>
            <a:ext cx="706480" cy="2616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9" tIns="45725" rIns="91449" bIns="45725" anchor="ctr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100" b="1" dirty="0" smtClean="0">
                <a:latin typeface="Calibri" pitchFamily="34" charset="0"/>
              </a:rPr>
              <a:t>R.SALUD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4802978" y="2432654"/>
            <a:ext cx="3514232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b="1" dirty="0" smtClean="0">
                <a:ln/>
                <a:solidFill>
                  <a:schemeClr val="accent3"/>
                </a:solidFill>
                <a:latin typeface="Calibri" pitchFamily="34" charset="0"/>
              </a:rPr>
              <a:t>Análisis de minimización de costes </a:t>
            </a:r>
            <a:endParaRPr lang="es-ES" b="1" dirty="0">
              <a:ln/>
              <a:solidFill>
                <a:schemeClr val="accent3"/>
              </a:solidFill>
              <a:latin typeface="Calibri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1404442" y="5375901"/>
            <a:ext cx="7344816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i="1" dirty="0" smtClean="0">
                <a:latin typeface="Calibri" pitchFamily="34" charset="0"/>
              </a:rPr>
              <a:t>¿Cuál de las estrategias es más barata (y más eficiente) de entre las que se comparan, si los resultados son “razonablemente” iguales?</a:t>
            </a:r>
            <a:endParaRPr lang="es-ES" sz="1400" i="1" dirty="0">
              <a:latin typeface="Calibri" pitchFamily="34" charset="0"/>
            </a:endParaRPr>
          </a:p>
        </p:txBody>
      </p:sp>
      <p:sp>
        <p:nvSpPr>
          <p:cNvPr id="20" name="19 Flecha abajo"/>
          <p:cNvSpPr/>
          <p:nvPr/>
        </p:nvSpPr>
        <p:spPr bwMode="auto">
          <a:xfrm rot="16200000">
            <a:off x="3492674" y="1557586"/>
            <a:ext cx="360040" cy="36004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21" name="20 Rectángulo"/>
          <p:cNvSpPr/>
          <p:nvPr/>
        </p:nvSpPr>
        <p:spPr bwMode="auto">
          <a:xfrm>
            <a:off x="3924722" y="1125538"/>
            <a:ext cx="5148858" cy="1152128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Calibri" pitchFamily="34" charset="0"/>
              <a:ea typeface="Microsoft YaHei" pitchFamily="34" charset="-122"/>
            </a:endParaRPr>
          </a:p>
        </p:txBody>
      </p:sp>
      <p:pic>
        <p:nvPicPr>
          <p:cNvPr id="23" name="Picture 1" descr="C:\Users\usuario\Desktop\FARMACIA\SESIONES\2014-2015\5 Presentaciones talleres curso 2\signo-de-interrogacion-rojo-circulo-de-clip-art_4283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562" y="2133650"/>
            <a:ext cx="613086" cy="614068"/>
          </a:xfrm>
          <a:prstGeom prst="rect">
            <a:avLst/>
          </a:prstGeom>
          <a:noFill/>
        </p:spPr>
      </p:pic>
      <p:pic>
        <p:nvPicPr>
          <p:cNvPr id="134145" name="Picture 1" descr="C:\Users\usuario\Desktop\FARMACIA\SESIONES\2014-2015\5 Presentaciones talleres curso 2\mone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6370" y="2061642"/>
            <a:ext cx="797013" cy="797013"/>
          </a:xfrm>
          <a:prstGeom prst="rect">
            <a:avLst/>
          </a:prstGeom>
          <a:noFill/>
        </p:spPr>
      </p:pic>
      <p:pic>
        <p:nvPicPr>
          <p:cNvPr id="134146" name="Picture 2" descr="C:\Users\usuario\Desktop\FARMACIA\SESIONES\2014-2015\5 Presentaciones talleres curso 2\img_como_favorecer_el_equilibrio_emocional_en_el_nino_hiperactivo_20365_ori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1106" y="693490"/>
            <a:ext cx="1344150" cy="1008112"/>
          </a:xfrm>
          <a:prstGeom prst="rect">
            <a:avLst/>
          </a:prstGeom>
          <a:noFill/>
        </p:spPr>
      </p:pic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1620466" y="4040128"/>
            <a:ext cx="6048672" cy="38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1400" dirty="0" smtClean="0">
                <a:latin typeface="Calibri" pitchFamily="34" charset="0"/>
              </a:rPr>
              <a:t>   Finalidad</a:t>
            </a:r>
            <a:r>
              <a:rPr lang="es-ES" sz="1400" dirty="0">
                <a:latin typeface="Calibri" pitchFamily="34" charset="0"/>
              </a:rPr>
              <a:t>: identificar, cuantificar y valorar los costes de dos o más </a:t>
            </a:r>
            <a:r>
              <a:rPr lang="es-ES" sz="1400" dirty="0" smtClean="0">
                <a:latin typeface="Calibri" pitchFamily="34" charset="0"/>
              </a:rPr>
              <a:t>alternativas</a:t>
            </a:r>
            <a:endParaRPr lang="es-ES" sz="1400" dirty="0">
              <a:latin typeface="Calibri" pitchFamily="34" charset="0"/>
            </a:endParaRPr>
          </a:p>
        </p:txBody>
      </p:sp>
      <p:pic>
        <p:nvPicPr>
          <p:cNvPr id="24" name="~PP3507.WAV">
            <a:hlinkClick r:id="" action="ppaction://media"/>
          </p:cNvPr>
          <p:cNvPicPr>
            <a:picLocks noRot="1" noChangeAspect="1"/>
          </p:cNvPicPr>
          <p:nvPr>
            <a:wavAudioFile r:embed="rId2" name="~PP3507.WAV"/>
          </p:nvPr>
        </p:nvPicPr>
        <p:blipFill>
          <a:blip r:embed="rId9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47788" cy="68595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852714" y="1720195"/>
            <a:ext cx="5328592" cy="52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 anchor="ctr">
            <a:spAutoFit/>
          </a:bodyPr>
          <a:lstStyle/>
          <a:p>
            <a:pPr algn="ctr"/>
            <a:r>
              <a:rPr lang="es-ES" sz="1400" dirty="0" smtClean="0">
                <a:latin typeface="Calibri" pitchFamily="34" charset="0"/>
              </a:rPr>
              <a:t>Permiten comparar varias intervenciones sanitarias dirigidas a un mismo resultado común</a:t>
            </a:r>
            <a:endParaRPr lang="es-ES" sz="1400" dirty="0">
              <a:latin typeface="Calibri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636690" y="1351177"/>
            <a:ext cx="4176464" cy="3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 anchor="ctr">
            <a:spAutoFit/>
          </a:bodyPr>
          <a:lstStyle/>
          <a:p>
            <a:pPr algn="ctr"/>
            <a:r>
              <a:rPr lang="es-ES" sz="1500" b="1" dirty="0" smtClean="0">
                <a:solidFill>
                  <a:srgbClr val="FF0000"/>
                </a:solidFill>
                <a:latin typeface="Calibri" pitchFamily="34" charset="0"/>
              </a:rPr>
              <a:t>EFECTIVIDAD medida en términos clínicos</a:t>
            </a:r>
            <a:endParaRPr lang="es-ES" sz="15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19 Flecha abajo"/>
          <p:cNvSpPr/>
          <p:nvPr/>
        </p:nvSpPr>
        <p:spPr bwMode="auto">
          <a:xfrm rot="16200000">
            <a:off x="3492674" y="1557586"/>
            <a:ext cx="360040" cy="36004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21" name="20 Rectángulo"/>
          <p:cNvSpPr/>
          <p:nvPr/>
        </p:nvSpPr>
        <p:spPr bwMode="auto">
          <a:xfrm>
            <a:off x="3924722" y="1269554"/>
            <a:ext cx="5148858" cy="1008112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4928454" y="2349674"/>
            <a:ext cx="2884700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b="1" dirty="0" smtClean="0">
                <a:ln/>
                <a:solidFill>
                  <a:schemeClr val="accent3"/>
                </a:solidFill>
                <a:latin typeface="Calibri" pitchFamily="34" charset="0"/>
              </a:rPr>
              <a:t>Análisis de coste-efectividad</a:t>
            </a:r>
            <a:endParaRPr lang="es-ES" b="1" dirty="0">
              <a:ln/>
              <a:solidFill>
                <a:schemeClr val="accent3"/>
              </a:solidFill>
              <a:latin typeface="Calibri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260426" y="5287180"/>
            <a:ext cx="7704856" cy="4154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b="1" dirty="0" smtClean="0">
                <a:latin typeface="Calibri" pitchFamily="34" charset="0"/>
              </a:rPr>
              <a:t>Fármacos que aportan un valor terapéutico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1332434" y="3357786"/>
            <a:ext cx="4824536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 smtClean="0">
                <a:latin typeface="Calibri" pitchFamily="34" charset="0"/>
              </a:rPr>
              <a:t>Resultados en salud: mismas unidades naturales que pueden utilizarse en la práctica clínica habitual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5868938" y="3369584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Calibri" pitchFamily="34" charset="0"/>
              </a:rPr>
              <a:t>-Reducción de la carga viral del VIH</a:t>
            </a:r>
          </a:p>
          <a:p>
            <a:r>
              <a:rPr lang="es-ES" sz="1400" dirty="0" smtClean="0">
                <a:latin typeface="Calibri" pitchFamily="34" charset="0"/>
              </a:rPr>
              <a:t>-Número de fracturas evitadas</a:t>
            </a:r>
          </a:p>
          <a:p>
            <a:r>
              <a:rPr lang="es-ES" sz="1400" dirty="0" smtClean="0">
                <a:latin typeface="Calibri" pitchFamily="34" charset="0"/>
              </a:rPr>
              <a:t>-Supervivencia global</a:t>
            </a:r>
            <a:endParaRPr lang="es-ES" sz="1400" dirty="0">
              <a:latin typeface="Calibri" pitchFamily="34" charset="0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1404442" y="4423084"/>
            <a:ext cx="7741146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 smtClean="0">
                <a:latin typeface="Calibri" pitchFamily="34" charset="0"/>
              </a:rPr>
              <a:t>Estas unidades naturales son las que permiten determinar si una intervención logra o no sus objetivos, es decir, si es o no efectiva.</a:t>
            </a:r>
            <a:endParaRPr lang="es-ES" sz="1400" dirty="0">
              <a:latin typeface="Calibri" pitchFamily="34" charset="0"/>
            </a:endParaRPr>
          </a:p>
        </p:txBody>
      </p:sp>
      <p:sp>
        <p:nvSpPr>
          <p:cNvPr id="32" name="31 Abrir llave"/>
          <p:cNvSpPr/>
          <p:nvPr/>
        </p:nvSpPr>
        <p:spPr bwMode="auto">
          <a:xfrm>
            <a:off x="5868938" y="3369584"/>
            <a:ext cx="72008" cy="648072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Calibri" pitchFamily="34" charset="0"/>
              <a:ea typeface="Microsoft YaHei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9138" y="547223"/>
            <a:ext cx="1152128" cy="113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Balan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331" y="333450"/>
            <a:ext cx="270058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828378" y="1511990"/>
            <a:ext cx="766140" cy="2616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9" tIns="45725" rIns="91449" bIns="457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100" b="1" dirty="0" smtClean="0">
                <a:latin typeface="Calibri" pitchFamily="34" charset="0"/>
              </a:rPr>
              <a:t>COSTES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340546" y="1498824"/>
            <a:ext cx="706480" cy="2616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9" tIns="45725" rIns="91449" bIns="45725" anchor="ctr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100" b="1" dirty="0" smtClean="0">
                <a:latin typeface="Calibri" pitchFamily="34" charset="0"/>
              </a:rPr>
              <a:t>R.SALUD</a:t>
            </a:r>
          </a:p>
        </p:txBody>
      </p:sp>
      <p:pic>
        <p:nvPicPr>
          <p:cNvPr id="25" name="Picture 1" descr="C:\Users\usuario\Desktop\FARMACIA\SESIONES\2014-2015\5 Presentaciones talleres curso 2\signo-de-interrogacion-rojo-circulo-de-clip-art_4283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562" y="2133650"/>
            <a:ext cx="613086" cy="614068"/>
          </a:xfrm>
          <a:prstGeom prst="rect">
            <a:avLst/>
          </a:prstGeom>
          <a:noFill/>
        </p:spPr>
      </p:pic>
      <p:pic>
        <p:nvPicPr>
          <p:cNvPr id="30" name="Picture 1" descr="C:\Users\usuario\Desktop\FARMACIA\SESIONES\2014-2015\5 Presentaciones talleres curso 2\mone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6370" y="2061642"/>
            <a:ext cx="797013" cy="797013"/>
          </a:xfrm>
          <a:prstGeom prst="rect">
            <a:avLst/>
          </a:prstGeom>
          <a:noFill/>
        </p:spPr>
      </p:pic>
      <p:sp>
        <p:nvSpPr>
          <p:cNvPr id="31" name="30 Rectángulo"/>
          <p:cNvSpPr/>
          <p:nvPr/>
        </p:nvSpPr>
        <p:spPr>
          <a:xfrm>
            <a:off x="1260426" y="5806058"/>
            <a:ext cx="7704856" cy="7052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b="1" dirty="0" smtClean="0">
                <a:latin typeface="Calibri" pitchFamily="34" charset="0"/>
              </a:rPr>
              <a:t>Intervenciones prioritarias para maximizar el beneficio producido por los recursos económicos disponibles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34" name="~PP2159.WAV">
            <a:hlinkClick r:id="" action="ppaction://media"/>
          </p:cNvPr>
          <p:cNvPicPr>
            <a:picLocks noRot="1" noChangeAspect="1"/>
          </p:cNvPicPr>
          <p:nvPr>
            <a:wavAudioFile r:embed="rId1" name="~PP2159.WAV"/>
          </p:nvPr>
        </p:nvPicPr>
        <p:blipFill>
          <a:blip r:embed="rId8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1" grpId="0"/>
      <p:bldP spid="12" grpId="0"/>
      <p:bldP spid="20" grpId="0" animBg="1"/>
      <p:bldP spid="21" grpId="0" animBg="1"/>
      <p:bldP spid="22" grpId="0"/>
      <p:bldP spid="26" grpId="0" animBg="1"/>
      <p:bldP spid="27" grpId="0"/>
      <p:bldP spid="28" grpId="0"/>
      <p:bldP spid="29" grpId="0"/>
      <p:bldP spid="32" grpId="0" animBg="1"/>
      <p:bldP spid="23" grpId="0" animBg="1"/>
      <p:bldP spid="24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47788" cy="68595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924722" y="1985528"/>
            <a:ext cx="5220866" cy="52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 anchor="ctr">
            <a:spAutoFit/>
          </a:bodyPr>
          <a:lstStyle/>
          <a:p>
            <a:pPr algn="ctr"/>
            <a:r>
              <a:rPr lang="es-ES" sz="1400" dirty="0" smtClean="0">
                <a:latin typeface="Calibri" pitchFamily="34" charset="0"/>
              </a:rPr>
              <a:t>Permiten comparar tratamientos cuya efectividad se mide de forma distinta</a:t>
            </a:r>
            <a:endParaRPr lang="es-ES" sz="1400" dirty="0">
              <a:latin typeface="Calibri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140746" y="1379777"/>
            <a:ext cx="4176464" cy="55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 anchor="ctr">
            <a:spAutoFit/>
          </a:bodyPr>
          <a:lstStyle/>
          <a:p>
            <a:r>
              <a:rPr lang="es-ES" sz="1500" b="1" dirty="0" smtClean="0">
                <a:solidFill>
                  <a:srgbClr val="FF0000"/>
                </a:solidFill>
                <a:latin typeface="Calibri" pitchFamily="34" charset="0"/>
              </a:rPr>
              <a:t>Años de vida ajustados por calidad</a:t>
            </a:r>
          </a:p>
          <a:p>
            <a:r>
              <a:rPr lang="es-ES" sz="1500" b="1" dirty="0" smtClean="0">
                <a:solidFill>
                  <a:srgbClr val="FF0000"/>
                </a:solidFill>
                <a:latin typeface="Calibri" pitchFamily="34" charset="0"/>
              </a:rPr>
              <a:t> (AVAC = QALY)</a:t>
            </a:r>
            <a:endParaRPr lang="es-ES" sz="15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19 Flecha abajo"/>
          <p:cNvSpPr/>
          <p:nvPr/>
        </p:nvSpPr>
        <p:spPr bwMode="auto">
          <a:xfrm rot="16200000">
            <a:off x="3492674" y="1557586"/>
            <a:ext cx="360040" cy="36004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21" name="20 Rectángulo"/>
          <p:cNvSpPr/>
          <p:nvPr/>
        </p:nvSpPr>
        <p:spPr bwMode="auto">
          <a:xfrm>
            <a:off x="3924722" y="1269554"/>
            <a:ext cx="5148858" cy="1224136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5036942" y="2576670"/>
            <a:ext cx="2560188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b="1" dirty="0" smtClean="0">
                <a:ln/>
                <a:solidFill>
                  <a:schemeClr val="accent3"/>
                </a:solidFill>
                <a:latin typeface="Calibri" pitchFamily="34" charset="0"/>
              </a:rPr>
              <a:t>Análisis de coste-utilidad</a:t>
            </a:r>
            <a:endParaRPr lang="es-ES" b="1" dirty="0">
              <a:ln/>
              <a:solidFill>
                <a:schemeClr val="accent3"/>
              </a:solidFill>
              <a:latin typeface="Calibri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1260426" y="3590360"/>
            <a:ext cx="7632848" cy="41549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  Valoraciones subjetivas que los pacientes hacen del efecto del tratamiento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260426" y="5139402"/>
            <a:ext cx="7885162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  Valores de utilidad usados para crear una escala de medición de resultados, ajustados por la calidad</a:t>
            </a:r>
          </a:p>
        </p:txBody>
      </p:sp>
      <p:sp>
        <p:nvSpPr>
          <p:cNvPr id="30" name="29 Rectángulo"/>
          <p:cNvSpPr/>
          <p:nvPr/>
        </p:nvSpPr>
        <p:spPr>
          <a:xfrm>
            <a:off x="1260426" y="4221882"/>
            <a:ext cx="7632848" cy="70525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  Utilidad: medida de las preferencias de los pacientes en relación con su estado de salud o resultado de una intervención determinada</a:t>
            </a:r>
            <a:endParaRPr lang="es-ES" sz="1400" dirty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3114" y="477466"/>
            <a:ext cx="128042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 descr="Balan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331" y="333450"/>
            <a:ext cx="270058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828378" y="1511990"/>
            <a:ext cx="766140" cy="2616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9" tIns="45725" rIns="91449" bIns="457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100" b="1" dirty="0" smtClean="0">
                <a:latin typeface="Calibri" pitchFamily="34" charset="0"/>
              </a:rPr>
              <a:t>COSTES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2340546" y="1498824"/>
            <a:ext cx="706480" cy="2616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9" tIns="45725" rIns="91449" bIns="45725" anchor="ctr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100" b="1" dirty="0" smtClean="0">
                <a:latin typeface="Calibri" pitchFamily="34" charset="0"/>
              </a:rPr>
              <a:t>R.SALUD</a:t>
            </a:r>
          </a:p>
        </p:txBody>
      </p:sp>
      <p:pic>
        <p:nvPicPr>
          <p:cNvPr id="24" name="Picture 1" descr="C:\Users\usuario\Desktop\FARMACIA\SESIONES\2014-2015\5 Presentaciones talleres curso 2\signo-de-interrogacion-rojo-circulo-de-clip-art_4283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562" y="2133650"/>
            <a:ext cx="613086" cy="614068"/>
          </a:xfrm>
          <a:prstGeom prst="rect">
            <a:avLst/>
          </a:prstGeom>
          <a:noFill/>
        </p:spPr>
      </p:pic>
      <p:pic>
        <p:nvPicPr>
          <p:cNvPr id="26" name="Picture 1" descr="C:\Users\usuario\Desktop\FARMACIA\SESIONES\2014-2015\5 Presentaciones talleres curso 2\mone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6370" y="2061642"/>
            <a:ext cx="797013" cy="797013"/>
          </a:xfrm>
          <a:prstGeom prst="rect">
            <a:avLst/>
          </a:prstGeom>
          <a:noFill/>
        </p:spPr>
      </p:pic>
      <p:pic>
        <p:nvPicPr>
          <p:cNvPr id="29" name="~PP3329.WAV">
            <a:hlinkClick r:id="" action="ppaction://media"/>
          </p:cNvPr>
          <p:cNvPicPr>
            <a:picLocks noRot="1" noChangeAspect="1"/>
          </p:cNvPicPr>
          <p:nvPr>
            <a:wavAudioFile r:embed="rId1" name="~PP3329.WAV"/>
          </p:nvPr>
        </p:nvPicPr>
        <p:blipFill>
          <a:blip r:embed="rId8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1" grpId="0"/>
      <p:bldP spid="12" grpId="0"/>
      <p:bldP spid="20" grpId="0" animBg="1"/>
      <p:bldP spid="21" grpId="0" animBg="1"/>
      <p:bldP spid="22" grpId="0"/>
      <p:bldP spid="19" grpId="0" animBg="1"/>
      <p:bldP spid="25" grpId="0"/>
      <p:bldP spid="30" grpId="0" animBg="1"/>
      <p:bldP spid="18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47788" cy="68595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068738" y="1947191"/>
            <a:ext cx="4896544" cy="52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 anchor="ctr">
            <a:spAutoFit/>
          </a:bodyPr>
          <a:lstStyle/>
          <a:p>
            <a:pPr algn="ctr"/>
            <a:r>
              <a:rPr lang="es-ES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Compara el coste de una intervención médica con el beneficio que produce</a:t>
            </a:r>
            <a:endParaRPr lang="es-ES" sz="1400" dirty="0">
              <a:latin typeface="Calibri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284762" y="1578173"/>
            <a:ext cx="4176464" cy="3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 anchor="ctr">
            <a:spAutoFit/>
          </a:bodyPr>
          <a:lstStyle/>
          <a:p>
            <a:r>
              <a:rPr lang="es-ES" sz="1500" b="1" dirty="0" smtClean="0">
                <a:solidFill>
                  <a:srgbClr val="FF0000"/>
                </a:solidFill>
                <a:latin typeface="Calibri" pitchFamily="34" charset="0"/>
              </a:rPr>
              <a:t>Unidades monetarias</a:t>
            </a:r>
            <a:endParaRPr lang="es-ES" sz="15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19 Flecha abajo"/>
          <p:cNvSpPr/>
          <p:nvPr/>
        </p:nvSpPr>
        <p:spPr bwMode="auto">
          <a:xfrm rot="16200000">
            <a:off x="3492674" y="1557586"/>
            <a:ext cx="360040" cy="36004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21" name="20 Rectángulo"/>
          <p:cNvSpPr/>
          <p:nvPr/>
        </p:nvSpPr>
        <p:spPr bwMode="auto">
          <a:xfrm>
            <a:off x="3924722" y="1496550"/>
            <a:ext cx="5148858" cy="1008112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5247967" y="2576670"/>
            <a:ext cx="2709203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b="1" dirty="0" smtClean="0">
                <a:ln/>
                <a:solidFill>
                  <a:schemeClr val="accent3"/>
                </a:solidFill>
                <a:latin typeface="Calibri" pitchFamily="34" charset="0"/>
              </a:rPr>
              <a:t>Análisis de coste-beneficio</a:t>
            </a:r>
            <a:endParaRPr lang="es-ES" b="1" dirty="0">
              <a:ln/>
              <a:solidFill>
                <a:schemeClr val="accent3"/>
              </a:solidFill>
              <a:latin typeface="Calibri" pitchFamily="34" charset="0"/>
            </a:endParaRPr>
          </a:p>
        </p:txBody>
      </p:sp>
      <p:pic>
        <p:nvPicPr>
          <p:cNvPr id="155650" name="Picture 2" descr="C:\Users\usuario\Desktop\FARMACIA\SESIONES\2014-2015\5 Presentaciones talleres curso 2\depositphotos_10439812-Businessman-euro-sig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4486" y="621482"/>
            <a:ext cx="1788748" cy="1341561"/>
          </a:xfrm>
          <a:prstGeom prst="rect">
            <a:avLst/>
          </a:prstGeom>
          <a:noFill/>
        </p:spPr>
      </p:pic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1260426" y="3665840"/>
            <a:ext cx="7488832" cy="170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9" tIns="45725" rIns="91449" bIns="45725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1400" dirty="0" smtClean="0">
                <a:latin typeface="Calibri" pitchFamily="34" charset="0"/>
              </a:rPr>
              <a:t>   El </a:t>
            </a:r>
            <a:r>
              <a:rPr lang="es-ES" sz="1400" dirty="0">
                <a:latin typeface="Calibri" pitchFamily="34" charset="0"/>
              </a:rPr>
              <a:t>análisis coste-beneficio es un tipo de estudio que compara tanto los costes como las consecuencias en valor </a:t>
            </a:r>
            <a:r>
              <a:rPr lang="es-ES" sz="1400" dirty="0" smtClean="0">
                <a:latin typeface="Calibri" pitchFamily="34" charset="0"/>
              </a:rPr>
              <a:t>monetario</a:t>
            </a:r>
            <a:r>
              <a:rPr lang="es-ES" sz="1400" dirty="0">
                <a:latin typeface="Calibri" pitchFamily="34" charset="0"/>
              </a:rPr>
              <a:t>. </a:t>
            </a:r>
            <a:endParaRPr lang="es-ES" sz="1400" dirty="0" smtClean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s-ES" sz="1400" dirty="0" smtClean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1400" dirty="0" smtClean="0">
                <a:latin typeface="Calibri" pitchFamily="34" charset="0"/>
              </a:rPr>
              <a:t>   Información </a:t>
            </a:r>
            <a:r>
              <a:rPr lang="es-ES" sz="1400" dirty="0">
                <a:latin typeface="Calibri" pitchFamily="34" charset="0"/>
              </a:rPr>
              <a:t>sobre el beneficio neto de una </a:t>
            </a:r>
            <a:r>
              <a:rPr lang="es-ES" sz="1400" dirty="0" smtClean="0">
                <a:latin typeface="Calibri" pitchFamily="34" charset="0"/>
              </a:rPr>
              <a:t>intervención sanitaria </a:t>
            </a:r>
            <a:r>
              <a:rPr lang="es-ES" sz="1400" dirty="0" smtClean="0">
                <a:latin typeface="Calibri" pitchFamily="34" charset="0"/>
                <a:sym typeface="Wingdings" pitchFamily="2" charset="2"/>
              </a:rPr>
              <a:t> ¿com</a:t>
            </a:r>
            <a:r>
              <a:rPr lang="es-ES" sz="1400" dirty="0" smtClean="0">
                <a:latin typeface="Calibri" pitchFamily="34" charset="0"/>
              </a:rPr>
              <a:t>pensa </a:t>
            </a:r>
            <a:r>
              <a:rPr lang="es-ES" sz="1400" dirty="0">
                <a:latin typeface="Calibri" pitchFamily="34" charset="0"/>
              </a:rPr>
              <a:t>en términos </a:t>
            </a:r>
            <a:r>
              <a:rPr lang="es-ES" sz="1400" dirty="0" smtClean="0">
                <a:latin typeface="Calibri" pitchFamily="34" charset="0"/>
              </a:rPr>
              <a:t>económicos?</a:t>
            </a:r>
          </a:p>
        </p:txBody>
      </p:sp>
      <p:pic>
        <p:nvPicPr>
          <p:cNvPr id="16" name="Picture 9" descr="Balanz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5331" y="333450"/>
            <a:ext cx="270058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828378" y="1511990"/>
            <a:ext cx="766140" cy="2616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9" tIns="45725" rIns="91449" bIns="457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100" b="1" dirty="0" smtClean="0">
                <a:latin typeface="Calibri" pitchFamily="34" charset="0"/>
              </a:rPr>
              <a:t>COSTES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340546" y="1498824"/>
            <a:ext cx="706480" cy="2616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9" tIns="45725" rIns="91449" bIns="45725" anchor="ctr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100" b="1" dirty="0" smtClean="0">
                <a:latin typeface="Calibri" pitchFamily="34" charset="0"/>
              </a:rPr>
              <a:t>R.SALUD</a:t>
            </a:r>
          </a:p>
        </p:txBody>
      </p:sp>
      <p:pic>
        <p:nvPicPr>
          <p:cNvPr id="19" name="Picture 1" descr="C:\Users\usuario\Desktop\FARMACIA\SESIONES\2014-2015\5 Presentaciones talleres curso 2\signo-de-interrogacion-rojo-circulo-de-clip-art_4283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4562" y="2133650"/>
            <a:ext cx="613086" cy="614068"/>
          </a:xfrm>
          <a:prstGeom prst="rect">
            <a:avLst/>
          </a:prstGeom>
          <a:noFill/>
        </p:spPr>
      </p:pic>
      <p:pic>
        <p:nvPicPr>
          <p:cNvPr id="23" name="Picture 1" descr="C:\Users\usuario\Desktop\FARMACIA\SESIONES\2014-2015\5 Presentaciones talleres curso 2\mone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6370" y="2061642"/>
            <a:ext cx="797013" cy="797013"/>
          </a:xfrm>
          <a:prstGeom prst="rect">
            <a:avLst/>
          </a:prstGeom>
          <a:noFill/>
        </p:spPr>
      </p:pic>
      <p:pic>
        <p:nvPicPr>
          <p:cNvPr id="24" name="~PP3650.WAV">
            <a:hlinkClick r:id="" action="ppaction://media"/>
          </p:cNvPr>
          <p:cNvPicPr>
            <a:picLocks noRot="1" noChangeAspect="1"/>
          </p:cNvPicPr>
          <p:nvPr>
            <a:wavAudioFile r:embed="rId2" name="~PP3650.WAV"/>
          </p:nvPr>
        </p:nvPicPr>
        <p:blipFill>
          <a:blip r:embed="rId9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/>
      <p:bldP spid="12" grpId="0"/>
      <p:bldP spid="20" grpId="0" animBg="1"/>
      <p:bldP spid="21" grpId="0" animBg="1"/>
      <p:bldP spid="22" grpId="0"/>
      <p:bldP spid="31" grpId="0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2486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324322" y="1868265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POSICIONAMIENTO</a:t>
            </a: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2594" y="3501802"/>
            <a:ext cx="3589279" cy="242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691.WAV">
            <a:hlinkClick r:id="" action="ppaction://media"/>
          </p:cNvPr>
          <p:cNvPicPr>
            <a:picLocks noRot="1" noChangeAspect="1"/>
          </p:cNvPicPr>
          <p:nvPr>
            <a:wavAudioFile r:embed="rId1" name="~PP691.WAV"/>
          </p:nvPr>
        </p:nvPicPr>
        <p:blipFill>
          <a:blip r:embed="rId5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" y="0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88618" y="549474"/>
            <a:ext cx="3816424" cy="50405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Toma de decisiones, basadas en…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052107" y="1053530"/>
            <a:ext cx="5760640" cy="15121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68131" y="1197546"/>
            <a:ext cx="5256991" cy="1368152"/>
          </a:xfrm>
          <a:prstGeom prst="rect">
            <a:avLst/>
          </a:prstGeom>
        </p:spPr>
        <p:txBody>
          <a:bodyPr/>
          <a:lstStyle/>
          <a:p>
            <a:pPr marL="347047" marR="0" lvl="0" indent="-268584" algn="l" defTabSz="914400" rtl="0" eaLnBrk="0" fontAlgn="base" latinLnBrk="0" hangingPunct="0">
              <a:lnSpc>
                <a:spcPct val="80000"/>
              </a:lnSpc>
              <a:spcBef>
                <a:spcPts val="57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s-ES" altLang="es-E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Si hay evidencia de equivalencia o de superioridad </a:t>
            </a:r>
          </a:p>
          <a:p>
            <a:pPr marL="347047" marR="0" lvl="0" indent="-268584" algn="l" defTabSz="914400" rtl="0" eaLnBrk="0" fontAlgn="base" latinLnBrk="0" hangingPunct="0">
              <a:lnSpc>
                <a:spcPct val="80000"/>
              </a:lnSpc>
              <a:spcBef>
                <a:spcPts val="5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tabLst/>
              <a:defRPr/>
            </a:pPr>
            <a:endParaRPr kumimoji="0" lang="es-ES" altLang="es-E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  <a:p>
            <a:pPr marL="347047" marR="0" lvl="0" indent="-268584" algn="l" defTabSz="914400" rtl="0" eaLnBrk="0" fontAlgn="base" latinLnBrk="0" hangingPunct="0">
              <a:lnSpc>
                <a:spcPct val="80000"/>
              </a:lnSpc>
              <a:spcBef>
                <a:spcPts val="57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s-ES" altLang="es-E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Si hay superioridad, si supera o no los umbrales de CEI por AVAC</a:t>
            </a:r>
            <a:r>
              <a:rPr kumimoji="0" lang="es-ES" altLang="es-E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 </a:t>
            </a:r>
          </a:p>
          <a:p>
            <a:pPr marL="347047" marR="0" lvl="0" indent="-268584" algn="l" defTabSz="914400" rtl="0" eaLnBrk="0" fontAlgn="base" latinLnBrk="0" hangingPunct="0">
              <a:lnSpc>
                <a:spcPct val="80000"/>
              </a:lnSpc>
              <a:spcBef>
                <a:spcPts val="57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es-ES" altLang="es-ES" sz="1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  <a:p>
            <a:pPr marL="347047" marR="0" lvl="0" indent="-268584" algn="l" defTabSz="914400" rtl="0" eaLnBrk="0" fontAlgn="base" latinLnBrk="0" hangingPunct="0">
              <a:lnSpc>
                <a:spcPct val="80000"/>
              </a:lnSpc>
              <a:spcBef>
                <a:spcPts val="57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s-ES" altLang="es-E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Si es asumible el impacto presupuestario por parte del SNS </a:t>
            </a:r>
          </a:p>
          <a:p>
            <a:pPr marL="347047" marR="0" lvl="0" indent="-268584" algn="l" defTabSz="914400" rtl="0" eaLnBrk="0" fontAlgn="base" latinLnBrk="0" hangingPunct="0">
              <a:lnSpc>
                <a:spcPct val="80000"/>
              </a:lnSpc>
              <a:spcBef>
                <a:spcPts val="57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es-ES" altLang="es-E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476450" y="3069754"/>
            <a:ext cx="2664296" cy="29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047" lvl="0" indent="-268584" eaLnBrk="0" hangingPunct="0">
              <a:lnSpc>
                <a:spcPct val="80000"/>
              </a:lnSpc>
              <a:spcBef>
                <a:spcPts val="570"/>
              </a:spcBef>
              <a:buClr>
                <a:schemeClr val="accent1"/>
              </a:buClr>
              <a:buSzPct val="80000"/>
              <a:defRPr/>
            </a:pPr>
            <a:r>
              <a:rPr lang="es-ES" altLang="es-ES" sz="1600" b="1" dirty="0" smtClean="0">
                <a:latin typeface="Calibri" pitchFamily="34" charset="0"/>
              </a:rPr>
              <a:t>Evidencia de equivalencia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868938" y="3069754"/>
            <a:ext cx="2808312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047" lvl="0" indent="-268584" eaLnBrk="0" hangingPunct="0">
              <a:lnSpc>
                <a:spcPct val="80000"/>
              </a:lnSpc>
              <a:spcBef>
                <a:spcPts val="570"/>
              </a:spcBef>
              <a:buClr>
                <a:schemeClr val="accent1"/>
              </a:buClr>
              <a:buSzPct val="80000"/>
              <a:defRPr/>
            </a:pPr>
            <a:r>
              <a:rPr lang="es-ES" altLang="es-ES" sz="1600" b="1" dirty="0" smtClean="0">
                <a:latin typeface="Calibri" pitchFamily="34" charset="0"/>
              </a:rPr>
              <a:t>Evidencia de superioridad </a:t>
            </a:r>
          </a:p>
        </p:txBody>
      </p:sp>
      <p:cxnSp>
        <p:nvCxnSpPr>
          <p:cNvPr id="14" name="13 Conector recto"/>
          <p:cNvCxnSpPr/>
          <p:nvPr/>
        </p:nvCxnSpPr>
        <p:spPr>
          <a:xfrm>
            <a:off x="5076850" y="2997746"/>
            <a:ext cx="0" cy="35283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14 Flecha abajo"/>
          <p:cNvSpPr/>
          <p:nvPr/>
        </p:nvSpPr>
        <p:spPr>
          <a:xfrm>
            <a:off x="2124522" y="3482056"/>
            <a:ext cx="360040" cy="109986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2412554" y="3698081"/>
            <a:ext cx="2160240" cy="518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047" lvl="0" indent="-268584" eaLnBrk="0" hangingPunct="0">
              <a:lnSpc>
                <a:spcPct val="80000"/>
              </a:lnSpc>
              <a:spcBef>
                <a:spcPts val="570"/>
              </a:spcBef>
              <a:buClr>
                <a:schemeClr val="accent1"/>
              </a:buClr>
              <a:buSzPct val="80000"/>
              <a:defRPr/>
            </a:pPr>
            <a:r>
              <a:rPr lang="es-ES" altLang="es-ES" sz="1400" dirty="0" smtClean="0">
                <a:latin typeface="Calibri" pitchFamily="34" charset="0"/>
              </a:rPr>
              <a:t>Estudios de equivalencia</a:t>
            </a:r>
          </a:p>
          <a:p>
            <a:pPr marL="347047" lvl="0" indent="-268584" eaLnBrk="0" hangingPunct="0">
              <a:lnSpc>
                <a:spcPct val="80000"/>
              </a:lnSpc>
              <a:spcBef>
                <a:spcPts val="570"/>
              </a:spcBef>
              <a:buClr>
                <a:schemeClr val="accent1"/>
              </a:buClr>
              <a:buSzPct val="80000"/>
              <a:defRPr/>
            </a:pPr>
            <a:r>
              <a:rPr lang="es-ES" altLang="es-ES" sz="1400" dirty="0" smtClean="0">
                <a:latin typeface="Calibri" pitchFamily="34" charset="0"/>
              </a:rPr>
              <a:t>Análisis ATE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1476450" y="4797946"/>
            <a:ext cx="237626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047" lvl="0" indent="-268584" eaLnBrk="0" hangingPunct="0">
              <a:lnSpc>
                <a:spcPct val="80000"/>
              </a:lnSpc>
              <a:spcBef>
                <a:spcPts val="570"/>
              </a:spcBef>
              <a:buClr>
                <a:schemeClr val="accent1"/>
              </a:buClr>
              <a:buSzPct val="80000"/>
              <a:defRPr/>
            </a:pPr>
            <a:r>
              <a:rPr lang="es-ES" altLang="es-ES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Minimización de costes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1260426" y="5302002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latin typeface="Calibri" pitchFamily="34" charset="0"/>
              </a:rPr>
              <a:t>Fármacos equivalentes terapéuticamente, pueden utilizarse de manera intercambiable</a:t>
            </a:r>
            <a:endParaRPr lang="es-ES" sz="1400" dirty="0">
              <a:latin typeface="Calibri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2022150" y="6074345"/>
            <a:ext cx="1974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smtClean="0">
                <a:latin typeface="Calibri" pitchFamily="34" charset="0"/>
              </a:rPr>
              <a:t>Beneficio clínico similar 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5508898" y="3501802"/>
            <a:ext cx="3096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S" altLang="es-ES" sz="1400" dirty="0" smtClean="0">
                <a:latin typeface="Calibri" pitchFamily="34" charset="0"/>
              </a:rPr>
              <a:t>Medicamentos con evidencias de</a:t>
            </a:r>
            <a:r>
              <a:rPr lang="es-ES" altLang="es-ES" sz="1400" dirty="0" smtClean="0">
                <a:solidFill>
                  <a:srgbClr val="CC0066"/>
                </a:solidFill>
                <a:latin typeface="Calibri" pitchFamily="34" charset="0"/>
              </a:rPr>
              <a:t> </a:t>
            </a:r>
            <a:r>
              <a:rPr lang="es-ES" altLang="es-ES" sz="1400" b="1" dirty="0" smtClean="0">
                <a:solidFill>
                  <a:srgbClr val="CC0066"/>
                </a:solidFill>
                <a:latin typeface="Calibri" pitchFamily="34" charset="0"/>
              </a:rPr>
              <a:t>mayor eficacia </a:t>
            </a:r>
            <a:r>
              <a:rPr lang="es-ES" altLang="es-ES" sz="1400" dirty="0" smtClean="0">
                <a:latin typeface="Calibri" pitchFamily="34" charset="0"/>
              </a:rPr>
              <a:t>(mejor relación beneficio riesgo)</a:t>
            </a:r>
          </a:p>
        </p:txBody>
      </p:sp>
      <p:sp>
        <p:nvSpPr>
          <p:cNvPr id="23" name="22 Flecha abajo"/>
          <p:cNvSpPr/>
          <p:nvPr/>
        </p:nvSpPr>
        <p:spPr>
          <a:xfrm>
            <a:off x="6805042" y="4221882"/>
            <a:ext cx="360040" cy="360039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Rectángulo"/>
          <p:cNvSpPr/>
          <p:nvPr/>
        </p:nvSpPr>
        <p:spPr>
          <a:xfrm>
            <a:off x="5868938" y="4725938"/>
            <a:ext cx="2520280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047" lvl="0" indent="-268584" eaLnBrk="0" hangingPunct="0">
              <a:lnSpc>
                <a:spcPct val="80000"/>
              </a:lnSpc>
              <a:spcBef>
                <a:spcPts val="570"/>
              </a:spcBef>
              <a:buClr>
                <a:schemeClr val="accent1"/>
              </a:buClr>
              <a:buSzPct val="80000"/>
              <a:defRPr/>
            </a:pPr>
            <a:r>
              <a:rPr lang="es-ES" altLang="es-ES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Coste eficacia incremental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5292874" y="5210830"/>
            <a:ext cx="216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latin typeface="Calibri" pitchFamily="34" charset="0"/>
              </a:rPr>
              <a:t>Coste incremental de un tratamiento completo</a:t>
            </a:r>
            <a:endParaRPr lang="es-ES" sz="1400" dirty="0">
              <a:latin typeface="Calibri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7741146" y="5229994"/>
            <a:ext cx="5036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latin typeface="Calibri" pitchFamily="34" charset="0"/>
              </a:rPr>
              <a:t>NNT</a:t>
            </a:r>
            <a:endParaRPr lang="es-ES" sz="1400" dirty="0">
              <a:latin typeface="Calibri" pitchFamily="34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5805304" y="6006693"/>
            <a:ext cx="2511906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CEI = NNT x (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Coste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A  - 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Coste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B)</a:t>
            </a: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30" name="29 Conector recto de flecha"/>
          <p:cNvCxnSpPr>
            <a:stCxn id="24" idx="2"/>
            <a:endCxn id="25" idx="0"/>
          </p:cNvCxnSpPr>
          <p:nvPr/>
        </p:nvCxnSpPr>
        <p:spPr>
          <a:xfrm flipH="1">
            <a:off x="6372994" y="5015248"/>
            <a:ext cx="756084" cy="1955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24" idx="2"/>
            <a:endCxn id="26" idx="0"/>
          </p:cNvCxnSpPr>
          <p:nvPr/>
        </p:nvCxnSpPr>
        <p:spPr>
          <a:xfrm>
            <a:off x="7129078" y="5015248"/>
            <a:ext cx="863900" cy="2147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3" name="~PP126.WAV">
            <a:hlinkClick r:id="" action="ppaction://media"/>
          </p:cNvPr>
          <p:cNvPicPr>
            <a:picLocks noRot="1" noChangeAspect="1"/>
          </p:cNvPicPr>
          <p:nvPr>
            <a:wavAudioFile r:embed="rId1" name="~PP126.WAV"/>
          </p:nvPr>
        </p:nvPicPr>
        <p:blipFill>
          <a:blip r:embed="rId4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3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7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~PP2636.WAV">
            <a:hlinkClick r:id="" action="ppaction://media"/>
          </p:cNvPr>
          <p:cNvPicPr>
            <a:picLocks noRot="1" noChangeAspect="1"/>
          </p:cNvPicPr>
          <p:nvPr>
            <a:wavAudioFile r:embed="rId1" name="~PP2636.WAV"/>
          </p:nvPr>
        </p:nvPicPr>
        <p:blipFill>
          <a:blip r:embed="rId4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119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1764482" y="405458"/>
            <a:ext cx="6265112" cy="8368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49" tIns="45725" rIns="91449" bIns="45725" anchor="ctr"/>
          <a:lstStyle/>
          <a:p>
            <a:pPr algn="ctr"/>
            <a:r>
              <a:rPr lang="es-ES" altLang="es-ES" sz="2800" b="1" dirty="0" smtClean="0">
                <a:solidFill>
                  <a:srgbClr val="FF3300"/>
                </a:solidFill>
                <a:latin typeface="Calibri" pitchFamily="32" charset="0"/>
              </a:rPr>
              <a:t>UMBRALES </a:t>
            </a:r>
            <a:r>
              <a:rPr lang="es-ES" altLang="es-ES" sz="2800" b="1" dirty="0">
                <a:solidFill>
                  <a:srgbClr val="FF3300"/>
                </a:solidFill>
                <a:latin typeface="Calibri" pitchFamily="32" charset="0"/>
              </a:rPr>
              <a:t>DE COSTE EFECTIVIDAD INCREMENTAL POR AVAC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19203" y="65103"/>
            <a:ext cx="312924" cy="36934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A5C"/>
            </a:prstShdw>
          </a:effectLst>
        </p:spPr>
        <p:txBody>
          <a:bodyPr wrap="none" lIns="91449" tIns="45725" rIns="91449" bIns="45725">
            <a:spAutoFit/>
          </a:bodyPr>
          <a:lstStyle/>
          <a:p>
            <a:r>
              <a:rPr lang="es-ES" altLang="es-ES"/>
              <a:t>2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5718" y="0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476450" y="1773610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1400" b="1" dirty="0" smtClean="0">
                <a:latin typeface="Calibri" pitchFamily="34" charset="0"/>
              </a:rPr>
              <a:t>Gasto farmacéutico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204642" y="1629594"/>
            <a:ext cx="7920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1400" dirty="0" smtClean="0">
                <a:latin typeface="Calibri" pitchFamily="34" charset="0"/>
              </a:rPr>
              <a:t>AP: 50%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204642" y="1897881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1400" dirty="0" smtClean="0">
                <a:latin typeface="Calibri" pitchFamily="34" charset="0"/>
              </a:rPr>
              <a:t>AH: 15-20%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188418" y="6454130"/>
            <a:ext cx="795717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1050" i="1" dirty="0" smtClean="0">
                <a:latin typeface="Calibri" pitchFamily="34" charset="0"/>
              </a:rPr>
              <a:t>De </a:t>
            </a:r>
            <a:r>
              <a:rPr lang="es-ES" altLang="es-ES" sz="1050" i="1" dirty="0" err="1" smtClean="0">
                <a:latin typeface="Calibri" pitchFamily="34" charset="0"/>
              </a:rPr>
              <a:t>Cock</a:t>
            </a:r>
            <a:r>
              <a:rPr lang="es-ES" altLang="es-ES" sz="1050" i="1" dirty="0" smtClean="0">
                <a:latin typeface="Calibri" pitchFamily="34" charset="0"/>
              </a:rPr>
              <a:t> E et al. Valor umbral del coste por año de vida ganado para recomendar la adopción de tecnologías sanitarias en España: evidencias procedentes de una revisión de la literatura. </a:t>
            </a:r>
            <a:r>
              <a:rPr lang="es-ES" altLang="es-ES" sz="1050" i="1" dirty="0" err="1" smtClean="0">
                <a:latin typeface="Calibri" pitchFamily="34" charset="0"/>
              </a:rPr>
              <a:t>Pharmaeconomics</a:t>
            </a:r>
            <a:r>
              <a:rPr lang="es-ES" altLang="es-ES" sz="1050" i="1" dirty="0" smtClean="0">
                <a:latin typeface="Calibri" pitchFamily="34" charset="0"/>
              </a:rPr>
              <a:t> 2007;4(3):97-107.</a:t>
            </a:r>
          </a:p>
        </p:txBody>
      </p:sp>
      <p:sp>
        <p:nvSpPr>
          <p:cNvPr id="12" name="11 Abrir llave"/>
          <p:cNvSpPr/>
          <p:nvPr/>
        </p:nvSpPr>
        <p:spPr>
          <a:xfrm>
            <a:off x="3132634" y="1557586"/>
            <a:ext cx="45719" cy="720080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Flecha derecha"/>
          <p:cNvSpPr/>
          <p:nvPr/>
        </p:nvSpPr>
        <p:spPr>
          <a:xfrm>
            <a:off x="4500786" y="1773610"/>
            <a:ext cx="792088" cy="2880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5652914" y="1773610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Contención del gasto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5004842" y="2277666"/>
            <a:ext cx="1512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1400" dirty="0" smtClean="0">
                <a:latin typeface="Calibri" pitchFamily="34" charset="0"/>
              </a:rPr>
              <a:t>Coste-efectividad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6877050" y="2277666"/>
            <a:ext cx="1512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1400" dirty="0" smtClean="0">
                <a:latin typeface="Calibri" pitchFamily="34" charset="0"/>
              </a:rPr>
              <a:t>Coste-utilidad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436890" y="2545953"/>
            <a:ext cx="576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1400" i="1" dirty="0" smtClean="0">
                <a:latin typeface="Calibri" pitchFamily="34" charset="0"/>
              </a:rPr>
              <a:t>AVG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7237090" y="2545953"/>
            <a:ext cx="576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1400" i="1" dirty="0" smtClean="0">
                <a:latin typeface="Calibri" pitchFamily="34" charset="0"/>
              </a:rPr>
              <a:t>AVAC</a:t>
            </a:r>
          </a:p>
        </p:txBody>
      </p:sp>
      <p:cxnSp>
        <p:nvCxnSpPr>
          <p:cNvPr id="20" name="19 Conector recto de flecha"/>
          <p:cNvCxnSpPr>
            <a:stCxn id="14" idx="2"/>
          </p:cNvCxnSpPr>
          <p:nvPr/>
        </p:nvCxnSpPr>
        <p:spPr>
          <a:xfrm flipH="1">
            <a:off x="6084962" y="2081387"/>
            <a:ext cx="468052" cy="1962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14" idx="2"/>
          </p:cNvCxnSpPr>
          <p:nvPr/>
        </p:nvCxnSpPr>
        <p:spPr>
          <a:xfrm>
            <a:off x="6553014" y="2081387"/>
            <a:ext cx="540060" cy="1962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24 Rectángulo"/>
          <p:cNvSpPr/>
          <p:nvPr/>
        </p:nvSpPr>
        <p:spPr>
          <a:xfrm>
            <a:off x="2052514" y="3357786"/>
            <a:ext cx="597666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Calibri" pitchFamily="34" charset="0"/>
              </a:rPr>
              <a:t>“¿Cuánto está dispuesto a pagar un sistema de salud por un año de vida ajustado por calidad ganado?”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764482" y="5229994"/>
            <a:ext cx="6552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1600" b="1" dirty="0" smtClean="0">
                <a:latin typeface="Calibri" pitchFamily="34" charset="0"/>
              </a:rPr>
              <a:t>Superioridad, si supera o no los umbrales de CEI por AVAC</a:t>
            </a:r>
            <a:r>
              <a:rPr lang="es-ES" altLang="es-ES" sz="1600" dirty="0" smtClean="0">
                <a:latin typeface="Calibri" pitchFamily="34" charset="0"/>
              </a:rPr>
              <a:t> </a:t>
            </a:r>
            <a:endParaRPr lang="es-ES" sz="1600" dirty="0">
              <a:latin typeface="Calibri" pitchFamily="34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1764482" y="5590034"/>
            <a:ext cx="6120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1600" b="1" dirty="0" smtClean="0">
                <a:latin typeface="Calibri" pitchFamily="34" charset="0"/>
              </a:rPr>
              <a:t>Si es asumible el impacto presupuestario por parte del SNS 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548458" y="4653930"/>
            <a:ext cx="244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1600" b="1" dirty="0" smtClean="0">
                <a:latin typeface="Calibri" pitchFamily="34" charset="0"/>
              </a:rPr>
              <a:t>RECURSOS LIMITADOS</a:t>
            </a:r>
            <a:endParaRPr lang="es-ES" sz="1600" dirty="0">
              <a:latin typeface="Calibri" pitchFamily="34" charset="0"/>
            </a:endParaRPr>
          </a:p>
        </p:txBody>
      </p:sp>
      <p:pic>
        <p:nvPicPr>
          <p:cNvPr id="16486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0426" y="-1"/>
            <a:ext cx="7704856" cy="685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5724922" y="1773610"/>
            <a:ext cx="2591864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47" tIns="42456" rIns="81647" bIns="42456"/>
          <a:lstStyle/>
          <a:p>
            <a:pPr marL="342934" indent="-339759">
              <a:lnSpc>
                <a:spcPct val="80000"/>
              </a:lnSpc>
              <a:spcBef>
                <a:spcPts val="450"/>
              </a:spcBef>
              <a:tabLst>
                <a:tab pos="342934" algn="l"/>
                <a:tab pos="790654" algn="l"/>
                <a:tab pos="1239962" algn="l"/>
                <a:tab pos="1689269" algn="l"/>
                <a:tab pos="2138577" algn="l"/>
                <a:tab pos="2587884" algn="l"/>
                <a:tab pos="3037192" algn="l"/>
                <a:tab pos="3486499" algn="l"/>
                <a:tab pos="3935807" algn="l"/>
                <a:tab pos="4385113" algn="l"/>
                <a:tab pos="4834421" algn="l"/>
                <a:tab pos="5283728" algn="l"/>
                <a:tab pos="5733036" algn="l"/>
                <a:tab pos="6182343" algn="l"/>
                <a:tab pos="6631651" algn="l"/>
                <a:tab pos="7080958" algn="l"/>
                <a:tab pos="7530266" algn="l"/>
                <a:tab pos="7979573" algn="l"/>
                <a:tab pos="8428881" algn="l"/>
                <a:tab pos="8878188" algn="l"/>
                <a:tab pos="9327496" algn="l"/>
              </a:tabLst>
            </a:pPr>
            <a:r>
              <a:rPr lang="es-ES" altLang="es-ES" sz="1600" b="1" i="1" dirty="0">
                <a:solidFill>
                  <a:srgbClr val="FF3300"/>
                </a:solidFill>
                <a:latin typeface="Calibri" pitchFamily="32" charset="0"/>
                <a:ea typeface="Arial Unicode MS" pitchFamily="34" charset="-128"/>
                <a:cs typeface="Calibri" pitchFamily="32" charset="0"/>
              </a:rPr>
              <a:t>NICE:</a:t>
            </a:r>
          </a:p>
          <a:p>
            <a:pPr marL="342934" indent="-339759">
              <a:lnSpc>
                <a:spcPct val="80000"/>
              </a:lnSpc>
              <a:spcBef>
                <a:spcPts val="450"/>
              </a:spcBef>
              <a:tabLst>
                <a:tab pos="342934" algn="l"/>
                <a:tab pos="790654" algn="l"/>
                <a:tab pos="1239962" algn="l"/>
                <a:tab pos="1689269" algn="l"/>
                <a:tab pos="2138577" algn="l"/>
                <a:tab pos="2587884" algn="l"/>
                <a:tab pos="3037192" algn="l"/>
                <a:tab pos="3486499" algn="l"/>
                <a:tab pos="3935807" algn="l"/>
                <a:tab pos="4385113" algn="l"/>
                <a:tab pos="4834421" algn="l"/>
                <a:tab pos="5283728" algn="l"/>
                <a:tab pos="5733036" algn="l"/>
                <a:tab pos="6182343" algn="l"/>
                <a:tab pos="6631651" algn="l"/>
                <a:tab pos="7080958" algn="l"/>
                <a:tab pos="7530266" algn="l"/>
                <a:tab pos="7979573" algn="l"/>
                <a:tab pos="8428881" algn="l"/>
                <a:tab pos="8878188" algn="l"/>
                <a:tab pos="9327496" algn="l"/>
              </a:tabLst>
            </a:pPr>
            <a:r>
              <a:rPr lang="es-ES" altLang="es-ES" sz="1600" b="1" i="1" dirty="0">
                <a:solidFill>
                  <a:srgbClr val="002060"/>
                </a:solidFill>
                <a:latin typeface="Calibri" pitchFamily="32" charset="0"/>
                <a:ea typeface="Arial Unicode MS" pitchFamily="34" charset="-128"/>
                <a:cs typeface="Calibri" pitchFamily="32" charset="0"/>
              </a:rPr>
              <a:t>20.000 £ / AVAC </a:t>
            </a:r>
          </a:p>
          <a:p>
            <a:pPr marL="342934" indent="-339759">
              <a:lnSpc>
                <a:spcPct val="80000"/>
              </a:lnSpc>
              <a:spcBef>
                <a:spcPts val="450"/>
              </a:spcBef>
              <a:tabLst>
                <a:tab pos="342934" algn="l"/>
                <a:tab pos="790654" algn="l"/>
                <a:tab pos="1239962" algn="l"/>
                <a:tab pos="1689269" algn="l"/>
                <a:tab pos="2138577" algn="l"/>
                <a:tab pos="2587884" algn="l"/>
                <a:tab pos="3037192" algn="l"/>
                <a:tab pos="3486499" algn="l"/>
                <a:tab pos="3935807" algn="l"/>
                <a:tab pos="4385113" algn="l"/>
                <a:tab pos="4834421" algn="l"/>
                <a:tab pos="5283728" algn="l"/>
                <a:tab pos="5733036" algn="l"/>
                <a:tab pos="6182343" algn="l"/>
                <a:tab pos="6631651" algn="l"/>
                <a:tab pos="7080958" algn="l"/>
                <a:tab pos="7530266" algn="l"/>
                <a:tab pos="7979573" algn="l"/>
                <a:tab pos="8428881" algn="l"/>
                <a:tab pos="8878188" algn="l"/>
                <a:tab pos="9327496" algn="l"/>
              </a:tabLst>
            </a:pPr>
            <a:r>
              <a:rPr lang="es-ES" altLang="es-ES" sz="1600" b="1" i="1" dirty="0">
                <a:solidFill>
                  <a:srgbClr val="002060"/>
                </a:solidFill>
                <a:latin typeface="Calibri" pitchFamily="32" charset="0"/>
                <a:ea typeface="Arial Unicode MS" pitchFamily="34" charset="-128"/>
                <a:cs typeface="Calibri" pitchFamily="32" charset="0"/>
              </a:rPr>
              <a:t>30.000 £ / AVAC, en determinadas indicaciones</a:t>
            </a:r>
          </a:p>
          <a:p>
            <a:pPr marL="342934" indent="-339759">
              <a:lnSpc>
                <a:spcPct val="80000"/>
              </a:lnSpc>
              <a:spcBef>
                <a:spcPts val="450"/>
              </a:spcBef>
              <a:tabLst>
                <a:tab pos="342934" algn="l"/>
                <a:tab pos="790654" algn="l"/>
                <a:tab pos="1239962" algn="l"/>
                <a:tab pos="1689269" algn="l"/>
                <a:tab pos="2138577" algn="l"/>
                <a:tab pos="2587884" algn="l"/>
                <a:tab pos="3037192" algn="l"/>
                <a:tab pos="3486499" algn="l"/>
                <a:tab pos="3935807" algn="l"/>
                <a:tab pos="4385113" algn="l"/>
                <a:tab pos="4834421" algn="l"/>
                <a:tab pos="5283728" algn="l"/>
                <a:tab pos="5733036" algn="l"/>
                <a:tab pos="6182343" algn="l"/>
                <a:tab pos="6631651" algn="l"/>
                <a:tab pos="7080958" algn="l"/>
                <a:tab pos="7530266" algn="l"/>
                <a:tab pos="7979573" algn="l"/>
                <a:tab pos="8428881" algn="l"/>
                <a:tab pos="8878188" algn="l"/>
                <a:tab pos="9327496" algn="l"/>
              </a:tabLst>
            </a:pPr>
            <a:endParaRPr lang="es-ES" altLang="es-ES" sz="1600" b="1" i="1" dirty="0">
              <a:solidFill>
                <a:srgbClr val="FF3300"/>
              </a:solidFill>
              <a:latin typeface="Calibri" pitchFamily="32" charset="0"/>
              <a:ea typeface="Arial Unicode MS" pitchFamily="34" charset="-128"/>
              <a:cs typeface="Calibri" pitchFamily="32" charset="0"/>
            </a:endParaRPr>
          </a:p>
          <a:p>
            <a:pPr marL="342934" indent="-339759">
              <a:lnSpc>
                <a:spcPct val="80000"/>
              </a:lnSpc>
              <a:spcBef>
                <a:spcPts val="450"/>
              </a:spcBef>
              <a:tabLst>
                <a:tab pos="342934" algn="l"/>
                <a:tab pos="790654" algn="l"/>
                <a:tab pos="1239962" algn="l"/>
                <a:tab pos="1689269" algn="l"/>
                <a:tab pos="2138577" algn="l"/>
                <a:tab pos="2587884" algn="l"/>
                <a:tab pos="3037192" algn="l"/>
                <a:tab pos="3486499" algn="l"/>
                <a:tab pos="3935807" algn="l"/>
                <a:tab pos="4385113" algn="l"/>
                <a:tab pos="4834421" algn="l"/>
                <a:tab pos="5283728" algn="l"/>
                <a:tab pos="5733036" algn="l"/>
                <a:tab pos="6182343" algn="l"/>
                <a:tab pos="6631651" algn="l"/>
                <a:tab pos="7080958" algn="l"/>
                <a:tab pos="7530266" algn="l"/>
                <a:tab pos="7979573" algn="l"/>
                <a:tab pos="8428881" algn="l"/>
                <a:tab pos="8878188" algn="l"/>
                <a:tab pos="9327496" algn="l"/>
              </a:tabLst>
            </a:pPr>
            <a:r>
              <a:rPr lang="es-ES" altLang="es-ES" sz="1600" b="1" i="1" dirty="0">
                <a:solidFill>
                  <a:srgbClr val="FF3300"/>
                </a:solidFill>
                <a:latin typeface="Calibri" pitchFamily="32" charset="0"/>
                <a:ea typeface="Arial Unicode MS" pitchFamily="34" charset="-128"/>
                <a:cs typeface="Calibri" pitchFamily="32" charset="0"/>
              </a:rPr>
              <a:t>NICE-</a:t>
            </a:r>
            <a:r>
              <a:rPr lang="es-ES" altLang="es-ES" sz="1600" b="1" i="1" dirty="0" err="1">
                <a:solidFill>
                  <a:srgbClr val="FF3300"/>
                </a:solidFill>
                <a:latin typeface="Calibri" pitchFamily="32" charset="0"/>
                <a:ea typeface="Arial Unicode MS" pitchFamily="34" charset="-128"/>
                <a:cs typeface="Calibri" pitchFamily="32" charset="0"/>
              </a:rPr>
              <a:t>EoL</a:t>
            </a:r>
            <a:r>
              <a:rPr lang="es-ES" altLang="es-ES" sz="1600" b="1" i="1" dirty="0">
                <a:solidFill>
                  <a:srgbClr val="FF3300"/>
                </a:solidFill>
                <a:latin typeface="Calibri" pitchFamily="32" charset="0"/>
                <a:ea typeface="Arial Unicode MS" pitchFamily="34" charset="-128"/>
                <a:cs typeface="Calibri" pitchFamily="32" charset="0"/>
              </a:rPr>
              <a:t>:</a:t>
            </a:r>
          </a:p>
          <a:p>
            <a:pPr marL="342934" indent="-339759">
              <a:lnSpc>
                <a:spcPct val="80000"/>
              </a:lnSpc>
              <a:spcBef>
                <a:spcPts val="450"/>
              </a:spcBef>
              <a:tabLst>
                <a:tab pos="342934" algn="l"/>
                <a:tab pos="790654" algn="l"/>
                <a:tab pos="1239962" algn="l"/>
                <a:tab pos="1689269" algn="l"/>
                <a:tab pos="2138577" algn="l"/>
                <a:tab pos="2587884" algn="l"/>
                <a:tab pos="3037192" algn="l"/>
                <a:tab pos="3486499" algn="l"/>
                <a:tab pos="3935807" algn="l"/>
                <a:tab pos="4385113" algn="l"/>
                <a:tab pos="4834421" algn="l"/>
                <a:tab pos="5283728" algn="l"/>
                <a:tab pos="5733036" algn="l"/>
                <a:tab pos="6182343" algn="l"/>
                <a:tab pos="6631651" algn="l"/>
                <a:tab pos="7080958" algn="l"/>
                <a:tab pos="7530266" algn="l"/>
                <a:tab pos="7979573" algn="l"/>
                <a:tab pos="8428881" algn="l"/>
                <a:tab pos="8878188" algn="l"/>
                <a:tab pos="9327496" algn="l"/>
              </a:tabLst>
            </a:pPr>
            <a:r>
              <a:rPr lang="es-ES" altLang="es-ES" sz="1600" b="1" i="1" dirty="0">
                <a:latin typeface="Calibri" pitchFamily="32" charset="0"/>
                <a:ea typeface="Arial Unicode MS" pitchFamily="34" charset="-128"/>
                <a:cs typeface="Calibri" pitchFamily="32" charset="0"/>
              </a:rPr>
              <a:t>40.000-50.000</a:t>
            </a:r>
            <a:r>
              <a:rPr lang="es-ES" altLang="es-ES" sz="1600" b="1" i="1" dirty="0">
                <a:solidFill>
                  <a:srgbClr val="FF3300"/>
                </a:solidFill>
                <a:latin typeface="Calibri" pitchFamily="32" charset="0"/>
                <a:ea typeface="Arial Unicode MS" pitchFamily="34" charset="-128"/>
                <a:cs typeface="Calibri" pitchFamily="32" charset="0"/>
              </a:rPr>
              <a:t> </a:t>
            </a:r>
            <a:r>
              <a:rPr lang="es-ES" altLang="es-ES" sz="1600" b="1" i="1" dirty="0">
                <a:solidFill>
                  <a:srgbClr val="002060"/>
                </a:solidFill>
                <a:latin typeface="Calibri" pitchFamily="32" charset="0"/>
                <a:ea typeface="Arial Unicode MS" pitchFamily="34" charset="-128"/>
                <a:cs typeface="Calibri" pitchFamily="32" charset="0"/>
              </a:rPr>
              <a:t>£</a:t>
            </a:r>
            <a:r>
              <a:rPr lang="es-ES" altLang="es-ES" sz="1600" b="1" dirty="0">
                <a:latin typeface="Calibri" pitchFamily="32" charset="0"/>
                <a:ea typeface="Arial Unicode MS" pitchFamily="34" charset="-128"/>
                <a:cs typeface="Calibri" pitchFamily="32" charset="0"/>
              </a:rPr>
              <a:t> /</a:t>
            </a:r>
            <a:r>
              <a:rPr lang="es-ES" altLang="es-ES" sz="1600" b="1" dirty="0" smtClean="0">
                <a:latin typeface="Calibri" pitchFamily="32" charset="0"/>
                <a:ea typeface="Arial Unicode MS" pitchFamily="34" charset="-128"/>
                <a:cs typeface="Calibri" pitchFamily="32" charset="0"/>
              </a:rPr>
              <a:t>AVAC</a:t>
            </a:r>
            <a:endParaRPr lang="es-ES" altLang="es-ES" sz="1600" b="1" i="1" dirty="0">
              <a:solidFill>
                <a:srgbClr val="FF3300"/>
              </a:solidFill>
              <a:latin typeface="Calibri" pitchFamily="32" charset="0"/>
              <a:ea typeface="Arial Unicode MS" pitchFamily="34" charset="-128"/>
              <a:cs typeface="Calibri" pitchFamily="32" charset="0"/>
            </a:endParaRP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20466" y="909514"/>
            <a:ext cx="3304647" cy="367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40546" y="4797946"/>
            <a:ext cx="5158871" cy="1418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32 Rectángulo"/>
          <p:cNvSpPr/>
          <p:nvPr/>
        </p:nvSpPr>
        <p:spPr>
          <a:xfrm>
            <a:off x="1620466" y="2565698"/>
            <a:ext cx="2592288" cy="28803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Rectángulo"/>
          <p:cNvSpPr/>
          <p:nvPr/>
        </p:nvSpPr>
        <p:spPr>
          <a:xfrm>
            <a:off x="1620466" y="1845618"/>
            <a:ext cx="3168352" cy="28803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~PP622.WAV">
            <a:hlinkClick r:id="" action="ppaction://media"/>
          </p:cNvPr>
          <p:cNvPicPr>
            <a:picLocks noRot="1" noChangeAspect="1"/>
          </p:cNvPicPr>
          <p:nvPr>
            <a:wavAudioFile r:embed="rId2" name="~PP622.WAV"/>
          </p:nvPr>
        </p:nvPicPr>
        <p:blipFill>
          <a:blip r:embed="rId9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10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0" grpId="0"/>
      <p:bldP spid="33" grpId="0" animBg="1"/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47788" cy="68595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2554" y="1341562"/>
            <a:ext cx="538001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620466" y="5522452"/>
            <a:ext cx="6912768" cy="7876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9" tIns="45725" rIns="91449" bIns="45725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>
                <a:latin typeface="Calibri" pitchFamily="34" charset="0"/>
              </a:rPr>
              <a:t>La técnica de evaluación económica elegida depende de la naturaleza de los beneficios que se van a estudiar.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88418" y="261442"/>
            <a:ext cx="7704856" cy="8640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Dos aspectos básicos para ayudar al posicionamiento</a:t>
            </a:r>
            <a:r>
              <a:rPr kumimoji="0" lang="es-ES" altLang="es-ES" sz="2000" b="1" i="0" u="none" strike="noStrike" kern="1200" cap="none" spc="0" normalizeH="0" noProof="0" dirty="0" smtClean="0">
                <a:ln>
                  <a:noFill/>
                </a:ln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de un nuevo medicamento: impacto presupuestario y relación coste-efectividad</a:t>
            </a:r>
            <a:endParaRPr kumimoji="0" lang="es-ES" altLang="es-ES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52714" y="1701602"/>
            <a:ext cx="2448272" cy="288032"/>
          </a:xfrm>
          <a:prstGeom prst="rect">
            <a:avLst/>
          </a:prstGeom>
          <a:noFill/>
          <a:ln w="31750">
            <a:solidFill>
              <a:srgbClr val="0081E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3852714" y="4293890"/>
            <a:ext cx="2448272" cy="288032"/>
          </a:xfrm>
          <a:prstGeom prst="rect">
            <a:avLst/>
          </a:prstGeom>
          <a:noFill/>
          <a:ln w="31750">
            <a:solidFill>
              <a:srgbClr val="0081E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2556570" y="3069754"/>
            <a:ext cx="1584176" cy="288032"/>
          </a:xfrm>
          <a:prstGeom prst="rect">
            <a:avLst/>
          </a:prstGeom>
          <a:noFill/>
          <a:ln w="31750">
            <a:solidFill>
              <a:srgbClr val="0081E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6156970" y="3069754"/>
            <a:ext cx="1584176" cy="288032"/>
          </a:xfrm>
          <a:prstGeom prst="rect">
            <a:avLst/>
          </a:prstGeom>
          <a:noFill/>
          <a:ln w="31750">
            <a:solidFill>
              <a:srgbClr val="0081E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2124522" y="3501802"/>
            <a:ext cx="3024336" cy="504056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4932834" y="2421682"/>
            <a:ext cx="3024336" cy="504056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~PP2967.WAV">
            <a:hlinkClick r:id="" action="ppaction://media"/>
          </p:cNvPr>
          <p:cNvPicPr>
            <a:picLocks noRot="1" noChangeAspect="1"/>
          </p:cNvPicPr>
          <p:nvPr>
            <a:wavAudioFile r:embed="rId2" name="~PP2967.WAV"/>
          </p:nvPr>
        </p:nvPicPr>
        <p:blipFill>
          <a:blip r:embed="rId6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37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576636" y="356097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CONCLUSIONES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404442" y="1393825"/>
            <a:ext cx="53285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u="sng" dirty="0" smtClean="0">
                <a:solidFill>
                  <a:srgbClr val="FF0000"/>
                </a:solidFill>
                <a:latin typeface="Calibri" pitchFamily="34" charset="0"/>
              </a:rPr>
              <a:t>Selección de un fármaco </a:t>
            </a:r>
            <a:r>
              <a:rPr lang="es-ES" sz="1400" dirty="0" smtClean="0">
                <a:latin typeface="Calibri" pitchFamily="34" charset="0"/>
                <a:sym typeface="Wingdings" pitchFamily="2" charset="2"/>
              </a:rPr>
              <a:t> sopesar </a:t>
            </a:r>
            <a:r>
              <a:rPr lang="es-ES" sz="1400" dirty="0" smtClean="0">
                <a:latin typeface="Calibri" pitchFamily="34" charset="0"/>
              </a:rPr>
              <a:t>eficacia y seguridad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6228978" y="1393825"/>
            <a:ext cx="22034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¿Beneficio neto favorable?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6589018" y="1753865"/>
            <a:ext cx="2232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Calibri" pitchFamily="34" charset="0"/>
              </a:rPr>
              <a:t>Relación beneficio-riesgo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589018" y="2041897"/>
            <a:ext cx="2232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Calibri" pitchFamily="34" charset="0"/>
              </a:rPr>
              <a:t>Relación coste-conveniencia</a:t>
            </a:r>
          </a:p>
        </p:txBody>
      </p:sp>
      <p:sp>
        <p:nvSpPr>
          <p:cNvPr id="15" name="14 Flecha doblada hacia arriba"/>
          <p:cNvSpPr/>
          <p:nvPr/>
        </p:nvSpPr>
        <p:spPr>
          <a:xfrm rot="5400000">
            <a:off x="6445002" y="1753865"/>
            <a:ext cx="288032" cy="144016"/>
          </a:xfrm>
          <a:prstGeom prst="ben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Flecha doblada hacia arriba"/>
          <p:cNvSpPr/>
          <p:nvPr/>
        </p:nvSpPr>
        <p:spPr>
          <a:xfrm rot="5400000">
            <a:off x="6228978" y="1897881"/>
            <a:ext cx="576064" cy="144016"/>
          </a:xfrm>
          <a:prstGeom prst="ben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1476450" y="2997746"/>
            <a:ext cx="4186719" cy="309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9" tIns="46805" rIns="90009" bIns="46805">
            <a:spAutoFit/>
          </a:bodyPr>
          <a:lstStyle/>
          <a:p>
            <a:pPr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</a:pPr>
            <a:r>
              <a:rPr lang="es-ES" sz="1400" b="1" i="1" dirty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1. Resumen de beneficio/riesgo y de coste/efectividad</a:t>
            </a: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1620466" y="3285778"/>
            <a:ext cx="7128792" cy="1417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9" tIns="46805" rIns="90009" bIns="46805">
            <a:spAutoFit/>
          </a:bodyPr>
          <a:lstStyle/>
          <a:p>
            <a:pPr algn="just">
              <a:spcBef>
                <a:spcPts val="12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</a:pPr>
            <a:r>
              <a:rPr lang="es-ES" sz="1400" dirty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- </a:t>
            </a:r>
            <a:r>
              <a:rPr lang="es-ES" sz="1400" dirty="0" smtClean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Principales </a:t>
            </a:r>
            <a:r>
              <a:rPr lang="es-ES" sz="1400" dirty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mejoras en la relación beneficio-riesgo respecto a las </a:t>
            </a:r>
            <a:r>
              <a:rPr lang="es-ES" sz="1400" dirty="0" smtClean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alternativas</a:t>
            </a:r>
            <a:endParaRPr lang="es-ES" sz="1400" dirty="0">
              <a:solidFill>
                <a:srgbClr val="000000"/>
              </a:solidFill>
              <a:latin typeface="Calibri" pitchFamily="34" charset="0"/>
              <a:cs typeface="Times New Roman" pitchFamily="16" charset="0"/>
            </a:endParaRPr>
          </a:p>
          <a:p>
            <a:pPr algn="just">
              <a:spcBef>
                <a:spcPts val="12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</a:pPr>
            <a:r>
              <a:rPr lang="es-ES" sz="1400" dirty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- Evaluación de la relación beneficio-riesgo para subgrupos de pacientes.</a:t>
            </a:r>
          </a:p>
          <a:p>
            <a:pPr algn="just">
              <a:spcBef>
                <a:spcPts val="12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</a:pPr>
            <a:r>
              <a:rPr lang="es-ES" sz="1400" dirty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- Evaluación de la utilidad/necesidad en el hospital</a:t>
            </a:r>
          </a:p>
          <a:p>
            <a:pPr algn="just">
              <a:spcBef>
                <a:spcPts val="120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</a:pPr>
            <a:r>
              <a:rPr lang="es-ES" sz="1400" dirty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- Evaluación de la relación coste/efectividad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538845" y="4992034"/>
            <a:ext cx="4067007" cy="309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9" tIns="46805" rIns="90009" bIns="46805">
            <a:spAutoFit/>
          </a:bodyPr>
          <a:lstStyle/>
          <a:p>
            <a:pPr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</a:pPr>
            <a:r>
              <a:rPr lang="es-ES" sz="1400" b="1" i="1" dirty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2. Condiciones de uso y posicionamiento terapéutico</a:t>
            </a: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1692474" y="5374010"/>
            <a:ext cx="3384376" cy="8947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9" tIns="46805" rIns="90009" bIns="46805">
            <a:spAutoFit/>
          </a:bodyPr>
          <a:lstStyle/>
          <a:p>
            <a:pPr marL="336584" indent="-336584" algn="just">
              <a:spcBef>
                <a:spcPts val="600"/>
              </a:spcBef>
              <a:buFont typeface="Times New Roman" pitchFamily="16" charset="0"/>
              <a:buAutoNum type="arabicPeriod"/>
              <a:tabLst>
                <a:tab pos="336584" algn="l"/>
                <a:tab pos="784303" algn="l"/>
                <a:tab pos="1233611" algn="l"/>
                <a:tab pos="1682918" algn="l"/>
                <a:tab pos="2132226" algn="l"/>
                <a:tab pos="2581533" algn="l"/>
                <a:tab pos="3030841" algn="l"/>
                <a:tab pos="3480148" algn="l"/>
                <a:tab pos="3929456" algn="l"/>
                <a:tab pos="4378763" algn="l"/>
                <a:tab pos="4828071" algn="l"/>
                <a:tab pos="5277378" algn="l"/>
                <a:tab pos="5726686" algn="l"/>
                <a:tab pos="6175993" algn="l"/>
                <a:tab pos="6625300" algn="l"/>
                <a:tab pos="7074607" algn="l"/>
                <a:tab pos="7523915" algn="l"/>
                <a:tab pos="7973222" algn="l"/>
                <a:tab pos="8422530" algn="l"/>
                <a:tab pos="8871837" algn="l"/>
                <a:tab pos="9321145" algn="l"/>
              </a:tabLst>
            </a:pPr>
            <a:r>
              <a:rPr lang="es-ES" sz="1400" dirty="0" smtClean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Fármacos disponibles.</a:t>
            </a:r>
            <a:endParaRPr lang="es-ES" sz="1400" dirty="0">
              <a:solidFill>
                <a:srgbClr val="000000"/>
              </a:solidFill>
              <a:latin typeface="Calibri" pitchFamily="34" charset="0"/>
              <a:cs typeface="Times New Roman" pitchFamily="16" charset="0"/>
            </a:endParaRPr>
          </a:p>
          <a:p>
            <a:pPr marL="336584" indent="-336584" algn="just">
              <a:spcBef>
                <a:spcPts val="600"/>
              </a:spcBef>
              <a:buFont typeface="Times New Roman" pitchFamily="16" charset="0"/>
              <a:buAutoNum type="arabicPeriod"/>
              <a:tabLst>
                <a:tab pos="336584" algn="l"/>
                <a:tab pos="784303" algn="l"/>
                <a:tab pos="1233611" algn="l"/>
                <a:tab pos="1682918" algn="l"/>
                <a:tab pos="2132226" algn="l"/>
                <a:tab pos="2581533" algn="l"/>
                <a:tab pos="3030841" algn="l"/>
                <a:tab pos="3480148" algn="l"/>
                <a:tab pos="3929456" algn="l"/>
                <a:tab pos="4378763" algn="l"/>
                <a:tab pos="4828071" algn="l"/>
                <a:tab pos="5277378" algn="l"/>
                <a:tab pos="5726686" algn="l"/>
                <a:tab pos="6175993" algn="l"/>
                <a:tab pos="6625300" algn="l"/>
                <a:tab pos="7074607" algn="l"/>
                <a:tab pos="7523915" algn="l"/>
                <a:tab pos="7973222" algn="l"/>
                <a:tab pos="8422530" algn="l"/>
                <a:tab pos="8871837" algn="l"/>
                <a:tab pos="9321145" algn="l"/>
              </a:tabLst>
            </a:pPr>
            <a:r>
              <a:rPr lang="es-ES" sz="1400" dirty="0" smtClean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Qué </a:t>
            </a:r>
            <a:r>
              <a:rPr lang="es-ES" sz="1400" dirty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aporta el nuevo </a:t>
            </a:r>
            <a:r>
              <a:rPr lang="es-ES" sz="1400" dirty="0" smtClean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fármaco</a:t>
            </a:r>
            <a:endParaRPr lang="es-ES" sz="1400" dirty="0">
              <a:solidFill>
                <a:srgbClr val="000000"/>
              </a:solidFill>
              <a:latin typeface="Calibri" pitchFamily="34" charset="0"/>
              <a:cs typeface="Times New Roman" pitchFamily="16" charset="0"/>
            </a:endParaRPr>
          </a:p>
          <a:p>
            <a:pPr marL="336584" indent="-336584" algn="just">
              <a:spcBef>
                <a:spcPts val="600"/>
              </a:spcBef>
              <a:buFont typeface="Times New Roman" pitchFamily="16" charset="0"/>
              <a:buAutoNum type="arabicPeriod"/>
              <a:tabLst>
                <a:tab pos="336584" algn="l"/>
                <a:tab pos="784303" algn="l"/>
                <a:tab pos="1233611" algn="l"/>
                <a:tab pos="1682918" algn="l"/>
                <a:tab pos="2132226" algn="l"/>
                <a:tab pos="2581533" algn="l"/>
                <a:tab pos="3030841" algn="l"/>
                <a:tab pos="3480148" algn="l"/>
                <a:tab pos="3929456" algn="l"/>
                <a:tab pos="4378763" algn="l"/>
                <a:tab pos="4828071" algn="l"/>
                <a:tab pos="5277378" algn="l"/>
                <a:tab pos="5726686" algn="l"/>
                <a:tab pos="6175993" algn="l"/>
                <a:tab pos="6625300" algn="l"/>
                <a:tab pos="7074607" algn="l"/>
                <a:tab pos="7523915" algn="l"/>
                <a:tab pos="7973222" algn="l"/>
                <a:tab pos="8422530" algn="l"/>
                <a:tab pos="8871837" algn="l"/>
                <a:tab pos="9321145" algn="l"/>
              </a:tabLst>
            </a:pPr>
            <a:r>
              <a:rPr lang="es-ES" sz="1400" dirty="0" smtClean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A </a:t>
            </a:r>
            <a:r>
              <a:rPr lang="es-ES" sz="1400" dirty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quién aporta ventajas (subgrupos</a:t>
            </a:r>
            <a:r>
              <a:rPr lang="es-ES" sz="1400" dirty="0" smtClean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) </a:t>
            </a:r>
            <a:endParaRPr lang="es-ES" sz="1400" dirty="0">
              <a:solidFill>
                <a:srgbClr val="000000"/>
              </a:solidFill>
              <a:latin typeface="Calibri" pitchFamily="34" charset="0"/>
              <a:cs typeface="Times New Roman" pitchFamily="16" charset="0"/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1438466" y="2565698"/>
            <a:ext cx="26302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u="sng" dirty="0" smtClean="0">
                <a:solidFill>
                  <a:srgbClr val="FF0000"/>
                </a:solidFill>
                <a:latin typeface="Calibri" pitchFamily="34" charset="0"/>
              </a:rPr>
              <a:t>Elaboración de conclusiones y PT</a:t>
            </a: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5652914" y="5662042"/>
            <a:ext cx="2736304" cy="309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9" tIns="46805" rIns="90009" bIns="46805">
            <a:spAutoFit/>
          </a:bodyPr>
          <a:lstStyle/>
          <a:p>
            <a:pPr marL="336584" indent="-336584" algn="just">
              <a:spcBef>
                <a:spcPts val="600"/>
              </a:spcBef>
              <a:tabLst>
                <a:tab pos="336584" algn="l"/>
                <a:tab pos="784303" algn="l"/>
                <a:tab pos="1233611" algn="l"/>
                <a:tab pos="1682918" algn="l"/>
                <a:tab pos="2132226" algn="l"/>
                <a:tab pos="2581533" algn="l"/>
                <a:tab pos="3030841" algn="l"/>
                <a:tab pos="3480148" algn="l"/>
                <a:tab pos="3929456" algn="l"/>
                <a:tab pos="4378763" algn="l"/>
                <a:tab pos="4828071" algn="l"/>
                <a:tab pos="5277378" algn="l"/>
                <a:tab pos="5726686" algn="l"/>
                <a:tab pos="6175993" algn="l"/>
                <a:tab pos="6625300" algn="l"/>
                <a:tab pos="7074607" algn="l"/>
                <a:tab pos="7523915" algn="l"/>
                <a:tab pos="7973222" algn="l"/>
                <a:tab pos="8422530" algn="l"/>
                <a:tab pos="8871837" algn="l"/>
                <a:tab pos="9321145" algn="l"/>
              </a:tabLst>
            </a:pPr>
            <a:r>
              <a:rPr lang="es-ES" sz="1400" dirty="0" smtClean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¿GFT? ¿Equivalente terapéutico?</a:t>
            </a:r>
            <a:endParaRPr lang="es-ES" sz="1400" dirty="0">
              <a:solidFill>
                <a:srgbClr val="000000"/>
              </a:solidFill>
              <a:latin typeface="Calibri" pitchFamily="34" charset="0"/>
              <a:cs typeface="Times New Roman" pitchFamily="16" charset="0"/>
            </a:endParaRPr>
          </a:p>
        </p:txBody>
      </p:sp>
      <p:cxnSp>
        <p:nvCxnSpPr>
          <p:cNvPr id="38" name="37 Conector recto de flecha"/>
          <p:cNvCxnSpPr/>
          <p:nvPr/>
        </p:nvCxnSpPr>
        <p:spPr>
          <a:xfrm>
            <a:off x="4860826" y="5806058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38 Rectángulo"/>
          <p:cNvSpPr/>
          <p:nvPr/>
        </p:nvSpPr>
        <p:spPr>
          <a:xfrm>
            <a:off x="3492674" y="6382122"/>
            <a:ext cx="2880320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Calibri" pitchFamily="34" charset="0"/>
              </a:rPr>
              <a:t>PROTOCOLOS TERAPÉUTICOS</a:t>
            </a: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5652914" y="5950074"/>
            <a:ext cx="2736304" cy="309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9" tIns="46805" rIns="90009" bIns="46805">
            <a:spAutoFit/>
          </a:bodyPr>
          <a:lstStyle/>
          <a:p>
            <a:pPr marL="336584" indent="-336584" algn="just">
              <a:spcBef>
                <a:spcPts val="600"/>
              </a:spcBef>
              <a:tabLst>
                <a:tab pos="336584" algn="l"/>
                <a:tab pos="784303" algn="l"/>
                <a:tab pos="1233611" algn="l"/>
                <a:tab pos="1682918" algn="l"/>
                <a:tab pos="2132226" algn="l"/>
                <a:tab pos="2581533" algn="l"/>
                <a:tab pos="3030841" algn="l"/>
                <a:tab pos="3480148" algn="l"/>
                <a:tab pos="3929456" algn="l"/>
                <a:tab pos="4378763" algn="l"/>
                <a:tab pos="4828071" algn="l"/>
                <a:tab pos="5277378" algn="l"/>
                <a:tab pos="5726686" algn="l"/>
                <a:tab pos="6175993" algn="l"/>
                <a:tab pos="6625300" algn="l"/>
                <a:tab pos="7074607" algn="l"/>
                <a:tab pos="7523915" algn="l"/>
                <a:tab pos="7973222" algn="l"/>
                <a:tab pos="8422530" algn="l"/>
                <a:tab pos="8871837" algn="l"/>
                <a:tab pos="9321145" algn="l"/>
              </a:tabLst>
            </a:pPr>
            <a:r>
              <a:rPr lang="es-ES" sz="1400" dirty="0" smtClean="0">
                <a:solidFill>
                  <a:srgbClr val="000000"/>
                </a:solidFill>
                <a:latin typeface="Calibri" pitchFamily="34" charset="0"/>
                <a:cs typeface="Times New Roman" pitchFamily="16" charset="0"/>
              </a:rPr>
              <a:t>Pacientes más beneficiados</a:t>
            </a:r>
            <a:endParaRPr lang="es-ES" sz="1400" dirty="0">
              <a:solidFill>
                <a:srgbClr val="000000"/>
              </a:solidFill>
              <a:latin typeface="Calibri" pitchFamily="34" charset="0"/>
              <a:cs typeface="Times New Roman" pitchFamily="16" charset="0"/>
            </a:endParaRPr>
          </a:p>
        </p:txBody>
      </p:sp>
      <p:cxnSp>
        <p:nvCxnSpPr>
          <p:cNvPr id="41" name="40 Conector recto de flecha"/>
          <p:cNvCxnSpPr/>
          <p:nvPr/>
        </p:nvCxnSpPr>
        <p:spPr>
          <a:xfrm>
            <a:off x="4860826" y="6094090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/>
        </p:nvSpPr>
        <p:spPr>
          <a:xfrm>
            <a:off x="1548458" y="1701602"/>
            <a:ext cx="44644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i="1" dirty="0" smtClean="0">
                <a:latin typeface="Calibri" pitchFamily="34" charset="0"/>
              </a:rPr>
              <a:t>Proceso riguroso, independiente, transparente, sistemático</a:t>
            </a:r>
          </a:p>
        </p:txBody>
      </p:sp>
      <p:pic>
        <p:nvPicPr>
          <p:cNvPr id="26" name="~PP2749.WAV">
            <a:hlinkClick r:id="" action="ppaction://media"/>
          </p:cNvPr>
          <p:cNvPicPr>
            <a:picLocks noRot="1" noChangeAspect="1"/>
          </p:cNvPicPr>
          <p:nvPr>
            <a:wavAudioFile r:embed="rId1" name="~PP2749.WAV"/>
          </p:nvPr>
        </p:nvPicPr>
        <p:blipFill>
          <a:blip r:embed="rId4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263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718" y="0"/>
            <a:ext cx="9217026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5763870" y="1231593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GRACIAS</a:t>
            </a:r>
            <a:endParaRPr lang="es-ES" sz="4400" b="1" dirty="0"/>
          </a:p>
        </p:txBody>
      </p:sp>
      <p:pic>
        <p:nvPicPr>
          <p:cNvPr id="6" name="~PP2725.WAV">
            <a:hlinkClick r:id="" action="ppaction://media"/>
          </p:cNvPr>
          <p:cNvPicPr>
            <a:picLocks noRot="1" noChangeAspect="1"/>
          </p:cNvPicPr>
          <p:nvPr>
            <a:wavAudioFile r:embed="rId1" name="~PP2725.WAV"/>
          </p:nvPr>
        </p:nvPicPr>
        <p:blipFill>
          <a:blip r:embed="rId5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Rectángulo"/>
          <p:cNvSpPr/>
          <p:nvPr/>
        </p:nvSpPr>
        <p:spPr>
          <a:xfrm>
            <a:off x="1908498" y="1599977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Calibri" pitchFamily="34" charset="0"/>
              </a:rPr>
              <a:t>Aprobación</a:t>
            </a:r>
            <a:r>
              <a:rPr lang="es-ES" sz="1400" dirty="0" smtClean="0">
                <a:latin typeface="Calibri" pitchFamily="34" charset="0"/>
              </a:rPr>
              <a:t> nuevo medicamento </a:t>
            </a:r>
            <a:endParaRPr lang="es-ES" sz="1400" dirty="0"/>
          </a:p>
        </p:txBody>
      </p:sp>
      <p:cxnSp>
        <p:nvCxnSpPr>
          <p:cNvPr id="23" name="22 Conector recto de flecha"/>
          <p:cNvCxnSpPr/>
          <p:nvPr/>
        </p:nvCxnSpPr>
        <p:spPr>
          <a:xfrm>
            <a:off x="4284762" y="1888009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23 Rectángulo"/>
          <p:cNvSpPr/>
          <p:nvPr/>
        </p:nvSpPr>
        <p:spPr>
          <a:xfrm>
            <a:off x="5364882" y="1671985"/>
            <a:ext cx="2304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Calibri" pitchFamily="34" charset="0"/>
              </a:rPr>
              <a:t>Ensayos clínicos</a:t>
            </a:r>
            <a:endParaRPr lang="es-ES" sz="1400" dirty="0"/>
          </a:p>
        </p:txBody>
      </p:sp>
      <p:sp>
        <p:nvSpPr>
          <p:cNvPr id="25" name="24 Rectángulo"/>
          <p:cNvSpPr/>
          <p:nvPr/>
        </p:nvSpPr>
        <p:spPr>
          <a:xfrm>
            <a:off x="3780706" y="2133650"/>
            <a:ext cx="208823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Calibri" pitchFamily="34" charset="0"/>
              </a:rPr>
              <a:t>¿Aporta ventajas terapéuticas?</a:t>
            </a:r>
            <a:endParaRPr lang="es-ES" sz="1400" b="1" dirty="0"/>
          </a:p>
        </p:txBody>
      </p:sp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1116410" y="6374428"/>
            <a:ext cx="78488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es-ES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Cuesta Terán MT, Martínez de la Gándara M, Martínez Vallejo M. Nuevos principios activos: revisión 2002 (2ª parte). </a:t>
            </a:r>
            <a:r>
              <a:rPr kumimoji="0" lang="es-ES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Inf</a:t>
            </a:r>
            <a:r>
              <a:rPr kumimoji="0" lang="es-ES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Ter </a:t>
            </a:r>
            <a:r>
              <a:rPr kumimoji="0" lang="es-ES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Sist</a:t>
            </a:r>
            <a:r>
              <a:rPr kumimoji="0" lang="es-ES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Nac</a:t>
            </a:r>
            <a:r>
              <a:rPr kumimoji="0" lang="es-ES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Salud 2003;27(2):57-75.</a:t>
            </a:r>
            <a:endParaRPr kumimoji="0" lang="es-ES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3420666" y="5374010"/>
            <a:ext cx="280083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2400" b="1" dirty="0" smtClean="0">
                <a:ln/>
                <a:solidFill>
                  <a:schemeClr val="accent3"/>
                </a:solidFill>
                <a:latin typeface="Calibri" pitchFamily="34" charset="0"/>
              </a:rPr>
              <a:t>Lugar en terapéutica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1476450" y="69349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INTRODUCCIÓN</a:t>
            </a:r>
            <a:endParaRPr lang="es-E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2196530" y="3285778"/>
            <a:ext cx="5832648" cy="1944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Rectángulo"/>
          <p:cNvSpPr/>
          <p:nvPr/>
        </p:nvSpPr>
        <p:spPr>
          <a:xfrm>
            <a:off x="2628578" y="3634205"/>
            <a:ext cx="122413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latin typeface="Calibri" pitchFamily="34" charset="0"/>
              </a:rPr>
              <a:t>40 P.A. </a:t>
            </a:r>
          </a:p>
          <a:p>
            <a:pPr algn="ctr"/>
            <a:r>
              <a:rPr lang="es-ES" sz="1400" dirty="0" smtClean="0">
                <a:latin typeface="Calibri" pitchFamily="34" charset="0"/>
              </a:rPr>
              <a:t>(2002)</a:t>
            </a:r>
            <a:endParaRPr lang="es-ES" sz="1400" dirty="0"/>
          </a:p>
        </p:txBody>
      </p:sp>
      <p:sp>
        <p:nvSpPr>
          <p:cNvPr id="40" name="39 Rectángulo"/>
          <p:cNvSpPr/>
          <p:nvPr/>
        </p:nvSpPr>
        <p:spPr>
          <a:xfrm>
            <a:off x="4034910" y="3706213"/>
            <a:ext cx="10038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latin typeface="Calibri" pitchFamily="34" charset="0"/>
              </a:rPr>
              <a:t>15 (37,5%) </a:t>
            </a:r>
            <a:endParaRPr lang="es-ES" sz="1400" dirty="0"/>
          </a:p>
        </p:txBody>
      </p:sp>
      <p:sp>
        <p:nvSpPr>
          <p:cNvPr id="41" name="40 Rectángulo"/>
          <p:cNvSpPr/>
          <p:nvPr/>
        </p:nvSpPr>
        <p:spPr>
          <a:xfrm>
            <a:off x="5403818" y="3543613"/>
            <a:ext cx="7050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i="1" dirty="0" smtClean="0">
                <a:latin typeface="Calibri" pitchFamily="34" charset="0"/>
              </a:rPr>
              <a:t>Me </a:t>
            </a:r>
            <a:r>
              <a:rPr lang="es-ES" sz="1400" i="1" dirty="0" err="1" smtClean="0">
                <a:latin typeface="Calibri" pitchFamily="34" charset="0"/>
              </a:rPr>
              <a:t>too</a:t>
            </a:r>
            <a:endParaRPr lang="es-ES" sz="1400" i="1" dirty="0"/>
          </a:p>
        </p:txBody>
      </p:sp>
      <p:sp>
        <p:nvSpPr>
          <p:cNvPr id="42" name="41 Rectángulo"/>
          <p:cNvSpPr/>
          <p:nvPr/>
        </p:nvSpPr>
        <p:spPr>
          <a:xfrm>
            <a:off x="5403818" y="4056961"/>
            <a:ext cx="1847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latin typeface="Calibri" pitchFamily="34" charset="0"/>
              </a:rPr>
              <a:t>No mejora significativa</a:t>
            </a:r>
            <a:endParaRPr lang="es-ES" sz="1400" dirty="0"/>
          </a:p>
        </p:txBody>
      </p:sp>
      <p:sp>
        <p:nvSpPr>
          <p:cNvPr id="43" name="42 Abrir llave"/>
          <p:cNvSpPr/>
          <p:nvPr/>
        </p:nvSpPr>
        <p:spPr>
          <a:xfrm>
            <a:off x="5331810" y="3480897"/>
            <a:ext cx="72008" cy="936104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44" name="43 Flecha abajo"/>
          <p:cNvSpPr/>
          <p:nvPr/>
        </p:nvSpPr>
        <p:spPr>
          <a:xfrm>
            <a:off x="6378102" y="4417001"/>
            <a:ext cx="432048" cy="21602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45" name="44 Rectángulo"/>
          <p:cNvSpPr/>
          <p:nvPr/>
        </p:nvSpPr>
        <p:spPr>
          <a:xfrm>
            <a:off x="5369990" y="4706774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latin typeface="Calibri" pitchFamily="34" charset="0"/>
              </a:rPr>
              <a:t>No beneficios en salud </a:t>
            </a:r>
          </a:p>
          <a:p>
            <a:pPr algn="ctr"/>
            <a:r>
              <a:rPr lang="es-ES" sz="1400" dirty="0" smtClean="0">
                <a:latin typeface="Calibri" pitchFamily="34" charset="0"/>
              </a:rPr>
              <a:t>¿Riesgo? </a:t>
            </a:r>
            <a:endParaRPr lang="es-ES" sz="1400" dirty="0">
              <a:latin typeface="Calibri" pitchFamily="34" charset="0"/>
            </a:endParaRPr>
          </a:p>
        </p:txBody>
      </p:sp>
      <p:pic>
        <p:nvPicPr>
          <p:cNvPr id="26" name="~PP1575.WAV">
            <a:hlinkClick r:id="" action="ppaction://media"/>
          </p:cNvPr>
          <p:cNvPicPr>
            <a:picLocks noRot="1" noChangeAspect="1"/>
          </p:cNvPicPr>
          <p:nvPr>
            <a:wavAudioFile r:embed="rId1" name="~PP1575.WAV"/>
          </p:nvPr>
        </p:nvPicPr>
        <p:blipFill>
          <a:blip r:embed="rId4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1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1620466" y="708312"/>
            <a:ext cx="5976664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b="1" dirty="0" smtClean="0">
                <a:latin typeface="Calibri" pitchFamily="34" charset="0"/>
              </a:rPr>
              <a:t>Eficacia</a:t>
            </a:r>
          </a:p>
          <a:p>
            <a:pPr>
              <a:lnSpc>
                <a:spcPct val="150000"/>
              </a:lnSpc>
            </a:pPr>
            <a:r>
              <a:rPr lang="es-ES" sz="1400" b="1" dirty="0" smtClean="0">
                <a:latin typeface="Calibri" pitchFamily="34" charset="0"/>
              </a:rPr>
              <a:t>Seguridad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332434" y="621482"/>
            <a:ext cx="7272808" cy="936104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12" name="11 Rectángulo"/>
          <p:cNvSpPr/>
          <p:nvPr/>
        </p:nvSpPr>
        <p:spPr>
          <a:xfrm>
            <a:off x="1332434" y="2637706"/>
            <a:ext cx="7272808" cy="936104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13" name="12 Rectángulo"/>
          <p:cNvSpPr/>
          <p:nvPr/>
        </p:nvSpPr>
        <p:spPr>
          <a:xfrm>
            <a:off x="7143490" y="909514"/>
            <a:ext cx="1051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PRIMARIOS</a:t>
            </a:r>
            <a:endParaRPr lang="es-ES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7028373" y="2925738"/>
            <a:ext cx="12598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SECUNDARIOS</a:t>
            </a:r>
            <a:endParaRPr lang="es-ES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332434" y="1605494"/>
            <a:ext cx="74168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tabLst>
                <a:tab pos="630238" algn="l"/>
              </a:tabLst>
            </a:pPr>
            <a:r>
              <a:rPr lang="es-ES" sz="1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Capacidad de los fármacos para conseguir una mejora de salud. </a:t>
            </a:r>
          </a:p>
          <a:p>
            <a:pPr lvl="0" algn="just">
              <a:spcBef>
                <a:spcPts val="600"/>
              </a:spcBef>
              <a:tabLst>
                <a:tab pos="630238" algn="l"/>
              </a:tabLst>
            </a:pPr>
            <a:r>
              <a:rPr lang="es-ES" sz="1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Selección fármaco: sopesar eficacia y seguridad </a:t>
            </a:r>
            <a:r>
              <a:rPr lang="es-ES" sz="1400" dirty="0" smtClean="0">
                <a:latin typeface="Calibri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s-ES" sz="1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beneficio neto favorable?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1620466" y="2724536"/>
            <a:ext cx="532859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b="1" dirty="0" smtClean="0">
                <a:latin typeface="Calibri" pitchFamily="34" charset="0"/>
              </a:rPr>
              <a:t>Eficiencia (factores relativos al coste)</a:t>
            </a:r>
          </a:p>
          <a:p>
            <a:pPr>
              <a:lnSpc>
                <a:spcPct val="150000"/>
              </a:lnSpc>
            </a:pPr>
            <a:r>
              <a:rPr lang="es-ES" sz="1400" b="1" dirty="0" smtClean="0">
                <a:latin typeface="Calibri" pitchFamily="34" charset="0"/>
              </a:rPr>
              <a:t>Conveniencia (factores relativos a la administración)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1044402" y="6597978"/>
            <a:ext cx="79335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i="1" dirty="0" smtClean="0">
                <a:latin typeface="Calibri" pitchFamily="34" charset="0"/>
              </a:rPr>
              <a:t>Beatriz Calderón, Francisco Puigventós - EL POSICIONAMIENTO TERAPÉUTICO DE LOS MEDICAMENTOS El Comprimido nº 10, julio 2007 </a:t>
            </a:r>
            <a:endParaRPr lang="es-ES" sz="1100" i="1" dirty="0">
              <a:latin typeface="Calibri" pitchFamily="34" charset="0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6530" y="3861842"/>
            <a:ext cx="5760640" cy="236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~PP1265.WAV">
            <a:hlinkClick r:id="" action="ppaction://media"/>
          </p:cNvPr>
          <p:cNvPicPr>
            <a:picLocks noRot="1" noChangeAspect="1"/>
          </p:cNvPicPr>
          <p:nvPr>
            <a:wavAudioFile r:embed="rId1" name="~PP1265.WAV"/>
          </p:nvPr>
        </p:nvPicPr>
        <p:blipFill>
          <a:blip r:embed="rId5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1513203" y="4180942"/>
            <a:ext cx="29523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1200" b="1" dirty="0" err="1" smtClean="0">
                <a:latin typeface="Calibri" pitchFamily="34" charset="0"/>
              </a:rPr>
              <a:t>Atosibán</a:t>
            </a:r>
            <a:r>
              <a:rPr lang="es-ES" sz="1200" b="1" dirty="0" smtClean="0">
                <a:latin typeface="Calibri" pitchFamily="34" charset="0"/>
              </a:rPr>
              <a:t> en parto prematuro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188418" y="405458"/>
            <a:ext cx="7704856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b="1" dirty="0" smtClean="0">
                <a:solidFill>
                  <a:schemeClr val="tx1"/>
                </a:solidFill>
                <a:latin typeface="Calibri" pitchFamily="34" charset="0"/>
              </a:rPr>
              <a:t>EFICACIA</a:t>
            </a:r>
            <a:endParaRPr lang="es-ES" sz="1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883427" y="549474"/>
            <a:ext cx="2412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hangingPunct="0">
              <a:tabLst>
                <a:tab pos="630238" algn="l"/>
              </a:tabLst>
            </a:pPr>
            <a:r>
              <a:rPr lang="es-ES" sz="14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Ensayos clínicos comparativos</a:t>
            </a:r>
            <a:endParaRPr lang="es-ES" sz="1400" b="1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3" name="22 Flecha circular"/>
          <p:cNvSpPr/>
          <p:nvPr/>
        </p:nvSpPr>
        <p:spPr>
          <a:xfrm rot="11784878">
            <a:off x="4282519" y="2860956"/>
            <a:ext cx="1196984" cy="877602"/>
          </a:xfrm>
          <a:prstGeom prst="circular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00">
              <a:solidFill>
                <a:schemeClr val="tx1"/>
              </a:solidFill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1873243" y="4984353"/>
            <a:ext cx="6192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1200" dirty="0" smtClean="0">
                <a:latin typeface="Calibri" pitchFamily="34" charset="0"/>
              </a:rPr>
              <a:t>No resultados beneficiosos sobre la morbimortalidad fetal y neonatal</a:t>
            </a:r>
          </a:p>
          <a:p>
            <a:r>
              <a:rPr lang="es-ES" sz="1200" dirty="0" smtClean="0">
                <a:latin typeface="Calibri" pitchFamily="34" charset="0"/>
              </a:rPr>
              <a:t>Aumento de morbimortalidad en embarazos muy prematuros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1873243" y="4562759"/>
            <a:ext cx="1727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>
                <a:latin typeface="Calibri" pitchFamily="34" charset="0"/>
              </a:rPr>
              <a:t>Retrasa parto prematuro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6661026" y="4365898"/>
            <a:ext cx="755335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4800" b="1" dirty="0" smtClean="0">
                <a:ln/>
                <a:solidFill>
                  <a:schemeClr val="accent3"/>
                </a:solidFill>
                <a:latin typeface="Calibri" pitchFamily="34" charset="0"/>
              </a:rPr>
              <a:t>¿?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441195" y="4571470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B050"/>
                </a:solidFill>
                <a:latin typeface="Calibri" pitchFamily="34" charset="0"/>
                <a:sym typeface="Wingdings 2"/>
              </a:rPr>
              <a:t></a:t>
            </a:r>
            <a:r>
              <a:rPr lang="es-ES" b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endParaRPr lang="es-ES" b="1" dirty="0">
              <a:solidFill>
                <a:srgbClr val="00B050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1441195" y="5003518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Calibri" pitchFamily="34" charset="0"/>
                <a:sym typeface="Wingdings 2"/>
              </a:rPr>
              <a:t></a:t>
            </a:r>
            <a:r>
              <a:rPr lang="es-ES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1476450" y="1629594"/>
            <a:ext cx="6912768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31" name="30 Rectángulo"/>
          <p:cNvSpPr/>
          <p:nvPr/>
        </p:nvSpPr>
        <p:spPr>
          <a:xfrm>
            <a:off x="5940946" y="1917626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Variables intermedias o subrogadas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4829349" y="1989634"/>
            <a:ext cx="4031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Vs.</a:t>
            </a:r>
            <a:endParaRPr lang="es-ES" sz="1400" b="1" dirty="0"/>
          </a:p>
        </p:txBody>
      </p:sp>
      <p:sp>
        <p:nvSpPr>
          <p:cNvPr id="33" name="32 Rectángulo"/>
          <p:cNvSpPr/>
          <p:nvPr/>
        </p:nvSpPr>
        <p:spPr>
          <a:xfrm>
            <a:off x="6084962" y="2592120"/>
            <a:ext cx="18389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i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Reducción de tensión arterial</a:t>
            </a:r>
            <a:endParaRPr lang="es-ES" sz="1100" i="1" dirty="0"/>
          </a:p>
        </p:txBody>
      </p:sp>
      <p:sp>
        <p:nvSpPr>
          <p:cNvPr id="34" name="33 Rectángulo"/>
          <p:cNvSpPr/>
          <p:nvPr/>
        </p:nvSpPr>
        <p:spPr>
          <a:xfrm>
            <a:off x="5652914" y="3256742"/>
            <a:ext cx="334865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spcBef>
                <a:spcPts val="600"/>
              </a:spcBef>
              <a:tabLst>
                <a:tab pos="630238" algn="l"/>
              </a:tabLst>
            </a:pPr>
            <a:r>
              <a:rPr lang="es-ES" sz="1100" dirty="0" smtClean="0">
                <a:latin typeface="Calibri" pitchFamily="34" charset="0"/>
              </a:rPr>
              <a:t>Beneficios clínicos reales no comprobados </a:t>
            </a:r>
          </a:p>
          <a:p>
            <a:pPr lvl="0" algn="just" eaLnBrk="0" hangingPunct="0">
              <a:spcBef>
                <a:spcPts val="600"/>
              </a:spcBef>
              <a:tabLst>
                <a:tab pos="630238" algn="l"/>
              </a:tabLst>
            </a:pPr>
            <a:r>
              <a:rPr lang="es-ES" sz="1100" dirty="0" smtClean="0">
                <a:latin typeface="Calibri" pitchFamily="34" charset="0"/>
              </a:rPr>
              <a:t>Necesarios resultados ulteriores sobre reducción de morbilidad, mortalidad o curación.</a:t>
            </a:r>
          </a:p>
        </p:txBody>
      </p:sp>
      <p:sp>
        <p:nvSpPr>
          <p:cNvPr id="35" name="34 Rectángulo"/>
          <p:cNvSpPr/>
          <p:nvPr/>
        </p:nvSpPr>
        <p:spPr>
          <a:xfrm>
            <a:off x="1692474" y="1773610"/>
            <a:ext cx="2520280" cy="12241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36" name="35 Rectángulo"/>
          <p:cNvSpPr/>
          <p:nvPr/>
        </p:nvSpPr>
        <p:spPr>
          <a:xfrm>
            <a:off x="1692474" y="1917626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Variables clínicas finales u orientadas al paciente</a:t>
            </a:r>
            <a:r>
              <a:rPr lang="es-ES" sz="12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s-ES" sz="1200" dirty="0"/>
          </a:p>
        </p:txBody>
      </p:sp>
      <p:sp>
        <p:nvSpPr>
          <p:cNvPr id="37" name="36 Rectángulo"/>
          <p:cNvSpPr/>
          <p:nvPr/>
        </p:nvSpPr>
        <p:spPr>
          <a:xfrm>
            <a:off x="1764482" y="2565698"/>
            <a:ext cx="23968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i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Reducción de eventos cardiovasculares</a:t>
            </a:r>
            <a:endParaRPr lang="es-ES" sz="1100" i="1" dirty="0"/>
          </a:p>
        </p:txBody>
      </p:sp>
      <p:sp>
        <p:nvSpPr>
          <p:cNvPr id="41" name="40 Rectángulo"/>
          <p:cNvSpPr/>
          <p:nvPr/>
        </p:nvSpPr>
        <p:spPr>
          <a:xfrm>
            <a:off x="1476450" y="5734050"/>
            <a:ext cx="7272808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Rectángulo"/>
          <p:cNvSpPr/>
          <p:nvPr/>
        </p:nvSpPr>
        <p:spPr>
          <a:xfrm>
            <a:off x="1608103" y="6094090"/>
            <a:ext cx="1850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Calibri" pitchFamily="34" charset="0"/>
              </a:rPr>
              <a:t>Consenso SORT (2004)</a:t>
            </a:r>
            <a:endParaRPr lang="es-ES" sz="1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3636690" y="6259592"/>
            <a:ext cx="46614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u="sng" dirty="0" smtClean="0">
                <a:latin typeface="Calibri" pitchFamily="34" charset="0"/>
              </a:rPr>
              <a:t>Evidencia 3</a:t>
            </a:r>
            <a:r>
              <a:rPr lang="es-ES" sz="1400" dirty="0" smtClean="0">
                <a:latin typeface="Calibri" pitchFamily="34" charset="0"/>
              </a:rPr>
              <a:t>: estudios que se centren en variables intermedias</a:t>
            </a:r>
          </a:p>
        </p:txBody>
      </p:sp>
      <p:sp>
        <p:nvSpPr>
          <p:cNvPr id="44" name="43 Rectángulo"/>
          <p:cNvSpPr/>
          <p:nvPr/>
        </p:nvSpPr>
        <p:spPr>
          <a:xfrm>
            <a:off x="3636690" y="5950074"/>
            <a:ext cx="49809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u="sng" dirty="0" smtClean="0">
                <a:latin typeface="Calibri" pitchFamily="34" charset="0"/>
              </a:rPr>
              <a:t>Evidencia 1-2</a:t>
            </a:r>
            <a:r>
              <a:rPr lang="es-ES" sz="1400" dirty="0" smtClean="0">
                <a:latin typeface="Calibri" pitchFamily="34" charset="0"/>
              </a:rPr>
              <a:t>: estudios que se centren en variables clínicas finales</a:t>
            </a:r>
          </a:p>
        </p:txBody>
      </p:sp>
      <p:pic>
        <p:nvPicPr>
          <p:cNvPr id="39" name="~PP574.WAV">
            <a:hlinkClick r:id="" action="ppaction://media"/>
          </p:cNvPr>
          <p:cNvPicPr>
            <a:picLocks noRot="1" noChangeAspect="1"/>
          </p:cNvPicPr>
          <p:nvPr>
            <a:wavAudioFile r:embed="rId1" name="~PP574.WAV"/>
          </p:nvPr>
        </p:nvPicPr>
        <p:blipFill>
          <a:blip r:embed="rId4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8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1188418" y="549474"/>
            <a:ext cx="7704856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b="1" dirty="0" smtClean="0">
                <a:solidFill>
                  <a:schemeClr val="tx1"/>
                </a:solidFill>
                <a:latin typeface="Calibri" pitchFamily="34" charset="0"/>
              </a:rPr>
              <a:t>SEGURIDAD</a:t>
            </a:r>
            <a:endParaRPr lang="es-ES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4140746" y="612771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Calibri" pitchFamily="34" charset="0"/>
              </a:rPr>
              <a:t>Gravedad de la enfermedad a tratar y comparar con la de las alternativas disponibles</a:t>
            </a:r>
          </a:p>
        </p:txBody>
      </p:sp>
      <p:sp>
        <p:nvSpPr>
          <p:cNvPr id="100353" name="Rectangle 1"/>
          <p:cNvSpPr>
            <a:spLocks noChangeArrowheads="1"/>
          </p:cNvSpPr>
          <p:nvPr/>
        </p:nvSpPr>
        <p:spPr bwMode="auto">
          <a:xfrm>
            <a:off x="5652914" y="1754007"/>
            <a:ext cx="2376264" cy="117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Gravedad del efecto adverso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Frecuencia del efecto adverso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Experiencia de utilización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Probabilidad de la interacción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</p:txBody>
      </p:sp>
      <p:sp>
        <p:nvSpPr>
          <p:cNvPr id="41" name="40 Rectángulo"/>
          <p:cNvSpPr/>
          <p:nvPr/>
        </p:nvSpPr>
        <p:spPr>
          <a:xfrm>
            <a:off x="3420666" y="4005858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i="1" dirty="0" smtClean="0">
                <a:latin typeface="Calibri" pitchFamily="34" charset="0"/>
              </a:rPr>
              <a:t>Otras fuentes de información de seguridad</a:t>
            </a:r>
            <a:endParaRPr lang="es-ES" sz="1200" i="1" dirty="0">
              <a:latin typeface="Calibri" pitchFamily="34" charset="0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1476450" y="2133650"/>
            <a:ext cx="3208186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400" b="1" dirty="0" smtClean="0">
                <a:latin typeface="Calibri" pitchFamily="34" charset="0"/>
              </a:rPr>
              <a:t>Ensayos clínicos:  </a:t>
            </a:r>
            <a:r>
              <a:rPr lang="es-ES" sz="1600" b="1" dirty="0" smtClean="0">
                <a:latin typeface="Calibri" pitchFamily="34" charset="0"/>
              </a:rPr>
              <a:t>seguridad</a:t>
            </a:r>
            <a:r>
              <a:rPr lang="es-ES" sz="1400" b="1" dirty="0" smtClean="0">
                <a:latin typeface="Calibri" pitchFamily="34" charset="0"/>
              </a:rPr>
              <a:t> comparada</a:t>
            </a:r>
            <a:endParaRPr lang="es-ES" sz="1400" b="1" dirty="0">
              <a:latin typeface="Calibri" pitchFamily="34" charset="0"/>
            </a:endParaRPr>
          </a:p>
        </p:txBody>
      </p:sp>
      <p:cxnSp>
        <p:nvCxnSpPr>
          <p:cNvPr id="46" name="45 Conector recto de flecha"/>
          <p:cNvCxnSpPr/>
          <p:nvPr/>
        </p:nvCxnSpPr>
        <p:spPr>
          <a:xfrm>
            <a:off x="3420666" y="3789834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1404442" y="4958526"/>
            <a:ext cx="7325852" cy="13515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— 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Estudios en fase IV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o realizados en poblaciones más grandes o menos seleccionadas.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— 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Sistemas de notificación espontánea de reacciones adversas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, como la tarjeta amarilla.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— 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Estudios epidemiológicos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realizados en bases de datos sanitarias.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— 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Revisiones sistemáticas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de los ensayos clínicos y de estudios epidemiológicos observacionales. 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4" name="13 Flecha derecha"/>
          <p:cNvSpPr/>
          <p:nvPr/>
        </p:nvSpPr>
        <p:spPr>
          <a:xfrm>
            <a:off x="4860826" y="2205658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1548458" y="3296811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latin typeface="Calibri" pitchFamily="34" charset="0"/>
              </a:rPr>
              <a:t>Poca potencia para detectar efectos adversos de baja frecuencia y los que se manifiestan a largo plazo</a:t>
            </a:r>
          </a:p>
        </p:txBody>
      </p:sp>
      <p:pic>
        <p:nvPicPr>
          <p:cNvPr id="16" name="~PP3578.WAV">
            <a:hlinkClick r:id="" action="ppaction://media"/>
          </p:cNvPr>
          <p:cNvPicPr>
            <a:picLocks noRot="1" noChangeAspect="1"/>
          </p:cNvPicPr>
          <p:nvPr>
            <a:wavAudioFile r:embed="rId1" name="~PP3578.WAV"/>
          </p:nvPr>
        </p:nvPicPr>
        <p:blipFill>
          <a:blip r:embed="rId4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" y="1"/>
            <a:ext cx="134772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1188418" y="549474"/>
            <a:ext cx="7704856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b="1" dirty="0" smtClean="0">
                <a:solidFill>
                  <a:schemeClr val="tx1"/>
                </a:solidFill>
                <a:latin typeface="Calibri" pitchFamily="34" charset="0"/>
              </a:rPr>
              <a:t>CONVENIENCIA - ADECUACIÓN</a:t>
            </a:r>
            <a:endParaRPr lang="es-ES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5076850" y="621482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Calibri" pitchFamily="34" charset="0"/>
              </a:rPr>
              <a:t>Administración, posología, disponibilidad, aceptabilidad</a:t>
            </a:r>
          </a:p>
        </p:txBody>
      </p:sp>
      <p:sp>
        <p:nvSpPr>
          <p:cNvPr id="33" name="32 Rectángulo"/>
          <p:cNvSpPr/>
          <p:nvPr/>
        </p:nvSpPr>
        <p:spPr>
          <a:xfrm>
            <a:off x="1620466" y="1989634"/>
            <a:ext cx="6912768" cy="15121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34" name="33 Rectángulo"/>
          <p:cNvSpPr/>
          <p:nvPr/>
        </p:nvSpPr>
        <p:spPr>
          <a:xfrm>
            <a:off x="1548458" y="1413570"/>
            <a:ext cx="446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smtClean="0">
                <a:latin typeface="Calibri" pitchFamily="34" charset="0"/>
              </a:rPr>
              <a:t>Disminuir las molestias para el paciente y facilitar el cumplimiento</a:t>
            </a:r>
            <a:endParaRPr lang="es-ES" sz="1200" b="1" dirty="0">
              <a:latin typeface="Calibri" pitchFamily="34" charset="0"/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6084962" y="1341562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latin typeface="Calibri" pitchFamily="34" charset="0"/>
              </a:rPr>
              <a:t>Vía oral preferible a la parenteral </a:t>
            </a:r>
          </a:p>
          <a:p>
            <a:r>
              <a:rPr lang="es-ES" sz="1200" dirty="0" smtClean="0">
                <a:latin typeface="Calibri" pitchFamily="34" charset="0"/>
              </a:rPr>
              <a:t>1 toma al día mejor que 3</a:t>
            </a:r>
            <a:endParaRPr lang="es-ES" sz="1200" dirty="0"/>
          </a:p>
        </p:txBody>
      </p:sp>
      <p:sp>
        <p:nvSpPr>
          <p:cNvPr id="36" name="35 Rectángulo"/>
          <p:cNvSpPr/>
          <p:nvPr/>
        </p:nvSpPr>
        <p:spPr>
          <a:xfrm>
            <a:off x="1692474" y="2032025"/>
            <a:ext cx="16901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>
                <a:latin typeface="Calibri" pitchFamily="34" charset="0"/>
              </a:rPr>
              <a:t>Ventajas en adecuación </a:t>
            </a:r>
            <a:endParaRPr lang="es-ES" sz="1200" dirty="0">
              <a:latin typeface="Calibri" pitchFamily="34" charset="0"/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6203737" y="2032025"/>
            <a:ext cx="14654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>
                <a:latin typeface="Calibri" pitchFamily="34" charset="0"/>
              </a:rPr>
              <a:t>Eficacia / efectividad</a:t>
            </a:r>
            <a:endParaRPr lang="es-ES" sz="1200" dirty="0">
              <a:latin typeface="Calibri" pitchFamily="34" charset="0"/>
            </a:endParaRPr>
          </a:p>
        </p:txBody>
      </p:sp>
      <p:cxnSp>
        <p:nvCxnSpPr>
          <p:cNvPr id="38" name="37 Conector recto de flecha"/>
          <p:cNvCxnSpPr>
            <a:stCxn id="36" idx="3"/>
            <a:endCxn id="37" idx="1"/>
          </p:cNvCxnSpPr>
          <p:nvPr/>
        </p:nvCxnSpPr>
        <p:spPr>
          <a:xfrm>
            <a:off x="3382617" y="2170525"/>
            <a:ext cx="28211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38 Rectángulo"/>
          <p:cNvSpPr/>
          <p:nvPr/>
        </p:nvSpPr>
        <p:spPr>
          <a:xfrm>
            <a:off x="3420666" y="2320057"/>
            <a:ext cx="1080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latin typeface="Calibri" pitchFamily="34" charset="0"/>
              </a:rPr>
              <a:t>Reducir complejidad</a:t>
            </a:r>
            <a:endParaRPr lang="es-ES" sz="1200" dirty="0">
              <a:latin typeface="Calibri" pitchFamily="34" charset="0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5076851" y="2320057"/>
            <a:ext cx="9361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latin typeface="Calibri" pitchFamily="34" charset="0"/>
              </a:rPr>
              <a:t>Mejora en adherencia</a:t>
            </a:r>
            <a:endParaRPr lang="es-ES" sz="1200" dirty="0">
              <a:latin typeface="Calibri" pitchFamily="34" charset="0"/>
            </a:endParaRPr>
          </a:p>
        </p:txBody>
      </p:sp>
      <p:cxnSp>
        <p:nvCxnSpPr>
          <p:cNvPr id="43" name="42 Conector recto de flecha"/>
          <p:cNvCxnSpPr/>
          <p:nvPr/>
        </p:nvCxnSpPr>
        <p:spPr>
          <a:xfrm>
            <a:off x="4284762" y="2536081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>
            <a:off x="2700586" y="2392065"/>
            <a:ext cx="64807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 flipV="1">
            <a:off x="6084962" y="2320057"/>
            <a:ext cx="50405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Rectángulo"/>
          <p:cNvSpPr/>
          <p:nvPr/>
        </p:nvSpPr>
        <p:spPr>
          <a:xfrm>
            <a:off x="3204642" y="2781722"/>
            <a:ext cx="12753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i="1" dirty="0" smtClean="0">
                <a:latin typeface="Calibri" pitchFamily="34" charset="0"/>
              </a:rPr>
              <a:t>Dosis única diaria</a:t>
            </a:r>
            <a:endParaRPr lang="es-ES" sz="1200" i="1" dirty="0">
              <a:latin typeface="Calibri" pitchFamily="34" charset="0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636690" y="3213770"/>
            <a:ext cx="2448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¿Comodidad a un coste razonable? </a:t>
            </a:r>
            <a:endParaRPr lang="es-ES" sz="1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1188418" y="3789834"/>
            <a:ext cx="7704856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b="1" dirty="0" smtClean="0">
                <a:solidFill>
                  <a:schemeClr val="tx1"/>
                </a:solidFill>
                <a:latin typeface="Calibri" pitchFamily="34" charset="0"/>
              </a:rPr>
              <a:t>COSTE</a:t>
            </a:r>
            <a:endParaRPr lang="es-ES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2" name="Rectangle 1"/>
          <p:cNvSpPr>
            <a:spLocks noChangeArrowheads="1"/>
          </p:cNvSpPr>
          <p:nvPr/>
        </p:nvSpPr>
        <p:spPr bwMode="auto">
          <a:xfrm>
            <a:off x="4587731" y="3861842"/>
            <a:ext cx="41154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400" b="1" dirty="0" smtClean="0">
                <a:latin typeface="Calibri" pitchFamily="34" charset="0"/>
              </a:rPr>
              <a:t>Coste relativo por día de tratamiento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400" b="1" dirty="0" smtClean="0">
                <a:latin typeface="Calibri" pitchFamily="34" charset="0"/>
              </a:rPr>
              <a:t>Coste de adquisición, administración, monitorización</a:t>
            </a:r>
          </a:p>
        </p:txBody>
      </p:sp>
      <p:sp>
        <p:nvSpPr>
          <p:cNvPr id="54" name="53 Rectángulo"/>
          <p:cNvSpPr/>
          <p:nvPr/>
        </p:nvSpPr>
        <p:spPr>
          <a:xfrm>
            <a:off x="1404442" y="4581922"/>
            <a:ext cx="41044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smtClean="0">
                <a:latin typeface="Calibri" pitchFamily="34" charset="0"/>
              </a:rPr>
              <a:t>Coste comparativo del medicamento frente a alternativas</a:t>
            </a:r>
          </a:p>
        </p:txBody>
      </p:sp>
      <p:sp>
        <p:nvSpPr>
          <p:cNvPr id="55" name="54 Rectángulo"/>
          <p:cNvSpPr/>
          <p:nvPr/>
        </p:nvSpPr>
        <p:spPr>
          <a:xfrm>
            <a:off x="1744573" y="5085978"/>
            <a:ext cx="1905266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" sz="1200" b="1" dirty="0" smtClean="0">
                <a:latin typeface="Calibri" pitchFamily="34" charset="0"/>
              </a:rPr>
              <a:t>¿Balance beneficio/riesgo?</a:t>
            </a:r>
            <a:endParaRPr lang="es-ES" sz="1200" b="1" dirty="0"/>
          </a:p>
        </p:txBody>
      </p:sp>
      <p:sp>
        <p:nvSpPr>
          <p:cNvPr id="56" name="55 Rectángulo"/>
          <p:cNvSpPr/>
          <p:nvPr/>
        </p:nvSpPr>
        <p:spPr>
          <a:xfrm>
            <a:off x="3780706" y="5013970"/>
            <a:ext cx="627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 smtClean="0">
                <a:latin typeface="Calibri" pitchFamily="34" charset="0"/>
              </a:rPr>
              <a:t>Similar</a:t>
            </a:r>
            <a:endParaRPr lang="es-ES" sz="1200" b="1" dirty="0"/>
          </a:p>
        </p:txBody>
      </p:sp>
      <p:sp>
        <p:nvSpPr>
          <p:cNvPr id="57" name="56 Rectángulo"/>
          <p:cNvSpPr/>
          <p:nvPr/>
        </p:nvSpPr>
        <p:spPr>
          <a:xfrm>
            <a:off x="3780706" y="5457051"/>
            <a:ext cx="5741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 smtClean="0">
                <a:latin typeface="Calibri" pitchFamily="34" charset="0"/>
              </a:rPr>
              <a:t>Mejor</a:t>
            </a:r>
            <a:endParaRPr lang="es-ES" sz="1200" b="1" dirty="0"/>
          </a:p>
        </p:txBody>
      </p:sp>
      <p:sp>
        <p:nvSpPr>
          <p:cNvPr id="58" name="57 Rectángulo"/>
          <p:cNvSpPr/>
          <p:nvPr/>
        </p:nvSpPr>
        <p:spPr>
          <a:xfrm>
            <a:off x="4749847" y="5013970"/>
            <a:ext cx="9750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>
                <a:latin typeface="Calibri" pitchFamily="34" charset="0"/>
              </a:rPr>
              <a:t>Menor coste</a:t>
            </a:r>
            <a:endParaRPr lang="es-ES" sz="1200" dirty="0"/>
          </a:p>
        </p:txBody>
      </p:sp>
      <p:sp>
        <p:nvSpPr>
          <p:cNvPr id="60" name="59 Rectángulo"/>
          <p:cNvSpPr/>
          <p:nvPr/>
        </p:nvSpPr>
        <p:spPr>
          <a:xfrm>
            <a:off x="4735094" y="5457051"/>
            <a:ext cx="629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>
                <a:latin typeface="Calibri" pitchFamily="34" charset="0"/>
              </a:rPr>
              <a:t>Valorar</a:t>
            </a:r>
            <a:endParaRPr lang="es-ES" sz="1200" dirty="0"/>
          </a:p>
        </p:txBody>
      </p:sp>
      <p:sp>
        <p:nvSpPr>
          <p:cNvPr id="31" name="30 Rectángulo"/>
          <p:cNvSpPr/>
          <p:nvPr/>
        </p:nvSpPr>
        <p:spPr>
          <a:xfrm>
            <a:off x="5571436" y="5302002"/>
            <a:ext cx="1305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>
                <a:latin typeface="Calibri" pitchFamily="34" charset="0"/>
              </a:rPr>
              <a:t>Máxima eficiencia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5584876" y="5590034"/>
            <a:ext cx="25883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latin typeface="Calibri" pitchFamily="34" charset="0"/>
              </a:rPr>
              <a:t>Pacientes que más se van a beneficiar</a:t>
            </a:r>
          </a:p>
        </p:txBody>
      </p:sp>
      <p:sp>
        <p:nvSpPr>
          <p:cNvPr id="41" name="40 Abrir llave"/>
          <p:cNvSpPr/>
          <p:nvPr/>
        </p:nvSpPr>
        <p:spPr>
          <a:xfrm>
            <a:off x="3708698" y="5013970"/>
            <a:ext cx="144016" cy="72008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6" name="45 Conector recto de flecha"/>
          <p:cNvCxnSpPr/>
          <p:nvPr/>
        </p:nvCxnSpPr>
        <p:spPr>
          <a:xfrm>
            <a:off x="4500786" y="5157986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/>
          <p:nvPr/>
        </p:nvCxnSpPr>
        <p:spPr>
          <a:xfrm>
            <a:off x="4500786" y="5601067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61 Conector recto de flecha"/>
          <p:cNvCxnSpPr>
            <a:stCxn id="60" idx="3"/>
            <a:endCxn id="31" idx="1"/>
          </p:cNvCxnSpPr>
          <p:nvPr/>
        </p:nvCxnSpPr>
        <p:spPr>
          <a:xfrm flipV="1">
            <a:off x="5364882" y="5440502"/>
            <a:ext cx="206554" cy="1550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63 Conector recto de flecha"/>
          <p:cNvCxnSpPr>
            <a:stCxn id="60" idx="3"/>
            <a:endCxn id="32" idx="1"/>
          </p:cNvCxnSpPr>
          <p:nvPr/>
        </p:nvCxnSpPr>
        <p:spPr>
          <a:xfrm>
            <a:off x="5364882" y="5595551"/>
            <a:ext cx="219994" cy="1329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65 Rectángulo"/>
          <p:cNvSpPr/>
          <p:nvPr/>
        </p:nvSpPr>
        <p:spPr>
          <a:xfrm>
            <a:off x="2772594" y="6094090"/>
            <a:ext cx="4824536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b="1" dirty="0" smtClean="0">
                <a:ln/>
                <a:solidFill>
                  <a:schemeClr val="accent3"/>
                </a:solidFill>
                <a:latin typeface="Calibri" pitchFamily="34" charset="0"/>
              </a:rPr>
              <a:t>EVALUACIÓN FARMACOECONÓMICA</a:t>
            </a:r>
            <a:endParaRPr lang="es-ES" b="1" dirty="0">
              <a:ln/>
              <a:solidFill>
                <a:schemeClr val="accent3"/>
              </a:solidFill>
              <a:latin typeface="Calibri" pitchFamily="34" charset="0"/>
            </a:endParaRPr>
          </a:p>
        </p:txBody>
      </p:sp>
      <p:pic>
        <p:nvPicPr>
          <p:cNvPr id="63" name="~PP2058.WAV">
            <a:hlinkClick r:id="" action="ppaction://media"/>
          </p:cNvPr>
          <p:cNvPicPr>
            <a:picLocks noRot="1" noChangeAspect="1"/>
          </p:cNvPicPr>
          <p:nvPr>
            <a:wavAudioFile r:embed="rId1" name="~PP2058.WAV"/>
          </p:nvPr>
        </p:nvPicPr>
        <p:blipFill>
          <a:blip r:embed="rId4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4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2486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1116410" y="1413570"/>
            <a:ext cx="72728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ALTERNATIVAS TERAPÉUTICAS EQUIVALENTES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8618" y="3645818"/>
            <a:ext cx="3600400" cy="242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2641.WAV">
            <a:hlinkClick r:id="" action="ppaction://media"/>
          </p:cNvPr>
          <p:cNvPicPr>
            <a:picLocks noRot="1" noChangeAspect="1"/>
          </p:cNvPicPr>
          <p:nvPr>
            <a:wavAudioFile r:embed="rId1" name="~PP2641.WAV"/>
          </p:nvPr>
        </p:nvPicPr>
        <p:blipFill>
          <a:blip r:embed="rId5" cstate="print"/>
          <a:stretch>
            <a:fillRect/>
          </a:stretch>
        </p:blipFill>
        <p:spPr>
          <a:xfrm>
            <a:off x="8675688" y="6389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9|19|14.9|1|21.6|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35.8|1.1|1.4|10.6|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21.4|13.5|1.8|2.6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5.6|9.2|9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4|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6|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txDef>
      <a:spPr bwMode="auto">
        <a:ln>
          <a:headEnd/>
          <a:tailEnd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square" lIns="86913" tIns="43456" rIns="86913" bIns="43456" anchor="ctr" anchorCtr="0">
        <a:spAutoFit/>
      </a:bodyPr>
      <a:lstStyle>
        <a:defPPr algn="ctr">
          <a:defRPr sz="3500" b="1" dirty="0" smtClean="0">
            <a:effectLst/>
            <a:latin typeface="Arial" pitchFamily="34" charset="0"/>
            <a:cs typeface="Arial" pitchFamily="34" charset="0"/>
          </a:defRPr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5249</TotalTime>
  <Words>2471</Words>
  <Application>Microsoft Office PowerPoint</Application>
  <PresentationFormat>Personalizado</PresentationFormat>
  <Paragraphs>381</Paragraphs>
  <Slides>33</Slides>
  <Notes>1</Notes>
  <HiddenSlides>0</HiddenSlides>
  <MMClips>33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Solsticio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sifenixca</dc:creator>
  <cp:lastModifiedBy>Casa</cp:lastModifiedBy>
  <cp:revision>615</cp:revision>
  <dcterms:created xsi:type="dcterms:W3CDTF">2011-03-08T18:14:55Z</dcterms:created>
  <dcterms:modified xsi:type="dcterms:W3CDTF">2015-09-30T08:20:19Z</dcterms:modified>
</cp:coreProperties>
</file>