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347" r:id="rId2"/>
    <p:sldId id="346" r:id="rId3"/>
    <p:sldId id="457" r:id="rId4"/>
    <p:sldId id="378" r:id="rId5"/>
    <p:sldId id="379" r:id="rId6"/>
    <p:sldId id="380" r:id="rId7"/>
    <p:sldId id="383" r:id="rId8"/>
    <p:sldId id="384" r:id="rId9"/>
    <p:sldId id="435" r:id="rId10"/>
    <p:sldId id="436" r:id="rId11"/>
    <p:sldId id="439" r:id="rId12"/>
    <p:sldId id="440" r:id="rId13"/>
    <p:sldId id="441" r:id="rId14"/>
    <p:sldId id="442" r:id="rId15"/>
    <p:sldId id="443" r:id="rId16"/>
    <p:sldId id="444" r:id="rId17"/>
    <p:sldId id="458" r:id="rId18"/>
    <p:sldId id="446" r:id="rId19"/>
    <p:sldId id="448" r:id="rId20"/>
    <p:sldId id="450" r:id="rId21"/>
    <p:sldId id="452" r:id="rId22"/>
    <p:sldId id="406" r:id="rId23"/>
    <p:sldId id="408" r:id="rId24"/>
    <p:sldId id="409" r:id="rId25"/>
    <p:sldId id="410" r:id="rId26"/>
    <p:sldId id="411" r:id="rId27"/>
    <p:sldId id="412" r:id="rId28"/>
    <p:sldId id="453" r:id="rId29"/>
    <p:sldId id="423" r:id="rId30"/>
    <p:sldId id="431" r:id="rId31"/>
    <p:sldId id="456" r:id="rId32"/>
    <p:sldId id="459" r:id="rId33"/>
    <p:sldId id="455" r:id="rId34"/>
  </p:sldIdLst>
  <p:sldSz cx="9145588" cy="6859588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3456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86912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0369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73825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172818" algn="l" defTabSz="869127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607382" algn="l" defTabSz="869127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041946" algn="l" defTabSz="869127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476510" algn="l" defTabSz="869127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BBC"/>
    <a:srgbClr val="0081E2"/>
    <a:srgbClr val="0075CC"/>
    <a:srgbClr val="005390"/>
    <a:srgbClr val="0088EE"/>
    <a:srgbClr val="FF0000"/>
    <a:srgbClr val="0000FF"/>
    <a:srgbClr val="FFE5E5"/>
    <a:srgbClr val="FFF2C9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37" autoAdjust="0"/>
    <p:restoredTop sz="94483" autoAdjust="0"/>
  </p:normalViewPr>
  <p:slideViewPr>
    <p:cSldViewPr>
      <p:cViewPr>
        <p:scale>
          <a:sx n="55" d="100"/>
          <a:sy n="55" d="100"/>
        </p:scale>
        <p:origin x="-1044" y="-402"/>
      </p:cViewPr>
      <p:guideLst>
        <p:guide orient="horz" pos="4320"/>
        <p:guide pos="288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315EA3-D3B9-4A06-B0B4-90C7CAF34A53}" type="datetimeFigureOut">
              <a:rPr lang="es-ES" smtClean="0"/>
              <a:pPr/>
              <a:t>30/09/2015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6CC939-4C34-4C00-B5C8-39491A29201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4919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9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608" tIns="43804" rIns="87608" bIns="43804" anchor="b"/>
          <a:lstStyle/>
          <a:p>
            <a:pPr algn="r" defTabSz="949325">
              <a:tabLst>
                <a:tab pos="657225" algn="l"/>
                <a:tab pos="1316038" algn="l"/>
                <a:tab pos="1974850" algn="l"/>
                <a:tab pos="2635250" algn="l"/>
              </a:tabLst>
            </a:pPr>
            <a:fld id="{FE16493A-9D7A-4E92-B615-1697E429AA97}" type="slidenum">
              <a:rPr lang="es-ES" altLang="es-ES" sz="1100">
                <a:solidFill>
                  <a:srgbClr val="000000"/>
                </a:solidFill>
                <a:latin typeface="Times New Roman" pitchFamily="16" charset="0"/>
                <a:ea typeface="Arial Unicode MS" pitchFamily="34" charset="-128"/>
                <a:cs typeface="Arial Unicode MS" pitchFamily="34" charset="-128"/>
              </a:rPr>
              <a:pPr algn="r" defTabSz="949325">
                <a:tabLst>
                  <a:tab pos="657225" algn="l"/>
                  <a:tab pos="1316038" algn="l"/>
                  <a:tab pos="1974850" algn="l"/>
                  <a:tab pos="2635250" algn="l"/>
                </a:tabLst>
              </a:pPr>
              <a:t>30</a:t>
            </a:fld>
            <a:endParaRPr lang="es-ES" altLang="es-ES" sz="1100">
              <a:solidFill>
                <a:srgbClr val="000000"/>
              </a:solidFill>
              <a:latin typeface="Times New Roman" pitchFamily="16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65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6175" y="696913"/>
            <a:ext cx="4549775" cy="34131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72113" cy="4102100"/>
          </a:xfrm>
          <a:noFill/>
        </p:spPr>
        <p:txBody>
          <a:bodyPr wrap="none" lIns="87608" tIns="43804" rIns="87608" bIns="43804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Elipse"/>
          <p:cNvSpPr/>
          <p:nvPr/>
        </p:nvSpPr>
        <p:spPr>
          <a:xfrm>
            <a:off x="921593" y="1414130"/>
            <a:ext cx="210349" cy="210361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86913" tIns="43456" rIns="86913" bIns="43456"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4 Elipse"/>
          <p:cNvSpPr/>
          <p:nvPr/>
        </p:nvSpPr>
        <p:spPr>
          <a:xfrm>
            <a:off x="1158019" y="1344901"/>
            <a:ext cx="63511" cy="64555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86913" tIns="43456" rIns="86913" bIns="43456"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4" name="13 Título"/>
          <p:cNvSpPr>
            <a:spLocks noGrp="1"/>
          </p:cNvSpPr>
          <p:nvPr>
            <p:ph type="ctrTitle"/>
          </p:nvPr>
        </p:nvSpPr>
        <p:spPr>
          <a:xfrm>
            <a:off x="1432809" y="359982"/>
            <a:ext cx="7407927" cy="1472525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22" name="21 Subtítulo"/>
          <p:cNvSpPr>
            <a:spLocks noGrp="1"/>
          </p:cNvSpPr>
          <p:nvPr>
            <p:ph type="subTitle" idx="1"/>
          </p:nvPr>
        </p:nvSpPr>
        <p:spPr>
          <a:xfrm>
            <a:off x="1432809" y="1850493"/>
            <a:ext cx="7407927" cy="1753006"/>
          </a:xfrm>
        </p:spPr>
        <p:txBody>
          <a:bodyPr tIns="0"/>
          <a:lstStyle>
            <a:lvl1pPr marL="26074" indent="0" algn="l">
              <a:buNone/>
              <a:defRPr sz="25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34564" indent="0" algn="ctr">
              <a:buNone/>
            </a:lvl2pPr>
            <a:lvl3pPr marL="869127" indent="0" algn="ctr">
              <a:buNone/>
            </a:lvl3pPr>
            <a:lvl4pPr marL="1303691" indent="0" algn="ctr">
              <a:buNone/>
            </a:lvl4pPr>
            <a:lvl5pPr marL="1738255" indent="0" algn="ctr">
              <a:buNone/>
            </a:lvl5pPr>
            <a:lvl6pPr marL="2172818" indent="0" algn="ctr">
              <a:buNone/>
            </a:lvl6pPr>
            <a:lvl7pPr marL="2607382" indent="0" algn="ctr">
              <a:buNone/>
            </a:lvl7pPr>
            <a:lvl8pPr marL="3041946" indent="0" algn="ctr">
              <a:buNone/>
            </a:lvl8pPr>
            <a:lvl9pPr marL="3476510" indent="0" algn="ctr">
              <a:buNone/>
            </a:lvl9pPr>
            <a:extLst/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6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7" name="1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8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5250887-E8F9-45E2-AD96-EF667DADF51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2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2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64391-77FA-45B9-B996-6267232B2A3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9191" y="274703"/>
            <a:ext cx="1829118" cy="5852880"/>
          </a:xfrm>
        </p:spPr>
        <p:txBody>
          <a:bodyPr vert="eaVert"/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43199" y="274704"/>
            <a:ext cx="5563566" cy="5852880"/>
          </a:xfrm>
        </p:spPr>
        <p:txBody>
          <a:bodyPr vert="eaVert"/>
          <a:lstStyle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2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2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F4EB3-0CE3-4462-9AAC-9301538BE19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2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2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B447E-1AD2-47AE-A68C-42BDE613471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284280" y="0"/>
            <a:ext cx="6859191" cy="6859588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86913" tIns="43456" rIns="86913" bIns="43456"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4 Rectángulo"/>
          <p:cNvSpPr/>
          <p:nvPr/>
        </p:nvSpPr>
        <p:spPr bwMode="invGray">
          <a:xfrm>
            <a:off x="2286398" y="0"/>
            <a:ext cx="76213" cy="6859588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86913" tIns="43456" rIns="86913" bIns="43456"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5 Elipse"/>
          <p:cNvSpPr/>
          <p:nvPr/>
        </p:nvSpPr>
        <p:spPr>
          <a:xfrm>
            <a:off x="2172699" y="2815308"/>
            <a:ext cx="210349" cy="210361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86913" tIns="43456" rIns="86913" bIns="43456"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6 Elipse"/>
          <p:cNvSpPr/>
          <p:nvPr/>
        </p:nvSpPr>
        <p:spPr>
          <a:xfrm>
            <a:off x="2409186" y="2745988"/>
            <a:ext cx="63511" cy="64555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86913" tIns="43456" rIns="86913" bIns="43456"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78840" y="2600928"/>
            <a:ext cx="6401912" cy="2286529"/>
          </a:xfrm>
        </p:spPr>
        <p:txBody>
          <a:bodyPr anchor="t"/>
          <a:lstStyle>
            <a:lvl1pPr algn="l">
              <a:lnSpc>
                <a:spcPts val="4277"/>
              </a:lnSpc>
              <a:buNone/>
              <a:defRPr sz="3800" b="1" cap="all"/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578840" y="1067047"/>
            <a:ext cx="6401912" cy="1510062"/>
          </a:xfrm>
        </p:spPr>
        <p:txBody>
          <a:bodyPr anchor="b"/>
          <a:lstStyle>
            <a:lvl1pPr marL="17383" indent="0">
              <a:lnSpc>
                <a:spcPts val="2186"/>
              </a:lnSpc>
              <a:spcBef>
                <a:spcPts val="0"/>
              </a:spcBef>
              <a:buNone/>
              <a:defRPr sz="19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9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10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7D0509F-A774-4AE0-9301-A8EDB5262D9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858" y="274384"/>
            <a:ext cx="7499382" cy="1143265"/>
          </a:xfrm>
        </p:spPr>
        <p:txBody>
          <a:bodyPr/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435857" y="1524353"/>
            <a:ext cx="3658235" cy="4664520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77004" y="1524353"/>
            <a:ext cx="3658235" cy="4664520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2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2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5A93A-746B-4C9E-836F-9A3C60579C9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81" y="5161531"/>
            <a:ext cx="8231029" cy="1143265"/>
          </a:xfrm>
        </p:spPr>
        <p:txBody>
          <a:bodyPr/>
          <a:lstStyle>
            <a:lvl1pPr algn="ctr">
              <a:defRPr sz="4300" b="1" cap="none" baseline="0"/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80" y="328354"/>
            <a:ext cx="4024059" cy="640228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0839" indent="0" algn="l">
              <a:lnSpc>
                <a:spcPct val="100000"/>
              </a:lnSpc>
              <a:spcBef>
                <a:spcPts val="95"/>
              </a:spcBef>
              <a:buNone/>
              <a:defRPr sz="1800" b="0">
                <a:solidFill>
                  <a:schemeClr val="tx1"/>
                </a:solidFill>
              </a:defRPr>
            </a:lvl1pPr>
            <a:lvl2pPr>
              <a:buNone/>
              <a:defRPr sz="1900" b="1"/>
            </a:lvl2pPr>
            <a:lvl3pPr>
              <a:buNone/>
              <a:defRPr sz="1700" b="1"/>
            </a:lvl3pPr>
            <a:lvl4pPr>
              <a:buNone/>
              <a:defRPr sz="1500" b="1"/>
            </a:lvl4pPr>
            <a:lvl5pPr>
              <a:buNone/>
              <a:defRPr sz="1500" b="1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64250" y="328354"/>
            <a:ext cx="4024059" cy="640228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0839" indent="0" algn="l">
              <a:lnSpc>
                <a:spcPct val="100000"/>
              </a:lnSpc>
              <a:spcBef>
                <a:spcPts val="95"/>
              </a:spcBef>
              <a:buNone/>
              <a:defRPr sz="1800" b="0">
                <a:solidFill>
                  <a:schemeClr val="tx1"/>
                </a:solidFill>
              </a:defRPr>
            </a:lvl1pPr>
            <a:lvl2pPr>
              <a:buNone/>
              <a:defRPr sz="1900" b="1"/>
            </a:lvl2pPr>
            <a:lvl3pPr>
              <a:buNone/>
              <a:defRPr sz="1700" b="1"/>
            </a:lvl3pPr>
            <a:lvl4pPr>
              <a:buNone/>
              <a:defRPr sz="1500" b="1"/>
            </a:lvl4pPr>
            <a:lvl5pPr>
              <a:buNone/>
              <a:defRPr sz="1500" b="1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80" y="969561"/>
            <a:ext cx="4024059" cy="4115753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73725" indent="-260738">
              <a:lnSpc>
                <a:spcPct val="100000"/>
              </a:lnSpc>
              <a:spcBef>
                <a:spcPts val="665"/>
              </a:spcBef>
              <a:defRPr sz="2300"/>
            </a:lvl1pPr>
            <a:lvl2pPr>
              <a:lnSpc>
                <a:spcPct val="100000"/>
              </a:lnSpc>
              <a:spcBef>
                <a:spcPts val="665"/>
              </a:spcBef>
              <a:defRPr sz="1900"/>
            </a:lvl2pPr>
            <a:lvl3pPr>
              <a:lnSpc>
                <a:spcPct val="100000"/>
              </a:lnSpc>
              <a:spcBef>
                <a:spcPts val="665"/>
              </a:spcBef>
              <a:defRPr sz="1700"/>
            </a:lvl3pPr>
            <a:lvl4pPr>
              <a:lnSpc>
                <a:spcPct val="100000"/>
              </a:lnSpc>
              <a:spcBef>
                <a:spcPts val="665"/>
              </a:spcBef>
              <a:defRPr sz="1500"/>
            </a:lvl4pPr>
            <a:lvl5pPr>
              <a:lnSpc>
                <a:spcPct val="100000"/>
              </a:lnSpc>
              <a:spcBef>
                <a:spcPts val="665"/>
              </a:spcBef>
              <a:defRPr sz="15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64250" y="969561"/>
            <a:ext cx="4024059" cy="4115753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73725" indent="-260738">
              <a:lnSpc>
                <a:spcPct val="100000"/>
              </a:lnSpc>
              <a:spcBef>
                <a:spcPts val="665"/>
              </a:spcBef>
              <a:defRPr sz="2300"/>
            </a:lvl1pPr>
            <a:lvl2pPr>
              <a:lnSpc>
                <a:spcPct val="100000"/>
              </a:lnSpc>
              <a:spcBef>
                <a:spcPts val="665"/>
              </a:spcBef>
              <a:defRPr sz="1900"/>
            </a:lvl2pPr>
            <a:lvl3pPr>
              <a:lnSpc>
                <a:spcPct val="100000"/>
              </a:lnSpc>
              <a:spcBef>
                <a:spcPts val="665"/>
              </a:spcBef>
              <a:defRPr sz="1700"/>
            </a:lvl3pPr>
            <a:lvl4pPr>
              <a:lnSpc>
                <a:spcPct val="100000"/>
              </a:lnSpc>
              <a:spcBef>
                <a:spcPts val="665"/>
              </a:spcBef>
              <a:defRPr sz="1500"/>
            </a:lvl4pPr>
            <a:lvl5pPr>
              <a:lnSpc>
                <a:spcPct val="100000"/>
              </a:lnSpc>
              <a:spcBef>
                <a:spcPts val="665"/>
              </a:spcBef>
              <a:defRPr sz="15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6561736-5D11-4E43-8B67-2EB76B2B39A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858" y="274384"/>
            <a:ext cx="7499382" cy="1143265"/>
          </a:xfrm>
        </p:spPr>
        <p:txBody>
          <a:bodyPr/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2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755FD-BD96-4C6D-AF89-5CBC21FFA7E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16176" y="0"/>
            <a:ext cx="8129412" cy="6859588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86913" tIns="43456" rIns="86913" bIns="43456"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2 Rectángulo"/>
          <p:cNvSpPr/>
          <p:nvPr/>
        </p:nvSpPr>
        <p:spPr bwMode="invGray">
          <a:xfrm>
            <a:off x="1016177" y="0"/>
            <a:ext cx="71979" cy="6859588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86913" tIns="43456" rIns="86913" bIns="43456"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4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6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A16158A-2DEF-492D-9B40-312D810C185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79" y="216828"/>
            <a:ext cx="3810662" cy="1162319"/>
          </a:xfrm>
          <a:ln>
            <a:noFill/>
          </a:ln>
        </p:spPr>
        <p:txBody>
          <a:bodyPr anchor="b"/>
          <a:lstStyle>
            <a:lvl1pPr algn="l">
              <a:lnSpc>
                <a:spcPts val="1901"/>
              </a:lnSpc>
              <a:buNone/>
              <a:defRPr sz="2100" b="1" cap="all" baseline="0"/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79" y="1407290"/>
            <a:ext cx="3810662" cy="698662"/>
          </a:xfrm>
        </p:spPr>
        <p:txBody>
          <a:bodyPr/>
          <a:lstStyle>
            <a:lvl1pPr marL="43456" indent="0">
              <a:lnSpc>
                <a:spcPct val="100000"/>
              </a:lnSpc>
              <a:spcBef>
                <a:spcPts val="0"/>
              </a:spcBef>
              <a:buNone/>
              <a:defRPr sz="1300"/>
            </a:lvl1pPr>
            <a:lvl2pPr>
              <a:buNone/>
              <a:defRPr sz="1100"/>
            </a:lvl2pPr>
            <a:lvl3pPr>
              <a:buNone/>
              <a:defRPr sz="1000"/>
            </a:lvl3pPr>
            <a:lvl4pPr>
              <a:buNone/>
              <a:defRPr sz="800"/>
            </a:lvl4pPr>
            <a:lvl5pPr>
              <a:buNone/>
              <a:defRPr sz="8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80" y="2134095"/>
            <a:ext cx="8154816" cy="3993488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8C0B5F7-4FE2-4FDA-B2AA-601FF0DEC4A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762133" y="1067048"/>
            <a:ext cx="4572794" cy="4573059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86913" tIns="260738" rIns="86913" bIns="43456">
            <a:normAutofit/>
          </a:bodyPr>
          <a:lstStyle>
            <a:extLst/>
          </a:lstStyle>
          <a:p>
            <a:pPr indent="-269429">
              <a:lnSpc>
                <a:spcPts val="2851"/>
              </a:lnSpc>
              <a:spcBef>
                <a:spcPts val="57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000" dirty="0">
              <a:latin typeface="+mn-lt"/>
            </a:endParaRPr>
          </a:p>
        </p:txBody>
      </p:sp>
      <p:sp>
        <p:nvSpPr>
          <p:cNvPr id="6" name="5 Proceso"/>
          <p:cNvSpPr/>
          <p:nvPr/>
        </p:nvSpPr>
        <p:spPr>
          <a:xfrm rot="19468671">
            <a:off x="395887" y="953983"/>
            <a:ext cx="685919" cy="204425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86913" tIns="43456" rIns="86913" bIns="43456"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6 Proceso"/>
          <p:cNvSpPr/>
          <p:nvPr/>
        </p:nvSpPr>
        <p:spPr>
          <a:xfrm rot="2103354" flipH="1">
            <a:off x="5004670" y="937246"/>
            <a:ext cx="649930" cy="204425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86913" tIns="43456" rIns="86913" bIns="43456"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887920" y="1067048"/>
            <a:ext cx="2743676" cy="1981659"/>
          </a:xfrm>
        </p:spPr>
        <p:txBody>
          <a:bodyPr anchor="b">
            <a:noAutofit/>
          </a:bodyPr>
          <a:lstStyle>
            <a:lvl1pPr algn="l">
              <a:buNone/>
              <a:defRPr sz="2000" b="1">
                <a:effectLst/>
              </a:defRPr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838345" y="1143268"/>
            <a:ext cx="4420368" cy="3515345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60738">
            <a:normAutofit/>
          </a:bodyPr>
          <a:lstStyle>
            <a:lvl1pPr indent="0">
              <a:buNone/>
              <a:defRPr sz="3000"/>
            </a:lvl1pPr>
            <a:extLst/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838345" y="4801712"/>
            <a:ext cx="4420368" cy="762176"/>
          </a:xfrm>
        </p:spPr>
        <p:txBody>
          <a:bodyPr anchor="ctr"/>
          <a:lstStyle>
            <a:lvl1pPr marL="0" indent="0" algn="l">
              <a:lnSpc>
                <a:spcPts val="1521"/>
              </a:lnSpc>
              <a:spcBef>
                <a:spcPts val="0"/>
              </a:spcBef>
              <a:buNone/>
              <a:defRPr sz="1300">
                <a:solidFill>
                  <a:srgbClr val="777777"/>
                </a:solidFill>
              </a:defRPr>
            </a:lvl1pPr>
            <a:lvl2pPr>
              <a:defRPr sz="1100"/>
            </a:lvl2pPr>
            <a:lvl3pPr>
              <a:defRPr sz="1000"/>
            </a:lvl3pPr>
            <a:lvl4pPr>
              <a:defRPr sz="800"/>
            </a:lvl4pPr>
            <a:lvl5pPr>
              <a:defRPr sz="8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9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10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83AA05A-1937-4A64-A60B-6EBB294030A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ircular"/>
          <p:cNvSpPr/>
          <p:nvPr/>
        </p:nvSpPr>
        <p:spPr>
          <a:xfrm>
            <a:off x="-815059" y="-816504"/>
            <a:ext cx="1638586" cy="1640181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86913" tIns="43456" rIns="86913" bIns="43456"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7 Elipse"/>
          <p:cNvSpPr/>
          <p:nvPr/>
        </p:nvSpPr>
        <p:spPr>
          <a:xfrm>
            <a:off x="169363" y="21519"/>
            <a:ext cx="1702096" cy="1702344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86913" tIns="43456" rIns="86913" bIns="43456"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1" name="10 Anillo"/>
          <p:cNvSpPr/>
          <p:nvPr/>
        </p:nvSpPr>
        <p:spPr>
          <a:xfrm rot="2315675">
            <a:off x="182913" y="1055321"/>
            <a:ext cx="1125913" cy="1102879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86913" tIns="43456" rIns="86913" bIns="43456"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2" name="11 Rectángulo"/>
          <p:cNvSpPr/>
          <p:nvPr/>
        </p:nvSpPr>
        <p:spPr>
          <a:xfrm>
            <a:off x="1014061" y="0"/>
            <a:ext cx="8131528" cy="6859588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86913" tIns="43456" rIns="86913" bIns="43456"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1435351" y="274958"/>
            <a:ext cx="7500653" cy="1142866"/>
          </a:xfrm>
          <a:prstGeom prst="rect">
            <a:avLst/>
          </a:prstGeom>
        </p:spPr>
        <p:txBody>
          <a:bodyPr lIns="86913" tIns="43456" rIns="86913" bIns="43456" anchor="ctr">
            <a:normAutofit/>
          </a:bodyPr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33" name="8 Marcador de texto"/>
          <p:cNvSpPr>
            <a:spLocks noGrp="1"/>
          </p:cNvSpPr>
          <p:nvPr>
            <p:ph type="body" idx="1"/>
          </p:nvPr>
        </p:nvSpPr>
        <p:spPr bwMode="auto">
          <a:xfrm>
            <a:off x="1435351" y="1447712"/>
            <a:ext cx="7500653" cy="4802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6913" tIns="43456" rIns="86913" bIns="4345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3582022" y="6307283"/>
            <a:ext cx="2133971" cy="475796"/>
          </a:xfrm>
          <a:prstGeom prst="rect">
            <a:avLst/>
          </a:prstGeom>
        </p:spPr>
        <p:txBody>
          <a:bodyPr lIns="86913" tIns="43456" rIns="86913" bIns="43456" anchor="b"/>
          <a:lstStyle>
            <a:lvl1pPr algn="r" eaLnBrk="1" latinLnBrk="0" hangingPunct="1">
              <a:defRPr kumimoji="0" sz="11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715993" y="6307283"/>
            <a:ext cx="2896103" cy="475796"/>
          </a:xfrm>
          <a:prstGeom prst="rect">
            <a:avLst/>
          </a:prstGeom>
        </p:spPr>
        <p:txBody>
          <a:bodyPr lIns="86913" tIns="43456" rIns="86913" bIns="43456" anchor="b"/>
          <a:lstStyle>
            <a:lvl1pPr eaLnBrk="1" latinLnBrk="0" hangingPunct="1">
              <a:defRPr kumimoji="0" sz="11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4214" y="6307283"/>
            <a:ext cx="457280" cy="475796"/>
          </a:xfrm>
          <a:prstGeom prst="rect">
            <a:avLst/>
          </a:prstGeom>
        </p:spPr>
        <p:txBody>
          <a:bodyPr lIns="86913" tIns="43456" rIns="86913" bIns="43456" anchor="b"/>
          <a:lstStyle>
            <a:lvl1pPr algn="ctr" eaLnBrk="1" latinLnBrk="0" hangingPunct="1">
              <a:defRPr kumimoji="0" sz="11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49D8A925-7A9B-4E8E-B030-0F3A991EE4B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15" name="14 Rectángulo"/>
          <p:cNvSpPr/>
          <p:nvPr/>
        </p:nvSpPr>
        <p:spPr bwMode="invGray">
          <a:xfrm>
            <a:off x="1016177" y="0"/>
            <a:ext cx="71979" cy="6859588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86913" tIns="43456" rIns="86913" bIns="43456" anchor="ctr"/>
          <a:lstStyle>
            <a:extLst/>
          </a:lstStyle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46" r:id="rId2"/>
    <p:sldLayoutId id="2147483752" r:id="rId3"/>
    <p:sldLayoutId id="2147483747" r:id="rId4"/>
    <p:sldLayoutId id="2147483753" r:id="rId5"/>
    <p:sldLayoutId id="2147483748" r:id="rId6"/>
    <p:sldLayoutId id="2147483754" r:id="rId7"/>
    <p:sldLayoutId id="2147483755" r:id="rId8"/>
    <p:sldLayoutId id="2147483756" r:id="rId9"/>
    <p:sldLayoutId id="2147483749" r:id="rId10"/>
    <p:sldLayoutId id="214748375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>
          <a:solidFill>
            <a:srgbClr val="572314"/>
          </a:solidFill>
          <a:latin typeface="Gill Sans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>
          <a:solidFill>
            <a:srgbClr val="572314"/>
          </a:solidFill>
          <a:latin typeface="Gill Sans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>
          <a:solidFill>
            <a:srgbClr val="572314"/>
          </a:solidFill>
          <a:latin typeface="Gill Sans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>
          <a:solidFill>
            <a:srgbClr val="572314"/>
          </a:solidFill>
          <a:latin typeface="Gill Sans MT" pitchFamily="34" charset="0"/>
        </a:defRPr>
      </a:lvl5pPr>
      <a:lvl6pPr marL="434564" algn="l" rtl="0" fontAlgn="base">
        <a:spcBef>
          <a:spcPct val="0"/>
        </a:spcBef>
        <a:spcAft>
          <a:spcPct val="0"/>
        </a:spcAft>
        <a:defRPr sz="4100">
          <a:solidFill>
            <a:srgbClr val="572314"/>
          </a:solidFill>
          <a:latin typeface="Gill Sans MT" pitchFamily="34" charset="0"/>
        </a:defRPr>
      </a:lvl6pPr>
      <a:lvl7pPr marL="869127" algn="l" rtl="0" fontAlgn="base">
        <a:spcBef>
          <a:spcPct val="0"/>
        </a:spcBef>
        <a:spcAft>
          <a:spcPct val="0"/>
        </a:spcAft>
        <a:defRPr sz="4100">
          <a:solidFill>
            <a:srgbClr val="572314"/>
          </a:solidFill>
          <a:latin typeface="Gill Sans MT" pitchFamily="34" charset="0"/>
        </a:defRPr>
      </a:lvl7pPr>
      <a:lvl8pPr marL="1303691" algn="l" rtl="0" fontAlgn="base">
        <a:spcBef>
          <a:spcPct val="0"/>
        </a:spcBef>
        <a:spcAft>
          <a:spcPct val="0"/>
        </a:spcAft>
        <a:defRPr sz="4100">
          <a:solidFill>
            <a:srgbClr val="572314"/>
          </a:solidFill>
          <a:latin typeface="Gill Sans MT" pitchFamily="34" charset="0"/>
        </a:defRPr>
      </a:lvl8pPr>
      <a:lvl9pPr marL="1738255" algn="l" rtl="0" fontAlgn="base">
        <a:spcBef>
          <a:spcPct val="0"/>
        </a:spcBef>
        <a:spcAft>
          <a:spcPct val="0"/>
        </a:spcAft>
        <a:defRPr sz="4100">
          <a:solidFill>
            <a:srgbClr val="572314"/>
          </a:solidFill>
          <a:latin typeface="Gill Sans MT" pitchFamily="34" charset="0"/>
        </a:defRPr>
      </a:lvl9pPr>
      <a:extLst/>
    </p:titleStyle>
    <p:bodyStyle>
      <a:lvl1pPr marL="347047" indent="-268584" algn="l" rtl="0" eaLnBrk="0" fontAlgn="base" hangingPunct="0">
        <a:spcBef>
          <a:spcPts val="57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08088" indent="-224827" algn="l" rtl="0" eaLnBrk="0" fontAlgn="base" hangingPunct="0">
        <a:spcBef>
          <a:spcPts val="523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41967" indent="-217282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42652" indent="-164471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32773" indent="-173524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434060" indent="-173826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1633959" indent="-173826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1825167" indent="-173826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2025067" indent="-173826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3456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86912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0369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73825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17281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6073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04194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4765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11.wav"/><Relationship Id="rId1" Type="http://schemas.openxmlformats.org/officeDocument/2006/relationships/tags" Target="../tags/tag1.xml"/><Relationship Id="rId6" Type="http://schemas.openxmlformats.org/officeDocument/2006/relationships/image" Target="../media/image16.png"/><Relationship Id="rId5" Type="http://schemas.openxmlformats.org/officeDocument/2006/relationships/hyperlink" Target="http://www.safh.org/" TargetMode="Externa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13.wav"/><Relationship Id="rId1" Type="http://schemas.openxmlformats.org/officeDocument/2006/relationships/tags" Target="../tags/tag2.xml"/><Relationship Id="rId5" Type="http://schemas.openxmlformats.org/officeDocument/2006/relationships/image" Target="../media/image23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5" Type="http://schemas.openxmlformats.org/officeDocument/2006/relationships/image" Target="../media/image25.png"/><Relationship Id="rId4" Type="http://schemas.openxmlformats.org/officeDocument/2006/relationships/image" Target="../media/image24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16.wav"/><Relationship Id="rId1" Type="http://schemas.openxmlformats.org/officeDocument/2006/relationships/tags" Target="../tags/tag3.xml"/><Relationship Id="rId5" Type="http://schemas.openxmlformats.org/officeDocument/2006/relationships/image" Target="../media/image26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7.wav"/><Relationship Id="rId5" Type="http://schemas.openxmlformats.org/officeDocument/2006/relationships/image" Target="../media/image25.pn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18.wav"/><Relationship Id="rId1" Type="http://schemas.openxmlformats.org/officeDocument/2006/relationships/tags" Target="../tags/tag4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19.wav"/><Relationship Id="rId1" Type="http://schemas.openxmlformats.org/officeDocument/2006/relationships/tags" Target="../tags/tag5.xml"/><Relationship Id="rId6" Type="http://schemas.openxmlformats.org/officeDocument/2006/relationships/image" Target="../media/image29.png"/><Relationship Id="rId5" Type="http://schemas.openxmlformats.org/officeDocument/2006/relationships/image" Target="../media/image27.jpe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20.wav"/><Relationship Id="rId1" Type="http://schemas.openxmlformats.org/officeDocument/2006/relationships/tags" Target="../tags/tag6.xml"/><Relationship Id="rId6" Type="http://schemas.openxmlformats.org/officeDocument/2006/relationships/image" Target="../media/image30.png"/><Relationship Id="rId5" Type="http://schemas.openxmlformats.org/officeDocument/2006/relationships/image" Target="../media/image27.jpe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1.wav"/><Relationship Id="rId5" Type="http://schemas.openxmlformats.org/officeDocument/2006/relationships/image" Target="../media/image31.png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jpeg"/><Relationship Id="rId2" Type="http://schemas.openxmlformats.org/officeDocument/2006/relationships/audio" Target="../media/audio22.wav"/><Relationship Id="rId1" Type="http://schemas.openxmlformats.org/officeDocument/2006/relationships/tags" Target="../tags/tag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7.png"/><Relationship Id="rId2" Type="http://schemas.openxmlformats.org/officeDocument/2006/relationships/audio" Target="../media/audio23.wav"/><Relationship Id="rId1" Type="http://schemas.openxmlformats.org/officeDocument/2006/relationships/tags" Target="../tags/tag8.xml"/><Relationship Id="rId6" Type="http://schemas.openxmlformats.org/officeDocument/2006/relationships/image" Target="../media/image34.jpeg"/><Relationship Id="rId5" Type="http://schemas.openxmlformats.org/officeDocument/2006/relationships/image" Target="../media/image36.jpe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9.png"/><Relationship Id="rId2" Type="http://schemas.openxmlformats.org/officeDocument/2006/relationships/audio" Target="../media/audio24.wav"/><Relationship Id="rId1" Type="http://schemas.openxmlformats.org/officeDocument/2006/relationships/tags" Target="../tags/tag9.xml"/><Relationship Id="rId6" Type="http://schemas.openxmlformats.org/officeDocument/2006/relationships/image" Target="../media/image38.jpeg"/><Relationship Id="rId5" Type="http://schemas.openxmlformats.org/officeDocument/2006/relationships/image" Target="../media/image34.jpeg"/><Relationship Id="rId4" Type="http://schemas.openxmlformats.org/officeDocument/2006/relationships/image" Target="../media/image7.png"/><Relationship Id="rId9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7.png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5.wav"/><Relationship Id="rId6" Type="http://schemas.openxmlformats.org/officeDocument/2006/relationships/image" Target="../media/image38.jpeg"/><Relationship Id="rId5" Type="http://schemas.openxmlformats.org/officeDocument/2006/relationships/image" Target="../media/image34.jpeg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7.png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6.wav"/><Relationship Id="rId6" Type="http://schemas.openxmlformats.org/officeDocument/2006/relationships/image" Target="../media/image38.jpeg"/><Relationship Id="rId5" Type="http://schemas.openxmlformats.org/officeDocument/2006/relationships/image" Target="../media/image34.jpeg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8.jpeg"/><Relationship Id="rId2" Type="http://schemas.openxmlformats.org/officeDocument/2006/relationships/audio" Target="../media/audio27.wav"/><Relationship Id="rId1" Type="http://schemas.openxmlformats.org/officeDocument/2006/relationships/tags" Target="../tags/tag10.xml"/><Relationship Id="rId6" Type="http://schemas.openxmlformats.org/officeDocument/2006/relationships/image" Target="../media/image34.jpeg"/><Relationship Id="rId5" Type="http://schemas.openxmlformats.org/officeDocument/2006/relationships/image" Target="../media/image46.jpeg"/><Relationship Id="rId4" Type="http://schemas.openxmlformats.org/officeDocument/2006/relationships/image" Target="../media/image7.png"/><Relationship Id="rId9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8.wav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9.wav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2.png"/><Relationship Id="rId2" Type="http://schemas.openxmlformats.org/officeDocument/2006/relationships/audio" Target="../media/audio30.wav"/><Relationship Id="rId1" Type="http://schemas.openxmlformats.org/officeDocument/2006/relationships/tags" Target="../tags/tag11.xml"/><Relationship Id="rId6" Type="http://schemas.openxmlformats.org/officeDocument/2006/relationships/image" Target="../media/image51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audio31.wav"/><Relationship Id="rId1" Type="http://schemas.openxmlformats.org/officeDocument/2006/relationships/tags" Target="../tags/tag1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2.wav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3.wav"/><Relationship Id="rId5" Type="http://schemas.openxmlformats.org/officeDocument/2006/relationships/image" Target="../media/image50.png"/><Relationship Id="rId4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60951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150436" y="3978779"/>
            <a:ext cx="4670830" cy="1611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6913" tIns="43456" rIns="86913" bIns="43456">
            <a:spAutoFit/>
          </a:bodyPr>
          <a:lstStyle/>
          <a:p>
            <a:pPr algn="r">
              <a:spcBef>
                <a:spcPct val="50000"/>
              </a:spcBef>
            </a:pPr>
            <a:r>
              <a:rPr lang="es-ES" b="1" dirty="0" smtClean="0">
                <a:latin typeface="+mj-lt"/>
              </a:rPr>
              <a:t> Silvia Fénix Caballero</a:t>
            </a:r>
          </a:p>
          <a:p>
            <a:pPr algn="r">
              <a:spcBef>
                <a:spcPct val="50000"/>
              </a:spcBef>
            </a:pPr>
            <a:r>
              <a:rPr lang="es-ES" b="1" i="1" dirty="0" smtClean="0">
                <a:latin typeface="+mj-lt"/>
              </a:rPr>
              <a:t>Especialista en Farmacia Hospitalaria</a:t>
            </a:r>
          </a:p>
          <a:p>
            <a:pPr algn="r">
              <a:spcBef>
                <a:spcPct val="50000"/>
              </a:spcBef>
            </a:pPr>
            <a:r>
              <a:rPr lang="es-ES" b="1" i="1" dirty="0" smtClean="0">
                <a:latin typeface="+mj-lt"/>
              </a:rPr>
              <a:t>Hospital Universitario Puerto Real (Cádiz</a:t>
            </a:r>
            <a:r>
              <a:rPr lang="es-ES" b="1" i="1" dirty="0" smtClean="0"/>
              <a:t>)</a:t>
            </a:r>
          </a:p>
          <a:p>
            <a:pPr algn="r">
              <a:spcBef>
                <a:spcPct val="50000"/>
              </a:spcBef>
            </a:pPr>
            <a:endParaRPr lang="es-ES" b="1" i="1" dirty="0">
              <a:latin typeface="+mj-lt"/>
            </a:endParaRP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2484562" y="5396873"/>
            <a:ext cx="6336704" cy="1057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6913" tIns="43456" rIns="86913" bIns="43456">
            <a:spAutoFit/>
          </a:bodyPr>
          <a:lstStyle/>
          <a:p>
            <a:pPr algn="r"/>
            <a:r>
              <a:rPr lang="es-AR" b="1" i="1" dirty="0" smtClean="0">
                <a:latin typeface="Calibri" pitchFamily="34" charset="0"/>
              </a:rPr>
              <a:t>MÓDULO 3: SELECCIÓN DE MEDICAMENTOS Y GUIA FARMACOTERAPÉUTICA</a:t>
            </a:r>
            <a:endParaRPr lang="es-ES" b="1" i="1" dirty="0" smtClean="0">
              <a:latin typeface="Calibri" pitchFamily="34" charset="0"/>
            </a:endParaRPr>
          </a:p>
          <a:p>
            <a:pPr algn="r">
              <a:spcBef>
                <a:spcPct val="50000"/>
              </a:spcBef>
            </a:pPr>
            <a:endParaRPr lang="es-ES" b="1" i="1" dirty="0">
              <a:latin typeface="Calibri" pitchFamily="34" charset="0"/>
            </a:endParaRPr>
          </a:p>
        </p:txBody>
      </p:sp>
      <p:sp>
        <p:nvSpPr>
          <p:cNvPr id="16" name="Line 7"/>
          <p:cNvSpPr>
            <a:spLocks noChangeShapeType="1"/>
          </p:cNvSpPr>
          <p:nvPr/>
        </p:nvSpPr>
        <p:spPr bwMode="auto">
          <a:xfrm>
            <a:off x="3132634" y="5295332"/>
            <a:ext cx="5667300" cy="1195"/>
          </a:xfrm>
          <a:prstGeom prst="line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lIns="86913" tIns="43456" rIns="86913" bIns="43456"/>
          <a:lstStyle/>
          <a:p>
            <a:pPr>
              <a:defRPr/>
            </a:pPr>
            <a:endParaRPr lang="es-ES" sz="2000">
              <a:latin typeface="+mj-lt"/>
            </a:endParaRP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900386" y="1310964"/>
            <a:ext cx="7920880" cy="1357339"/>
          </a:xfrm>
          <a:prstGeom prst="rect">
            <a:avLst/>
          </a:prstGeom>
          <a:gradFill>
            <a:gsLst>
              <a:gs pos="0">
                <a:srgbClr val="0075CC"/>
              </a:gs>
              <a:gs pos="15000">
                <a:srgbClr val="006BBC"/>
              </a:gs>
              <a:gs pos="62000">
                <a:srgbClr val="005390"/>
              </a:gs>
              <a:gs pos="97000">
                <a:srgbClr val="005390"/>
              </a:gs>
              <a:gs pos="100000">
                <a:srgbClr val="005390"/>
              </a:gs>
            </a:gsLst>
          </a:gradFill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86913" tIns="43456" rIns="86913" bIns="43456" anchor="ctr" anchorCtr="0">
            <a:spAutoFit/>
          </a:bodyPr>
          <a:lstStyle/>
          <a:p>
            <a:pPr algn="ctr">
              <a:lnSpc>
                <a:spcPct val="150000"/>
              </a:lnSpc>
            </a:pPr>
            <a:endParaRPr lang="es-ES" sz="1000" b="1" dirty="0" smtClean="0">
              <a:effectLst/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ES" sz="3500" b="1" dirty="0" smtClean="0">
                <a:effectLst/>
                <a:latin typeface="Arial" pitchFamily="34" charset="0"/>
                <a:cs typeface="Arial" pitchFamily="34" charset="0"/>
              </a:rPr>
              <a:t>POSICIONAMIENTO TERAPÉUTICO</a:t>
            </a:r>
          </a:p>
          <a:p>
            <a:pPr algn="ctr">
              <a:lnSpc>
                <a:spcPct val="150000"/>
              </a:lnSpc>
            </a:pPr>
            <a:endParaRPr lang="es-ES" sz="1000" b="1" dirty="0" smtClean="0"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~PP3147.WAV">
            <a:hlinkClick r:id="" action="ppaction://media"/>
          </p:cNvPr>
          <p:cNvPicPr>
            <a:picLocks noRot="1" noChangeAspect="1"/>
          </p:cNvPicPr>
          <p:nvPr>
            <a:wavAudioFile r:embed="rId1" name="~PP3147.WAV"/>
          </p:nvPr>
        </p:nvPicPr>
        <p:blipFill>
          <a:blip r:embed="rId4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  <p:pic>
        <p:nvPicPr>
          <p:cNvPr id="8" name="6 Imag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015" y="3283443"/>
            <a:ext cx="1265238" cy="136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969" y="405458"/>
            <a:ext cx="3817714" cy="432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761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5718" y="0"/>
            <a:ext cx="134772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CuadroTexto"/>
          <p:cNvSpPr txBox="1"/>
          <p:nvPr/>
        </p:nvSpPr>
        <p:spPr>
          <a:xfrm>
            <a:off x="1476450" y="693490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s-E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INTRODUCCIÓN</a:t>
            </a:r>
            <a:endParaRPr lang="es-ES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548458" y="1629594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Fármacos 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3996730" y="1629594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Indicación</a:t>
            </a:r>
            <a:endParaRPr lang="es-ES" dirty="0"/>
          </a:p>
        </p:txBody>
      </p:sp>
      <p:sp>
        <p:nvSpPr>
          <p:cNvPr id="11" name="10 Flecha derecha"/>
          <p:cNvSpPr/>
          <p:nvPr/>
        </p:nvSpPr>
        <p:spPr>
          <a:xfrm>
            <a:off x="2844602" y="1773610"/>
            <a:ext cx="360040" cy="144016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11 CuadroTexto"/>
          <p:cNvSpPr txBox="1"/>
          <p:nvPr/>
        </p:nvSpPr>
        <p:spPr>
          <a:xfrm>
            <a:off x="3492674" y="1548875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/>
              <a:t>=</a:t>
            </a:r>
            <a:endParaRPr lang="es-ES" sz="3200" b="1" dirty="0"/>
          </a:p>
        </p:txBody>
      </p:sp>
      <p:sp>
        <p:nvSpPr>
          <p:cNvPr id="13" name="12 Flecha curvada hacia la derecha"/>
          <p:cNvSpPr/>
          <p:nvPr/>
        </p:nvSpPr>
        <p:spPr>
          <a:xfrm>
            <a:off x="1836490" y="2205658"/>
            <a:ext cx="288032" cy="720080"/>
          </a:xfrm>
          <a:prstGeom prst="curv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1332434" y="1557586"/>
            <a:ext cx="4032448" cy="504056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CuadroTexto"/>
          <p:cNvSpPr txBox="1"/>
          <p:nvPr/>
        </p:nvSpPr>
        <p:spPr>
          <a:xfrm>
            <a:off x="2268538" y="2772430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Posicionamiento terapéutico y gestión eficiente</a:t>
            </a:r>
            <a:endParaRPr lang="es-ES" b="1" dirty="0"/>
          </a:p>
        </p:txBody>
      </p:sp>
      <p:sp>
        <p:nvSpPr>
          <p:cNvPr id="16" name="15 Flecha abajo"/>
          <p:cNvSpPr/>
          <p:nvPr/>
        </p:nvSpPr>
        <p:spPr>
          <a:xfrm>
            <a:off x="4284762" y="3285778"/>
            <a:ext cx="1008112" cy="216024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Rectángulo"/>
          <p:cNvSpPr/>
          <p:nvPr/>
        </p:nvSpPr>
        <p:spPr>
          <a:xfrm>
            <a:off x="2988618" y="4965769"/>
            <a:ext cx="3816424" cy="120032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b="1" dirty="0" smtClean="0"/>
              <a:t>No sólo por seleccionar el más económico sino por promover la competencia de precios en los procesos de adquisición.</a:t>
            </a:r>
            <a:endParaRPr lang="es-ES" dirty="0"/>
          </a:p>
        </p:txBody>
      </p:sp>
      <p:sp>
        <p:nvSpPr>
          <p:cNvPr id="19" name="18 Rectángulo"/>
          <p:cNvSpPr/>
          <p:nvPr/>
        </p:nvSpPr>
        <p:spPr>
          <a:xfrm>
            <a:off x="2844602" y="3866972"/>
            <a:ext cx="171451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500" dirty="0" smtClean="0">
                <a:latin typeface="Gill Sans MT (Títulos)"/>
              </a:rPr>
              <a:t>Consideración como ATE</a:t>
            </a:r>
            <a:endParaRPr lang="es-ES" sz="1500" dirty="0"/>
          </a:p>
        </p:txBody>
      </p:sp>
      <p:sp>
        <p:nvSpPr>
          <p:cNvPr id="20" name="19 Rectángulo"/>
          <p:cNvSpPr/>
          <p:nvPr/>
        </p:nvSpPr>
        <p:spPr>
          <a:xfrm>
            <a:off x="4920641" y="3863583"/>
            <a:ext cx="2567431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b="1" dirty="0" smtClean="0">
                <a:solidFill>
                  <a:srgbClr val="FF0000"/>
                </a:solidFill>
                <a:latin typeface="Gill Sans MT (Títulos)"/>
              </a:rPr>
              <a:t>MINIMIZACIÓN DE COSTES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21" name="20 Flecha derecha"/>
          <p:cNvSpPr/>
          <p:nvPr/>
        </p:nvSpPr>
        <p:spPr>
          <a:xfrm>
            <a:off x="4416238" y="4009848"/>
            <a:ext cx="357190" cy="285752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3" name="~PP3025.WAV">
            <a:hlinkClick r:id="" action="ppaction://media"/>
          </p:cNvPr>
          <p:cNvPicPr>
            <a:picLocks noRot="1" noChangeAspect="1"/>
          </p:cNvPicPr>
          <p:nvPr>
            <a:wavAudioFile r:embed="rId1" name="~PP3025.WAV"/>
          </p:nvPr>
        </p:nvPicPr>
        <p:blipFill>
          <a:blip r:embed="rId4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352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4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9" grpId="0"/>
      <p:bldP spid="10" grpId="0"/>
      <p:bldP spid="11" grpId="0" animBg="1"/>
      <p:bldP spid="12" grpId="0"/>
      <p:bldP spid="13" grpId="0" animBg="1"/>
      <p:bldP spid="14" grpId="0" animBg="1"/>
      <p:bldP spid="15" grpId="0"/>
      <p:bldP spid="16" grpId="0" animBg="1"/>
      <p:bldP spid="18" grpId="0" animBg="1"/>
      <p:bldP spid="19" grpId="0"/>
      <p:bldP spid="20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5718" y="1"/>
            <a:ext cx="134772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Rectángulo"/>
          <p:cNvSpPr/>
          <p:nvPr/>
        </p:nvSpPr>
        <p:spPr>
          <a:xfrm>
            <a:off x="1478836" y="647540"/>
            <a:ext cx="6838374" cy="45709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86913" tIns="43456" rIns="86913" bIns="43456">
            <a:spAutoFit/>
          </a:bodyPr>
          <a:lstStyle/>
          <a:p>
            <a:pPr algn="ctr">
              <a:defRPr/>
            </a:pPr>
            <a:r>
              <a:rPr lang="es-ES" sz="24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0000" endA="300" endPos="50000" dist="29997" dir="5400000" sy="-100000" algn="bl" rotWithShape="0"/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¿ALTERNATIVAS TERAPÉUTICAS EQUIVALENTES?</a:t>
            </a:r>
          </a:p>
        </p:txBody>
      </p:sp>
      <p:sp>
        <p:nvSpPr>
          <p:cNvPr id="9" name="8 Rectángulo"/>
          <p:cNvSpPr/>
          <p:nvPr/>
        </p:nvSpPr>
        <p:spPr>
          <a:xfrm>
            <a:off x="1260426" y="1629594"/>
            <a:ext cx="748883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500" b="1" dirty="0" smtClean="0">
                <a:latin typeface="Calibri" pitchFamily="34" charset="0"/>
                <a:cs typeface="Arial" pitchFamily="34" charset="0"/>
              </a:rPr>
              <a:t>“Conjunto de fármacos para los que la </a:t>
            </a:r>
            <a:r>
              <a:rPr lang="es-ES" sz="1500" b="1" dirty="0" smtClean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evidencia científica disponible </a:t>
            </a:r>
            <a:r>
              <a:rPr lang="es-ES" sz="1500" b="1" dirty="0" smtClean="0">
                <a:latin typeface="Calibri" pitchFamily="34" charset="0"/>
                <a:cs typeface="Arial" pitchFamily="34" charset="0"/>
              </a:rPr>
              <a:t>no muestra un beneficio clínicamente relevante por la utilización de uno u otro </a:t>
            </a:r>
            <a:r>
              <a:rPr lang="es-ES" sz="1500" b="1" dirty="0" smtClean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en la mayoría de los pacientes </a:t>
            </a:r>
            <a:r>
              <a:rPr lang="es-ES" sz="1500" b="1" dirty="0" smtClean="0">
                <a:latin typeface="Calibri" pitchFamily="34" charset="0"/>
                <a:cs typeface="Arial" pitchFamily="34" charset="0"/>
              </a:rPr>
              <a:t>que presentan un proceso clínico determinado”. </a:t>
            </a:r>
            <a:endParaRPr lang="es-ES" sz="1500" b="1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2556570" y="2709714"/>
            <a:ext cx="489654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500" dirty="0" smtClean="0">
                <a:latin typeface="Calibri" pitchFamily="34" charset="0"/>
                <a:cs typeface="Arial" pitchFamily="34" charset="0"/>
              </a:rPr>
              <a:t>Se podrían seleccionar indistintamente en dichos pacientes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500" dirty="0" smtClean="0">
                <a:latin typeface="Calibri" pitchFamily="34" charset="0"/>
                <a:cs typeface="Arial" pitchFamily="34" charset="0"/>
              </a:rPr>
              <a:t>(posibles excepciones en grupos de pacientes concretos).</a:t>
            </a:r>
          </a:p>
        </p:txBody>
      </p:sp>
      <p:sp>
        <p:nvSpPr>
          <p:cNvPr id="13" name="12 Rectángulo"/>
          <p:cNvSpPr/>
          <p:nvPr/>
        </p:nvSpPr>
        <p:spPr>
          <a:xfrm>
            <a:off x="2340546" y="3717826"/>
            <a:ext cx="580642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500" dirty="0" smtClean="0">
                <a:latin typeface="Calibri" pitchFamily="34" charset="0"/>
                <a:cs typeface="Arial" pitchFamily="34" charset="0"/>
              </a:rPr>
              <a:t>Se basa en que, en la mayoría de los pacientes, </a:t>
            </a:r>
            <a:r>
              <a:rPr lang="es-ES" sz="1500" b="1" i="1" dirty="0" smtClean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no </a:t>
            </a:r>
            <a:r>
              <a:rPr lang="es-ES" sz="1500" dirty="0" smtClean="0">
                <a:latin typeface="Calibri" pitchFamily="34" charset="0"/>
                <a:cs typeface="Arial" pitchFamily="34" charset="0"/>
              </a:rPr>
              <a:t>existen</a:t>
            </a:r>
            <a:r>
              <a:rPr lang="es-ES" sz="1500" b="1" i="1" dirty="0" smtClean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 resultados objetivos de eficacia/seguridad </a:t>
            </a:r>
            <a:r>
              <a:rPr lang="es-ES" sz="1500" dirty="0" smtClean="0">
                <a:latin typeface="Calibri" pitchFamily="34" charset="0"/>
                <a:cs typeface="Arial" pitchFamily="34" charset="0"/>
              </a:rPr>
              <a:t>que obliguen a </a:t>
            </a:r>
            <a:r>
              <a:rPr lang="es-ES" sz="1500" b="1" i="1" dirty="0" smtClean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decantarse por un fármaco o por otro </a:t>
            </a:r>
            <a:r>
              <a:rPr lang="es-ES" sz="1500" dirty="0" smtClean="0">
                <a:latin typeface="Calibri" pitchFamily="34" charset="0"/>
                <a:cs typeface="Arial" pitchFamily="34" charset="0"/>
              </a:rPr>
              <a:t>en la decisión terapéutica. </a:t>
            </a:r>
            <a:endParaRPr lang="es-ES" sz="1500" b="1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3492674" y="5013970"/>
            <a:ext cx="3313984" cy="3231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1500" b="1" dirty="0" smtClean="0">
                <a:latin typeface="Calibri" pitchFamily="34" charset="0"/>
                <a:cs typeface="Arial" pitchFamily="34" charset="0"/>
              </a:rPr>
              <a:t>Adecuada optimización de los recursos </a:t>
            </a:r>
            <a:endParaRPr lang="es-ES" sz="1500" b="1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17" name="16 Flecha derecha"/>
          <p:cNvSpPr/>
          <p:nvPr/>
        </p:nvSpPr>
        <p:spPr>
          <a:xfrm>
            <a:off x="1476450" y="3861842"/>
            <a:ext cx="720080" cy="288032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Calibri" pitchFamily="34" charset="0"/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2340546" y="4603988"/>
            <a:ext cx="626469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500" dirty="0" smtClean="0">
                <a:latin typeface="Calibri" pitchFamily="34" charset="0"/>
                <a:cs typeface="Arial" pitchFamily="34" charset="0"/>
              </a:rPr>
              <a:t>Razonable y exigible utilizar el más ventajoso a nivel de gestión económica.</a:t>
            </a:r>
            <a:endParaRPr lang="es-ES" sz="1500" dirty="0">
              <a:latin typeface="Calibri" pitchFamily="34" charset="0"/>
            </a:endParaRPr>
          </a:p>
        </p:txBody>
      </p:sp>
      <p:sp>
        <p:nvSpPr>
          <p:cNvPr id="149505" name="Rectangle 1"/>
          <p:cNvSpPr>
            <a:spLocks noChangeArrowheads="1"/>
          </p:cNvSpPr>
          <p:nvPr/>
        </p:nvSpPr>
        <p:spPr bwMode="auto">
          <a:xfrm>
            <a:off x="972394" y="5916538"/>
            <a:ext cx="8173194" cy="93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90488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s-E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Guía de Hospitales de Andalucía, disponible en </a:t>
            </a:r>
            <a:r>
              <a:rPr kumimoji="0" lang="es-ES" sz="9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  <a:hlinkClick r:id="rId5"/>
              </a:rPr>
              <a:t>www.safh.org</a:t>
            </a:r>
            <a:r>
              <a:rPr kumimoji="0" lang="es-E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s-ES" sz="9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R="0" lvl="0" indent="90488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s-E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Rodríguez </a:t>
            </a:r>
            <a:r>
              <a:rPr kumimoji="0" lang="es-E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Artalejo</a:t>
            </a:r>
            <a:r>
              <a:rPr kumimoji="0" lang="es-E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F. Los costes de la asistencia sanitaria y el consumo de medicamentos. En: Rey Calero J Fundamentos de Epidemiología Clínica, Madrid 1995 Ed. </a:t>
            </a:r>
            <a:r>
              <a:rPr kumimoji="0" lang="es-E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Mc.Graw-Gill</a:t>
            </a:r>
            <a:r>
              <a:rPr kumimoji="0" lang="es-E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s-ES" sz="9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R="0" lvl="0" indent="90488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s-E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Alegre-del Rey EJ, </a:t>
            </a:r>
            <a:r>
              <a:rPr kumimoji="0" lang="es-E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Fenix</a:t>
            </a:r>
            <a:r>
              <a:rPr kumimoji="0" lang="es-E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-Caballero S, Castaño Lara R, Sierra-</a:t>
            </a:r>
            <a:r>
              <a:rPr kumimoji="0" lang="es-E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Garcia</a:t>
            </a:r>
            <a:r>
              <a:rPr kumimoji="0" lang="es-E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F. Evaluación y posicionamiento de medicamentos como alternativas terapéuticas equivalentes. </a:t>
            </a:r>
            <a:r>
              <a:rPr kumimoji="0" lang="es-E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Med</a:t>
            </a:r>
            <a:r>
              <a:rPr kumimoji="0" lang="es-E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s-E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Clin</a:t>
            </a:r>
            <a:r>
              <a:rPr kumimoji="0" lang="es-E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es-E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Barc</a:t>
            </a:r>
            <a:r>
              <a:rPr kumimoji="0" lang="es-E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). 2014;143(2):85–90 </a:t>
            </a:r>
            <a:endParaRPr kumimoji="0" lang="es-ES" sz="9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1" name="~PP1580.WAV">
            <a:hlinkClick r:id="" action="ppaction://media"/>
          </p:cNvPr>
          <p:cNvPicPr>
            <a:picLocks noRot="1" noChangeAspect="1"/>
          </p:cNvPicPr>
          <p:nvPr>
            <a:wavAudioFile r:embed="rId2" name="~PP1580.WAV"/>
          </p:nvPr>
        </p:nvPicPr>
        <p:blipFill>
          <a:blip r:embed="rId6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5169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3" grpId="0"/>
      <p:bldP spid="15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5718" y="0"/>
            <a:ext cx="134772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" name="53 Rectángulo"/>
          <p:cNvSpPr/>
          <p:nvPr/>
        </p:nvSpPr>
        <p:spPr>
          <a:xfrm>
            <a:off x="3527168" y="246850"/>
            <a:ext cx="2617262" cy="51864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86913" tIns="43456" rIns="86913" bIns="43456">
            <a:spAutoFit/>
          </a:bodyPr>
          <a:lstStyle/>
          <a:p>
            <a:pPr algn="ctr">
              <a:defRPr/>
            </a:pPr>
            <a:r>
              <a:rPr lang="es-ES" sz="28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0000" endA="300" endPos="50000" dist="29997" dir="5400000" sy="-100000" algn="bl" rotWithShape="0"/>
                </a:effectLst>
                <a:latin typeface="Gill Sans MT (Títulos)"/>
                <a:cs typeface="Arial" pitchFamily="34" charset="0"/>
              </a:rPr>
              <a:t>GUÍA “ATE”</a:t>
            </a:r>
            <a:endParaRPr lang="es-ES" sz="28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  <a:reflection blurRad="6350" stA="50000" endA="300" endPos="50000" dist="29997" dir="5400000" sy="-100000" algn="bl" rotWithShape="0"/>
              </a:effectLst>
              <a:latin typeface="Gill Sans MT (Títulos)"/>
              <a:cs typeface="Arial" pitchFamily="34" charset="0"/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1404442" y="1579652"/>
            <a:ext cx="7128792" cy="55399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ES" sz="1500" b="1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Evaluar </a:t>
            </a:r>
            <a:r>
              <a:rPr lang="es-ES" sz="1500" b="1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la posible equivalencia en cuanto a la eficacia relativa de dos </a:t>
            </a:r>
            <a:r>
              <a:rPr lang="es-ES" sz="1500" b="1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alternativas que </a:t>
            </a:r>
            <a:r>
              <a:rPr lang="es-ES" sz="1500" b="1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se desean comparar para su posicionamiento terapéutico.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1188418" y="1116246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s-ES" b="1" dirty="0" smtClean="0">
                <a:ln/>
                <a:solidFill>
                  <a:schemeClr val="accent3"/>
                </a:solidFill>
              </a:rPr>
              <a:t>OBJETIVO:</a:t>
            </a:r>
            <a:endParaRPr lang="es-ES" b="1" dirty="0">
              <a:ln/>
              <a:solidFill>
                <a:schemeClr val="accent3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404442" y="2997746"/>
            <a:ext cx="7200800" cy="52323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lIns="91449" tIns="45725" rIns="91449" bIns="45725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 una </a:t>
            </a:r>
            <a:r>
              <a:rPr lang="es-E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herramienta </a:t>
            </a:r>
            <a:r>
              <a:rPr lang="es-E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que aporta unos criterios de comparación: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la decisión final será del evaluador.</a:t>
            </a:r>
            <a:endParaRPr lang="es-ES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404442" y="2349674"/>
            <a:ext cx="7128792" cy="52323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lIns="91449" tIns="45725" rIns="91449" bIns="45725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Aporta una </a:t>
            </a:r>
            <a:r>
              <a:rPr lang="es-E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interpretación de la diferencia </a:t>
            </a:r>
            <a:r>
              <a:rPr lang="es-E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 una </a:t>
            </a:r>
            <a:r>
              <a:rPr lang="es-E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recomendación </a:t>
            </a:r>
            <a:r>
              <a:rPr lang="es-E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para su </a:t>
            </a:r>
            <a:r>
              <a:rPr lang="es-E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posicionamiento </a:t>
            </a:r>
            <a:r>
              <a:rPr lang="es-E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 cuanto a la </a:t>
            </a:r>
            <a:r>
              <a:rPr lang="es-E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eficacia.</a:t>
            </a:r>
            <a:endParaRPr lang="es-ES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E:\Mallorca2014\Med Cli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498" y="3861842"/>
            <a:ext cx="5832648" cy="2682827"/>
          </a:xfrm>
          <a:prstGeom prst="rect">
            <a:avLst/>
          </a:prstGeom>
          <a:noFill/>
        </p:spPr>
      </p:pic>
      <p:pic>
        <p:nvPicPr>
          <p:cNvPr id="13" name="~PP2461.WAV">
            <a:hlinkClick r:id="" action="ppaction://media"/>
          </p:cNvPr>
          <p:cNvPicPr>
            <a:picLocks noRot="1" noChangeAspect="1"/>
          </p:cNvPicPr>
          <p:nvPr>
            <a:wavAudioFile r:embed="rId1" name="~PP2461.WAV"/>
          </p:nvPr>
        </p:nvPicPr>
        <p:blipFill>
          <a:blip r:embed="rId5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0221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5718" y="1"/>
            <a:ext cx="134772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" name="53 Rectángulo"/>
          <p:cNvSpPr/>
          <p:nvPr/>
        </p:nvSpPr>
        <p:spPr>
          <a:xfrm>
            <a:off x="1523484" y="549474"/>
            <a:ext cx="2617262" cy="39553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86913" tIns="43456" rIns="86913" bIns="43456">
            <a:spAutoFit/>
          </a:bodyPr>
          <a:lstStyle/>
          <a:p>
            <a:pPr algn="ctr">
              <a:defRPr/>
            </a:pPr>
            <a:r>
              <a:rPr lang="es-ES" sz="20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0000" endA="300" endPos="50000" dist="29997" dir="5400000" sy="-100000" algn="bl" rotWithShape="0"/>
                </a:effectLst>
                <a:latin typeface="Calibri" pitchFamily="34" charset="0"/>
                <a:cs typeface="Arial" pitchFamily="34" charset="0"/>
              </a:rPr>
              <a:t>DATOS DE PARTIDA</a:t>
            </a:r>
            <a:endParaRPr lang="es-ES" sz="20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  <a:reflection blurRad="6350" stA="50000" endA="300" endPos="50000" dist="29997" dir="5400000" sy="-100000" algn="bl" rotWithShape="0"/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900386" y="4284295"/>
            <a:ext cx="7858180" cy="2169835"/>
          </a:xfrm>
          <a:prstGeom prst="rect">
            <a:avLst/>
          </a:prstGeom>
          <a:noFill/>
        </p:spPr>
        <p:txBody>
          <a:bodyPr wrap="square" lIns="91449" tIns="45725" rIns="91449" bIns="45725">
            <a:spAutoFit/>
          </a:bodyPr>
          <a:lstStyle/>
          <a:p>
            <a:pPr marL="800180" lvl="1" indent="-342934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 smtClean="0">
                <a:latin typeface="Calibri" pitchFamily="34" charset="0"/>
              </a:rPr>
              <a:t>Según </a:t>
            </a:r>
            <a:r>
              <a:rPr lang="es-ES" dirty="0">
                <a:latin typeface="Calibri" pitchFamily="34" charset="0"/>
              </a:rPr>
              <a:t>el nivel de evidencia se preferirán:</a:t>
            </a:r>
          </a:p>
          <a:p>
            <a:pPr marL="1714671" lvl="3" indent="-342934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dirty="0">
                <a:latin typeface="Calibri" pitchFamily="34" charset="0"/>
              </a:rPr>
              <a:t>ECA o </a:t>
            </a:r>
            <a:r>
              <a:rPr lang="es-ES" dirty="0" err="1">
                <a:latin typeface="Calibri" pitchFamily="34" charset="0"/>
              </a:rPr>
              <a:t>metanálisis</a:t>
            </a:r>
            <a:r>
              <a:rPr lang="es-ES" dirty="0">
                <a:latin typeface="Calibri" pitchFamily="34" charset="0"/>
              </a:rPr>
              <a:t> de ECA que comparen directamente los dos fármacos</a:t>
            </a:r>
            <a:r>
              <a:rPr lang="es-ES" dirty="0" smtClean="0">
                <a:latin typeface="Calibri" pitchFamily="34" charset="0"/>
              </a:rPr>
              <a:t>.</a:t>
            </a:r>
          </a:p>
          <a:p>
            <a:pPr marL="1714671" lvl="3" indent="-342934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dirty="0" smtClean="0">
                <a:latin typeface="Calibri" pitchFamily="34" charset="0"/>
              </a:rPr>
              <a:t>CI ajustada de ECA frente comparador común (</a:t>
            </a:r>
            <a:r>
              <a:rPr lang="es-ES" i="1" dirty="0" err="1" smtClean="0">
                <a:latin typeface="Calibri" pitchFamily="34" charset="0"/>
              </a:rPr>
              <a:t>Bucher</a:t>
            </a:r>
            <a:r>
              <a:rPr lang="es-ES" dirty="0" smtClean="0">
                <a:latin typeface="Calibri" pitchFamily="34" charset="0"/>
              </a:rPr>
              <a:t>)</a:t>
            </a:r>
          </a:p>
          <a:p>
            <a:pPr marL="1714671" lvl="3" indent="-342934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dirty="0" smtClean="0">
                <a:latin typeface="Calibri" pitchFamily="34" charset="0"/>
              </a:rPr>
              <a:t>Estudios de cohortes comparativos entre los fármacos</a:t>
            </a:r>
            <a:endParaRPr lang="es-ES" dirty="0">
              <a:latin typeface="Calibri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1286646" y="1197546"/>
            <a:ext cx="7429552" cy="750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34" indent="-342934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lphaUcParenR"/>
              <a:defRPr/>
            </a:pPr>
            <a:r>
              <a:rPr lang="es-ES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Mejor evidencia disponible:</a:t>
            </a:r>
          </a:p>
          <a:p>
            <a:pPr marL="342934" indent="-342934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ES" sz="1050" b="1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1188418" y="1836326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80" lvl="1" indent="-34293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 smtClean="0">
                <a:latin typeface="Calibri" pitchFamily="34" charset="0"/>
              </a:rPr>
              <a:t>Búsqueda exhaustiva en la literatura</a:t>
            </a:r>
            <a:endParaRPr lang="es-ES" dirty="0">
              <a:latin typeface="Calibri" pitchFamily="34" charset="0"/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1332434" y="3575551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>
                <a:latin typeface="Calibri" pitchFamily="34" charset="0"/>
                <a:sym typeface="Wingdings" pitchFamily="2" charset="2"/>
              </a:rPr>
              <a:t> </a:t>
            </a:r>
            <a:r>
              <a:rPr lang="es-ES" dirty="0" smtClean="0">
                <a:latin typeface="Calibri" pitchFamily="34" charset="0"/>
              </a:rPr>
              <a:t>La validez de estos criterios está directamente relacionada con la calidad de los estudios de partida. </a:t>
            </a:r>
            <a:endParaRPr lang="es-ES" dirty="0">
              <a:latin typeface="Calibri" pitchFamily="34" charset="0"/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1260426" y="2495431"/>
            <a:ext cx="33123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dirty="0" smtClean="0">
                <a:latin typeface="Calibri" pitchFamily="34" charset="0"/>
                <a:sym typeface="Wingdings" pitchFamily="2" charset="2"/>
              </a:rPr>
              <a:t> C</a:t>
            </a:r>
            <a:r>
              <a:rPr lang="es-ES" dirty="0" smtClean="0">
                <a:latin typeface="Calibri" pitchFamily="34" charset="0"/>
              </a:rPr>
              <a:t>ompilación de resultados de la búsqueda</a:t>
            </a:r>
            <a:endParaRPr lang="es-ES" dirty="0">
              <a:latin typeface="Calibri" pitchFamily="34" charset="0"/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4716810" y="2277666"/>
            <a:ext cx="417646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u="sng" dirty="0" err="1" smtClean="0">
                <a:latin typeface="Calibri" pitchFamily="34" charset="0"/>
              </a:rPr>
              <a:t>Metanálisis</a:t>
            </a:r>
            <a:r>
              <a:rPr lang="es-ES" dirty="0" smtClean="0">
                <a:latin typeface="Calibri" pitchFamily="34" charset="0"/>
              </a:rPr>
              <a:t> </a:t>
            </a:r>
            <a:r>
              <a:rPr lang="es-ES" dirty="0" smtClean="0">
                <a:latin typeface="Calibri" pitchFamily="34" charset="0"/>
                <a:sym typeface="Wingdings" pitchFamily="2" charset="2"/>
              </a:rPr>
              <a:t> ECA comparativos</a:t>
            </a:r>
          </a:p>
          <a:p>
            <a:endParaRPr lang="es-ES" sz="1000" dirty="0" smtClean="0">
              <a:latin typeface="Calibri" pitchFamily="34" charset="0"/>
            </a:endParaRPr>
          </a:p>
          <a:p>
            <a:r>
              <a:rPr lang="es-ES" u="sng" dirty="0" smtClean="0">
                <a:latin typeface="Calibri" pitchFamily="34" charset="0"/>
              </a:rPr>
              <a:t>CI ajustada </a:t>
            </a:r>
            <a:r>
              <a:rPr lang="es-ES" dirty="0" smtClean="0">
                <a:latin typeface="Calibri" pitchFamily="34" charset="0"/>
                <a:sym typeface="Wingdings" pitchFamily="2" charset="2"/>
              </a:rPr>
              <a:t> ECA frente comparador común</a:t>
            </a:r>
            <a:endParaRPr lang="es-ES" dirty="0">
              <a:latin typeface="Calibri" pitchFamily="34" charset="0"/>
            </a:endParaRPr>
          </a:p>
        </p:txBody>
      </p:sp>
      <p:sp>
        <p:nvSpPr>
          <p:cNvPr id="17" name="16 Abrir llave"/>
          <p:cNvSpPr/>
          <p:nvPr/>
        </p:nvSpPr>
        <p:spPr>
          <a:xfrm>
            <a:off x="4644802" y="2205658"/>
            <a:ext cx="45719" cy="1152128"/>
          </a:xfrm>
          <a:prstGeom prst="lef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>
              <a:latin typeface="Calibri" pitchFamily="34" charset="0"/>
            </a:endParaRPr>
          </a:p>
        </p:txBody>
      </p:sp>
      <p:pic>
        <p:nvPicPr>
          <p:cNvPr id="11" name="~PP189.WAV">
            <a:hlinkClick r:id="" action="ppaction://media"/>
          </p:cNvPr>
          <p:cNvPicPr>
            <a:picLocks noRot="1" noChangeAspect="1"/>
          </p:cNvPicPr>
          <p:nvPr>
            <a:wavAudioFile r:embed="rId2" name="~PP189.WAV"/>
          </p:nvPr>
        </p:nvPicPr>
        <p:blipFill>
          <a:blip r:embed="rId5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53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3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5718" y="1"/>
            <a:ext cx="134772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"/>
          <p:cNvSpPr/>
          <p:nvPr/>
        </p:nvSpPr>
        <p:spPr>
          <a:xfrm>
            <a:off x="1286646" y="1053530"/>
            <a:ext cx="7429552" cy="725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34" indent="-342934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AutoNum type="alphaUcParenR" startAt="2"/>
              <a:defRPr/>
            </a:pPr>
            <a:r>
              <a:rPr lang="es-ES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Elegir la variable principal para la determinación de equivalencia:</a:t>
            </a:r>
          </a:p>
          <a:p>
            <a:pPr marL="342934" indent="-342934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ES" sz="1050" b="1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1188418" y="4005858"/>
            <a:ext cx="6696744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80" lvl="1" indent="-342934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dirty="0" smtClean="0">
                <a:latin typeface="Calibri" pitchFamily="34" charset="0"/>
              </a:rPr>
              <a:t>	Resultados de eficacia: </a:t>
            </a:r>
            <a:r>
              <a:rPr lang="es-ES" b="1" dirty="0" smtClean="0">
                <a:latin typeface="Calibri" pitchFamily="34" charset="0"/>
              </a:rPr>
              <a:t>RAR</a:t>
            </a:r>
            <a:r>
              <a:rPr lang="es-ES" dirty="0" smtClean="0">
                <a:latin typeface="Calibri" pitchFamily="34" charset="0"/>
              </a:rPr>
              <a:t>  -RR, HR- </a:t>
            </a:r>
            <a:r>
              <a:rPr lang="es-ES" b="1" dirty="0" smtClean="0">
                <a:latin typeface="Calibri" pitchFamily="34" charset="0"/>
              </a:rPr>
              <a:t>IC95%</a:t>
            </a:r>
            <a:endParaRPr lang="es-ES" dirty="0">
              <a:latin typeface="Calibri" pitchFamily="34" charset="0"/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1188418" y="1989634"/>
            <a:ext cx="7488832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80" lvl="1" indent="-342934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dirty="0" smtClean="0">
                <a:latin typeface="Calibri" pitchFamily="34" charset="0"/>
              </a:rPr>
              <a:t>	Mayor relevancia clínica que permita comparación adecuada de los fármacos mediante la evidencia disponible.</a:t>
            </a:r>
            <a:endParaRPr lang="es-ES" dirty="0">
              <a:latin typeface="Calibri" pitchFamily="34" charset="0"/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1188418" y="3082528"/>
            <a:ext cx="7488832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80" lvl="1" indent="-342934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s-ES" dirty="0" smtClean="0">
                <a:latin typeface="Calibri" pitchFamily="34" charset="0"/>
              </a:rPr>
              <a:t>  Preferible variable principal de los ECA</a:t>
            </a:r>
            <a:endParaRPr lang="es-ES" dirty="0">
              <a:latin typeface="Calibri" pitchFamily="34" charset="0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2412554" y="4725938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latin typeface="Calibri" pitchFamily="34" charset="0"/>
              </a:rPr>
              <a:t>Variable binaria</a:t>
            </a:r>
          </a:p>
          <a:p>
            <a:pPr algn="ctr"/>
            <a:r>
              <a:rPr lang="es-ES" b="1" dirty="0" smtClean="0">
                <a:latin typeface="Calibri" pitchFamily="34" charset="0"/>
              </a:rPr>
              <a:t>(evento / no evento)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5148858" y="4653930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libri" pitchFamily="34" charset="0"/>
              </a:rPr>
              <a:t>RAR, RR, HR</a:t>
            </a:r>
            <a:endParaRPr lang="es-ES" dirty="0">
              <a:latin typeface="Calibri" pitchFamily="34" charset="0"/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5148858" y="5004678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libri" pitchFamily="34" charset="0"/>
              </a:rPr>
              <a:t>IC95%</a:t>
            </a:r>
            <a:endParaRPr lang="es-ES" dirty="0">
              <a:latin typeface="Calibri" pitchFamily="34" charset="0"/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2412554" y="5724758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latin typeface="Calibri" pitchFamily="34" charset="0"/>
              </a:rPr>
              <a:t>Variable continua</a:t>
            </a:r>
          </a:p>
        </p:txBody>
      </p:sp>
      <p:sp>
        <p:nvSpPr>
          <p:cNvPr id="25" name="24 CuadroTexto"/>
          <p:cNvSpPr txBox="1"/>
          <p:nvPr/>
        </p:nvSpPr>
        <p:spPr>
          <a:xfrm>
            <a:off x="5148858" y="5518026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libri" pitchFamily="34" charset="0"/>
              </a:rPr>
              <a:t>Diferencia de medias / medianas</a:t>
            </a:r>
            <a:endParaRPr lang="es-ES" dirty="0">
              <a:latin typeface="Calibri" pitchFamily="34" charset="0"/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5148858" y="586877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libri" pitchFamily="34" charset="0"/>
              </a:rPr>
              <a:t>IC95%, desviación estándar</a:t>
            </a:r>
            <a:endParaRPr lang="es-ES" dirty="0">
              <a:latin typeface="Calibri" pitchFamily="34" charset="0"/>
            </a:endParaRPr>
          </a:p>
        </p:txBody>
      </p:sp>
      <p:sp>
        <p:nvSpPr>
          <p:cNvPr id="14" name="13 Flecha derecha"/>
          <p:cNvSpPr/>
          <p:nvPr/>
        </p:nvSpPr>
        <p:spPr>
          <a:xfrm>
            <a:off x="4860826" y="4941962"/>
            <a:ext cx="21602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Flecha derecha"/>
          <p:cNvSpPr/>
          <p:nvPr/>
        </p:nvSpPr>
        <p:spPr>
          <a:xfrm>
            <a:off x="4860826" y="5806058"/>
            <a:ext cx="21602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15 Rectángulo"/>
          <p:cNvSpPr/>
          <p:nvPr/>
        </p:nvSpPr>
        <p:spPr>
          <a:xfrm>
            <a:off x="6520607" y="143646"/>
            <a:ext cx="2216119" cy="40011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es-ES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DATOS DE PARTIDA</a:t>
            </a:r>
            <a:endParaRPr lang="es-ES" sz="2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7" name="~PP1784.WAV">
            <a:hlinkClick r:id="" action="ppaction://media"/>
          </p:cNvPr>
          <p:cNvPicPr>
            <a:picLocks noRot="1" noChangeAspect="1"/>
          </p:cNvPicPr>
          <p:nvPr>
            <a:wavAudioFile r:embed="rId1" name="~PP1784.WAV"/>
          </p:nvPr>
        </p:nvPicPr>
        <p:blipFill>
          <a:blip r:embed="rId4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05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4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7" grpId="0"/>
      <p:bldP spid="10" grpId="0"/>
      <p:bldP spid="18" grpId="0"/>
      <p:bldP spid="19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5718" y="1"/>
            <a:ext cx="134772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CuadroTexto"/>
          <p:cNvSpPr txBox="1"/>
          <p:nvPr/>
        </p:nvSpPr>
        <p:spPr>
          <a:xfrm>
            <a:off x="1258776" y="1948388"/>
            <a:ext cx="7778514" cy="3416330"/>
          </a:xfrm>
          <a:prstGeom prst="rect">
            <a:avLst/>
          </a:prstGeom>
          <a:noFill/>
        </p:spPr>
        <p:txBody>
          <a:bodyPr lIns="91449" tIns="45725" rIns="91449" bIns="45725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s-ES" sz="1600" u="sng" dirty="0" smtClean="0">
                <a:latin typeface="Calibri" pitchFamily="34" charset="0"/>
              </a:rPr>
              <a:t>Por </a:t>
            </a:r>
            <a:r>
              <a:rPr lang="es-ES" sz="1600" u="sng" dirty="0">
                <a:latin typeface="Calibri" pitchFamily="34" charset="0"/>
              </a:rPr>
              <a:t>orden de preferencia</a:t>
            </a:r>
            <a:r>
              <a:rPr lang="es-ES" sz="1600" dirty="0">
                <a:latin typeface="Calibri" pitchFamily="34" charset="0"/>
              </a:rPr>
              <a:t>:</a:t>
            </a:r>
          </a:p>
          <a:p>
            <a:pPr marL="914491" lvl="1" indent="-457246" algn="just">
              <a:lnSpc>
                <a:spcPct val="150000"/>
              </a:lnSpc>
              <a:buBlip>
                <a:blip r:embed="rId4"/>
              </a:buBlip>
              <a:defRPr/>
            </a:pPr>
            <a:r>
              <a:rPr lang="es-ES" sz="1600" dirty="0">
                <a:latin typeface="Calibri" pitchFamily="34" charset="0"/>
              </a:rPr>
              <a:t>Valor delta establecido por agencias evaluadoras </a:t>
            </a:r>
            <a:r>
              <a:rPr lang="es-ES" sz="1600" dirty="0" smtClean="0">
                <a:latin typeface="Calibri" pitchFamily="34" charset="0"/>
              </a:rPr>
              <a:t>(</a:t>
            </a:r>
            <a:r>
              <a:rPr lang="es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EMA / FDA).</a:t>
            </a:r>
            <a:endParaRPr lang="es-ES" sz="1600" u="sng" dirty="0">
              <a:latin typeface="Calibri" pitchFamily="34" charset="0"/>
            </a:endParaRPr>
          </a:p>
          <a:p>
            <a:pPr marL="914491" lvl="1" indent="-457246" algn="just">
              <a:lnSpc>
                <a:spcPct val="150000"/>
              </a:lnSpc>
              <a:buBlip>
                <a:blip r:embed="rId4"/>
              </a:buBlip>
              <a:defRPr/>
            </a:pPr>
            <a:r>
              <a:rPr lang="es-ES" sz="1600" dirty="0" smtClean="0">
                <a:latin typeface="Calibri" pitchFamily="34" charset="0"/>
              </a:rPr>
              <a:t>Propuesto por </a:t>
            </a:r>
            <a:r>
              <a:rPr lang="es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paneles </a:t>
            </a:r>
            <a:r>
              <a:rPr lang="es-E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de expertos</a:t>
            </a:r>
            <a:r>
              <a:rPr lang="es-ES" sz="1600" dirty="0">
                <a:latin typeface="Calibri" pitchFamily="34" charset="0"/>
              </a:rPr>
              <a:t>, preferiblemente independientes.</a:t>
            </a:r>
          </a:p>
          <a:p>
            <a:pPr marL="914491" lvl="1" indent="-457246" algn="just">
              <a:lnSpc>
                <a:spcPct val="150000"/>
              </a:lnSpc>
              <a:buBlip>
                <a:blip r:embed="rId4"/>
              </a:buBlip>
              <a:defRPr/>
            </a:pPr>
            <a:r>
              <a:rPr lang="es-ES" sz="1600" dirty="0" smtClean="0">
                <a:latin typeface="Calibri" pitchFamily="34" charset="0"/>
              </a:rPr>
              <a:t>Utilizado </a:t>
            </a:r>
            <a:r>
              <a:rPr lang="es-E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en EC de equivalencia </a:t>
            </a:r>
            <a:r>
              <a:rPr lang="es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/ no </a:t>
            </a:r>
            <a:r>
              <a:rPr lang="es-E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inferioridad</a:t>
            </a:r>
            <a:r>
              <a:rPr lang="es-ES" sz="1600" dirty="0">
                <a:latin typeface="Calibri" pitchFamily="34" charset="0"/>
              </a:rPr>
              <a:t>.</a:t>
            </a:r>
          </a:p>
          <a:p>
            <a:pPr marL="914491" lvl="1" indent="-457246" algn="just">
              <a:lnSpc>
                <a:spcPct val="150000"/>
              </a:lnSpc>
              <a:buBlip>
                <a:blip r:embed="rId4"/>
              </a:buBlip>
              <a:defRPr/>
            </a:pPr>
            <a:r>
              <a:rPr lang="es-ES" sz="1600" dirty="0">
                <a:latin typeface="Calibri" pitchFamily="34" charset="0"/>
              </a:rPr>
              <a:t>Valor de referencia utilizado para el </a:t>
            </a:r>
            <a:r>
              <a:rPr lang="es-E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cálculo de </a:t>
            </a:r>
            <a:r>
              <a:rPr lang="es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muestra:</a:t>
            </a:r>
          </a:p>
          <a:p>
            <a:pPr marL="1349054" lvl="2" indent="-457246"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s-ES" sz="1600" dirty="0" smtClean="0">
                <a:latin typeface="Calibri" pitchFamily="34" charset="0"/>
              </a:rPr>
              <a:t>Utilizado </a:t>
            </a:r>
            <a:r>
              <a:rPr lang="es-ES" sz="1600" dirty="0">
                <a:latin typeface="Calibri" pitchFamily="34" charset="0"/>
              </a:rPr>
              <a:t>en EC con </a:t>
            </a:r>
            <a:r>
              <a:rPr lang="es-E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comparador </a:t>
            </a:r>
            <a:r>
              <a:rPr lang="es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activo</a:t>
            </a:r>
            <a:r>
              <a:rPr lang="es-ES" sz="1600" dirty="0" smtClean="0">
                <a:latin typeface="Calibri" pitchFamily="34" charset="0"/>
              </a:rPr>
              <a:t>.</a:t>
            </a:r>
          </a:p>
          <a:p>
            <a:pPr marL="1349054" lvl="2" indent="-457246"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s-ES" sz="1600" dirty="0" smtClean="0">
                <a:latin typeface="Calibri" pitchFamily="34" charset="0"/>
              </a:rPr>
              <a:t>Utilizado </a:t>
            </a:r>
            <a:r>
              <a:rPr lang="es-ES" sz="1600" dirty="0">
                <a:latin typeface="Calibri" pitchFamily="34" charset="0"/>
              </a:rPr>
              <a:t>para el </a:t>
            </a:r>
            <a:r>
              <a:rPr lang="es-E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cálculo de muestra </a:t>
            </a:r>
            <a:r>
              <a:rPr lang="es-ES" sz="1600" dirty="0">
                <a:latin typeface="Calibri" pitchFamily="34" charset="0"/>
              </a:rPr>
              <a:t>utilizado en EC frente a </a:t>
            </a:r>
            <a:r>
              <a:rPr lang="es-E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placebo</a:t>
            </a:r>
            <a:r>
              <a:rPr lang="es-ES" sz="1600" dirty="0">
                <a:latin typeface="Calibri" pitchFamily="34" charset="0"/>
              </a:rPr>
              <a:t>. </a:t>
            </a:r>
            <a:endParaRPr lang="es-ES" sz="1600" dirty="0" smtClean="0">
              <a:latin typeface="Calibri" pitchFamily="34" charset="0"/>
            </a:endParaRPr>
          </a:p>
          <a:p>
            <a:pPr marL="914491" lvl="1" indent="-457246" algn="just">
              <a:lnSpc>
                <a:spcPct val="150000"/>
              </a:lnSpc>
              <a:buBlip>
                <a:blip r:embed="rId4"/>
              </a:buBlip>
              <a:defRPr/>
            </a:pPr>
            <a:r>
              <a:rPr lang="es-ES" sz="1600" dirty="0" smtClean="0">
                <a:latin typeface="Calibri" pitchFamily="34" charset="0"/>
              </a:rPr>
              <a:t>Fracción de resultado de un fármaco frente a placebo </a:t>
            </a:r>
            <a:r>
              <a:rPr lang="es-ES" sz="1600" dirty="0" smtClean="0">
                <a:latin typeface="Calibri" pitchFamily="34" charset="0"/>
                <a:sym typeface="Wingdings" pitchFamily="2" charset="2"/>
              </a:rPr>
              <a:t> se ha empleado el 50% (discutible,  justificar)</a:t>
            </a:r>
            <a:endParaRPr lang="es-ES" sz="1600" dirty="0">
              <a:latin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404442" y="5662042"/>
            <a:ext cx="7272808" cy="92334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9" tIns="45725" rIns="91449" bIns="45725">
            <a:spAutoFit/>
          </a:bodyPr>
          <a:lstStyle/>
          <a:p>
            <a:pPr algn="ctr">
              <a:defRPr/>
            </a:pPr>
            <a:r>
              <a:rPr lang="es-ES" dirty="0" smtClean="0">
                <a:solidFill>
                  <a:schemeClr val="tx1"/>
                </a:solidFill>
                <a:latin typeface="Calibri" pitchFamily="34" charset="0"/>
              </a:rPr>
              <a:t>Tipo </a:t>
            </a:r>
            <a:r>
              <a:rPr lang="es-ES" dirty="0">
                <a:solidFill>
                  <a:schemeClr val="tx1"/>
                </a:solidFill>
                <a:latin typeface="Calibri" pitchFamily="34" charset="0"/>
              </a:rPr>
              <a:t>de </a:t>
            </a:r>
            <a:r>
              <a:rPr lang="es-ES" dirty="0" smtClean="0">
                <a:solidFill>
                  <a:schemeClr val="tx1"/>
                </a:solidFill>
                <a:latin typeface="Calibri" pitchFamily="34" charset="0"/>
              </a:rPr>
              <a:t>variable: variable </a:t>
            </a:r>
            <a:r>
              <a:rPr lang="es-ES" dirty="0">
                <a:solidFill>
                  <a:schemeClr val="tx1"/>
                </a:solidFill>
                <a:latin typeface="Calibri" pitchFamily="34" charset="0"/>
              </a:rPr>
              <a:t>final de </a:t>
            </a:r>
            <a:r>
              <a:rPr lang="es-E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gran relevancia clínica </a:t>
            </a:r>
            <a:r>
              <a:rPr lang="es-ES" dirty="0">
                <a:solidFill>
                  <a:schemeClr val="tx1"/>
                </a:solidFill>
                <a:latin typeface="Calibri" pitchFamily="34" charset="0"/>
              </a:rPr>
              <a:t>el valor delta debe ser </a:t>
            </a:r>
            <a:r>
              <a:rPr lang="es-E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más reducido</a:t>
            </a:r>
            <a:r>
              <a:rPr lang="es-ES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s-ES" dirty="0">
                <a:solidFill>
                  <a:schemeClr val="tx1"/>
                </a:solidFill>
                <a:latin typeface="Calibri" pitchFamily="34" charset="0"/>
              </a:rPr>
              <a:t>que si es </a:t>
            </a:r>
            <a:r>
              <a:rPr lang="es-ES" dirty="0" smtClean="0">
                <a:solidFill>
                  <a:schemeClr val="tx1"/>
                </a:solidFill>
                <a:latin typeface="Calibri" pitchFamily="34" charset="0"/>
              </a:rPr>
              <a:t>variable </a:t>
            </a:r>
            <a:r>
              <a:rPr lang="es-ES" dirty="0">
                <a:solidFill>
                  <a:schemeClr val="tx1"/>
                </a:solidFill>
                <a:latin typeface="Calibri" pitchFamily="34" charset="0"/>
              </a:rPr>
              <a:t>intermedia o de menor relevancia clínica.</a:t>
            </a:r>
          </a:p>
        </p:txBody>
      </p:sp>
      <p:sp>
        <p:nvSpPr>
          <p:cNvPr id="7" name="6 Rectángulo"/>
          <p:cNvSpPr/>
          <p:nvPr/>
        </p:nvSpPr>
        <p:spPr>
          <a:xfrm>
            <a:off x="1286646" y="1035888"/>
            <a:ext cx="7429552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s-ES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C) Determinar el valor DELTA </a:t>
            </a:r>
          </a:p>
          <a:p>
            <a:pPr>
              <a:lnSpc>
                <a:spcPct val="150000"/>
              </a:lnSpc>
              <a:defRPr/>
            </a:pPr>
            <a:r>
              <a:rPr lang="es-ES" dirty="0" smtClean="0">
                <a:latin typeface="Calibri" pitchFamily="34" charset="0"/>
              </a:rPr>
              <a:t>(máxima diferencia que se considera clínicamente irrelevante)</a:t>
            </a:r>
            <a:endParaRPr lang="es-ES" dirty="0">
              <a:latin typeface="Calibri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6520607" y="143646"/>
            <a:ext cx="2216119" cy="40011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es-ES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DATOS DE PARTIDA</a:t>
            </a:r>
            <a:endParaRPr lang="es-ES" sz="2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3" name="~PP2177.WAV">
            <a:hlinkClick r:id="" action="ppaction://media"/>
          </p:cNvPr>
          <p:cNvPicPr>
            <a:picLocks noRot="1" noChangeAspect="1"/>
          </p:cNvPicPr>
          <p:nvPr>
            <a:wavAudioFile r:embed="rId1" name="~PP2177.WAV"/>
          </p:nvPr>
        </p:nvPicPr>
        <p:blipFill>
          <a:blip r:embed="rId5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8810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4" grpId="0"/>
      <p:bldP spid="5" grpId="0" animBg="1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5718" y="1"/>
            <a:ext cx="134772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1258691" y="1197546"/>
            <a:ext cx="7562575" cy="646341"/>
          </a:xfrm>
          <a:prstGeom prst="rect">
            <a:avLst/>
          </a:prstGeom>
          <a:noFill/>
        </p:spPr>
        <p:txBody>
          <a:bodyPr lIns="91449" tIns="45725" rIns="91449" bIns="45725">
            <a:spAutoFit/>
          </a:bodyPr>
          <a:lstStyle/>
          <a:p>
            <a:pPr algn="just">
              <a:defRPr/>
            </a:pPr>
            <a:r>
              <a:rPr lang="es-ES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</a:t>
            </a:r>
            <a:r>
              <a:rPr lang="es-ES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) Considerar implicaciones para el paciente de un resultado peor en la variable considerada</a:t>
            </a:r>
            <a:r>
              <a:rPr lang="es-ES" b="1" dirty="0" smtClean="0">
                <a:latin typeface="Calibri" pitchFamily="34" charset="0"/>
                <a:cs typeface="Arial" charset="0"/>
              </a:rPr>
              <a:t> </a:t>
            </a:r>
            <a:endParaRPr lang="es-ES" dirty="0">
              <a:latin typeface="Calibri" pitchFamily="34" charset="0"/>
              <a:cs typeface="Arial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520607" y="143646"/>
            <a:ext cx="2216119" cy="40011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es-ES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DATOS DE PARTIDA</a:t>
            </a:r>
            <a:endParaRPr lang="es-ES" sz="2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1715274" y="2997746"/>
            <a:ext cx="6572296" cy="4001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2000" b="1" dirty="0" smtClean="0">
                <a:latin typeface="Calibri" pitchFamily="34" charset="0"/>
                <a:cs typeface="Arial" charset="0"/>
              </a:rPr>
              <a:t>Esto condiciona los criterios de posicionamiento</a:t>
            </a:r>
            <a:endParaRPr lang="es-ES" sz="2000" b="1" dirty="0">
              <a:latin typeface="Calibri" pitchFamily="34" charset="0"/>
              <a:cs typeface="Arial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332434" y="2061642"/>
            <a:ext cx="7272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s-ES" sz="1600" b="1" dirty="0" smtClean="0">
                <a:latin typeface="Calibri" pitchFamily="34" charset="0"/>
                <a:cs typeface="Arial" charset="0"/>
              </a:rPr>
              <a:t>El fallo de tratamiento inicial implica perjuicio grave/irreversible para el paciente, que no pueda ser corregido con la administración de una segunda línea de tratamiento.</a:t>
            </a:r>
            <a:endPara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260426" y="4005858"/>
            <a:ext cx="7562575" cy="369342"/>
          </a:xfrm>
          <a:prstGeom prst="rect">
            <a:avLst/>
          </a:prstGeom>
          <a:noFill/>
        </p:spPr>
        <p:txBody>
          <a:bodyPr lIns="91449" tIns="45725" rIns="91449" bIns="45725">
            <a:spAutoFit/>
          </a:bodyPr>
          <a:lstStyle/>
          <a:p>
            <a:pPr algn="just">
              <a:defRPr/>
            </a:pPr>
            <a:r>
              <a:rPr lang="es-ES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E) Evaluar criterios de selección complementarios</a:t>
            </a:r>
            <a:endParaRPr lang="es-ES" dirty="0">
              <a:latin typeface="Calibri" pitchFamily="34" charset="0"/>
              <a:cs typeface="Arial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1215208" y="4996094"/>
            <a:ext cx="178595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dirty="0" smtClean="0">
                <a:latin typeface="Calibri" pitchFamily="34" charset="0"/>
              </a:rPr>
              <a:t>ATE en eficacia</a:t>
            </a:r>
            <a:endParaRPr lang="es-ES" dirty="0">
              <a:latin typeface="Calibri" pitchFamily="34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3001158" y="4710342"/>
            <a:ext cx="2571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dirty="0" smtClean="0">
                <a:latin typeface="Calibri" pitchFamily="34" charset="0"/>
              </a:rPr>
              <a:t>Para la declaración definitiva de ATE hay que considerar</a:t>
            </a:r>
            <a:endParaRPr lang="es-ES" sz="1400" dirty="0">
              <a:latin typeface="Calibri" pitchFamily="34" charset="0"/>
            </a:endParaRPr>
          </a:p>
        </p:txBody>
      </p:sp>
      <p:cxnSp>
        <p:nvCxnSpPr>
          <p:cNvPr id="12" name="11 Conector recto de flecha"/>
          <p:cNvCxnSpPr/>
          <p:nvPr/>
        </p:nvCxnSpPr>
        <p:spPr>
          <a:xfrm>
            <a:off x="3001158" y="5210408"/>
            <a:ext cx="257176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3" name="12 Rectángulo"/>
          <p:cNvSpPr/>
          <p:nvPr/>
        </p:nvSpPr>
        <p:spPr>
          <a:xfrm>
            <a:off x="5644364" y="4744367"/>
            <a:ext cx="965329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500" dirty="0" smtClean="0">
                <a:latin typeface="Calibri" pitchFamily="34" charset="0"/>
              </a:rPr>
              <a:t>Seguridad</a:t>
            </a:r>
            <a:endParaRPr lang="es-ES" sz="1500" dirty="0">
              <a:latin typeface="Calibri" pitchFamily="34" charset="0"/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5644364" y="5043031"/>
            <a:ext cx="314327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500" dirty="0" smtClean="0">
                <a:latin typeface="Calibri" pitchFamily="34" charset="0"/>
              </a:rPr>
              <a:t>Comodidad / adecuación paciente</a:t>
            </a:r>
            <a:endParaRPr lang="es-ES" sz="1500" dirty="0">
              <a:latin typeface="Calibri" pitchFamily="34" charset="0"/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5644364" y="5353284"/>
            <a:ext cx="335758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500" dirty="0" smtClean="0">
                <a:latin typeface="Calibri" pitchFamily="34" charset="0"/>
              </a:rPr>
              <a:t>Comodidad / adecuación S. Sanitario</a:t>
            </a:r>
            <a:endParaRPr lang="es-ES" sz="1500" dirty="0">
              <a:latin typeface="Calibri" pitchFamily="34" charset="0"/>
            </a:endParaRPr>
          </a:p>
        </p:txBody>
      </p:sp>
      <p:sp>
        <p:nvSpPr>
          <p:cNvPr id="16" name="15 Elipse"/>
          <p:cNvSpPr/>
          <p:nvPr/>
        </p:nvSpPr>
        <p:spPr>
          <a:xfrm>
            <a:off x="5076850" y="4668337"/>
            <a:ext cx="4068738" cy="12961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>
              <a:latin typeface="Calibri" pitchFamily="34" charset="0"/>
            </a:endParaRPr>
          </a:p>
        </p:txBody>
      </p:sp>
      <p:sp>
        <p:nvSpPr>
          <p:cNvPr id="17" name="16 Flecha abajo"/>
          <p:cNvSpPr/>
          <p:nvPr/>
        </p:nvSpPr>
        <p:spPr>
          <a:xfrm>
            <a:off x="5724922" y="6038220"/>
            <a:ext cx="432048" cy="360040"/>
          </a:xfrm>
          <a:prstGeom prst="downArrow">
            <a:avLst/>
          </a:prstGeom>
          <a:scene3d>
            <a:camera prst="orthographicFront">
              <a:rot lat="0" lon="0" rev="19499999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Calibri" pitchFamily="34" charset="0"/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2052514" y="6085379"/>
            <a:ext cx="36724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s-ES" sz="1600" b="1" dirty="0" smtClean="0">
                <a:latin typeface="Calibri" pitchFamily="34" charset="0"/>
                <a:cs typeface="Arial" charset="0"/>
              </a:rPr>
              <a:t>Comprobar si existen diferencias que impidan considerarlos ATE.</a:t>
            </a:r>
            <a:endPara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charset="0"/>
            </a:endParaRPr>
          </a:p>
        </p:txBody>
      </p:sp>
      <p:pic>
        <p:nvPicPr>
          <p:cNvPr id="19" name="~PP487.WAV">
            <a:hlinkClick r:id="" action="ppaction://media"/>
          </p:cNvPr>
          <p:cNvPicPr>
            <a:picLocks noRot="1" noChangeAspect="1"/>
          </p:cNvPicPr>
          <p:nvPr>
            <a:wavAudioFile r:embed="rId2" name="~PP487.WAV"/>
          </p:nvPr>
        </p:nvPicPr>
        <p:blipFill>
          <a:blip r:embed="rId5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5138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6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5" grpId="0"/>
      <p:bldP spid="8" grpId="0" animBg="1"/>
      <p:bldP spid="6" grpId="0"/>
      <p:bldP spid="9" grpId="0"/>
      <p:bldP spid="10" grpId="0" animBg="1"/>
      <p:bldP spid="11" grpId="0"/>
      <p:bldP spid="13" grpId="0"/>
      <p:bldP spid="14" grpId="0"/>
      <p:bldP spid="15" grpId="0"/>
      <p:bldP spid="16" grpId="0" animBg="1"/>
      <p:bldP spid="17" grpId="0" animBg="1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5718" y="1"/>
            <a:ext cx="134772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AVION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01840" y="765498"/>
            <a:ext cx="3779809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19 Rectángulo"/>
          <p:cNvSpPr/>
          <p:nvPr/>
        </p:nvSpPr>
        <p:spPr>
          <a:xfrm>
            <a:off x="1908498" y="1773610"/>
            <a:ext cx="21961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i="1" dirty="0" smtClean="0">
                <a:latin typeface="Arial" pitchFamily="34" charset="0"/>
                <a:ea typeface="Times New Roman" pitchFamily="18" charset="0"/>
                <a:cs typeface="AdvPSPAL-R"/>
              </a:rPr>
              <a:t>Diferentes posibilidades </a:t>
            </a:r>
            <a:endParaRPr lang="es-ES" b="1" dirty="0"/>
          </a:p>
        </p:txBody>
      </p:sp>
      <p:sp>
        <p:nvSpPr>
          <p:cNvPr id="27" name="26 Rectángulo"/>
          <p:cNvSpPr/>
          <p:nvPr/>
        </p:nvSpPr>
        <p:spPr>
          <a:xfrm>
            <a:off x="3492674" y="3110985"/>
            <a:ext cx="23762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600" u="sng" dirty="0" smtClean="0">
                <a:solidFill>
                  <a:srgbClr val="002060"/>
                </a:solidFill>
                <a:latin typeface="Gill Sans MT (Títulos)"/>
              </a:rPr>
              <a:t>Atraviesa el valor neutro</a:t>
            </a:r>
            <a:endParaRPr lang="es-ES" sz="1600" u="sng" dirty="0"/>
          </a:p>
        </p:txBody>
      </p:sp>
      <p:sp>
        <p:nvSpPr>
          <p:cNvPr id="28" name="27 Rectángulo"/>
          <p:cNvSpPr/>
          <p:nvPr/>
        </p:nvSpPr>
        <p:spPr>
          <a:xfrm>
            <a:off x="6819276" y="3236417"/>
            <a:ext cx="20717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600" b="1" dirty="0" smtClean="0">
                <a:solidFill>
                  <a:srgbClr val="002060"/>
                </a:solidFill>
                <a:latin typeface="Franklin Gothic Book"/>
                <a:sym typeface="Wingdings" pitchFamily="2" charset="2"/>
              </a:rPr>
              <a:t>NO DIFERENCIA ESTADÍSTICAMENTE SIGNIFICATIVA</a:t>
            </a:r>
            <a:endParaRPr lang="es-ES" sz="1600" b="1" dirty="0"/>
          </a:p>
        </p:txBody>
      </p:sp>
      <p:sp>
        <p:nvSpPr>
          <p:cNvPr id="30" name="29 Rectángulo"/>
          <p:cNvSpPr/>
          <p:nvPr/>
        </p:nvSpPr>
        <p:spPr>
          <a:xfrm>
            <a:off x="7021066" y="5710113"/>
            <a:ext cx="17505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600" b="1" dirty="0" smtClean="0">
                <a:solidFill>
                  <a:srgbClr val="002060"/>
                </a:solidFill>
                <a:latin typeface="Franklin Gothic Book"/>
                <a:sym typeface="Wingdings" pitchFamily="2" charset="2"/>
              </a:rPr>
              <a:t>EQUIVALENCIA CLÍNICA</a:t>
            </a:r>
            <a:endParaRPr lang="es-ES" sz="1600" b="1" dirty="0"/>
          </a:p>
        </p:txBody>
      </p:sp>
      <p:sp>
        <p:nvSpPr>
          <p:cNvPr id="32" name="31 Flecha derecha"/>
          <p:cNvSpPr/>
          <p:nvPr/>
        </p:nvSpPr>
        <p:spPr>
          <a:xfrm>
            <a:off x="6300986" y="3452441"/>
            <a:ext cx="285752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33 Rectángulo"/>
          <p:cNvSpPr/>
          <p:nvPr/>
        </p:nvSpPr>
        <p:spPr>
          <a:xfrm>
            <a:off x="1548459" y="5899552"/>
            <a:ext cx="2232248" cy="33855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1600" dirty="0" smtClean="0">
                <a:solidFill>
                  <a:srgbClr val="002060"/>
                </a:solidFill>
                <a:latin typeface="Gill Sans MT (Títulos)"/>
              </a:rPr>
              <a:t>IC95% y ± </a:t>
            </a:r>
            <a:r>
              <a:rPr lang="el-GR" sz="1600" dirty="0" smtClean="0">
                <a:solidFill>
                  <a:srgbClr val="002060"/>
                </a:solidFill>
                <a:latin typeface="Gill Sans MT (Títulos)"/>
              </a:rPr>
              <a:t>Δ</a:t>
            </a:r>
            <a:endParaRPr lang="es-ES" sz="1600" dirty="0"/>
          </a:p>
        </p:txBody>
      </p:sp>
      <p:sp>
        <p:nvSpPr>
          <p:cNvPr id="35" name="34 Rectángulo"/>
          <p:cNvSpPr/>
          <p:nvPr/>
        </p:nvSpPr>
        <p:spPr>
          <a:xfrm>
            <a:off x="4068738" y="5710113"/>
            <a:ext cx="218989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00" dirty="0" smtClean="0">
                <a:solidFill>
                  <a:srgbClr val="002060"/>
                </a:solidFill>
                <a:latin typeface="Gill Sans MT (Títulos)"/>
              </a:rPr>
              <a:t>IC95% incluido en ± </a:t>
            </a:r>
            <a:r>
              <a:rPr lang="el-GR" sz="1600" dirty="0" smtClean="0">
                <a:solidFill>
                  <a:srgbClr val="002060"/>
                </a:solidFill>
                <a:latin typeface="Gill Sans MT (Títulos)"/>
              </a:rPr>
              <a:t>Δ</a:t>
            </a:r>
            <a:endParaRPr lang="es-ES" sz="1600" dirty="0"/>
          </a:p>
        </p:txBody>
      </p:sp>
      <p:sp>
        <p:nvSpPr>
          <p:cNvPr id="36" name="35 Rectángulo"/>
          <p:cNvSpPr/>
          <p:nvPr/>
        </p:nvSpPr>
        <p:spPr>
          <a:xfrm>
            <a:off x="4084001" y="5973840"/>
            <a:ext cx="24064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00" dirty="0" smtClean="0">
                <a:solidFill>
                  <a:srgbClr val="002060"/>
                </a:solidFill>
                <a:latin typeface="Gill Sans MT (Títulos)"/>
              </a:rPr>
              <a:t>Sobrepasa parcialmente</a:t>
            </a:r>
            <a:endParaRPr lang="es-ES" sz="1600" dirty="0"/>
          </a:p>
        </p:txBody>
      </p:sp>
      <p:sp>
        <p:nvSpPr>
          <p:cNvPr id="37" name="36 Rectángulo"/>
          <p:cNvSpPr/>
          <p:nvPr/>
        </p:nvSpPr>
        <p:spPr>
          <a:xfrm>
            <a:off x="4084266" y="6259592"/>
            <a:ext cx="171361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00" dirty="0" smtClean="0">
                <a:solidFill>
                  <a:srgbClr val="002060"/>
                </a:solidFill>
                <a:latin typeface="Gill Sans MT (Títulos)"/>
              </a:rPr>
              <a:t>Totalmente fuera</a:t>
            </a:r>
            <a:endParaRPr lang="es-ES" sz="1600" dirty="0"/>
          </a:p>
        </p:txBody>
      </p:sp>
      <p:sp>
        <p:nvSpPr>
          <p:cNvPr id="38" name="37 Abrir llave"/>
          <p:cNvSpPr/>
          <p:nvPr/>
        </p:nvSpPr>
        <p:spPr>
          <a:xfrm>
            <a:off x="4068738" y="5710113"/>
            <a:ext cx="45719" cy="857256"/>
          </a:xfrm>
          <a:prstGeom prst="leftBrac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sz="1600"/>
          </a:p>
        </p:txBody>
      </p:sp>
      <p:sp>
        <p:nvSpPr>
          <p:cNvPr id="39" name="38 Rectángulo"/>
          <p:cNvSpPr/>
          <p:nvPr/>
        </p:nvSpPr>
        <p:spPr>
          <a:xfrm>
            <a:off x="1476450" y="4717227"/>
            <a:ext cx="3312368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1600" dirty="0" smtClean="0">
                <a:solidFill>
                  <a:srgbClr val="002060"/>
                </a:solidFill>
                <a:latin typeface="Gill Sans MT (Títulos)"/>
              </a:rPr>
              <a:t>Medida del riesgo (RAR, RR, HR, diferencia de medias)</a:t>
            </a:r>
            <a:endParaRPr lang="es-ES" sz="1600" dirty="0"/>
          </a:p>
        </p:txBody>
      </p:sp>
      <p:sp>
        <p:nvSpPr>
          <p:cNvPr id="40" name="39 Rectángulo"/>
          <p:cNvSpPr/>
          <p:nvPr/>
        </p:nvSpPr>
        <p:spPr>
          <a:xfrm>
            <a:off x="3924722" y="3453560"/>
            <a:ext cx="12554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00" dirty="0" smtClean="0">
                <a:solidFill>
                  <a:srgbClr val="002060"/>
                </a:solidFill>
                <a:latin typeface="Gill Sans MT (Títulos)"/>
              </a:rPr>
              <a:t>0 para RAR</a:t>
            </a:r>
            <a:endParaRPr lang="es-ES" sz="1600" dirty="0"/>
          </a:p>
        </p:txBody>
      </p:sp>
      <p:sp>
        <p:nvSpPr>
          <p:cNvPr id="41" name="40 Rectángulo"/>
          <p:cNvSpPr/>
          <p:nvPr/>
        </p:nvSpPr>
        <p:spPr>
          <a:xfrm>
            <a:off x="3924722" y="3739312"/>
            <a:ext cx="163217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00" dirty="0" smtClean="0">
                <a:solidFill>
                  <a:srgbClr val="002060"/>
                </a:solidFill>
                <a:latin typeface="Gill Sans MT (Títulos)"/>
              </a:rPr>
              <a:t>1 para RR y HR</a:t>
            </a:r>
            <a:endParaRPr lang="es-ES" sz="1600" dirty="0"/>
          </a:p>
        </p:txBody>
      </p:sp>
      <p:sp>
        <p:nvSpPr>
          <p:cNvPr id="22" name="21 Rectángulo"/>
          <p:cNvSpPr/>
          <p:nvPr/>
        </p:nvSpPr>
        <p:spPr>
          <a:xfrm>
            <a:off x="1476450" y="3231266"/>
            <a:ext cx="1872208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1600" dirty="0" smtClean="0">
                <a:solidFill>
                  <a:srgbClr val="002060"/>
                </a:solidFill>
                <a:latin typeface="Gill Sans MT (Títulos)"/>
              </a:rPr>
              <a:t>Diferencia estadísticamente significativa</a:t>
            </a:r>
            <a:endParaRPr lang="es-ES" sz="1600" dirty="0"/>
          </a:p>
        </p:txBody>
      </p:sp>
      <p:sp>
        <p:nvSpPr>
          <p:cNvPr id="33" name="32 Rectángulo"/>
          <p:cNvSpPr/>
          <p:nvPr/>
        </p:nvSpPr>
        <p:spPr>
          <a:xfrm>
            <a:off x="5076850" y="4789235"/>
            <a:ext cx="33123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600" u="sng" dirty="0" smtClean="0">
                <a:solidFill>
                  <a:srgbClr val="002060"/>
                </a:solidFill>
                <a:latin typeface="Gill Sans MT (Títulos)"/>
              </a:rPr>
              <a:t>Dentro o fuera del intervalo ± </a:t>
            </a:r>
            <a:r>
              <a:rPr lang="el-GR" sz="1600" u="sng" dirty="0" smtClean="0">
                <a:solidFill>
                  <a:srgbClr val="002060"/>
                </a:solidFill>
                <a:latin typeface="Gill Sans MT (Títulos)"/>
              </a:rPr>
              <a:t>Δ</a:t>
            </a:r>
            <a:endParaRPr lang="es-ES" sz="1600" u="sng" dirty="0">
              <a:solidFill>
                <a:srgbClr val="002060"/>
              </a:solidFill>
              <a:latin typeface="Gill Sans MT (Títulos)"/>
            </a:endParaRPr>
          </a:p>
        </p:txBody>
      </p:sp>
      <p:sp>
        <p:nvSpPr>
          <p:cNvPr id="45" name="44 Flecha derecha"/>
          <p:cNvSpPr/>
          <p:nvPr/>
        </p:nvSpPr>
        <p:spPr>
          <a:xfrm>
            <a:off x="6517010" y="5782121"/>
            <a:ext cx="285752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6" name="45 Rectángulo"/>
          <p:cNvSpPr/>
          <p:nvPr/>
        </p:nvSpPr>
        <p:spPr>
          <a:xfrm>
            <a:off x="3827740" y="333450"/>
            <a:ext cx="2617262" cy="33398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86913" tIns="43456" rIns="86913" bIns="43456">
            <a:spAutoFit/>
          </a:bodyPr>
          <a:lstStyle/>
          <a:p>
            <a:pPr algn="ctr">
              <a:defRPr/>
            </a:pPr>
            <a:r>
              <a:rPr lang="es-ES" sz="1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0000" endA="300" endPos="50000" dist="29997" dir="5400000" sy="-100000" algn="bl" rotWithShape="0"/>
                </a:effectLst>
                <a:latin typeface="Arial" pitchFamily="34" charset="0"/>
                <a:cs typeface="Arial" pitchFamily="34" charset="0"/>
              </a:rPr>
              <a:t>CRITERIOS “ATE"</a:t>
            </a:r>
            <a:endParaRPr lang="es-ES" sz="1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  <a:reflection blurRad="6350" stA="50000" endA="300" endPos="50000" dist="29997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6" name="~PP3846.WAV">
            <a:hlinkClick r:id="" action="ppaction://media"/>
          </p:cNvPr>
          <p:cNvPicPr>
            <a:picLocks noRot="1" noChangeAspect="1"/>
          </p:cNvPicPr>
          <p:nvPr>
            <a:wavAudioFile r:embed="rId1" name="~PP3846.WAV"/>
          </p:nvPr>
        </p:nvPicPr>
        <p:blipFill>
          <a:blip r:embed="rId5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Tm="7628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5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27" grpId="0"/>
      <p:bldP spid="28" grpId="0"/>
      <p:bldP spid="30" grpId="0"/>
      <p:bldP spid="32" grpId="0" animBg="1"/>
      <p:bldP spid="34" grpId="0" animBg="1"/>
      <p:bldP spid="35" grpId="0"/>
      <p:bldP spid="36" grpId="0"/>
      <p:bldP spid="37" grpId="0"/>
      <p:bldP spid="38" grpId="0" animBg="1"/>
      <p:bldP spid="39" grpId="0" animBg="1"/>
      <p:bldP spid="40" grpId="0"/>
      <p:bldP spid="41" grpId="0"/>
      <p:bldP spid="22" grpId="0" animBg="1"/>
      <p:bldP spid="33" grpId="0"/>
      <p:bldP spid="4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5718" y="1"/>
            <a:ext cx="134772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AVIONE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8578" y="837506"/>
            <a:ext cx="4752528" cy="2716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5 CuadroTexto"/>
          <p:cNvSpPr txBox="1">
            <a:spLocks noChangeArrowheads="1"/>
          </p:cNvSpPr>
          <p:nvPr/>
        </p:nvSpPr>
        <p:spPr bwMode="auto">
          <a:xfrm>
            <a:off x="1404442" y="3894931"/>
            <a:ext cx="1728191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 algn="ctr"/>
            <a:r>
              <a:rPr lang="es-ES" sz="1600" b="1" dirty="0" smtClean="0">
                <a:solidFill>
                  <a:srgbClr val="FF0000"/>
                </a:solidFill>
                <a:latin typeface="Gill Sans MT (Títulos)"/>
              </a:rPr>
              <a:t>Equivalente estadística y clínicamente</a:t>
            </a:r>
            <a:endParaRPr lang="es-ES" sz="1600" dirty="0">
              <a:solidFill>
                <a:srgbClr val="FF0000"/>
              </a:solidFill>
              <a:latin typeface="Gill Sans MT (Títulos)"/>
            </a:endParaRPr>
          </a:p>
        </p:txBody>
      </p:sp>
      <p:sp>
        <p:nvSpPr>
          <p:cNvPr id="11" name="10 Elipse"/>
          <p:cNvSpPr/>
          <p:nvPr/>
        </p:nvSpPr>
        <p:spPr bwMode="auto">
          <a:xfrm>
            <a:off x="2802804" y="1989634"/>
            <a:ext cx="1553966" cy="1584176"/>
          </a:xfrm>
          <a:prstGeom prst="ellipse">
            <a:avLst/>
          </a:prstGeom>
          <a:solidFill>
            <a:schemeClr val="lt1">
              <a:alpha val="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8" name="5 CuadroTexto"/>
          <p:cNvSpPr txBox="1">
            <a:spLocks noChangeArrowheads="1"/>
          </p:cNvSpPr>
          <p:nvPr/>
        </p:nvSpPr>
        <p:spPr bwMode="auto">
          <a:xfrm>
            <a:off x="3924723" y="3936742"/>
            <a:ext cx="2808311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 algn="ctr"/>
            <a:r>
              <a:rPr lang="es-ES" sz="1600" b="1" dirty="0" smtClean="0">
                <a:solidFill>
                  <a:srgbClr val="FF0000"/>
                </a:solidFill>
                <a:latin typeface="Gill Sans MT (Títulos)"/>
              </a:rPr>
              <a:t>Equivalencia clínica</a:t>
            </a:r>
          </a:p>
          <a:p>
            <a:pPr algn="ctr"/>
            <a:r>
              <a:rPr lang="es-ES" sz="1600" b="1" dirty="0" smtClean="0">
                <a:latin typeface="Gill Sans MT (Títulos)"/>
              </a:rPr>
              <a:t>Diferencia estadística </a:t>
            </a:r>
          </a:p>
          <a:p>
            <a:pPr algn="ctr"/>
            <a:r>
              <a:rPr lang="es-ES" sz="1600" b="1" dirty="0" smtClean="0">
                <a:latin typeface="Gill Sans MT (Títulos)"/>
              </a:rPr>
              <a:t>(se considera irrelevante)</a:t>
            </a:r>
            <a:endParaRPr lang="es-ES" sz="1600" dirty="0">
              <a:latin typeface="Gill Sans MT (Títulos)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965366" y="6477213"/>
            <a:ext cx="81439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sz="900" i="1" dirty="0" err="1" smtClean="0">
                <a:latin typeface="Calibri" pitchFamily="34" charset="0"/>
              </a:rPr>
              <a:t>Argimón</a:t>
            </a:r>
            <a:r>
              <a:rPr lang="es-ES" sz="900" i="1" dirty="0" smtClean="0">
                <a:latin typeface="Calibri" pitchFamily="34" charset="0"/>
              </a:rPr>
              <a:t> JM. El intervalo de confianza: algo más que un valor de significación estadística. </a:t>
            </a:r>
            <a:r>
              <a:rPr lang="es-ES" sz="900" i="1" dirty="0" err="1" smtClean="0">
                <a:latin typeface="Calibri" pitchFamily="34" charset="0"/>
              </a:rPr>
              <a:t>Med</a:t>
            </a:r>
            <a:r>
              <a:rPr lang="es-ES" sz="900" i="1" dirty="0" smtClean="0">
                <a:latin typeface="Calibri" pitchFamily="34" charset="0"/>
              </a:rPr>
              <a:t> </a:t>
            </a:r>
            <a:r>
              <a:rPr lang="es-ES" sz="900" i="1" dirty="0" err="1" smtClean="0">
                <a:latin typeface="Calibri" pitchFamily="34" charset="0"/>
              </a:rPr>
              <a:t>Clin</a:t>
            </a:r>
            <a:r>
              <a:rPr lang="es-ES" sz="900" i="1" dirty="0" smtClean="0">
                <a:latin typeface="Calibri" pitchFamily="34" charset="0"/>
              </a:rPr>
              <a:t> (</a:t>
            </a:r>
            <a:r>
              <a:rPr lang="es-ES" sz="900" i="1" dirty="0" err="1" smtClean="0">
                <a:latin typeface="Calibri" pitchFamily="34" charset="0"/>
              </a:rPr>
              <a:t>Barc</a:t>
            </a:r>
            <a:r>
              <a:rPr lang="es-ES" sz="900" i="1" dirty="0" smtClean="0">
                <a:latin typeface="Calibri" pitchFamily="34" charset="0"/>
              </a:rPr>
              <a:t>) 2002;118(10):382-4.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_tradnl" sz="900" i="1" dirty="0" smtClean="0">
                <a:latin typeface="Calibri" pitchFamily="34" charset="0"/>
              </a:rPr>
              <a:t>Delgado O, </a:t>
            </a:r>
            <a:r>
              <a:rPr lang="es-ES_tradnl" sz="900" i="1" dirty="0" err="1" smtClean="0">
                <a:latin typeface="Calibri" pitchFamily="34" charset="0"/>
              </a:rPr>
              <a:t>Puigventós</a:t>
            </a:r>
            <a:r>
              <a:rPr lang="es-ES_tradnl" sz="900" i="1" dirty="0" smtClean="0">
                <a:latin typeface="Calibri" pitchFamily="34" charset="0"/>
              </a:rPr>
              <a:t> F, </a:t>
            </a:r>
            <a:r>
              <a:rPr lang="es-ES_tradnl" sz="900" i="1" dirty="0" err="1" smtClean="0">
                <a:latin typeface="Calibri" pitchFamily="34" charset="0"/>
              </a:rPr>
              <a:t>Pinteño</a:t>
            </a:r>
            <a:r>
              <a:rPr lang="es-ES_tradnl" sz="900" i="1" dirty="0" smtClean="0">
                <a:latin typeface="Calibri" pitchFamily="34" charset="0"/>
              </a:rPr>
              <a:t> M, </a:t>
            </a:r>
            <a:r>
              <a:rPr lang="es-ES_tradnl" sz="900" i="1" dirty="0" err="1" smtClean="0">
                <a:latin typeface="Calibri" pitchFamily="34" charset="0"/>
              </a:rPr>
              <a:t>Ventayol</a:t>
            </a:r>
            <a:r>
              <a:rPr lang="es-ES_tradnl" sz="900" i="1" dirty="0" smtClean="0">
                <a:latin typeface="Calibri" pitchFamily="34" charset="0"/>
              </a:rPr>
              <a:t> P. Equivalencia Terapéutica: Concepto y niveles de evidencia. </a:t>
            </a:r>
            <a:r>
              <a:rPr lang="es-ES_tradnl" sz="900" i="1" dirty="0" err="1" smtClean="0">
                <a:latin typeface="Calibri" pitchFamily="34" charset="0"/>
              </a:rPr>
              <a:t>Med</a:t>
            </a:r>
            <a:r>
              <a:rPr lang="es-ES_tradnl" sz="900" i="1" dirty="0" smtClean="0">
                <a:latin typeface="Calibri" pitchFamily="34" charset="0"/>
              </a:rPr>
              <a:t> </a:t>
            </a:r>
            <a:r>
              <a:rPr lang="es-ES_tradnl" sz="900" i="1" dirty="0" err="1" smtClean="0">
                <a:latin typeface="Calibri" pitchFamily="34" charset="0"/>
              </a:rPr>
              <a:t>Clin</a:t>
            </a:r>
            <a:r>
              <a:rPr lang="es-ES_tradnl" sz="900" i="1" dirty="0" smtClean="0">
                <a:latin typeface="Calibri" pitchFamily="34" charset="0"/>
              </a:rPr>
              <a:t> (</a:t>
            </a:r>
            <a:r>
              <a:rPr lang="es-ES_tradnl" sz="900" i="1" dirty="0" err="1" smtClean="0">
                <a:latin typeface="Calibri" pitchFamily="34" charset="0"/>
              </a:rPr>
              <a:t>Barc</a:t>
            </a:r>
            <a:r>
              <a:rPr lang="es-ES_tradnl" sz="900" i="1" dirty="0" smtClean="0">
                <a:latin typeface="Calibri" pitchFamily="34" charset="0"/>
              </a:rPr>
              <a:t>) 2007;</a:t>
            </a:r>
            <a:r>
              <a:rPr lang="es-ES" sz="900" i="1" dirty="0" smtClean="0">
                <a:latin typeface="Calibri" pitchFamily="34" charset="0"/>
              </a:rPr>
              <a:t>129(19):736-45.</a:t>
            </a:r>
          </a:p>
        </p:txBody>
      </p:sp>
      <p:sp>
        <p:nvSpPr>
          <p:cNvPr id="13" name="12 Flecha abajo"/>
          <p:cNvSpPr/>
          <p:nvPr/>
        </p:nvSpPr>
        <p:spPr>
          <a:xfrm>
            <a:off x="2772594" y="3501802"/>
            <a:ext cx="432048" cy="360040"/>
          </a:xfrm>
          <a:prstGeom prst="downArrow">
            <a:avLst/>
          </a:prstGeom>
          <a:scene3d>
            <a:camera prst="orthographicFront">
              <a:rot lat="0" lon="0" rev="19499999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Flecha abajo"/>
          <p:cNvSpPr/>
          <p:nvPr/>
        </p:nvSpPr>
        <p:spPr>
          <a:xfrm>
            <a:off x="3996730" y="3501802"/>
            <a:ext cx="432048" cy="360040"/>
          </a:xfrm>
          <a:prstGeom prst="downArrow">
            <a:avLst/>
          </a:prstGeom>
          <a:scene3d>
            <a:camera prst="orthographicFront">
              <a:rot lat="0" lon="0" rev="210000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15 CuadroTexto"/>
          <p:cNvSpPr txBox="1"/>
          <p:nvPr/>
        </p:nvSpPr>
        <p:spPr>
          <a:xfrm>
            <a:off x="2829782" y="4797946"/>
            <a:ext cx="145498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s-ES" sz="4800" b="1" dirty="0" smtClean="0">
                <a:ln/>
                <a:solidFill>
                  <a:schemeClr val="accent3"/>
                </a:solidFill>
              </a:rPr>
              <a:t>ATE</a:t>
            </a:r>
            <a:endParaRPr lang="es-ES" sz="4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3827740" y="333450"/>
            <a:ext cx="2617262" cy="33398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86913" tIns="43456" rIns="86913" bIns="43456">
            <a:spAutoFit/>
          </a:bodyPr>
          <a:lstStyle/>
          <a:p>
            <a:pPr algn="ctr">
              <a:defRPr/>
            </a:pPr>
            <a:r>
              <a:rPr lang="es-ES" sz="1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0000" endA="300" endPos="50000" dist="29997" dir="5400000" sy="-100000" algn="bl" rotWithShape="0"/>
                </a:effectLst>
                <a:latin typeface="Arial" pitchFamily="34" charset="0"/>
                <a:cs typeface="Arial" pitchFamily="34" charset="0"/>
              </a:rPr>
              <a:t>CRITERIOS “ATE"</a:t>
            </a:r>
            <a:endParaRPr lang="es-ES" sz="1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  <a:reflection blurRad="6350" stA="50000" endA="300" endPos="50000" dist="29997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5 CuadroTexto"/>
          <p:cNvSpPr txBox="1">
            <a:spLocks noChangeArrowheads="1"/>
          </p:cNvSpPr>
          <p:nvPr/>
        </p:nvSpPr>
        <p:spPr bwMode="auto">
          <a:xfrm>
            <a:off x="2916609" y="4437906"/>
            <a:ext cx="3456385" cy="1077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 algn="ctr"/>
            <a:r>
              <a:rPr lang="es-ES" sz="1600" b="1" dirty="0" smtClean="0">
                <a:solidFill>
                  <a:srgbClr val="FF0000"/>
                </a:solidFill>
                <a:latin typeface="Gill Sans MT (Títulos)"/>
              </a:rPr>
              <a:t>Diferencia probablemente relevante</a:t>
            </a:r>
          </a:p>
          <a:p>
            <a:pPr algn="ctr"/>
            <a:r>
              <a:rPr lang="es-ES" sz="1600" b="1" dirty="0" smtClean="0">
                <a:latin typeface="Gill Sans MT (Títulos)"/>
              </a:rPr>
              <a:t>Diferencia estadística</a:t>
            </a:r>
          </a:p>
          <a:p>
            <a:pPr algn="ctr"/>
            <a:r>
              <a:rPr lang="es-ES" sz="1600" b="1" dirty="0" smtClean="0">
                <a:latin typeface="Gill Sans MT (Títulos)"/>
              </a:rPr>
              <a:t>&gt;50% fuera del ± </a:t>
            </a:r>
            <a:r>
              <a:rPr lang="el-GR" sz="1600" b="1" dirty="0" smtClean="0">
                <a:latin typeface="Gill Sans MT (Títulos)"/>
              </a:rPr>
              <a:t>Δ</a:t>
            </a:r>
            <a:r>
              <a:rPr lang="es-ES" sz="1600" b="1" dirty="0" smtClean="0">
                <a:latin typeface="Gill Sans MT (Títulos)"/>
              </a:rPr>
              <a:t> </a:t>
            </a:r>
            <a:endParaRPr lang="es-ES" sz="1600" dirty="0">
              <a:latin typeface="Gill Sans MT (Títulos)"/>
            </a:endParaRPr>
          </a:p>
        </p:txBody>
      </p:sp>
      <p:sp>
        <p:nvSpPr>
          <p:cNvPr id="18" name="17 Elipse"/>
          <p:cNvSpPr/>
          <p:nvPr/>
        </p:nvSpPr>
        <p:spPr bwMode="auto">
          <a:xfrm>
            <a:off x="5940946" y="1341562"/>
            <a:ext cx="1553966" cy="2592288"/>
          </a:xfrm>
          <a:prstGeom prst="ellipse">
            <a:avLst/>
          </a:prstGeom>
          <a:solidFill>
            <a:schemeClr val="lt1">
              <a:alpha val="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9" name="5 CuadroTexto"/>
          <p:cNvSpPr txBox="1">
            <a:spLocks noChangeArrowheads="1"/>
          </p:cNvSpPr>
          <p:nvPr/>
        </p:nvSpPr>
        <p:spPr bwMode="auto">
          <a:xfrm>
            <a:off x="6517010" y="4437906"/>
            <a:ext cx="2376263" cy="1077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 algn="ctr"/>
            <a:r>
              <a:rPr lang="es-ES" sz="1600" b="1" dirty="0" smtClean="0">
                <a:solidFill>
                  <a:srgbClr val="FF0000"/>
                </a:solidFill>
                <a:latin typeface="Gill Sans MT (Títulos)"/>
              </a:rPr>
              <a:t>Diferencia relevante</a:t>
            </a:r>
          </a:p>
          <a:p>
            <a:pPr algn="ctr"/>
            <a:r>
              <a:rPr lang="es-ES" sz="1600" b="1" dirty="0" smtClean="0">
                <a:latin typeface="Gill Sans MT (Títulos)"/>
              </a:rPr>
              <a:t>Diferencia estadística  y clínicamente relevante</a:t>
            </a:r>
          </a:p>
        </p:txBody>
      </p:sp>
      <p:sp>
        <p:nvSpPr>
          <p:cNvPr id="20" name="19 Flecha abajo"/>
          <p:cNvSpPr/>
          <p:nvPr/>
        </p:nvSpPr>
        <p:spPr>
          <a:xfrm>
            <a:off x="5868938" y="3789834"/>
            <a:ext cx="432048" cy="360040"/>
          </a:xfrm>
          <a:prstGeom prst="downArrow">
            <a:avLst/>
          </a:prstGeom>
          <a:scene3d>
            <a:camera prst="orthographicFront">
              <a:rot lat="0" lon="0" rev="19499999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20 Flecha abajo"/>
          <p:cNvSpPr/>
          <p:nvPr/>
        </p:nvSpPr>
        <p:spPr>
          <a:xfrm>
            <a:off x="7093074" y="3789834"/>
            <a:ext cx="432048" cy="360040"/>
          </a:xfrm>
          <a:prstGeom prst="downArrow">
            <a:avLst/>
          </a:prstGeom>
          <a:scene3d>
            <a:camera prst="orthographicFront">
              <a:rot lat="0" lon="0" rev="210000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21 CuadroTexto"/>
          <p:cNvSpPr txBox="1"/>
          <p:nvPr/>
        </p:nvSpPr>
        <p:spPr>
          <a:xfrm>
            <a:off x="5220866" y="5623133"/>
            <a:ext cx="2448272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s-ES" sz="4800" b="1" dirty="0" smtClean="0">
                <a:ln/>
                <a:solidFill>
                  <a:schemeClr val="accent3"/>
                </a:solidFill>
              </a:rPr>
              <a:t>No ATE</a:t>
            </a:r>
            <a:endParaRPr lang="es-ES" sz="48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23" name="~PP1566.WAV">
            <a:hlinkClick r:id="" action="ppaction://media"/>
          </p:cNvPr>
          <p:cNvPicPr>
            <a:picLocks noRot="1" noChangeAspect="1"/>
          </p:cNvPicPr>
          <p:nvPr>
            <a:wavAudioFile r:embed="rId2" name="~PP1566.WAV"/>
          </p:nvPr>
        </p:nvPicPr>
        <p:blipFill>
          <a:blip r:embed="rId6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138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9" grpId="0"/>
      <p:bldP spid="11" grpId="0" animBg="1"/>
      <p:bldP spid="11" grpId="1" animBg="1"/>
      <p:bldP spid="8" grpId="0"/>
      <p:bldP spid="13" grpId="0" animBg="1"/>
      <p:bldP spid="14" grpId="0" animBg="1"/>
      <p:bldP spid="16" grpId="0"/>
      <p:bldP spid="16" grpId="1"/>
      <p:bldP spid="15" grpId="0"/>
      <p:bldP spid="18" grpId="0" animBg="1"/>
      <p:bldP spid="19" grpId="0"/>
      <p:bldP spid="20" grpId="0" animBg="1"/>
      <p:bldP spid="21" grpId="0" animBg="1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5718" y="1"/>
            <a:ext cx="134772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AVIONE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6530" y="1915610"/>
            <a:ext cx="5673242" cy="3242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20 Rectángulo"/>
          <p:cNvSpPr/>
          <p:nvPr/>
        </p:nvSpPr>
        <p:spPr>
          <a:xfrm>
            <a:off x="3229722" y="5580742"/>
            <a:ext cx="386335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i="1" dirty="0" smtClean="0">
                <a:latin typeface="Arial" pitchFamily="34" charset="0"/>
                <a:ea typeface="Times New Roman" pitchFamily="18" charset="0"/>
                <a:cs typeface="AdvPSPAL-R"/>
              </a:rPr>
              <a:t>Casos dudosos/no concluyentes</a:t>
            </a:r>
          </a:p>
        </p:txBody>
      </p:sp>
      <p:sp>
        <p:nvSpPr>
          <p:cNvPr id="9" name="8 Rectángulo"/>
          <p:cNvSpPr/>
          <p:nvPr/>
        </p:nvSpPr>
        <p:spPr>
          <a:xfrm>
            <a:off x="4140746" y="1773610"/>
            <a:ext cx="2016224" cy="3384376"/>
          </a:xfrm>
          <a:prstGeom prst="rect">
            <a:avLst/>
          </a:prstGeom>
          <a:noFill/>
          <a:ln w="3492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3827740" y="333450"/>
            <a:ext cx="2617262" cy="33398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86913" tIns="43456" rIns="86913" bIns="43456">
            <a:spAutoFit/>
          </a:bodyPr>
          <a:lstStyle/>
          <a:p>
            <a:pPr algn="ctr">
              <a:defRPr/>
            </a:pPr>
            <a:r>
              <a:rPr lang="es-ES" sz="1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0000" endA="300" endPos="50000" dist="29997" dir="5400000" sy="-100000" algn="bl" rotWithShape="0"/>
                </a:effectLst>
                <a:latin typeface="Arial" pitchFamily="34" charset="0"/>
                <a:cs typeface="Arial" pitchFamily="34" charset="0"/>
              </a:rPr>
              <a:t>CRITERIOS “ATE"</a:t>
            </a:r>
            <a:endParaRPr lang="es-ES" sz="1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  <a:reflection blurRad="6350" stA="50000" endA="300" endPos="50000" dist="29997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AVIONE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39046" y="1010426"/>
            <a:ext cx="4071966" cy="232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Elipse"/>
          <p:cNvSpPr/>
          <p:nvPr/>
        </p:nvSpPr>
        <p:spPr bwMode="auto">
          <a:xfrm>
            <a:off x="2796368" y="1581930"/>
            <a:ext cx="525716" cy="1785950"/>
          </a:xfrm>
          <a:prstGeom prst="ellipse">
            <a:avLst/>
          </a:prstGeom>
          <a:solidFill>
            <a:schemeClr val="lt1">
              <a:alpha val="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5653888" y="1133922"/>
            <a:ext cx="3429024" cy="5232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>
              <a:tabLst>
                <a:tab pos="457200" algn="l"/>
              </a:tabLst>
            </a:pPr>
            <a:r>
              <a:rPr kumimoji="0" lang="es-ES" sz="1400" b="0" i="0" u="none" strike="noStrike" cap="none" normalizeH="0" baseline="0" dirty="0" smtClean="0">
                <a:ln>
                  <a:noFill/>
                </a:ln>
                <a:effectLst/>
                <a:latin typeface="Gill Sans MT (Títulos)"/>
                <a:ea typeface="Times New Roman" pitchFamily="18" charset="0"/>
                <a:cs typeface="AdvPSPAL-R"/>
              </a:rPr>
              <a:t>El IC95% sobrepasa el margen de equivalencia</a:t>
            </a:r>
          </a:p>
        </p:txBody>
      </p:sp>
      <p:sp>
        <p:nvSpPr>
          <p:cNvPr id="12" name="11 CuadroTexto"/>
          <p:cNvSpPr txBox="1">
            <a:spLocks noChangeArrowheads="1"/>
          </p:cNvSpPr>
          <p:nvPr/>
        </p:nvSpPr>
        <p:spPr bwMode="auto">
          <a:xfrm>
            <a:off x="1513334" y="3650458"/>
            <a:ext cx="5012060" cy="33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 algn="ctr"/>
            <a:r>
              <a:rPr lang="es-ES" sz="1600" dirty="0" smtClean="0">
                <a:solidFill>
                  <a:srgbClr val="002060"/>
                </a:solidFill>
                <a:latin typeface="Gill Sans MT (Títulos)"/>
              </a:rPr>
              <a:t>Fracaso no comporta perjuicio grave / irreversible</a:t>
            </a:r>
            <a:endParaRPr lang="es-ES" sz="1600" dirty="0">
              <a:solidFill>
                <a:srgbClr val="002060"/>
              </a:solidFill>
              <a:latin typeface="Gill Sans MT (Títulos)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5653888" y="1735106"/>
            <a:ext cx="3429024" cy="73866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>
              <a:tabLst>
                <a:tab pos="457200" algn="l"/>
              </a:tabLst>
            </a:pPr>
            <a:r>
              <a:rPr kumimoji="0" lang="es-ES" sz="1400" b="0" i="0" u="none" strike="noStrike" cap="none" normalizeH="0" baseline="0" dirty="0" smtClean="0">
                <a:ln>
                  <a:noFill/>
                </a:ln>
                <a:effectLst/>
                <a:latin typeface="Gill Sans MT (Títulos)"/>
                <a:ea typeface="Times New Roman" pitchFamily="18" charset="0"/>
                <a:cs typeface="AdvPSPAL-R"/>
              </a:rPr>
              <a:t>No </a:t>
            </a:r>
            <a:r>
              <a:rPr lang="es-ES" sz="1400" dirty="0" smtClean="0">
                <a:latin typeface="Gill Sans MT (Títulos)"/>
                <a:ea typeface="Times New Roman" pitchFamily="18" charset="0"/>
                <a:cs typeface="AdvPSPAL-R"/>
              </a:rPr>
              <a:t>hay seguridad de que exista diferencia </a:t>
            </a:r>
            <a:r>
              <a:rPr kumimoji="0" lang="es-ES" sz="1400" b="0" i="0" u="none" strike="noStrike" cap="none" normalizeH="0" baseline="0" dirty="0" smtClean="0">
                <a:ln>
                  <a:noFill/>
                </a:ln>
                <a:effectLst/>
                <a:latin typeface="Gill Sans MT (Títulos)"/>
                <a:ea typeface="Times New Roman" pitchFamily="18" charset="0"/>
                <a:cs typeface="AdvPSPAL-R"/>
              </a:rPr>
              <a:t>(</a:t>
            </a:r>
            <a:r>
              <a:rPr lang="es-ES" sz="1400" dirty="0" smtClean="0">
                <a:latin typeface="Gill Sans MT (Títulos)"/>
                <a:ea typeface="Times New Roman" pitchFamily="18" charset="0"/>
                <a:cs typeface="AdvPSPAL-R"/>
              </a:rPr>
              <a:t>pues es estadísticamente no significativa)</a:t>
            </a: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5653888" y="2555498"/>
            <a:ext cx="3429024" cy="73866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>
              <a:tabLst>
                <a:tab pos="457200" algn="l"/>
              </a:tabLst>
            </a:pPr>
            <a:r>
              <a:rPr lang="es-ES" sz="1400" dirty="0" smtClean="0">
                <a:latin typeface="Gill Sans MT (Títulos)"/>
              </a:rPr>
              <a:t>Probabilidad de diferencia clínicamente relevante es &lt; 50% (la mayor parte del IC está en el rango de equivalencia)</a:t>
            </a:r>
            <a:endParaRPr kumimoji="0" lang="es-ES" sz="1400" b="0" i="0" u="none" strike="noStrike" cap="none" normalizeH="0" baseline="0" dirty="0" smtClean="0">
              <a:ln>
                <a:noFill/>
              </a:ln>
              <a:effectLst/>
              <a:latin typeface="Gill Sans MT (Títulos)"/>
              <a:ea typeface="Times New Roman" pitchFamily="18" charset="0"/>
              <a:cs typeface="AdvPSPAL-R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6669410" y="3510186"/>
            <a:ext cx="1080120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ATE</a:t>
            </a:r>
            <a:endParaRPr lang="es-ES" b="1" dirty="0"/>
          </a:p>
        </p:txBody>
      </p:sp>
      <p:sp>
        <p:nvSpPr>
          <p:cNvPr id="16" name="15 CuadroTexto"/>
          <p:cNvSpPr txBox="1">
            <a:spLocks noChangeArrowheads="1"/>
          </p:cNvSpPr>
          <p:nvPr/>
        </p:nvSpPr>
        <p:spPr bwMode="auto">
          <a:xfrm>
            <a:off x="1916882" y="4725600"/>
            <a:ext cx="7309098" cy="584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es-ES" sz="1600" b="1" u="sng" dirty="0" smtClean="0">
                <a:solidFill>
                  <a:srgbClr val="002060"/>
                </a:solidFill>
                <a:latin typeface="Gill Sans MT (Títulos)"/>
              </a:rPr>
              <a:t>Excepción</a:t>
            </a:r>
            <a:r>
              <a:rPr lang="es-ES" sz="1600" dirty="0" smtClean="0">
                <a:solidFill>
                  <a:srgbClr val="002060"/>
                </a:solidFill>
                <a:latin typeface="Gill Sans MT (Títulos)"/>
              </a:rPr>
              <a:t>: probabilidad reducida de resultado fuera de ± </a:t>
            </a:r>
            <a:r>
              <a:rPr lang="el-GR" sz="1600" dirty="0" smtClean="0">
                <a:solidFill>
                  <a:srgbClr val="002060"/>
                </a:solidFill>
                <a:latin typeface="Gill Sans MT (Títulos)"/>
              </a:rPr>
              <a:t>Δ</a:t>
            </a:r>
            <a:r>
              <a:rPr lang="es-ES" sz="1600" dirty="0" smtClean="0">
                <a:solidFill>
                  <a:srgbClr val="002060"/>
                </a:solidFill>
                <a:latin typeface="Gill Sans MT (Títulos)"/>
              </a:rPr>
              <a:t> </a:t>
            </a:r>
          </a:p>
          <a:p>
            <a:r>
              <a:rPr lang="es-ES" sz="1600" dirty="0" smtClean="0">
                <a:solidFill>
                  <a:srgbClr val="002060"/>
                </a:solidFill>
                <a:latin typeface="Gill Sans MT (Títulos)"/>
              </a:rPr>
              <a:t>(calculadora de </a:t>
            </a:r>
            <a:r>
              <a:rPr lang="es-ES" sz="1600" i="1" dirty="0" smtClean="0">
                <a:solidFill>
                  <a:srgbClr val="002060"/>
                </a:solidFill>
                <a:latin typeface="Gill Sans MT (Títulos)"/>
              </a:rPr>
              <a:t>Shakespeare et al </a:t>
            </a:r>
            <a:r>
              <a:rPr lang="es-ES" sz="1600" dirty="0" smtClean="0">
                <a:solidFill>
                  <a:srgbClr val="002060"/>
                </a:solidFill>
                <a:latin typeface="Gill Sans MT (Títulos)"/>
              </a:rPr>
              <a:t>o por la regla empírica o de las tres sigmas)</a:t>
            </a:r>
            <a:endParaRPr lang="es-ES" sz="1600" dirty="0">
              <a:solidFill>
                <a:srgbClr val="002060"/>
              </a:solidFill>
              <a:latin typeface="Gill Sans MT (Títulos)"/>
            </a:endParaRPr>
          </a:p>
        </p:txBody>
      </p:sp>
      <p:sp>
        <p:nvSpPr>
          <p:cNvPr id="17" name="16 CuadroTexto"/>
          <p:cNvSpPr txBox="1">
            <a:spLocks noChangeArrowheads="1"/>
          </p:cNvSpPr>
          <p:nvPr/>
        </p:nvSpPr>
        <p:spPr bwMode="auto">
          <a:xfrm>
            <a:off x="1916882" y="5517688"/>
            <a:ext cx="7004536" cy="661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spcBef>
                <a:spcPts val="600"/>
              </a:spcBef>
            </a:pPr>
            <a:r>
              <a:rPr lang="es-ES" sz="1600" dirty="0" smtClean="0">
                <a:solidFill>
                  <a:srgbClr val="002060"/>
                </a:solidFill>
                <a:latin typeface="Gill Sans MT (Títulos)"/>
              </a:rPr>
              <a:t>ATE en mayoría de los pacientes </a:t>
            </a:r>
            <a:r>
              <a:rPr lang="es-ES" sz="1600" dirty="0" smtClean="0">
                <a:solidFill>
                  <a:srgbClr val="002060"/>
                </a:solidFill>
                <a:latin typeface="Gill Sans MT (Títulos)"/>
                <a:sym typeface="Wingdings" pitchFamily="2" charset="2"/>
              </a:rPr>
              <a:t> considerar criterios secundarios </a:t>
            </a:r>
          </a:p>
          <a:p>
            <a:pPr>
              <a:spcBef>
                <a:spcPts val="600"/>
              </a:spcBef>
            </a:pPr>
            <a:r>
              <a:rPr lang="es-ES" sz="1600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dvPSPAL-R"/>
              </a:rPr>
              <a:t>En todo caso, esta consideración como ATE deber ser bien argumentada</a:t>
            </a:r>
            <a:endParaRPr lang="es-ES" sz="1600" dirty="0">
              <a:solidFill>
                <a:srgbClr val="FF0000"/>
              </a:solidFill>
              <a:latin typeface="Gill Sans MT (Títulos)"/>
            </a:endParaRPr>
          </a:p>
        </p:txBody>
      </p:sp>
      <p:sp>
        <p:nvSpPr>
          <p:cNvPr id="18" name="17 CuadroTexto"/>
          <p:cNvSpPr txBox="1">
            <a:spLocks noChangeArrowheads="1"/>
          </p:cNvSpPr>
          <p:nvPr/>
        </p:nvSpPr>
        <p:spPr bwMode="auto">
          <a:xfrm>
            <a:off x="1513334" y="4095542"/>
            <a:ext cx="5012060" cy="33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 algn="ctr"/>
            <a:r>
              <a:rPr lang="es-ES" sz="1600" dirty="0" smtClean="0">
                <a:solidFill>
                  <a:srgbClr val="002060"/>
                </a:solidFill>
                <a:latin typeface="Gill Sans MT (Títulos)"/>
              </a:rPr>
              <a:t>Fracaso </a:t>
            </a:r>
            <a:r>
              <a:rPr lang="es-ES" sz="1600" b="1" dirty="0" smtClean="0">
                <a:solidFill>
                  <a:srgbClr val="FF0000"/>
                </a:solidFill>
                <a:latin typeface="Gill Sans MT (Títulos)"/>
              </a:rPr>
              <a:t>SÍ</a:t>
            </a:r>
            <a:r>
              <a:rPr lang="es-ES" sz="1600" dirty="0" smtClean="0">
                <a:solidFill>
                  <a:srgbClr val="002060"/>
                </a:solidFill>
                <a:latin typeface="Gill Sans MT (Títulos)"/>
              </a:rPr>
              <a:t> comporta perjuicio grave / irreversible</a:t>
            </a:r>
            <a:endParaRPr lang="es-ES" sz="1600" dirty="0">
              <a:solidFill>
                <a:srgbClr val="002060"/>
              </a:solidFill>
              <a:latin typeface="Gill Sans MT (Títulos)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6669410" y="4065924"/>
            <a:ext cx="1080120" cy="369332"/>
          </a:xfrm>
          <a:prstGeom prst="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No ATE</a:t>
            </a:r>
            <a:endParaRPr lang="es-ES" b="1" dirty="0"/>
          </a:p>
        </p:txBody>
      </p:sp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1081856" y="6454130"/>
            <a:ext cx="81439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GB" sz="1200" i="1" dirty="0" smtClean="0"/>
              <a:t>Shakespeare TP, </a:t>
            </a:r>
            <a:r>
              <a:rPr lang="en-GB" sz="1200" i="1" dirty="0" err="1" smtClean="0"/>
              <a:t>Gebski</a:t>
            </a:r>
            <a:r>
              <a:rPr lang="en-GB" sz="1200" i="1" dirty="0" smtClean="0"/>
              <a:t> VJ, </a:t>
            </a:r>
            <a:r>
              <a:rPr lang="en-GB" sz="1200" i="1" dirty="0" err="1" smtClean="0"/>
              <a:t>Veness</a:t>
            </a:r>
            <a:r>
              <a:rPr lang="en-GB" sz="1200" i="1" dirty="0" smtClean="0"/>
              <a:t> MJ, </a:t>
            </a:r>
            <a:r>
              <a:rPr lang="en-GB" sz="1200" i="1" dirty="0" err="1" smtClean="0"/>
              <a:t>Simes</a:t>
            </a:r>
            <a:r>
              <a:rPr lang="en-GB" sz="1200" i="1" dirty="0" smtClean="0"/>
              <a:t> J. Improving the interpretation of clinical studies by use of confidence levels, clinical significance curves, and risk-benefit contours. Lancet 2001; 357: 1349-1353.</a:t>
            </a:r>
            <a:endParaRPr lang="es-ES" sz="1200" i="1" dirty="0" smtClean="0"/>
          </a:p>
        </p:txBody>
      </p:sp>
      <p:sp>
        <p:nvSpPr>
          <p:cNvPr id="22" name="21 Flecha curvada hacia la derecha"/>
          <p:cNvSpPr/>
          <p:nvPr/>
        </p:nvSpPr>
        <p:spPr>
          <a:xfrm>
            <a:off x="1628850" y="4446290"/>
            <a:ext cx="288032" cy="576064"/>
          </a:xfrm>
          <a:prstGeom prst="curved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3" name="5 CuadroTexto"/>
          <p:cNvSpPr txBox="1">
            <a:spLocks noChangeArrowheads="1"/>
          </p:cNvSpPr>
          <p:nvPr/>
        </p:nvSpPr>
        <p:spPr bwMode="auto">
          <a:xfrm>
            <a:off x="1196802" y="1061914"/>
            <a:ext cx="1872208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 algn="ctr"/>
            <a:r>
              <a:rPr lang="es-ES" sz="1600" b="1" dirty="0" smtClean="0">
                <a:solidFill>
                  <a:srgbClr val="FF0000"/>
                </a:solidFill>
                <a:latin typeface="Gill Sans MT (Títulos)"/>
              </a:rPr>
              <a:t>Probable equivalencia clínica</a:t>
            </a:r>
            <a:endParaRPr lang="es-ES" sz="1600" dirty="0">
              <a:latin typeface="Gill Sans MT (Títulos)"/>
            </a:endParaRPr>
          </a:p>
        </p:txBody>
      </p:sp>
      <p:pic>
        <p:nvPicPr>
          <p:cNvPr id="24" name="~PP11.WAV">
            <a:hlinkClick r:id="" action="ppaction://media"/>
          </p:cNvPr>
          <p:cNvPicPr>
            <a:picLocks noRot="1" noChangeAspect="1"/>
          </p:cNvPicPr>
          <p:nvPr>
            <a:wavAudioFile r:embed="rId2" name="~PP11.WAV"/>
          </p:nvPr>
        </p:nvPicPr>
        <p:blipFill>
          <a:blip r:embed="rId6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04751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6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1" grpId="0" animBg="1"/>
      <p:bldP spid="9" grpId="0" animBg="1"/>
      <p:bldP spid="8" grpId="0" animBg="1"/>
      <p:bldP spid="11" grpId="0" animBg="1"/>
      <p:bldP spid="12" grpId="0"/>
      <p:bldP spid="13" grpId="0" animBg="1"/>
      <p:bldP spid="14" grpId="0" animBg="1"/>
      <p:bldP spid="15" grpId="0" animBg="1"/>
      <p:bldP spid="16" grpId="0"/>
      <p:bldP spid="17" grpId="0"/>
      <p:bldP spid="18" grpId="0"/>
      <p:bldP spid="19" grpId="0" animBg="1"/>
      <p:bldP spid="22" grpId="0" animBg="1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5718" y="1"/>
            <a:ext cx="134772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CuadroTexto"/>
          <p:cNvSpPr txBox="1"/>
          <p:nvPr/>
        </p:nvSpPr>
        <p:spPr>
          <a:xfrm>
            <a:off x="2052514" y="2464073"/>
            <a:ext cx="2680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latin typeface="Calibri" pitchFamily="34" charset="0"/>
              </a:rPr>
              <a:t>Criterios de selección de medicamentos: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2052514" y="3822933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latin typeface="Calibri" pitchFamily="34" charset="0"/>
              </a:rPr>
              <a:t>Concepto de ATE y niveles de evidencia de equivalencia terapéutica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2052514" y="4615021"/>
            <a:ext cx="4514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latin typeface="Calibri" pitchFamily="34" charset="0"/>
              </a:rPr>
              <a:t>Papel de la evaluación económica</a:t>
            </a:r>
          </a:p>
        </p:txBody>
      </p:sp>
      <p:sp>
        <p:nvSpPr>
          <p:cNvPr id="16" name="15 CuadroTexto"/>
          <p:cNvSpPr txBox="1"/>
          <p:nvPr/>
        </p:nvSpPr>
        <p:spPr>
          <a:xfrm>
            <a:off x="1476450" y="951905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s-E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ÍNDICE</a:t>
            </a:r>
            <a:endParaRPr lang="es-ES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1620466" y="2506464"/>
            <a:ext cx="564308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s-E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libri" pitchFamily="34" charset="0"/>
              </a:rPr>
              <a:t>1.</a:t>
            </a:r>
            <a:endParaRPr lang="es-ES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1620466" y="4552305"/>
            <a:ext cx="564308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s-E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libri" pitchFamily="34" charset="0"/>
              </a:rPr>
              <a:t>3.</a:t>
            </a:r>
            <a:endParaRPr lang="es-ES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1620466" y="3760217"/>
            <a:ext cx="564308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s-E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libri" pitchFamily="34" charset="0"/>
              </a:rPr>
              <a:t>2.</a:t>
            </a:r>
            <a:endParaRPr lang="es-ES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5220866" y="2176041"/>
            <a:ext cx="17626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>
                <a:latin typeface="Calibri" pitchFamily="34" charset="0"/>
              </a:rPr>
              <a:t>Eficacia</a:t>
            </a:r>
          </a:p>
          <a:p>
            <a:r>
              <a:rPr lang="es-ES" b="1" dirty="0" smtClean="0">
                <a:latin typeface="Calibri" pitchFamily="34" charset="0"/>
              </a:rPr>
              <a:t>Seguridad</a:t>
            </a:r>
          </a:p>
          <a:p>
            <a:r>
              <a:rPr lang="es-ES" b="1" dirty="0" smtClean="0">
                <a:latin typeface="Calibri" pitchFamily="34" charset="0"/>
              </a:rPr>
              <a:t>Eficiencia</a:t>
            </a:r>
          </a:p>
          <a:p>
            <a:r>
              <a:rPr lang="es-ES" b="1" dirty="0" smtClean="0">
                <a:latin typeface="Calibri" pitchFamily="34" charset="0"/>
              </a:rPr>
              <a:t>Conveniencia</a:t>
            </a:r>
            <a:endParaRPr lang="es-ES" b="1" dirty="0">
              <a:latin typeface="Calibri" pitchFamily="34" charset="0"/>
            </a:endParaRPr>
          </a:p>
        </p:txBody>
      </p:sp>
      <p:sp>
        <p:nvSpPr>
          <p:cNvPr id="12" name="11 Abrir llave"/>
          <p:cNvSpPr/>
          <p:nvPr/>
        </p:nvSpPr>
        <p:spPr>
          <a:xfrm>
            <a:off x="4932834" y="2104033"/>
            <a:ext cx="70538" cy="1440160"/>
          </a:xfrm>
          <a:prstGeom prst="leftBrac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2 CuadroTexto"/>
          <p:cNvSpPr txBox="1"/>
          <p:nvPr/>
        </p:nvSpPr>
        <p:spPr>
          <a:xfrm>
            <a:off x="2052514" y="5364718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latin typeface="Calibri" pitchFamily="34" charset="0"/>
              </a:rPr>
              <a:t>Umbrales de coste efectividad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1620466" y="5344393"/>
            <a:ext cx="564308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s-E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libri" pitchFamily="34" charset="0"/>
              </a:rPr>
              <a:t>4.</a:t>
            </a:r>
            <a:endParaRPr lang="es-ES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26" name="~PP3378.WAV">
            <a:hlinkClick r:id="" action="ppaction://media"/>
          </p:cNvPr>
          <p:cNvPicPr>
            <a:picLocks noRot="1" noChangeAspect="1"/>
          </p:cNvPicPr>
          <p:nvPr>
            <a:wavAudioFile r:embed="rId1" name="~PP3378.WAV"/>
          </p:nvPr>
        </p:nvPicPr>
        <p:blipFill>
          <a:blip r:embed="rId4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33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5718" y="1"/>
            <a:ext cx="134772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AVIONE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86646" y="1072340"/>
            <a:ext cx="4071966" cy="232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CuadroTexto"/>
          <p:cNvSpPr txBox="1">
            <a:spLocks noChangeArrowheads="1"/>
          </p:cNvSpPr>
          <p:nvPr/>
        </p:nvSpPr>
        <p:spPr bwMode="auto">
          <a:xfrm>
            <a:off x="1429522" y="4941962"/>
            <a:ext cx="7072362" cy="1446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 lvl="1">
              <a:buFont typeface="Wingdings" pitchFamily="2" charset="2"/>
              <a:buChar char="ü"/>
            </a:pPr>
            <a:r>
              <a:rPr lang="es-ES" sz="1600" dirty="0" smtClean="0">
                <a:solidFill>
                  <a:srgbClr val="002060"/>
                </a:solidFill>
                <a:latin typeface="Gill Sans MT (Títulos)"/>
              </a:rPr>
              <a:t>El </a:t>
            </a:r>
            <a:r>
              <a:rPr lang="es-ES" sz="1600" dirty="0">
                <a:solidFill>
                  <a:srgbClr val="002060"/>
                </a:solidFill>
                <a:latin typeface="Gill Sans MT (Títulos)"/>
              </a:rPr>
              <a:t>IC95% es suficientemente </a:t>
            </a:r>
            <a:r>
              <a:rPr lang="es-ES" sz="1600" dirty="0" smtClean="0">
                <a:solidFill>
                  <a:srgbClr val="002060"/>
                </a:solidFill>
                <a:latin typeface="Gill Sans MT (Títulos)"/>
              </a:rPr>
              <a:t>estrecho, siempre inferior </a:t>
            </a:r>
            <a:r>
              <a:rPr lang="es-ES" sz="1600" dirty="0">
                <a:solidFill>
                  <a:srgbClr val="002060"/>
                </a:solidFill>
                <a:latin typeface="Gill Sans MT (Títulos)"/>
              </a:rPr>
              <a:t>al intervalo de </a:t>
            </a:r>
            <a:r>
              <a:rPr lang="es-ES" sz="1600" dirty="0" smtClean="0">
                <a:solidFill>
                  <a:srgbClr val="002060"/>
                </a:solidFill>
                <a:latin typeface="Gill Sans MT (Títulos)"/>
              </a:rPr>
              <a:t>equivalencia.</a:t>
            </a:r>
          </a:p>
          <a:p>
            <a:pPr lvl="1"/>
            <a:endParaRPr lang="es-ES" sz="1600" dirty="0">
              <a:solidFill>
                <a:srgbClr val="002060"/>
              </a:solidFill>
              <a:latin typeface="Gill Sans MT (Títulos)"/>
            </a:endParaRPr>
          </a:p>
          <a:p>
            <a:pPr lvl="1">
              <a:buFont typeface="Wingdings" pitchFamily="2" charset="2"/>
              <a:buChar char="ü"/>
            </a:pPr>
            <a:r>
              <a:rPr lang="es-ES" sz="1600" b="1" dirty="0">
                <a:solidFill>
                  <a:srgbClr val="002060"/>
                </a:solidFill>
                <a:latin typeface="Gill Sans MT (Títulos)"/>
              </a:rPr>
              <a:t>Consideramos que son </a:t>
            </a:r>
            <a:r>
              <a:rPr lang="es-ES" sz="2400" b="1" dirty="0">
                <a:solidFill>
                  <a:srgbClr val="FF0000"/>
                </a:solidFill>
                <a:latin typeface="Gill Sans MT (Títulos)"/>
              </a:rPr>
              <a:t>ATE</a:t>
            </a:r>
            <a:r>
              <a:rPr lang="es-ES" sz="2400" b="1" dirty="0">
                <a:solidFill>
                  <a:srgbClr val="002060"/>
                </a:solidFill>
                <a:latin typeface="Gill Sans MT (Títulos)"/>
              </a:rPr>
              <a:t> </a:t>
            </a:r>
            <a:r>
              <a:rPr lang="es-ES" sz="1600" b="1" dirty="0">
                <a:solidFill>
                  <a:srgbClr val="002060"/>
                </a:solidFill>
                <a:latin typeface="Gill Sans MT (Títulos)"/>
              </a:rPr>
              <a:t>siempre que el fracaso no suponga perjuicio grave/irreversible</a:t>
            </a:r>
            <a:r>
              <a:rPr lang="es-ES" sz="1600" dirty="0">
                <a:solidFill>
                  <a:srgbClr val="002060"/>
                </a:solidFill>
                <a:latin typeface="Gill Sans MT (Títulos)"/>
              </a:rPr>
              <a:t>.</a:t>
            </a:r>
          </a:p>
        </p:txBody>
      </p:sp>
      <p:sp>
        <p:nvSpPr>
          <p:cNvPr id="10" name="9 Elipse"/>
          <p:cNvSpPr/>
          <p:nvPr/>
        </p:nvSpPr>
        <p:spPr bwMode="auto">
          <a:xfrm>
            <a:off x="3189822" y="1643844"/>
            <a:ext cx="525716" cy="1785950"/>
          </a:xfrm>
          <a:prstGeom prst="ellipse">
            <a:avLst/>
          </a:prstGeom>
          <a:solidFill>
            <a:schemeClr val="lt1">
              <a:alpha val="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5501488" y="1715282"/>
            <a:ext cx="3429024" cy="5232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>
              <a:tabLst>
                <a:tab pos="457200" algn="l"/>
              </a:tabLst>
            </a:pPr>
            <a:r>
              <a:rPr kumimoji="0" lang="es-ES" sz="1400" b="0" i="0" u="none" strike="noStrike" cap="none" normalizeH="0" baseline="0" dirty="0" smtClean="0">
                <a:ln>
                  <a:noFill/>
                </a:ln>
                <a:effectLst/>
                <a:latin typeface="Gill Sans MT (Títulos)"/>
                <a:ea typeface="Times New Roman" pitchFamily="18" charset="0"/>
                <a:cs typeface="AdvPSPAL-R"/>
              </a:rPr>
              <a:t>Existe diferencia estadísticamente significativa</a:t>
            </a:r>
          </a:p>
        </p:txBody>
      </p:sp>
      <p:sp>
        <p:nvSpPr>
          <p:cNvPr id="8" name="5 CuadroTexto"/>
          <p:cNvSpPr txBox="1">
            <a:spLocks noChangeArrowheads="1"/>
          </p:cNvSpPr>
          <p:nvPr/>
        </p:nvSpPr>
        <p:spPr bwMode="auto">
          <a:xfrm>
            <a:off x="2196530" y="3573810"/>
            <a:ext cx="3456383" cy="1077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 algn="ctr"/>
            <a:r>
              <a:rPr lang="es-ES" sz="1600" b="1" dirty="0" smtClean="0">
                <a:solidFill>
                  <a:srgbClr val="FF0000"/>
                </a:solidFill>
                <a:latin typeface="Gill Sans MT (Títulos)"/>
              </a:rPr>
              <a:t>Diferencia probablemente irrelevante</a:t>
            </a:r>
          </a:p>
          <a:p>
            <a:pPr algn="ctr"/>
            <a:r>
              <a:rPr lang="es-ES" sz="1600" b="1" dirty="0" smtClean="0">
                <a:latin typeface="Gill Sans MT (Títulos)"/>
              </a:rPr>
              <a:t>Diferencia estadística</a:t>
            </a:r>
          </a:p>
          <a:p>
            <a:pPr algn="ctr"/>
            <a:r>
              <a:rPr lang="es-ES" sz="1600" b="1" dirty="0" smtClean="0">
                <a:latin typeface="Gill Sans MT (Títulos)"/>
              </a:rPr>
              <a:t>&gt;50% fuera del ± </a:t>
            </a:r>
            <a:r>
              <a:rPr lang="el-GR" sz="1600" b="1" dirty="0" smtClean="0">
                <a:latin typeface="Gill Sans MT (Títulos)"/>
              </a:rPr>
              <a:t>Δ</a:t>
            </a:r>
            <a:r>
              <a:rPr lang="es-ES" sz="1600" b="1" dirty="0" smtClean="0">
                <a:latin typeface="Gill Sans MT (Títulos)"/>
              </a:rPr>
              <a:t> </a:t>
            </a:r>
            <a:endParaRPr lang="es-ES" sz="1600" dirty="0">
              <a:latin typeface="Gill Sans MT (Títulos)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5508898" y="2402518"/>
            <a:ext cx="3429024" cy="5232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>
              <a:tabLst>
                <a:tab pos="457200" algn="l"/>
              </a:tabLst>
            </a:pPr>
            <a:r>
              <a:rPr kumimoji="0" lang="es-ES" sz="1400" b="0" i="0" u="none" strike="noStrike" cap="none" normalizeH="0" baseline="0" dirty="0" smtClean="0">
                <a:ln>
                  <a:noFill/>
                </a:ln>
                <a:effectLst/>
                <a:latin typeface="Gill Sans MT (Títulos)"/>
                <a:ea typeface="Times New Roman" pitchFamily="18" charset="0"/>
                <a:cs typeface="AdvPSPAL-R"/>
              </a:rPr>
              <a:t>Mayor parte</a:t>
            </a:r>
            <a:r>
              <a:rPr kumimoji="0" lang="es-ES" sz="1400" b="0" i="0" u="none" strike="noStrike" cap="none" normalizeH="0" dirty="0" smtClean="0">
                <a:ln>
                  <a:noFill/>
                </a:ln>
                <a:effectLst/>
                <a:latin typeface="Gill Sans MT (Títulos)"/>
                <a:ea typeface="Times New Roman" pitchFamily="18" charset="0"/>
                <a:cs typeface="AdvPSPAL-R"/>
              </a:rPr>
              <a:t> del IC95% dentro del </a:t>
            </a:r>
            <a:r>
              <a:rPr lang="es-ES" sz="1400" dirty="0" smtClean="0">
                <a:latin typeface="Gill Sans MT (Títulos)"/>
                <a:ea typeface="Times New Roman" pitchFamily="18" charset="0"/>
                <a:cs typeface="AdvPSPAL-R"/>
              </a:rPr>
              <a:t>intervalo ± </a:t>
            </a:r>
            <a:r>
              <a:rPr lang="el-GR" sz="1400" dirty="0" smtClean="0">
                <a:latin typeface="Gill Sans MT (Títulos)"/>
                <a:ea typeface="Times New Roman" pitchFamily="18" charset="0"/>
                <a:cs typeface="AdvPSPAL-R"/>
              </a:rPr>
              <a:t>Δ</a:t>
            </a:r>
            <a:endParaRPr lang="es-ES" sz="1400" dirty="0" smtClean="0">
              <a:latin typeface="Gill Sans MT (Títulos)"/>
              <a:ea typeface="Times New Roman" pitchFamily="18" charset="0"/>
              <a:cs typeface="AdvPSPAL-R"/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3827740" y="333450"/>
            <a:ext cx="2617262" cy="33398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86913" tIns="43456" rIns="86913" bIns="43456">
            <a:spAutoFit/>
          </a:bodyPr>
          <a:lstStyle/>
          <a:p>
            <a:pPr algn="ctr">
              <a:defRPr/>
            </a:pPr>
            <a:r>
              <a:rPr lang="es-ES" sz="1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0000" endA="300" endPos="50000" dist="29997" dir="5400000" sy="-100000" algn="bl" rotWithShape="0"/>
                </a:effectLst>
                <a:latin typeface="Arial" pitchFamily="34" charset="0"/>
                <a:cs typeface="Arial" pitchFamily="34" charset="0"/>
              </a:rPr>
              <a:t>CRITERIOS “ATE"</a:t>
            </a:r>
            <a:endParaRPr lang="es-ES" sz="1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  <a:reflection blurRad="6350" stA="50000" endA="300" endPos="50000" dist="29997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AVIONE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86646" y="909514"/>
            <a:ext cx="4071966" cy="232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Elipse"/>
          <p:cNvSpPr/>
          <p:nvPr/>
        </p:nvSpPr>
        <p:spPr bwMode="auto">
          <a:xfrm>
            <a:off x="3715538" y="980952"/>
            <a:ext cx="525716" cy="2286016"/>
          </a:xfrm>
          <a:prstGeom prst="ellipse">
            <a:avLst/>
          </a:prstGeom>
          <a:solidFill>
            <a:schemeClr val="lt1">
              <a:alpha val="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5501488" y="1611365"/>
            <a:ext cx="3429024" cy="5232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>
              <a:tabLst>
                <a:tab pos="457200" algn="l"/>
              </a:tabLst>
            </a:pPr>
            <a:r>
              <a:rPr kumimoji="0" lang="es-ES" sz="1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dvPSPAL-R"/>
              </a:rPr>
              <a:t>IC95</a:t>
            </a:r>
            <a:r>
              <a:rPr lang="es-ES" sz="1400" dirty="0" smtClean="0">
                <a:latin typeface="Arial" pitchFamily="34" charset="0"/>
                <a:ea typeface="Times New Roman" pitchFamily="18" charset="0"/>
                <a:cs typeface="AdvPSPAL-R"/>
              </a:rPr>
              <a:t>% mayoritariamente fuera del margen de equivalencia</a:t>
            </a: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5501488" y="2259437"/>
            <a:ext cx="3429024" cy="5232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>
              <a:tabLst>
                <a:tab pos="457200" algn="l"/>
              </a:tabLst>
            </a:pPr>
            <a:r>
              <a:rPr kumimoji="0" lang="es-ES" sz="1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dvPSPAL-R"/>
              </a:rPr>
              <a:t>Diferencia estadísticamente no significativa</a:t>
            </a:r>
            <a:endParaRPr lang="es-ES" sz="1400" dirty="0" smtClean="0">
              <a:latin typeface="Arial" pitchFamily="34" charset="0"/>
              <a:ea typeface="Times New Roman" pitchFamily="18" charset="0"/>
              <a:cs typeface="AdvPSPAL-R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5508898" y="1178736"/>
            <a:ext cx="3429024" cy="30777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>
              <a:tabLst>
                <a:tab pos="457200" algn="l"/>
              </a:tabLst>
            </a:pPr>
            <a:r>
              <a:rPr kumimoji="0" lang="es-ES" sz="1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dvPSPAL-R"/>
              </a:rPr>
              <a:t>Medida del riesgo fuera</a:t>
            </a:r>
            <a:r>
              <a:rPr kumimoji="0" lang="es-ES" sz="1400" b="0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dvPSPAL-R"/>
              </a:rPr>
              <a:t> del intervalo </a:t>
            </a:r>
            <a:r>
              <a:rPr lang="es-ES" sz="1400" dirty="0" smtClean="0">
                <a:latin typeface="Arial" pitchFamily="34" charset="0"/>
                <a:ea typeface="Times New Roman" pitchFamily="18" charset="0"/>
                <a:cs typeface="AdvPSPAL-R"/>
              </a:rPr>
              <a:t>± </a:t>
            </a:r>
            <a:r>
              <a:rPr lang="el-GR" sz="1400" dirty="0" smtClean="0">
                <a:latin typeface="Arial" pitchFamily="34" charset="0"/>
                <a:ea typeface="Times New Roman" pitchFamily="18" charset="0"/>
                <a:cs typeface="AdvPSPAL-R"/>
              </a:rPr>
              <a:t>Δ</a:t>
            </a:r>
            <a:r>
              <a:rPr kumimoji="0" lang="es-ES" sz="1400" b="0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dvPSPAL-R"/>
              </a:rPr>
              <a:t> </a:t>
            </a:r>
            <a:endParaRPr lang="es-ES" sz="1400" dirty="0" smtClean="0">
              <a:latin typeface="Arial" pitchFamily="34" charset="0"/>
              <a:ea typeface="Times New Roman" pitchFamily="18" charset="0"/>
              <a:cs typeface="AdvPSPAL-R"/>
            </a:endParaRPr>
          </a:p>
        </p:txBody>
      </p:sp>
      <p:sp>
        <p:nvSpPr>
          <p:cNvPr id="18" name="17 CuadroTexto"/>
          <p:cNvSpPr txBox="1">
            <a:spLocks noChangeArrowheads="1"/>
          </p:cNvSpPr>
          <p:nvPr/>
        </p:nvSpPr>
        <p:spPr bwMode="auto">
          <a:xfrm>
            <a:off x="1404442" y="4077866"/>
            <a:ext cx="5012060" cy="33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 algn="ctr"/>
            <a:r>
              <a:rPr lang="es-ES" sz="1600" dirty="0" smtClean="0">
                <a:solidFill>
                  <a:srgbClr val="002060"/>
                </a:solidFill>
                <a:latin typeface="Gill Sans MT (Títulos)"/>
              </a:rPr>
              <a:t>Fracaso no comporta perjuicio grave / irreversible</a:t>
            </a:r>
            <a:endParaRPr lang="es-ES" sz="1600" dirty="0">
              <a:solidFill>
                <a:srgbClr val="002060"/>
              </a:solidFill>
              <a:latin typeface="Gill Sans MT (Títulos)"/>
            </a:endParaRPr>
          </a:p>
        </p:txBody>
      </p:sp>
      <p:sp>
        <p:nvSpPr>
          <p:cNvPr id="19" name="18 CuadroTexto"/>
          <p:cNvSpPr txBox="1">
            <a:spLocks noChangeArrowheads="1"/>
          </p:cNvSpPr>
          <p:nvPr/>
        </p:nvSpPr>
        <p:spPr bwMode="auto">
          <a:xfrm>
            <a:off x="1360934" y="3603428"/>
            <a:ext cx="5012060" cy="33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 algn="ctr"/>
            <a:r>
              <a:rPr lang="es-ES" sz="1600" dirty="0" smtClean="0">
                <a:solidFill>
                  <a:srgbClr val="002060"/>
                </a:solidFill>
                <a:latin typeface="Gill Sans MT (Títulos)"/>
              </a:rPr>
              <a:t>Fracaso </a:t>
            </a:r>
            <a:r>
              <a:rPr lang="es-ES" sz="1600" b="1" dirty="0" smtClean="0">
                <a:solidFill>
                  <a:srgbClr val="FF0000"/>
                </a:solidFill>
                <a:latin typeface="Gill Sans MT (Títulos)"/>
              </a:rPr>
              <a:t>SÍ</a:t>
            </a:r>
            <a:r>
              <a:rPr lang="es-ES" sz="1600" dirty="0" smtClean="0">
                <a:solidFill>
                  <a:srgbClr val="002060"/>
                </a:solidFill>
                <a:latin typeface="Gill Sans MT (Títulos)"/>
              </a:rPr>
              <a:t> comporta perjuicio grave / irreversible</a:t>
            </a:r>
            <a:endParaRPr lang="es-ES" sz="1600" dirty="0">
              <a:solidFill>
                <a:srgbClr val="002060"/>
              </a:solidFill>
              <a:latin typeface="Gill Sans MT (Títulos)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6517010" y="3573810"/>
            <a:ext cx="1080120" cy="369332"/>
          </a:xfrm>
          <a:prstGeom prst="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No ATE</a:t>
            </a:r>
            <a:endParaRPr lang="es-ES" b="1" dirty="0"/>
          </a:p>
        </p:txBody>
      </p:sp>
      <p:sp>
        <p:nvSpPr>
          <p:cNvPr id="21" name="20 Flecha curvada hacia la izquierda"/>
          <p:cNvSpPr/>
          <p:nvPr/>
        </p:nvSpPr>
        <p:spPr>
          <a:xfrm flipH="1">
            <a:off x="1476450" y="4441650"/>
            <a:ext cx="360040" cy="432048"/>
          </a:xfrm>
          <a:prstGeom prst="curved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2" name="21 CuadroTexto"/>
          <p:cNvSpPr txBox="1">
            <a:spLocks noChangeArrowheads="1"/>
          </p:cNvSpPr>
          <p:nvPr/>
        </p:nvSpPr>
        <p:spPr bwMode="auto">
          <a:xfrm>
            <a:off x="1908498" y="4585666"/>
            <a:ext cx="3960440" cy="33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" sz="1600" dirty="0" smtClean="0">
                <a:solidFill>
                  <a:srgbClr val="002060"/>
                </a:solidFill>
                <a:latin typeface="Gill Sans MT (Títulos)"/>
              </a:rPr>
              <a:t>Obtener evidencia de mayor precisión</a:t>
            </a:r>
            <a:endParaRPr lang="es-ES" sz="1600" dirty="0">
              <a:solidFill>
                <a:srgbClr val="002060"/>
              </a:solidFill>
              <a:latin typeface="Gill Sans MT (Títulos)"/>
            </a:endParaRPr>
          </a:p>
        </p:txBody>
      </p:sp>
      <p:sp>
        <p:nvSpPr>
          <p:cNvPr id="23" name="22 CuadroTexto"/>
          <p:cNvSpPr txBox="1">
            <a:spLocks noChangeArrowheads="1"/>
          </p:cNvSpPr>
          <p:nvPr/>
        </p:nvSpPr>
        <p:spPr bwMode="auto">
          <a:xfrm>
            <a:off x="1908498" y="5161731"/>
            <a:ext cx="6912768" cy="33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" sz="1600" dirty="0" smtClean="0">
                <a:solidFill>
                  <a:srgbClr val="002060"/>
                </a:solidFill>
                <a:latin typeface="Gill Sans MT (Títulos)"/>
              </a:rPr>
              <a:t>Observar resultados de los fármacos frente a los comparadores comunes</a:t>
            </a:r>
            <a:endParaRPr lang="es-ES" sz="1600" dirty="0">
              <a:solidFill>
                <a:srgbClr val="002060"/>
              </a:solidFill>
              <a:latin typeface="Gill Sans MT (Títulos)"/>
            </a:endParaRPr>
          </a:p>
        </p:txBody>
      </p:sp>
      <p:sp>
        <p:nvSpPr>
          <p:cNvPr id="24" name="23 CuadroTexto"/>
          <p:cNvSpPr txBox="1">
            <a:spLocks noChangeArrowheads="1"/>
          </p:cNvSpPr>
          <p:nvPr/>
        </p:nvSpPr>
        <p:spPr bwMode="auto">
          <a:xfrm>
            <a:off x="2628578" y="5521770"/>
            <a:ext cx="4464496" cy="584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es-ES" sz="1600" dirty="0" smtClean="0">
                <a:solidFill>
                  <a:srgbClr val="002060"/>
                </a:solidFill>
                <a:latin typeface="Gill Sans MT (Títulos)"/>
              </a:rPr>
              <a:t>Mismo resultado </a:t>
            </a:r>
          </a:p>
          <a:p>
            <a:r>
              <a:rPr lang="es-ES" sz="1600" dirty="0" smtClean="0">
                <a:solidFill>
                  <a:srgbClr val="002060"/>
                </a:solidFill>
                <a:latin typeface="Gill Sans MT (Títulos)"/>
              </a:rPr>
              <a:t>(ambos mejores o sin diferencias significativas)</a:t>
            </a:r>
            <a:endParaRPr lang="es-ES" sz="1600" dirty="0">
              <a:solidFill>
                <a:srgbClr val="002060"/>
              </a:solidFill>
              <a:latin typeface="Gill Sans MT (Títulos)"/>
            </a:endParaRPr>
          </a:p>
        </p:txBody>
      </p:sp>
      <p:sp>
        <p:nvSpPr>
          <p:cNvPr id="25" name="24 CuadroTexto"/>
          <p:cNvSpPr txBox="1">
            <a:spLocks noChangeArrowheads="1"/>
          </p:cNvSpPr>
          <p:nvPr/>
        </p:nvSpPr>
        <p:spPr bwMode="auto">
          <a:xfrm>
            <a:off x="2628578" y="6134530"/>
            <a:ext cx="4896544" cy="584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es-ES" sz="1600" dirty="0" smtClean="0">
                <a:solidFill>
                  <a:srgbClr val="002060"/>
                </a:solidFill>
                <a:latin typeface="Gill Sans MT (Títulos)"/>
              </a:rPr>
              <a:t>Si uno resulta significativamente mejor que el estándar de tratamiento</a:t>
            </a:r>
            <a:endParaRPr lang="es-ES" sz="1600" dirty="0">
              <a:solidFill>
                <a:srgbClr val="002060"/>
              </a:solidFill>
              <a:latin typeface="Gill Sans MT (Títulos)"/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7669138" y="5593778"/>
            <a:ext cx="1080120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ATE</a:t>
            </a:r>
            <a:endParaRPr lang="es-ES" b="1" dirty="0"/>
          </a:p>
        </p:txBody>
      </p:sp>
      <p:sp>
        <p:nvSpPr>
          <p:cNvPr id="27" name="26 CuadroTexto"/>
          <p:cNvSpPr txBox="1"/>
          <p:nvPr/>
        </p:nvSpPr>
        <p:spPr>
          <a:xfrm>
            <a:off x="7669138" y="6097834"/>
            <a:ext cx="1080120" cy="369332"/>
          </a:xfrm>
          <a:prstGeom prst="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No ATE</a:t>
            </a:r>
            <a:endParaRPr lang="es-ES" b="1" dirty="0"/>
          </a:p>
        </p:txBody>
      </p:sp>
      <p:sp>
        <p:nvSpPr>
          <p:cNvPr id="28" name="5 CuadroTexto"/>
          <p:cNvSpPr txBox="1">
            <a:spLocks noChangeArrowheads="1"/>
          </p:cNvSpPr>
          <p:nvPr/>
        </p:nvSpPr>
        <p:spPr bwMode="auto">
          <a:xfrm>
            <a:off x="1476450" y="962712"/>
            <a:ext cx="2160240" cy="584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 algn="ctr"/>
            <a:r>
              <a:rPr lang="es-ES" sz="1600" b="1" dirty="0" smtClean="0">
                <a:solidFill>
                  <a:srgbClr val="FF0000"/>
                </a:solidFill>
                <a:latin typeface="Gill Sans MT (Títulos)"/>
              </a:rPr>
              <a:t>Posible diferencia relevante</a:t>
            </a:r>
            <a:endParaRPr lang="es-ES" sz="1600" dirty="0">
              <a:latin typeface="Gill Sans MT (Títulos)"/>
            </a:endParaRPr>
          </a:p>
        </p:txBody>
      </p:sp>
      <p:pic>
        <p:nvPicPr>
          <p:cNvPr id="31" name="~PP3203.WAV">
            <a:hlinkClick r:id="" action="ppaction://media"/>
          </p:cNvPr>
          <p:cNvPicPr>
            <a:picLocks noRot="1" noChangeAspect="1"/>
          </p:cNvPicPr>
          <p:nvPr>
            <a:wavAudioFile r:embed="rId2" name="~PP3203.WAV"/>
          </p:nvPr>
        </p:nvPicPr>
        <p:blipFill>
          <a:blip r:embed="rId6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06791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  <p:bldLst>
      <p:bldP spid="7" grpId="0"/>
      <p:bldP spid="7" grpId="1"/>
      <p:bldP spid="10" grpId="0" animBg="1"/>
      <p:bldP spid="10" grpId="1" animBg="1"/>
      <p:bldP spid="11" grpId="0" animBg="1"/>
      <p:bldP spid="11" grpId="1" animBg="1"/>
      <p:bldP spid="8" grpId="0"/>
      <p:bldP spid="8" grpId="1"/>
      <p:bldP spid="9" grpId="0" animBg="1"/>
      <p:bldP spid="9" grpId="1" animBg="1"/>
      <p:bldP spid="14" grpId="0" animBg="1"/>
      <p:bldP spid="15" grpId="0" animBg="1"/>
      <p:bldP spid="16" grpId="0" animBg="1"/>
      <p:bldP spid="17" grpId="0" animBg="1"/>
      <p:bldP spid="18" grpId="0"/>
      <p:bldP spid="19" grpId="0"/>
      <p:bldP spid="20" grpId="0" animBg="1"/>
      <p:bldP spid="21" grpId="0" animBg="1"/>
      <p:bldP spid="22" grpId="0"/>
      <p:bldP spid="23" grpId="0"/>
      <p:bldP spid="24" grpId="0"/>
      <p:bldP spid="25" grpId="0"/>
      <p:bldP spid="26" grpId="0" animBg="1"/>
      <p:bldP spid="27" grpId="0" animBg="1"/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5718" y="1"/>
            <a:ext cx="134772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" name="53 Rectángulo"/>
          <p:cNvSpPr/>
          <p:nvPr/>
        </p:nvSpPr>
        <p:spPr>
          <a:xfrm>
            <a:off x="1379468" y="905375"/>
            <a:ext cx="2617262" cy="58020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86913" tIns="43456" rIns="86913" bIns="43456">
            <a:spAutoFit/>
          </a:bodyPr>
          <a:lstStyle/>
          <a:p>
            <a:pPr algn="ctr">
              <a:defRPr/>
            </a:pPr>
            <a:r>
              <a:rPr lang="es-ES" sz="1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0000" endA="300" endPos="50000" dist="29997" dir="5400000" sy="-100000" algn="bl" rotWithShape="0"/>
                </a:effectLst>
                <a:latin typeface="Arial" pitchFamily="34" charset="0"/>
                <a:cs typeface="Arial" pitchFamily="34" charset="0"/>
              </a:rPr>
              <a:t>INTERPRETACIÓN DE LA DIFERENCIA</a:t>
            </a:r>
            <a:endParaRPr lang="es-ES" sz="1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  <a:reflection blurRad="6350" stA="50000" endA="300" endPos="50000" dist="29997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AVION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918" y="454509"/>
            <a:ext cx="4071966" cy="232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6 Tabla"/>
          <p:cNvGraphicFramePr>
            <a:graphicFrameLocks noGrp="1"/>
          </p:cNvGraphicFramePr>
          <p:nvPr/>
        </p:nvGraphicFramePr>
        <p:xfrm>
          <a:off x="612354" y="3333363"/>
          <a:ext cx="8244630" cy="2832735"/>
        </p:xfrm>
        <a:graphic>
          <a:graphicData uri="http://schemas.openxmlformats.org/drawingml/2006/table">
            <a:tbl>
              <a:tblPr/>
              <a:tblGrid>
                <a:gridCol w="3780134"/>
                <a:gridCol w="2304256"/>
                <a:gridCol w="2160240"/>
              </a:tblGrid>
              <a:tr h="6297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1" dirty="0" smtClean="0">
                          <a:solidFill>
                            <a:srgbClr val="244061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Interpretación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i="1" dirty="0" smtClean="0">
                          <a:solidFill>
                            <a:srgbClr val="244061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(diferencia</a:t>
                      </a:r>
                      <a:r>
                        <a:rPr lang="es-ES" sz="1400" i="1" baseline="0" dirty="0" smtClean="0">
                          <a:solidFill>
                            <a:srgbClr val="244061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 </a:t>
                      </a:r>
                      <a:r>
                        <a:rPr lang="es-ES" sz="1400" i="1" dirty="0" smtClean="0">
                          <a:solidFill>
                            <a:srgbClr val="244061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con </a:t>
                      </a:r>
                      <a:r>
                        <a:rPr lang="es-ES" sz="1400" i="1" dirty="0">
                          <a:solidFill>
                            <a:srgbClr val="244061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significación estadística + relevancia clínica)</a:t>
                      </a:r>
                      <a:endParaRPr lang="es-ES" sz="1100" dirty="0">
                        <a:latin typeface="Calibri" pitchFamily="34" charset="0"/>
                        <a:ea typeface="Times New Roman"/>
                        <a:cs typeface="OCR-B-10 BT"/>
                      </a:endParaRP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rgbClr val="244061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 </a:t>
                      </a:r>
                      <a:r>
                        <a:rPr kumimoji="0" lang="es-ES" sz="1600" b="0" kern="1200" dirty="0" smtClean="0">
                          <a:solidFill>
                            <a:srgbClr val="244061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Diferencia de eficacia </a:t>
                      </a:r>
                      <a:r>
                        <a:rPr kumimoji="0" lang="es-ES" sz="1600" b="1" kern="1200" dirty="0" smtClean="0">
                          <a:solidFill>
                            <a:srgbClr val="244061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NO </a:t>
                      </a:r>
                      <a:r>
                        <a:rPr kumimoji="0" lang="es-ES" sz="1600" b="0" kern="1200" dirty="0" smtClean="0">
                          <a:solidFill>
                            <a:srgbClr val="244061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supone un perjuicio grave/irreversible</a:t>
                      </a:r>
                      <a:endParaRPr kumimoji="0" lang="es-ES" sz="1600" b="0" kern="1200" dirty="0">
                        <a:solidFill>
                          <a:srgbClr val="244061"/>
                        </a:solidFill>
                        <a:latin typeface="Calibri" pitchFamily="34" charset="0"/>
                        <a:ea typeface="Arial Unicode MS"/>
                        <a:cs typeface="OCR-B-10 BT"/>
                      </a:endParaRP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rgbClr val="244061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 </a:t>
                      </a:r>
                      <a:r>
                        <a:rPr kumimoji="0" lang="es-ES" sz="1600" b="0" kern="1200" dirty="0" smtClean="0">
                          <a:solidFill>
                            <a:srgbClr val="244061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Diferencia de eficacia </a:t>
                      </a:r>
                      <a:r>
                        <a:rPr kumimoji="0" lang="es-ES" sz="1600" b="1" kern="1200" dirty="0" smtClean="0">
                          <a:solidFill>
                            <a:srgbClr val="244061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SÍ </a:t>
                      </a:r>
                      <a:r>
                        <a:rPr kumimoji="0" lang="es-ES" sz="1600" b="0" kern="1200" dirty="0" smtClean="0">
                          <a:solidFill>
                            <a:srgbClr val="244061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supone un perjuicio grave/irreversible</a:t>
                      </a:r>
                      <a:endParaRPr lang="es-ES" sz="1100" dirty="0">
                        <a:latin typeface="Calibri" pitchFamily="34" charset="0"/>
                        <a:ea typeface="Times New Roman"/>
                        <a:cs typeface="OCR-B-10 BT"/>
                      </a:endParaRP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A. EQUIVALENTE</a:t>
                      </a:r>
                      <a:r>
                        <a:rPr lang="es-ES" sz="1400" dirty="0">
                          <a:solidFill>
                            <a:srgbClr val="FFFFFF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  (estadística y clínicamente)</a:t>
                      </a:r>
                      <a:endParaRPr lang="es-ES" sz="1400" dirty="0">
                        <a:latin typeface="Calibri" pitchFamily="34" charset="0"/>
                        <a:ea typeface="Times New Roman"/>
                        <a:cs typeface="OCR-B-10 BT"/>
                      </a:endParaRPr>
                    </a:p>
                  </a:txBody>
                  <a:tcPr marL="44450" marR="44450" marT="0" marB="0" anchor="ctr">
                    <a:lnL w="381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8000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ATE</a:t>
                      </a:r>
                      <a:endParaRPr lang="es-ES" sz="1800" dirty="0">
                        <a:latin typeface="Calibri" pitchFamily="34" charset="0"/>
                        <a:ea typeface="Times New Roman"/>
                        <a:cs typeface="OCR-B-10 BT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b="1">
                          <a:solidFill>
                            <a:srgbClr val="008000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ATE</a:t>
                      </a:r>
                      <a:endParaRPr lang="es-ES" sz="1800">
                        <a:latin typeface="Calibri" pitchFamily="34" charset="0"/>
                        <a:ea typeface="Times New Roman"/>
                        <a:cs typeface="OCR-B-10 BT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000000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B.CLÍNICAMENTE EQUIVALENTE</a:t>
                      </a: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 (diferencia irrelevante)</a:t>
                      </a:r>
                      <a:endParaRPr lang="es-ES" sz="1400" dirty="0">
                        <a:latin typeface="Calibri" pitchFamily="34" charset="0"/>
                        <a:ea typeface="Times New Roman"/>
                        <a:cs typeface="OCR-B-10 BT"/>
                      </a:endParaRPr>
                    </a:p>
                  </a:txBody>
                  <a:tcPr marL="44450" marR="44450" marT="0" marB="0" anchor="ctr">
                    <a:lnL w="381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8000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ATE</a:t>
                      </a:r>
                      <a:endParaRPr lang="es-ES" sz="1800" dirty="0">
                        <a:latin typeface="Calibri" pitchFamily="34" charset="0"/>
                        <a:ea typeface="Times New Roman"/>
                        <a:cs typeface="OCR-B-10 BT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8000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ATE</a:t>
                      </a:r>
                      <a:endParaRPr lang="es-ES" sz="1800" dirty="0">
                        <a:latin typeface="Calibri" pitchFamily="34" charset="0"/>
                        <a:ea typeface="Times New Roman"/>
                        <a:cs typeface="OCR-B-10 BT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000000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C. PROBABLE EQUIVALENCIA CLÍNICA</a:t>
                      </a:r>
                      <a:endParaRPr lang="es-ES" sz="1400" dirty="0">
                        <a:latin typeface="Calibri" pitchFamily="34" charset="0"/>
                        <a:ea typeface="Times New Roman"/>
                        <a:cs typeface="OCR-B-10 BT"/>
                      </a:endParaRPr>
                    </a:p>
                  </a:txBody>
                  <a:tcPr marL="44450" marR="44450" marT="0" marB="0" anchor="ctr">
                    <a:lnL w="381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F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8000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ATE</a:t>
                      </a:r>
                      <a:endParaRPr lang="es-ES" sz="1800" dirty="0">
                        <a:latin typeface="Calibri" pitchFamily="34" charset="0"/>
                        <a:ea typeface="Times New Roman"/>
                        <a:cs typeface="OCR-B-10 BT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800000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no ATE* </a:t>
                      </a:r>
                      <a:endParaRPr lang="es-ES" sz="1800" dirty="0">
                        <a:latin typeface="Calibri" pitchFamily="34" charset="0"/>
                        <a:ea typeface="Times New Roman"/>
                        <a:cs typeface="OCR-B-10 BT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000000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D.DIFERENCIA PROBABLEMENTE IRRELEVANTE</a:t>
                      </a:r>
                      <a:endParaRPr lang="es-ES" sz="1400" dirty="0">
                        <a:latin typeface="Calibri" pitchFamily="34" charset="0"/>
                        <a:ea typeface="Times New Roman"/>
                        <a:cs typeface="OCR-B-10 BT"/>
                      </a:endParaRPr>
                    </a:p>
                  </a:txBody>
                  <a:tcPr marL="44450" marR="44450" marT="0" marB="0" anchor="ctr">
                    <a:lnL w="381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8000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ATE</a:t>
                      </a:r>
                      <a:endParaRPr lang="es-ES" sz="1800" dirty="0">
                        <a:latin typeface="Calibri" pitchFamily="34" charset="0"/>
                        <a:ea typeface="Times New Roman"/>
                        <a:cs typeface="OCR-B-10 BT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800000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no ATE</a:t>
                      </a:r>
                      <a:endParaRPr lang="es-ES" sz="1800" dirty="0">
                        <a:latin typeface="Calibri" pitchFamily="34" charset="0"/>
                        <a:ea typeface="Times New Roman"/>
                        <a:cs typeface="OCR-B-10 BT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000000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E. POSIBLE DIFERENCIA RELEVANTE</a:t>
                      </a:r>
                      <a:endParaRPr lang="es-ES" sz="1400" dirty="0">
                        <a:latin typeface="Calibri" pitchFamily="34" charset="0"/>
                        <a:ea typeface="Times New Roman"/>
                        <a:cs typeface="OCR-B-10 BT"/>
                      </a:endParaRPr>
                    </a:p>
                  </a:txBody>
                  <a:tcPr marL="44450" marR="44450" marT="0" marB="0" anchor="ctr">
                    <a:lnL w="381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b="1">
                          <a:solidFill>
                            <a:srgbClr val="008000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ATE*</a:t>
                      </a:r>
                      <a:endParaRPr lang="es-ES" sz="1800">
                        <a:latin typeface="Calibri" pitchFamily="34" charset="0"/>
                        <a:ea typeface="Times New Roman"/>
                        <a:cs typeface="OCR-B-10 BT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800000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no ATE</a:t>
                      </a:r>
                      <a:endParaRPr lang="es-ES" sz="1800" dirty="0">
                        <a:latin typeface="Calibri" pitchFamily="34" charset="0"/>
                        <a:ea typeface="Times New Roman"/>
                        <a:cs typeface="OCR-B-10 BT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28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000000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F. DIFERENCIA PROBABLEMENTE RELEVANTE</a:t>
                      </a:r>
                      <a:endParaRPr lang="es-ES" sz="1400" dirty="0">
                        <a:latin typeface="Calibri" pitchFamily="34" charset="0"/>
                        <a:ea typeface="Times New Roman"/>
                        <a:cs typeface="OCR-B-10 BT"/>
                      </a:endParaRPr>
                    </a:p>
                  </a:txBody>
                  <a:tcPr marL="44450" marR="44450" marT="0" marB="0" anchor="ctr">
                    <a:lnL w="381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6C0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b="1">
                          <a:solidFill>
                            <a:srgbClr val="800000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no ATE</a:t>
                      </a:r>
                      <a:endParaRPr lang="es-ES" sz="1800">
                        <a:latin typeface="Calibri" pitchFamily="34" charset="0"/>
                        <a:ea typeface="Times New Roman"/>
                        <a:cs typeface="OCR-B-10 BT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800000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no ATE</a:t>
                      </a:r>
                      <a:endParaRPr lang="es-ES" sz="1800" dirty="0">
                        <a:latin typeface="Calibri" pitchFamily="34" charset="0"/>
                        <a:ea typeface="Times New Roman"/>
                        <a:cs typeface="OCR-B-10 BT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59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G. DIFERENCIA RELEVANTE</a:t>
                      </a:r>
                      <a:endParaRPr lang="es-ES" sz="1400" dirty="0">
                        <a:latin typeface="Calibri" pitchFamily="34" charset="0"/>
                        <a:ea typeface="Times New Roman"/>
                        <a:cs typeface="OCR-B-10 BT"/>
                      </a:endParaRPr>
                    </a:p>
                  </a:txBody>
                  <a:tcPr marL="44450" marR="44450" marT="0" marB="0" anchor="ctr">
                    <a:lnL w="381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252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b="1">
                          <a:solidFill>
                            <a:srgbClr val="800000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no ATE</a:t>
                      </a:r>
                      <a:endParaRPr lang="es-ES" sz="1800">
                        <a:latin typeface="Calibri" pitchFamily="34" charset="0"/>
                        <a:ea typeface="Times New Roman"/>
                        <a:cs typeface="OCR-B-10 BT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800000"/>
                          </a:solidFill>
                          <a:latin typeface="Calibri" pitchFamily="34" charset="0"/>
                          <a:ea typeface="Arial Unicode MS"/>
                          <a:cs typeface="OCR-B-10 BT"/>
                        </a:rPr>
                        <a:t>no ATE</a:t>
                      </a:r>
                      <a:endParaRPr lang="es-ES" sz="1800" dirty="0">
                        <a:latin typeface="Calibri" pitchFamily="34" charset="0"/>
                        <a:ea typeface="Times New Roman"/>
                        <a:cs typeface="OCR-B-10 BT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3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6" name="~PP2110.WAV">
            <a:hlinkClick r:id="" action="ppaction://media"/>
          </p:cNvPr>
          <p:cNvPicPr>
            <a:picLocks noRot="1" noChangeAspect="1"/>
          </p:cNvPicPr>
          <p:nvPr>
            <a:wavAudioFile r:embed="rId1" name="~PP2110.WAV"/>
          </p:nvPr>
        </p:nvPicPr>
        <p:blipFill>
          <a:blip r:embed="rId5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56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52486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Rectángulo"/>
          <p:cNvSpPr/>
          <p:nvPr/>
        </p:nvSpPr>
        <p:spPr>
          <a:xfrm>
            <a:off x="1116410" y="1652241"/>
            <a:ext cx="69847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EVALUACIÓN ECONÓMICA</a:t>
            </a:r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6650" y="3501802"/>
            <a:ext cx="2438122" cy="234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1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52486" cy="685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548458" y="405458"/>
            <a:ext cx="7128821" cy="369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dirty="0">
                <a:latin typeface="Calibri" pitchFamily="34" charset="0"/>
              </a:rPr>
              <a:t>¿Cómo se pueden tomar decisiones en cuanto al uso de medicamentos?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584216" y="1636140"/>
            <a:ext cx="3348618" cy="127728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9" tIns="45725" rIns="91449" bIns="4572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 dirty="0" smtClean="0">
                <a:solidFill>
                  <a:srgbClr val="FF0000"/>
                </a:solidFill>
              </a:rPr>
              <a:t>Basadas </a:t>
            </a:r>
            <a:r>
              <a:rPr lang="es-ES" sz="1400" b="1" dirty="0">
                <a:solidFill>
                  <a:srgbClr val="FF0000"/>
                </a:solidFill>
              </a:rPr>
              <a:t>sólo en datos de </a:t>
            </a:r>
            <a:r>
              <a:rPr lang="es-ES" sz="1400" b="1" dirty="0" smtClean="0">
                <a:solidFill>
                  <a:srgbClr val="FF0000"/>
                </a:solidFill>
              </a:rPr>
              <a:t>EFICACIA/SEGURIDAD:</a:t>
            </a:r>
            <a:endParaRPr lang="es-ES" sz="1400" b="1" dirty="0">
              <a:solidFill>
                <a:srgbClr val="FF0000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es-ES" sz="1400" dirty="0"/>
              <a:t>Maximizar el beneficio terapéutico individual sin tener en cuenta el consumo de recursos necesarios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5292874" y="1636139"/>
            <a:ext cx="3312368" cy="1278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9" tIns="45725" rIns="91449" bIns="45725">
            <a:spAutoFit/>
          </a:bodyPr>
          <a:lstStyle/>
          <a:p>
            <a:pPr algn="ctr">
              <a:spcBef>
                <a:spcPct val="50000"/>
              </a:spcBef>
            </a:pPr>
            <a:endParaRPr lang="es-ES" sz="100" b="1" dirty="0" smtClean="0">
              <a:solidFill>
                <a:srgbClr val="FF0000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es-ES" sz="1400" b="1" dirty="0" smtClean="0">
                <a:solidFill>
                  <a:srgbClr val="FF0000"/>
                </a:solidFill>
              </a:rPr>
              <a:t>Basadas </a:t>
            </a:r>
            <a:r>
              <a:rPr lang="es-ES" sz="1400" b="1" dirty="0">
                <a:solidFill>
                  <a:srgbClr val="FF0000"/>
                </a:solidFill>
              </a:rPr>
              <a:t>sólo en datos de </a:t>
            </a:r>
            <a:r>
              <a:rPr lang="es-ES" sz="1400" b="1" dirty="0" smtClean="0">
                <a:solidFill>
                  <a:srgbClr val="FF0000"/>
                </a:solidFill>
              </a:rPr>
              <a:t>COSTE:</a:t>
            </a:r>
            <a:endParaRPr lang="es-ES" sz="1400" b="1" dirty="0">
              <a:solidFill>
                <a:srgbClr val="FF0000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es-ES" sz="1400" dirty="0"/>
              <a:t>Utilizar sistemáticamente la opción terapéutica de menor coste, sin que los datos de eficacia sean prioritarios.</a:t>
            </a:r>
          </a:p>
        </p:txBody>
      </p:sp>
      <p:pic>
        <p:nvPicPr>
          <p:cNvPr id="9" name="Picture 9" descr="Balanz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32942" y="2925738"/>
            <a:ext cx="3890050" cy="3215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276650" y="4293742"/>
            <a:ext cx="1512168" cy="720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9" tIns="45725" rIns="91449" bIns="45725" anchor="ctr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 dirty="0" smtClean="0"/>
              <a:t>COSTES</a:t>
            </a:r>
            <a:endParaRPr lang="es-ES" sz="1400" b="1" dirty="0"/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5436890" y="4293742"/>
            <a:ext cx="1512168" cy="720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9" tIns="45725" rIns="91449" bIns="45725" anchor="ctr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 dirty="0"/>
              <a:t>RESULTADOS EN </a:t>
            </a:r>
            <a:r>
              <a:rPr lang="es-ES" sz="1400" b="1" dirty="0" smtClean="0"/>
              <a:t>SALUD</a:t>
            </a:r>
            <a:endParaRPr lang="es-ES" sz="1400" b="1" dirty="0"/>
          </a:p>
        </p:txBody>
      </p:sp>
      <p:sp>
        <p:nvSpPr>
          <p:cNvPr id="13" name="12 Flecha abajo"/>
          <p:cNvSpPr/>
          <p:nvPr/>
        </p:nvSpPr>
        <p:spPr bwMode="auto">
          <a:xfrm rot="1706955">
            <a:off x="3204642" y="1125538"/>
            <a:ext cx="36004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effectLst/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14" name="13 Flecha abajo"/>
          <p:cNvSpPr/>
          <p:nvPr/>
        </p:nvSpPr>
        <p:spPr bwMode="auto">
          <a:xfrm rot="19831445">
            <a:off x="6597007" y="1117549"/>
            <a:ext cx="36004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effectLst/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1476450" y="6310114"/>
            <a:ext cx="7272808" cy="33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Decisiones basadas en ambos: </a:t>
            </a:r>
            <a:r>
              <a:rPr lang="es-ES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costes y resultados obtenidos</a:t>
            </a:r>
          </a:p>
        </p:txBody>
      </p:sp>
      <p:pic>
        <p:nvPicPr>
          <p:cNvPr id="20" name="~PP2095.WAV">
            <a:hlinkClick r:id="" action="ppaction://media"/>
          </p:cNvPr>
          <p:cNvPicPr>
            <a:picLocks noRot="1" noChangeAspect="1"/>
          </p:cNvPicPr>
          <p:nvPr>
            <a:wavAudioFile r:embed="rId2" name="~PP2095.WAV"/>
          </p:nvPr>
        </p:nvPicPr>
        <p:blipFill>
          <a:blip r:embed="rId8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477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112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4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6" grpId="0"/>
      <p:bldP spid="7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347788" cy="685958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152727" y="405458"/>
            <a:ext cx="7921412" cy="33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600" b="1" dirty="0">
                <a:latin typeface="Calibri" pitchFamily="34" charset="0"/>
              </a:rPr>
              <a:t>¿Qué son y para qué sirven los estudios de </a:t>
            </a:r>
            <a:r>
              <a:rPr lang="es-ES" sz="1600" b="1" dirty="0" err="1">
                <a:latin typeface="Calibri" pitchFamily="34" charset="0"/>
              </a:rPr>
              <a:t>Farmacoeconomía</a:t>
            </a:r>
            <a:r>
              <a:rPr lang="es-ES" sz="1600" b="1" dirty="0">
                <a:latin typeface="Calibri" pitchFamily="34" charset="0"/>
              </a:rPr>
              <a:t>?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84362" y="909514"/>
            <a:ext cx="8136904" cy="98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 marL="920750" lvl="1">
              <a:lnSpc>
                <a:spcPct val="150000"/>
              </a:lnSpc>
              <a:spcBef>
                <a:spcPct val="50000"/>
              </a:spcBef>
              <a:buFont typeface="Arial" pitchFamily="34" charset="0"/>
              <a:buChar char="•"/>
              <a:tabLst>
                <a:tab pos="444500" algn="l"/>
              </a:tabLst>
            </a:pPr>
            <a:r>
              <a:rPr lang="es-ES" sz="1200" dirty="0">
                <a:latin typeface="Calibri" pitchFamily="34" charset="0"/>
              </a:rPr>
              <a:t>Conocer </a:t>
            </a:r>
            <a:r>
              <a:rPr lang="es-ES" sz="1200" dirty="0" smtClean="0">
                <a:latin typeface="Calibri" pitchFamily="34" charset="0"/>
              </a:rPr>
              <a:t>eficiencia </a:t>
            </a:r>
            <a:r>
              <a:rPr lang="es-ES" sz="1200" dirty="0">
                <a:latin typeface="Calibri" pitchFamily="34" charset="0"/>
              </a:rPr>
              <a:t>de </a:t>
            </a:r>
            <a:r>
              <a:rPr lang="es-ES" sz="1200" dirty="0" smtClean="0">
                <a:latin typeface="Calibri" pitchFamily="34" charset="0"/>
              </a:rPr>
              <a:t>nuevas </a:t>
            </a:r>
            <a:r>
              <a:rPr lang="es-ES" sz="1200" dirty="0">
                <a:latin typeface="Calibri" pitchFamily="34" charset="0"/>
              </a:rPr>
              <a:t>alternativas terapéuticas </a:t>
            </a:r>
            <a:r>
              <a:rPr lang="es-ES" sz="1200" dirty="0" smtClean="0">
                <a:latin typeface="Calibri" pitchFamily="34" charset="0"/>
              </a:rPr>
              <a:t>respecto </a:t>
            </a:r>
            <a:r>
              <a:rPr lang="es-ES" sz="1200" dirty="0">
                <a:latin typeface="Calibri" pitchFamily="34" charset="0"/>
              </a:rPr>
              <a:t>a las ya </a:t>
            </a:r>
            <a:r>
              <a:rPr lang="es-ES" sz="1200" dirty="0" smtClean="0">
                <a:latin typeface="Calibri" pitchFamily="34" charset="0"/>
              </a:rPr>
              <a:t>existentes</a:t>
            </a:r>
            <a:endParaRPr lang="es-ES" sz="1200" dirty="0">
              <a:latin typeface="Calibri" pitchFamily="34" charset="0"/>
            </a:endParaRPr>
          </a:p>
          <a:p>
            <a:pPr marL="920750" lvl="1">
              <a:lnSpc>
                <a:spcPct val="150000"/>
              </a:lnSpc>
              <a:spcBef>
                <a:spcPct val="50000"/>
              </a:spcBef>
              <a:buFont typeface="Arial" pitchFamily="34" charset="0"/>
              <a:buChar char="•"/>
              <a:tabLst>
                <a:tab pos="444500" algn="l"/>
              </a:tabLst>
            </a:pPr>
            <a:r>
              <a:rPr lang="es-ES" sz="1200" dirty="0" smtClean="0">
                <a:latin typeface="Calibri" pitchFamily="34" charset="0"/>
              </a:rPr>
              <a:t>Aportar </a:t>
            </a:r>
            <a:r>
              <a:rPr lang="es-ES" sz="1200" dirty="0">
                <a:latin typeface="Calibri" pitchFamily="34" charset="0"/>
              </a:rPr>
              <a:t>datos que permitan un mejor uso racional de los medicamentos: priorizar en las opciones terapéuticas a emplear de forma rutinaria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548458" y="3085784"/>
            <a:ext cx="7272808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1200" dirty="0" smtClean="0">
                <a:latin typeface="Calibri" pitchFamily="34" charset="0"/>
              </a:rPr>
              <a:t>Herramienta para favorecer </a:t>
            </a:r>
            <a:r>
              <a:rPr lang="es-ES" sz="1200" dirty="0">
                <a:latin typeface="Calibri" pitchFamily="34" charset="0"/>
              </a:rPr>
              <a:t>la toma de decisiones a fin de </a:t>
            </a:r>
            <a:r>
              <a:rPr lang="es-ES" sz="1200" dirty="0" smtClean="0">
                <a:latin typeface="Calibri" pitchFamily="34" charset="0"/>
              </a:rPr>
              <a:t>obtener </a:t>
            </a:r>
            <a:r>
              <a:rPr lang="es-ES" sz="1200" dirty="0">
                <a:latin typeface="Calibri" pitchFamily="34" charset="0"/>
              </a:rPr>
              <a:t>el máximo </a:t>
            </a:r>
            <a:r>
              <a:rPr lang="es-ES" sz="1200" dirty="0" smtClean="0">
                <a:latin typeface="Calibri" pitchFamily="34" charset="0"/>
              </a:rPr>
              <a:t>beneficio con unos </a:t>
            </a:r>
            <a:r>
              <a:rPr lang="es-ES" sz="1200" dirty="0">
                <a:latin typeface="Calibri" pitchFamily="34" charset="0"/>
              </a:rPr>
              <a:t>recursos limitados. </a:t>
            </a:r>
            <a:endParaRPr lang="es-ES" sz="1200" dirty="0" smtClean="0">
              <a:latin typeface="Calibri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188418" y="2235987"/>
            <a:ext cx="2808312" cy="34074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9" tIns="45725" rIns="91449" bIns="45725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b="1" dirty="0" smtClean="0">
                <a:latin typeface="Calibri" pitchFamily="34" charset="0"/>
              </a:rPr>
              <a:t>EVALUACIÓN ECONÓMICA</a:t>
            </a:r>
            <a:endParaRPr lang="es-ES" sz="1200" dirty="0" smtClean="0">
              <a:latin typeface="Calibri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548458" y="2668035"/>
            <a:ext cx="7272808" cy="340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1200" dirty="0" smtClean="0">
                <a:latin typeface="Calibri" pitchFamily="34" charset="0"/>
              </a:rPr>
              <a:t>Estudio </a:t>
            </a:r>
            <a:r>
              <a:rPr lang="es-ES" sz="1200" dirty="0">
                <a:latin typeface="Calibri" pitchFamily="34" charset="0"/>
              </a:rPr>
              <a:t>comparativo entre alternativas </a:t>
            </a:r>
            <a:r>
              <a:rPr lang="es-ES" sz="1200" dirty="0" smtClean="0">
                <a:latin typeface="Calibri" pitchFamily="34" charset="0"/>
              </a:rPr>
              <a:t>teniendo en cuenta sus </a:t>
            </a:r>
            <a:r>
              <a:rPr lang="es-ES" sz="1200" dirty="0">
                <a:latin typeface="Calibri" pitchFamily="34" charset="0"/>
              </a:rPr>
              <a:t>costes y </a:t>
            </a:r>
            <a:r>
              <a:rPr lang="es-ES" sz="1200" dirty="0" smtClean="0">
                <a:latin typeface="Calibri" pitchFamily="34" charset="0"/>
              </a:rPr>
              <a:t>sus resultados en salud. 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3204642" y="6285296"/>
            <a:ext cx="2016224" cy="423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600" b="1" dirty="0" smtClean="0">
                <a:solidFill>
                  <a:srgbClr val="FF0000"/>
                </a:solidFill>
                <a:latin typeface="Calibri" pitchFamily="34" charset="0"/>
              </a:rPr>
              <a:t>Unidades monetarias</a:t>
            </a:r>
          </a:p>
        </p:txBody>
      </p:sp>
      <p:pic>
        <p:nvPicPr>
          <p:cNvPr id="11" name="Picture 1" descr="C:\Users\usuario\Desktop\FARMACIA\SESIONES\2014-2015\5 Presentaciones talleres curso 2\signo-de-interrogacion-rojo-circulo-de-clip-art_4283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9018" y="4653930"/>
            <a:ext cx="880382" cy="881791"/>
          </a:xfrm>
          <a:prstGeom prst="rect">
            <a:avLst/>
          </a:prstGeom>
          <a:noFill/>
        </p:spPr>
      </p:pic>
      <p:pic>
        <p:nvPicPr>
          <p:cNvPr id="12" name="Picture 9" descr="Balanz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48718" y="3645818"/>
            <a:ext cx="3040300" cy="2513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3780398" y="4968374"/>
            <a:ext cx="1008420" cy="2616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9" tIns="45725" rIns="91449" bIns="45725" anchor="ctr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050" b="1" dirty="0" smtClean="0">
                <a:latin typeface="Calibri" pitchFamily="34" charset="0"/>
              </a:rPr>
              <a:t>COSTES</a:t>
            </a:r>
            <a:endParaRPr lang="es-ES" sz="1050" b="1" dirty="0">
              <a:latin typeface="Calibri" pitchFamily="34" charset="0"/>
            </a:endParaRP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5292874" y="4871105"/>
            <a:ext cx="1224444" cy="4308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9" tIns="45725" rIns="91449" bIns="45725" anchor="ctr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050" b="1" dirty="0">
                <a:latin typeface="Calibri" pitchFamily="34" charset="0"/>
              </a:rPr>
              <a:t>RESULTADOS EN </a:t>
            </a:r>
            <a:r>
              <a:rPr lang="es-ES" sz="1050" b="1" dirty="0" smtClean="0">
                <a:latin typeface="Calibri" pitchFamily="34" charset="0"/>
              </a:rPr>
              <a:t>SALUD</a:t>
            </a:r>
            <a:endParaRPr lang="es-ES" sz="1050" b="1" dirty="0">
              <a:latin typeface="Calibri" pitchFamily="34" charset="0"/>
            </a:endParaRPr>
          </a:p>
        </p:txBody>
      </p:sp>
      <p:sp>
        <p:nvSpPr>
          <p:cNvPr id="15" name="14 Flecha abajo"/>
          <p:cNvSpPr/>
          <p:nvPr/>
        </p:nvSpPr>
        <p:spPr bwMode="auto">
          <a:xfrm>
            <a:off x="4140746" y="5302002"/>
            <a:ext cx="216024" cy="936104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effectLst/>
              <a:latin typeface="Calibri" pitchFamily="34" charset="0"/>
              <a:ea typeface="Microsoft YaHei" pitchFamily="34" charset="-122"/>
            </a:endParaRPr>
          </a:p>
        </p:txBody>
      </p:sp>
      <p:pic>
        <p:nvPicPr>
          <p:cNvPr id="17" name="~PP3552.WAV">
            <a:hlinkClick r:id="" action="ppaction://media"/>
          </p:cNvPr>
          <p:cNvPicPr>
            <a:picLocks noRot="1" noChangeAspect="1"/>
          </p:cNvPicPr>
          <p:nvPr>
            <a:wavAudioFile r:embed="rId2" name="~PP3552.WAV"/>
          </p:nvPr>
        </p:nvPicPr>
        <p:blipFill>
          <a:blip r:embed="rId7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522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0" grpId="0"/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347788" cy="685958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3852714" y="1827916"/>
            <a:ext cx="5328592" cy="30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 anchor="ctr">
            <a:spAutoFit/>
          </a:bodyPr>
          <a:lstStyle/>
          <a:p>
            <a:pPr algn="ctr"/>
            <a:r>
              <a:rPr lang="es-ES" sz="1400" dirty="0" smtClean="0">
                <a:latin typeface="Calibri" pitchFamily="34" charset="0"/>
              </a:rPr>
              <a:t>Se </a:t>
            </a:r>
            <a:r>
              <a:rPr lang="es-ES" sz="1400" dirty="0">
                <a:latin typeface="Calibri" pitchFamily="34" charset="0"/>
              </a:rPr>
              <a:t>busca la alternativa más económica de las opciones </a:t>
            </a:r>
            <a:r>
              <a:rPr lang="es-ES" sz="1400" dirty="0" smtClean="0">
                <a:latin typeface="Calibri" pitchFamily="34" charset="0"/>
              </a:rPr>
              <a:t>estudiadas </a:t>
            </a:r>
            <a:endParaRPr lang="es-ES" sz="1400" dirty="0">
              <a:latin typeface="Calibri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4068738" y="1235761"/>
            <a:ext cx="4176464" cy="554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 anchor="ctr">
            <a:spAutoFit/>
          </a:bodyPr>
          <a:lstStyle/>
          <a:p>
            <a:r>
              <a:rPr lang="es-ES" sz="1500" b="1" dirty="0" smtClean="0">
                <a:solidFill>
                  <a:srgbClr val="FF0000"/>
                </a:solidFill>
                <a:latin typeface="Calibri" pitchFamily="34" charset="0"/>
              </a:rPr>
              <a:t>IGUALES </a:t>
            </a:r>
            <a:r>
              <a:rPr lang="es-ES" sz="1500" b="1" dirty="0">
                <a:solidFill>
                  <a:srgbClr val="FF0000"/>
                </a:solidFill>
                <a:latin typeface="Calibri" pitchFamily="34" charset="0"/>
              </a:rPr>
              <a:t>EFECTOS SOBRE LA SALUD: </a:t>
            </a:r>
            <a:endParaRPr lang="es-ES" sz="15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es-ES" sz="1500" b="1" dirty="0" smtClean="0">
                <a:solidFill>
                  <a:srgbClr val="FF0000"/>
                </a:solidFill>
                <a:latin typeface="Calibri" pitchFamily="34" charset="0"/>
              </a:rPr>
              <a:t>COMPARAMOS </a:t>
            </a:r>
            <a:r>
              <a:rPr lang="es-ES" sz="1500" b="1" dirty="0">
                <a:solidFill>
                  <a:srgbClr val="FF0000"/>
                </a:solidFill>
                <a:latin typeface="Calibri" pitchFamily="34" charset="0"/>
              </a:rPr>
              <a:t>COSTES</a:t>
            </a: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1620466" y="3429794"/>
            <a:ext cx="6048672" cy="382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 anchor="ctr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s-ES" sz="1400" dirty="0" smtClean="0">
                <a:latin typeface="Calibri" pitchFamily="34" charset="0"/>
              </a:rPr>
              <a:t>   Es </a:t>
            </a:r>
            <a:r>
              <a:rPr lang="es-ES" sz="1400" dirty="0">
                <a:latin typeface="Calibri" pitchFamily="34" charset="0"/>
              </a:rPr>
              <a:t>el más </a:t>
            </a:r>
            <a:r>
              <a:rPr lang="es-ES" sz="1400" dirty="0">
                <a:solidFill>
                  <a:srgbClr val="FF0000"/>
                </a:solidFill>
                <a:latin typeface="Calibri" pitchFamily="34" charset="0"/>
              </a:rPr>
              <a:t>simple</a:t>
            </a:r>
            <a:r>
              <a:rPr lang="es-ES" sz="1400" dirty="0">
                <a:latin typeface="Calibri" pitchFamily="34" charset="0"/>
              </a:rPr>
              <a:t> </a:t>
            </a:r>
            <a:r>
              <a:rPr lang="es-ES" sz="1400" dirty="0" smtClean="0">
                <a:latin typeface="Calibri" pitchFamily="34" charset="0"/>
              </a:rPr>
              <a:t>de </a:t>
            </a:r>
            <a:r>
              <a:rPr lang="es-ES" sz="1400" dirty="0">
                <a:latin typeface="Calibri" pitchFamily="34" charset="0"/>
              </a:rPr>
              <a:t>todos los análisis de evaluación </a:t>
            </a:r>
            <a:r>
              <a:rPr lang="es-ES" sz="1400" dirty="0" smtClean="0">
                <a:latin typeface="Calibri" pitchFamily="34" charset="0"/>
              </a:rPr>
              <a:t>económica</a:t>
            </a:r>
            <a:endParaRPr lang="es-ES" sz="1400" dirty="0">
              <a:latin typeface="Calibri" pitchFamily="34" charset="0"/>
            </a:endParaRP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1656756" y="4631868"/>
            <a:ext cx="7200800" cy="382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 anchor="ctr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s-ES" sz="1400" dirty="0" smtClean="0">
                <a:latin typeface="Calibri" pitchFamily="34" charset="0"/>
              </a:rPr>
              <a:t>   Demostrar igualdad </a:t>
            </a:r>
            <a:r>
              <a:rPr lang="es-ES" sz="1400" dirty="0">
                <a:latin typeface="Calibri" pitchFamily="34" charset="0"/>
              </a:rPr>
              <a:t>en </a:t>
            </a:r>
            <a:r>
              <a:rPr lang="es-ES" sz="1400" dirty="0" smtClean="0">
                <a:latin typeface="Calibri" pitchFamily="34" charset="0"/>
              </a:rPr>
              <a:t>efectos </a:t>
            </a:r>
            <a:r>
              <a:rPr lang="es-ES" sz="1400" dirty="0">
                <a:latin typeface="Calibri" pitchFamily="34" charset="0"/>
              </a:rPr>
              <a:t>de salud: </a:t>
            </a:r>
            <a:r>
              <a:rPr lang="es-ES" sz="1400" dirty="0" smtClean="0">
                <a:latin typeface="Calibri" pitchFamily="34" charset="0"/>
              </a:rPr>
              <a:t>evidencia</a:t>
            </a:r>
            <a:endParaRPr lang="es-ES" sz="1400" dirty="0">
              <a:latin typeface="Calibri" pitchFamily="34" charset="0"/>
            </a:endParaRPr>
          </a:p>
        </p:txBody>
      </p:sp>
      <p:pic>
        <p:nvPicPr>
          <p:cNvPr id="15" name="Picture 9" descr="Balanz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5331" y="333450"/>
            <a:ext cx="2700589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828378" y="1511990"/>
            <a:ext cx="766140" cy="2616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9" tIns="45725" rIns="91449" bIns="4572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100" b="1" dirty="0" smtClean="0">
                <a:latin typeface="Calibri" pitchFamily="34" charset="0"/>
              </a:rPr>
              <a:t>COSTES</a:t>
            </a: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2340546" y="1498824"/>
            <a:ext cx="706480" cy="2616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9" tIns="45725" rIns="91449" bIns="45725" anchor="ctr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100" b="1" dirty="0" smtClean="0">
                <a:latin typeface="Calibri" pitchFamily="34" charset="0"/>
              </a:rPr>
              <a:t>R.SALUD</a:t>
            </a:r>
          </a:p>
        </p:txBody>
      </p:sp>
      <p:sp>
        <p:nvSpPr>
          <p:cNvPr id="18" name="17 Rectángulo"/>
          <p:cNvSpPr/>
          <p:nvPr/>
        </p:nvSpPr>
        <p:spPr>
          <a:xfrm>
            <a:off x="4802978" y="2432654"/>
            <a:ext cx="3514232" cy="369332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s-ES" b="1" dirty="0" smtClean="0">
                <a:ln/>
                <a:solidFill>
                  <a:schemeClr val="accent3"/>
                </a:solidFill>
                <a:latin typeface="Calibri" pitchFamily="34" charset="0"/>
              </a:rPr>
              <a:t>Análisis de minimización de costes </a:t>
            </a:r>
            <a:endParaRPr lang="es-ES" b="1" dirty="0">
              <a:ln/>
              <a:solidFill>
                <a:schemeClr val="accent3"/>
              </a:solidFill>
              <a:latin typeface="Calibri" pitchFamily="34" charset="0"/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1404442" y="5375901"/>
            <a:ext cx="7344816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400" i="1" dirty="0" smtClean="0">
                <a:latin typeface="Calibri" pitchFamily="34" charset="0"/>
              </a:rPr>
              <a:t>¿Cuál de las estrategias es más barata (y más eficiente) de entre las que se comparan, si los resultados son “razonablemente” iguales?</a:t>
            </a:r>
            <a:endParaRPr lang="es-ES" sz="1400" i="1" dirty="0">
              <a:latin typeface="Calibri" pitchFamily="34" charset="0"/>
            </a:endParaRPr>
          </a:p>
        </p:txBody>
      </p:sp>
      <p:sp>
        <p:nvSpPr>
          <p:cNvPr id="20" name="19 Flecha abajo"/>
          <p:cNvSpPr/>
          <p:nvPr/>
        </p:nvSpPr>
        <p:spPr bwMode="auto">
          <a:xfrm rot="16200000">
            <a:off x="3492674" y="1557586"/>
            <a:ext cx="36004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effectLst/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21" name="20 Rectángulo"/>
          <p:cNvSpPr/>
          <p:nvPr/>
        </p:nvSpPr>
        <p:spPr bwMode="auto">
          <a:xfrm>
            <a:off x="3924722" y="1125538"/>
            <a:ext cx="5148858" cy="1152128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effectLst/>
              <a:latin typeface="Calibri" pitchFamily="34" charset="0"/>
              <a:ea typeface="Microsoft YaHei" pitchFamily="34" charset="-122"/>
            </a:endParaRPr>
          </a:p>
        </p:txBody>
      </p:sp>
      <p:pic>
        <p:nvPicPr>
          <p:cNvPr id="23" name="Picture 1" descr="C:\Users\usuario\Desktop\FARMACIA\SESIONES\2014-2015\5 Presentaciones talleres curso 2\signo-de-interrogacion-rojo-circulo-de-clip-art_42835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84562" y="2133650"/>
            <a:ext cx="613086" cy="614068"/>
          </a:xfrm>
          <a:prstGeom prst="rect">
            <a:avLst/>
          </a:prstGeom>
          <a:noFill/>
        </p:spPr>
      </p:pic>
      <p:pic>
        <p:nvPicPr>
          <p:cNvPr id="134145" name="Picture 1" descr="C:\Users\usuario\Desktop\FARMACIA\SESIONES\2014-2015\5 Presentaciones talleres curso 2\money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6370" y="2061642"/>
            <a:ext cx="797013" cy="797013"/>
          </a:xfrm>
          <a:prstGeom prst="rect">
            <a:avLst/>
          </a:prstGeom>
          <a:noFill/>
        </p:spPr>
      </p:pic>
      <p:pic>
        <p:nvPicPr>
          <p:cNvPr id="134146" name="Picture 2" descr="C:\Users\usuario\Desktop\FARMACIA\SESIONES\2014-2015\5 Presentaciones talleres curso 2\img_como_favorecer_el_equilibrio_emocional_en_el_nino_hiperactivo_20365_orig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1106" y="693490"/>
            <a:ext cx="1344150" cy="1008112"/>
          </a:xfrm>
          <a:prstGeom prst="rect">
            <a:avLst/>
          </a:prstGeom>
          <a:noFill/>
        </p:spPr>
      </p:pic>
      <p:sp>
        <p:nvSpPr>
          <p:cNvPr id="22" name="Rectangle 6"/>
          <p:cNvSpPr>
            <a:spLocks noChangeArrowheads="1"/>
          </p:cNvSpPr>
          <p:nvPr/>
        </p:nvSpPr>
        <p:spPr bwMode="auto">
          <a:xfrm>
            <a:off x="1620466" y="4040128"/>
            <a:ext cx="6048672" cy="382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 anchor="ctr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s-ES" sz="1400" dirty="0" smtClean="0">
                <a:latin typeface="Calibri" pitchFamily="34" charset="0"/>
              </a:rPr>
              <a:t>   Finalidad</a:t>
            </a:r>
            <a:r>
              <a:rPr lang="es-ES" sz="1400" dirty="0">
                <a:latin typeface="Calibri" pitchFamily="34" charset="0"/>
              </a:rPr>
              <a:t>: identificar, cuantificar y valorar los costes de dos o más </a:t>
            </a:r>
            <a:r>
              <a:rPr lang="es-ES" sz="1400" dirty="0" smtClean="0">
                <a:latin typeface="Calibri" pitchFamily="34" charset="0"/>
              </a:rPr>
              <a:t>alternativas</a:t>
            </a:r>
            <a:endParaRPr lang="es-ES" sz="1400" dirty="0">
              <a:latin typeface="Calibri" pitchFamily="34" charset="0"/>
            </a:endParaRPr>
          </a:p>
        </p:txBody>
      </p:sp>
      <p:pic>
        <p:nvPicPr>
          <p:cNvPr id="24" name="~PP3507.WAV">
            <a:hlinkClick r:id="" action="ppaction://media"/>
          </p:cNvPr>
          <p:cNvPicPr>
            <a:picLocks noRot="1" noChangeAspect="1"/>
          </p:cNvPicPr>
          <p:nvPr>
            <a:wavAudioFile r:embed="rId2" name="~PP3507.WAV"/>
          </p:nvPr>
        </p:nvPicPr>
        <p:blipFill>
          <a:blip r:embed="rId9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5712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4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4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6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11" grpId="0"/>
      <p:bldP spid="12" grpId="0"/>
      <p:bldP spid="13" grpId="0"/>
      <p:bldP spid="14" grpId="0"/>
      <p:bldP spid="16" grpId="0" animBg="1"/>
      <p:bldP spid="17" grpId="0" animBg="1"/>
      <p:bldP spid="18" grpId="0"/>
      <p:bldP spid="19" grpId="0"/>
      <p:bldP spid="20" grpId="0" animBg="1"/>
      <p:bldP spid="21" grpId="0" animBg="1"/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347788" cy="685958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3852714" y="1720195"/>
            <a:ext cx="5328592" cy="523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 anchor="ctr">
            <a:spAutoFit/>
          </a:bodyPr>
          <a:lstStyle/>
          <a:p>
            <a:pPr algn="ctr"/>
            <a:r>
              <a:rPr lang="es-ES" sz="1400" dirty="0" smtClean="0">
                <a:latin typeface="Calibri" pitchFamily="34" charset="0"/>
              </a:rPr>
              <a:t>Permiten comparar varias intervenciones sanitarias dirigidas a un mismo resultado común</a:t>
            </a:r>
            <a:endParaRPr lang="es-ES" sz="1400" dirty="0">
              <a:latin typeface="Calibri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3636690" y="1351177"/>
            <a:ext cx="4176464" cy="32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 anchor="ctr">
            <a:spAutoFit/>
          </a:bodyPr>
          <a:lstStyle/>
          <a:p>
            <a:pPr algn="ctr"/>
            <a:r>
              <a:rPr lang="es-ES" sz="1500" b="1" dirty="0" smtClean="0">
                <a:solidFill>
                  <a:srgbClr val="FF0000"/>
                </a:solidFill>
                <a:latin typeface="Calibri" pitchFamily="34" charset="0"/>
              </a:rPr>
              <a:t>EFECTIVIDAD medida en términos clínicos</a:t>
            </a:r>
            <a:endParaRPr lang="es-ES" sz="15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0" name="19 Flecha abajo"/>
          <p:cNvSpPr/>
          <p:nvPr/>
        </p:nvSpPr>
        <p:spPr bwMode="auto">
          <a:xfrm rot="16200000">
            <a:off x="3492674" y="1557586"/>
            <a:ext cx="36004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effectLst/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21" name="20 Rectángulo"/>
          <p:cNvSpPr/>
          <p:nvPr/>
        </p:nvSpPr>
        <p:spPr bwMode="auto">
          <a:xfrm>
            <a:off x="3924722" y="1269554"/>
            <a:ext cx="5148858" cy="1008112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effectLst/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22" name="21 Rectángulo"/>
          <p:cNvSpPr/>
          <p:nvPr/>
        </p:nvSpPr>
        <p:spPr>
          <a:xfrm>
            <a:off x="4928454" y="2349674"/>
            <a:ext cx="2884700" cy="369332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s-ES" b="1" dirty="0" smtClean="0">
                <a:ln/>
                <a:solidFill>
                  <a:schemeClr val="accent3"/>
                </a:solidFill>
                <a:latin typeface="Calibri" pitchFamily="34" charset="0"/>
              </a:rPr>
              <a:t>Análisis de coste-efectividad</a:t>
            </a:r>
            <a:endParaRPr lang="es-ES" b="1" dirty="0">
              <a:ln/>
              <a:solidFill>
                <a:schemeClr val="accent3"/>
              </a:solidFill>
              <a:latin typeface="Calibri" pitchFamily="34" charset="0"/>
            </a:endParaRPr>
          </a:p>
        </p:txBody>
      </p:sp>
      <p:sp>
        <p:nvSpPr>
          <p:cNvPr id="26" name="25 Rectángulo"/>
          <p:cNvSpPr/>
          <p:nvPr/>
        </p:nvSpPr>
        <p:spPr>
          <a:xfrm>
            <a:off x="1260426" y="5287180"/>
            <a:ext cx="7704856" cy="41549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400" b="1" dirty="0" smtClean="0">
                <a:latin typeface="Calibri" pitchFamily="34" charset="0"/>
              </a:rPr>
              <a:t>Fármacos que aportan un valor terapéutico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27" name="26 Rectángulo"/>
          <p:cNvSpPr/>
          <p:nvPr/>
        </p:nvSpPr>
        <p:spPr>
          <a:xfrm>
            <a:off x="1332434" y="3357786"/>
            <a:ext cx="4824536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dirty="0" smtClean="0">
                <a:latin typeface="Calibri" pitchFamily="34" charset="0"/>
              </a:rPr>
              <a:t>Resultados en salud: mismas unidades naturales que pueden utilizarse en la práctica clínica habitual</a:t>
            </a:r>
          </a:p>
        </p:txBody>
      </p:sp>
      <p:sp>
        <p:nvSpPr>
          <p:cNvPr id="28" name="27 Rectángulo"/>
          <p:cNvSpPr/>
          <p:nvPr/>
        </p:nvSpPr>
        <p:spPr>
          <a:xfrm>
            <a:off x="5868938" y="3369584"/>
            <a:ext cx="2880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dirty="0" smtClean="0">
                <a:latin typeface="Calibri" pitchFamily="34" charset="0"/>
              </a:rPr>
              <a:t>-Reducción de la carga viral del VIH</a:t>
            </a:r>
          </a:p>
          <a:p>
            <a:r>
              <a:rPr lang="es-ES" sz="1400" dirty="0" smtClean="0">
                <a:latin typeface="Calibri" pitchFamily="34" charset="0"/>
              </a:rPr>
              <a:t>-Número de fracturas evitadas</a:t>
            </a:r>
          </a:p>
          <a:p>
            <a:r>
              <a:rPr lang="es-ES" sz="1400" dirty="0" smtClean="0">
                <a:latin typeface="Calibri" pitchFamily="34" charset="0"/>
              </a:rPr>
              <a:t>-Supervivencia global</a:t>
            </a:r>
            <a:endParaRPr lang="es-ES" sz="1400" dirty="0">
              <a:latin typeface="Calibri" pitchFamily="34" charset="0"/>
            </a:endParaRPr>
          </a:p>
        </p:txBody>
      </p:sp>
      <p:sp>
        <p:nvSpPr>
          <p:cNvPr id="29" name="28 Rectángulo"/>
          <p:cNvSpPr/>
          <p:nvPr/>
        </p:nvSpPr>
        <p:spPr>
          <a:xfrm>
            <a:off x="1404442" y="4423084"/>
            <a:ext cx="7741146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dirty="0" smtClean="0">
                <a:latin typeface="Calibri" pitchFamily="34" charset="0"/>
              </a:rPr>
              <a:t>Estas unidades naturales son las que permiten determinar si una intervención logra o no sus objetivos, es decir, si es o no efectiva.</a:t>
            </a:r>
            <a:endParaRPr lang="es-ES" sz="1400" dirty="0">
              <a:latin typeface="Calibri" pitchFamily="34" charset="0"/>
            </a:endParaRPr>
          </a:p>
        </p:txBody>
      </p:sp>
      <p:sp>
        <p:nvSpPr>
          <p:cNvPr id="32" name="31 Abrir llave"/>
          <p:cNvSpPr/>
          <p:nvPr/>
        </p:nvSpPr>
        <p:spPr bwMode="auto">
          <a:xfrm>
            <a:off x="5868938" y="3369584"/>
            <a:ext cx="72008" cy="648072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effectLst/>
              <a:latin typeface="Calibri" pitchFamily="34" charset="0"/>
              <a:ea typeface="Microsoft YaHei" pitchFamily="34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9138" y="547223"/>
            <a:ext cx="1152128" cy="1137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9" descr="Balanz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5331" y="333450"/>
            <a:ext cx="2700589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828378" y="1511990"/>
            <a:ext cx="766140" cy="2616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9" tIns="45725" rIns="91449" bIns="4572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100" b="1" dirty="0" smtClean="0">
                <a:latin typeface="Calibri" pitchFamily="34" charset="0"/>
              </a:rPr>
              <a:t>COSTES</a:t>
            </a: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2340546" y="1498824"/>
            <a:ext cx="706480" cy="2616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9" tIns="45725" rIns="91449" bIns="45725" anchor="ctr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100" b="1" dirty="0" smtClean="0">
                <a:latin typeface="Calibri" pitchFamily="34" charset="0"/>
              </a:rPr>
              <a:t>R.SALUD</a:t>
            </a:r>
          </a:p>
        </p:txBody>
      </p:sp>
      <p:pic>
        <p:nvPicPr>
          <p:cNvPr id="25" name="Picture 1" descr="C:\Users\usuario\Desktop\FARMACIA\SESIONES\2014-2015\5 Presentaciones talleres curso 2\signo-de-interrogacion-rojo-circulo-de-clip-art_42835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84562" y="2133650"/>
            <a:ext cx="613086" cy="614068"/>
          </a:xfrm>
          <a:prstGeom prst="rect">
            <a:avLst/>
          </a:prstGeom>
          <a:noFill/>
        </p:spPr>
      </p:pic>
      <p:pic>
        <p:nvPicPr>
          <p:cNvPr id="30" name="Picture 1" descr="C:\Users\usuario\Desktop\FARMACIA\SESIONES\2014-2015\5 Presentaciones talleres curso 2\money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6370" y="2061642"/>
            <a:ext cx="797013" cy="797013"/>
          </a:xfrm>
          <a:prstGeom prst="rect">
            <a:avLst/>
          </a:prstGeom>
          <a:noFill/>
        </p:spPr>
      </p:pic>
      <p:sp>
        <p:nvSpPr>
          <p:cNvPr id="31" name="30 Rectángulo"/>
          <p:cNvSpPr/>
          <p:nvPr/>
        </p:nvSpPr>
        <p:spPr>
          <a:xfrm>
            <a:off x="1260426" y="5806058"/>
            <a:ext cx="7704856" cy="7052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400" b="1" dirty="0" smtClean="0">
                <a:latin typeface="Calibri" pitchFamily="34" charset="0"/>
              </a:rPr>
              <a:t>Intervenciones prioritarias para maximizar el beneficio producido por los recursos económicos disponibles</a:t>
            </a:r>
            <a:endParaRPr lang="es-ES" sz="1400" b="1" dirty="0">
              <a:latin typeface="Calibri" pitchFamily="34" charset="0"/>
            </a:endParaRPr>
          </a:p>
        </p:txBody>
      </p:sp>
      <p:pic>
        <p:nvPicPr>
          <p:cNvPr id="34" name="~PP2159.WAV">
            <a:hlinkClick r:id="" action="ppaction://media"/>
          </p:cNvPr>
          <p:cNvPicPr>
            <a:picLocks noRot="1" noChangeAspect="1"/>
          </p:cNvPicPr>
          <p:nvPr>
            <a:wavAudioFile r:embed="rId1" name="~PP2159.WAV"/>
          </p:nvPr>
        </p:nvPicPr>
        <p:blipFill>
          <a:blip r:embed="rId8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650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6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11" grpId="0"/>
      <p:bldP spid="12" grpId="0"/>
      <p:bldP spid="20" grpId="0" animBg="1"/>
      <p:bldP spid="21" grpId="0" animBg="1"/>
      <p:bldP spid="22" grpId="0"/>
      <p:bldP spid="26" grpId="0" animBg="1"/>
      <p:bldP spid="27" grpId="0"/>
      <p:bldP spid="28" grpId="0"/>
      <p:bldP spid="29" grpId="0"/>
      <p:bldP spid="32" grpId="0" animBg="1"/>
      <p:bldP spid="23" grpId="0" animBg="1"/>
      <p:bldP spid="24" grpId="0" animBg="1"/>
      <p:bldP spid="3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347788" cy="685958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3924722" y="1985528"/>
            <a:ext cx="5220866" cy="523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 anchor="ctr">
            <a:spAutoFit/>
          </a:bodyPr>
          <a:lstStyle/>
          <a:p>
            <a:pPr algn="ctr"/>
            <a:r>
              <a:rPr lang="es-ES" sz="1400" dirty="0" smtClean="0">
                <a:latin typeface="Calibri" pitchFamily="34" charset="0"/>
              </a:rPr>
              <a:t>Permiten comparar tratamientos cuya efectividad se mide de forma distinta</a:t>
            </a:r>
            <a:endParaRPr lang="es-ES" sz="1400" dirty="0">
              <a:latin typeface="Calibri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4140746" y="1379777"/>
            <a:ext cx="4176464" cy="554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 anchor="ctr">
            <a:spAutoFit/>
          </a:bodyPr>
          <a:lstStyle/>
          <a:p>
            <a:r>
              <a:rPr lang="es-ES" sz="1500" b="1" dirty="0" smtClean="0">
                <a:solidFill>
                  <a:srgbClr val="FF0000"/>
                </a:solidFill>
                <a:latin typeface="Calibri" pitchFamily="34" charset="0"/>
              </a:rPr>
              <a:t>Años de vida ajustados por calidad</a:t>
            </a:r>
          </a:p>
          <a:p>
            <a:r>
              <a:rPr lang="es-ES" sz="1500" b="1" dirty="0" smtClean="0">
                <a:solidFill>
                  <a:srgbClr val="FF0000"/>
                </a:solidFill>
                <a:latin typeface="Calibri" pitchFamily="34" charset="0"/>
              </a:rPr>
              <a:t> (AVAC = QALY)</a:t>
            </a:r>
            <a:endParaRPr lang="es-ES" sz="15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0" name="19 Flecha abajo"/>
          <p:cNvSpPr/>
          <p:nvPr/>
        </p:nvSpPr>
        <p:spPr bwMode="auto">
          <a:xfrm rot="16200000">
            <a:off x="3492674" y="1557586"/>
            <a:ext cx="36004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effectLst/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21" name="20 Rectángulo"/>
          <p:cNvSpPr/>
          <p:nvPr/>
        </p:nvSpPr>
        <p:spPr bwMode="auto">
          <a:xfrm>
            <a:off x="3924722" y="1269554"/>
            <a:ext cx="5148858" cy="1224136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effectLst/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22" name="21 Rectángulo"/>
          <p:cNvSpPr/>
          <p:nvPr/>
        </p:nvSpPr>
        <p:spPr>
          <a:xfrm>
            <a:off x="5036942" y="2576670"/>
            <a:ext cx="2560188" cy="369332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s-ES" b="1" dirty="0" smtClean="0">
                <a:ln/>
                <a:solidFill>
                  <a:schemeClr val="accent3"/>
                </a:solidFill>
                <a:latin typeface="Calibri" pitchFamily="34" charset="0"/>
              </a:rPr>
              <a:t>Análisis de coste-utilidad</a:t>
            </a:r>
            <a:endParaRPr lang="es-ES" b="1" dirty="0">
              <a:ln/>
              <a:solidFill>
                <a:schemeClr val="accent3"/>
              </a:solidFill>
              <a:latin typeface="Calibri" pitchFamily="34" charset="0"/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1260426" y="3590360"/>
            <a:ext cx="7632848" cy="41549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s-ES" sz="1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   Valoraciones subjetivas que los pacientes hacen del efecto del tratamiento</a:t>
            </a:r>
          </a:p>
        </p:txBody>
      </p:sp>
      <p:sp>
        <p:nvSpPr>
          <p:cNvPr id="25" name="24 Rectángulo"/>
          <p:cNvSpPr/>
          <p:nvPr/>
        </p:nvSpPr>
        <p:spPr>
          <a:xfrm>
            <a:off x="1260426" y="5139402"/>
            <a:ext cx="7885162" cy="38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s-ES" sz="1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   Valores de utilidad usados para crear una escala de medición de resultados, ajustados por la calidad</a:t>
            </a:r>
          </a:p>
        </p:txBody>
      </p:sp>
      <p:sp>
        <p:nvSpPr>
          <p:cNvPr id="30" name="29 Rectángulo"/>
          <p:cNvSpPr/>
          <p:nvPr/>
        </p:nvSpPr>
        <p:spPr>
          <a:xfrm>
            <a:off x="1260426" y="4221882"/>
            <a:ext cx="7632848" cy="70525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s-ES" sz="1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   Utilidad: medida de las preferencias de los pacientes en relación con su estado de salud o resultado de una intervención determinada</a:t>
            </a:r>
            <a:endParaRPr lang="es-ES" sz="1400" dirty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3114" y="477466"/>
            <a:ext cx="1280426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9" descr="Balanz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5331" y="333450"/>
            <a:ext cx="2700589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828378" y="1511990"/>
            <a:ext cx="766140" cy="2616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9" tIns="45725" rIns="91449" bIns="4572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100" b="1" dirty="0" smtClean="0">
                <a:latin typeface="Calibri" pitchFamily="34" charset="0"/>
              </a:rPr>
              <a:t>COSTES</a:t>
            </a:r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2340546" y="1498824"/>
            <a:ext cx="706480" cy="2616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9" tIns="45725" rIns="91449" bIns="45725" anchor="ctr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100" b="1" dirty="0" smtClean="0">
                <a:latin typeface="Calibri" pitchFamily="34" charset="0"/>
              </a:rPr>
              <a:t>R.SALUD</a:t>
            </a:r>
          </a:p>
        </p:txBody>
      </p:sp>
      <p:pic>
        <p:nvPicPr>
          <p:cNvPr id="24" name="Picture 1" descr="C:\Users\usuario\Desktop\FARMACIA\SESIONES\2014-2015\5 Presentaciones talleres curso 2\signo-de-interrogacion-rojo-circulo-de-clip-art_42835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84562" y="2133650"/>
            <a:ext cx="613086" cy="614068"/>
          </a:xfrm>
          <a:prstGeom prst="rect">
            <a:avLst/>
          </a:prstGeom>
          <a:noFill/>
        </p:spPr>
      </p:pic>
      <p:pic>
        <p:nvPicPr>
          <p:cNvPr id="26" name="Picture 1" descr="C:\Users\usuario\Desktop\FARMACIA\SESIONES\2014-2015\5 Presentaciones talleres curso 2\money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6370" y="2061642"/>
            <a:ext cx="797013" cy="797013"/>
          </a:xfrm>
          <a:prstGeom prst="rect">
            <a:avLst/>
          </a:prstGeom>
          <a:noFill/>
        </p:spPr>
      </p:pic>
      <p:pic>
        <p:nvPicPr>
          <p:cNvPr id="29" name="~PP3329.WAV">
            <a:hlinkClick r:id="" action="ppaction://media"/>
          </p:cNvPr>
          <p:cNvPicPr>
            <a:picLocks noRot="1" noChangeAspect="1"/>
          </p:cNvPicPr>
          <p:nvPr>
            <a:wavAudioFile r:embed="rId1" name="~PP3329.WAV"/>
          </p:nvPr>
        </p:nvPicPr>
        <p:blipFill>
          <a:blip r:embed="rId8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79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5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11" grpId="0"/>
      <p:bldP spid="12" grpId="0"/>
      <p:bldP spid="20" grpId="0" animBg="1"/>
      <p:bldP spid="21" grpId="0" animBg="1"/>
      <p:bldP spid="22" grpId="0"/>
      <p:bldP spid="19" grpId="0" animBg="1"/>
      <p:bldP spid="25" grpId="0"/>
      <p:bldP spid="30" grpId="0" animBg="1"/>
      <p:bldP spid="18" grpId="0" animBg="1"/>
      <p:bldP spid="2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347788" cy="685958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068738" y="1947191"/>
            <a:ext cx="4896544" cy="523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 anchor="ctr">
            <a:spAutoFit/>
          </a:bodyPr>
          <a:lstStyle/>
          <a:p>
            <a:pPr algn="ctr"/>
            <a:r>
              <a:rPr lang="es-ES" sz="1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Compara el coste de una intervención médica con el beneficio que produce</a:t>
            </a:r>
            <a:endParaRPr lang="es-ES" sz="1400" dirty="0">
              <a:latin typeface="Calibri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4284762" y="1578173"/>
            <a:ext cx="4176464" cy="32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 anchor="ctr">
            <a:spAutoFit/>
          </a:bodyPr>
          <a:lstStyle/>
          <a:p>
            <a:r>
              <a:rPr lang="es-ES" sz="1500" b="1" dirty="0" smtClean="0">
                <a:solidFill>
                  <a:srgbClr val="FF0000"/>
                </a:solidFill>
                <a:latin typeface="Calibri" pitchFamily="34" charset="0"/>
              </a:rPr>
              <a:t>Unidades monetarias</a:t>
            </a:r>
            <a:endParaRPr lang="es-ES" sz="15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0" name="19 Flecha abajo"/>
          <p:cNvSpPr/>
          <p:nvPr/>
        </p:nvSpPr>
        <p:spPr bwMode="auto">
          <a:xfrm rot="16200000">
            <a:off x="3492674" y="1557586"/>
            <a:ext cx="36004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effectLst/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21" name="20 Rectángulo"/>
          <p:cNvSpPr/>
          <p:nvPr/>
        </p:nvSpPr>
        <p:spPr bwMode="auto">
          <a:xfrm>
            <a:off x="3924722" y="1496550"/>
            <a:ext cx="5148858" cy="1008112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effectLst/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22" name="21 Rectángulo"/>
          <p:cNvSpPr/>
          <p:nvPr/>
        </p:nvSpPr>
        <p:spPr>
          <a:xfrm>
            <a:off x="5247967" y="2576670"/>
            <a:ext cx="2709203" cy="369332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s-ES" b="1" dirty="0" smtClean="0">
                <a:ln/>
                <a:solidFill>
                  <a:schemeClr val="accent3"/>
                </a:solidFill>
                <a:latin typeface="Calibri" pitchFamily="34" charset="0"/>
              </a:rPr>
              <a:t>Análisis de coste-beneficio</a:t>
            </a:r>
            <a:endParaRPr lang="es-ES" b="1" dirty="0">
              <a:ln/>
              <a:solidFill>
                <a:schemeClr val="accent3"/>
              </a:solidFill>
              <a:latin typeface="Calibri" pitchFamily="34" charset="0"/>
            </a:endParaRPr>
          </a:p>
        </p:txBody>
      </p:sp>
      <p:pic>
        <p:nvPicPr>
          <p:cNvPr id="155650" name="Picture 2" descr="C:\Users\usuario\Desktop\FARMACIA\SESIONES\2014-2015\5 Presentaciones talleres curso 2\depositphotos_10439812-Businessman-euro-sig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44486" y="621482"/>
            <a:ext cx="1788748" cy="1341561"/>
          </a:xfrm>
          <a:prstGeom prst="rect">
            <a:avLst/>
          </a:prstGeom>
          <a:noFill/>
        </p:spPr>
      </p:pic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1260426" y="3665840"/>
            <a:ext cx="7488832" cy="1708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 anchor="ctr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s-ES" sz="1400" dirty="0" smtClean="0">
                <a:latin typeface="Calibri" pitchFamily="34" charset="0"/>
              </a:rPr>
              <a:t>   El </a:t>
            </a:r>
            <a:r>
              <a:rPr lang="es-ES" sz="1400" dirty="0">
                <a:latin typeface="Calibri" pitchFamily="34" charset="0"/>
              </a:rPr>
              <a:t>análisis coste-beneficio es un tipo de estudio que compara tanto los costes como las consecuencias en valor </a:t>
            </a:r>
            <a:r>
              <a:rPr lang="es-ES" sz="1400" dirty="0" smtClean="0">
                <a:latin typeface="Calibri" pitchFamily="34" charset="0"/>
              </a:rPr>
              <a:t>monetario</a:t>
            </a:r>
            <a:r>
              <a:rPr lang="es-ES" sz="1400" dirty="0">
                <a:latin typeface="Calibri" pitchFamily="34" charset="0"/>
              </a:rPr>
              <a:t>. </a:t>
            </a:r>
            <a:endParaRPr lang="es-ES" sz="1400" dirty="0" smtClean="0">
              <a:latin typeface="Calibri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es-ES" sz="1400" dirty="0" smtClean="0">
              <a:latin typeface="Calibri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s-ES" sz="1400" dirty="0" smtClean="0">
                <a:latin typeface="Calibri" pitchFamily="34" charset="0"/>
              </a:rPr>
              <a:t>   Información </a:t>
            </a:r>
            <a:r>
              <a:rPr lang="es-ES" sz="1400" dirty="0">
                <a:latin typeface="Calibri" pitchFamily="34" charset="0"/>
              </a:rPr>
              <a:t>sobre el beneficio neto de una </a:t>
            </a:r>
            <a:r>
              <a:rPr lang="es-ES" sz="1400" dirty="0" smtClean="0">
                <a:latin typeface="Calibri" pitchFamily="34" charset="0"/>
              </a:rPr>
              <a:t>intervención sanitaria </a:t>
            </a:r>
            <a:r>
              <a:rPr lang="es-ES" sz="1400" dirty="0" smtClean="0">
                <a:latin typeface="Calibri" pitchFamily="34" charset="0"/>
                <a:sym typeface="Wingdings" pitchFamily="2" charset="2"/>
              </a:rPr>
              <a:t> ¿com</a:t>
            </a:r>
            <a:r>
              <a:rPr lang="es-ES" sz="1400" dirty="0" smtClean="0">
                <a:latin typeface="Calibri" pitchFamily="34" charset="0"/>
              </a:rPr>
              <a:t>pensa </a:t>
            </a:r>
            <a:r>
              <a:rPr lang="es-ES" sz="1400" dirty="0">
                <a:latin typeface="Calibri" pitchFamily="34" charset="0"/>
              </a:rPr>
              <a:t>en términos </a:t>
            </a:r>
            <a:r>
              <a:rPr lang="es-ES" sz="1400" dirty="0" smtClean="0">
                <a:latin typeface="Calibri" pitchFamily="34" charset="0"/>
              </a:rPr>
              <a:t>económicos?</a:t>
            </a:r>
          </a:p>
        </p:txBody>
      </p:sp>
      <p:pic>
        <p:nvPicPr>
          <p:cNvPr id="16" name="Picture 9" descr="Balanz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5331" y="333450"/>
            <a:ext cx="2700589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828378" y="1511990"/>
            <a:ext cx="766140" cy="2616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9" tIns="45725" rIns="91449" bIns="4572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100" b="1" dirty="0" smtClean="0">
                <a:latin typeface="Calibri" pitchFamily="34" charset="0"/>
              </a:rPr>
              <a:t>COSTES</a:t>
            </a:r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2340546" y="1498824"/>
            <a:ext cx="706480" cy="2616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9" tIns="45725" rIns="91449" bIns="45725" anchor="ctr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100" b="1" dirty="0" smtClean="0">
                <a:latin typeface="Calibri" pitchFamily="34" charset="0"/>
              </a:rPr>
              <a:t>R.SALUD</a:t>
            </a:r>
          </a:p>
        </p:txBody>
      </p:sp>
      <p:pic>
        <p:nvPicPr>
          <p:cNvPr id="19" name="Picture 1" descr="C:\Users\usuario\Desktop\FARMACIA\SESIONES\2014-2015\5 Presentaciones talleres curso 2\signo-de-interrogacion-rojo-circulo-de-clip-art_42835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84562" y="2133650"/>
            <a:ext cx="613086" cy="614068"/>
          </a:xfrm>
          <a:prstGeom prst="rect">
            <a:avLst/>
          </a:prstGeom>
          <a:noFill/>
        </p:spPr>
      </p:pic>
      <p:pic>
        <p:nvPicPr>
          <p:cNvPr id="23" name="Picture 1" descr="C:\Users\usuario\Desktop\FARMACIA\SESIONES\2014-2015\5 Presentaciones talleres curso 2\money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6370" y="2061642"/>
            <a:ext cx="797013" cy="797013"/>
          </a:xfrm>
          <a:prstGeom prst="rect">
            <a:avLst/>
          </a:prstGeom>
          <a:noFill/>
        </p:spPr>
      </p:pic>
      <p:pic>
        <p:nvPicPr>
          <p:cNvPr id="24" name="~PP3650.WAV">
            <a:hlinkClick r:id="" action="ppaction://media"/>
          </p:cNvPr>
          <p:cNvPicPr>
            <a:picLocks noRot="1" noChangeAspect="1"/>
          </p:cNvPicPr>
          <p:nvPr>
            <a:wavAudioFile r:embed="rId2" name="~PP3650.WAV"/>
          </p:nvPr>
        </p:nvPicPr>
        <p:blipFill>
          <a:blip r:embed="rId9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2471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5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4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11" grpId="0"/>
      <p:bldP spid="12" grpId="0"/>
      <p:bldP spid="20" grpId="0" animBg="1"/>
      <p:bldP spid="21" grpId="0" animBg="1"/>
      <p:bldP spid="22" grpId="0"/>
      <p:bldP spid="31" grpId="0"/>
      <p:bldP spid="17" grpId="0" animBg="1"/>
      <p:bldP spid="1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52486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Rectángulo"/>
          <p:cNvSpPr/>
          <p:nvPr/>
        </p:nvSpPr>
        <p:spPr>
          <a:xfrm>
            <a:off x="324322" y="1868265"/>
            <a:ext cx="85689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POSICIONAMIENTO</a:t>
            </a:r>
          </a:p>
        </p:txBody>
      </p:sp>
      <p:pic>
        <p:nvPicPr>
          <p:cNvPr id="1669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2594" y="3501802"/>
            <a:ext cx="3589279" cy="242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~PP691.WAV">
            <a:hlinkClick r:id="" action="ppaction://media"/>
          </p:cNvPr>
          <p:cNvPicPr>
            <a:picLocks noRot="1" noChangeAspect="1"/>
          </p:cNvPicPr>
          <p:nvPr>
            <a:wavAudioFile r:embed="rId1" name="~PP691.WAV"/>
          </p:nvPr>
        </p:nvPicPr>
        <p:blipFill>
          <a:blip r:embed="rId5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917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5718" y="0"/>
            <a:ext cx="134772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988618" y="549474"/>
            <a:ext cx="3816424" cy="50405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Toma de decisiones, basadas en…</a:t>
            </a:r>
          </a:p>
        </p:txBody>
      </p:sp>
      <p:sp>
        <p:nvSpPr>
          <p:cNvPr id="8" name="7 Rectángulo"/>
          <p:cNvSpPr/>
          <p:nvPr/>
        </p:nvSpPr>
        <p:spPr>
          <a:xfrm>
            <a:off x="2052107" y="1053530"/>
            <a:ext cx="5760640" cy="151216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268131" y="1197546"/>
            <a:ext cx="5256991" cy="1368152"/>
          </a:xfrm>
          <a:prstGeom prst="rect">
            <a:avLst/>
          </a:prstGeom>
        </p:spPr>
        <p:txBody>
          <a:bodyPr/>
          <a:lstStyle/>
          <a:p>
            <a:pPr marL="347047" marR="0" lvl="0" indent="-268584" algn="l" defTabSz="914400" rtl="0" eaLnBrk="0" fontAlgn="base" latinLnBrk="0" hangingPunct="0">
              <a:lnSpc>
                <a:spcPct val="80000"/>
              </a:lnSpc>
              <a:spcBef>
                <a:spcPts val="570"/>
              </a:spcBef>
              <a:spcAft>
                <a:spcPct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s-ES" altLang="es-ES" sz="1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</a:rPr>
              <a:t>Si hay evidencia de equivalencia o de superioridad </a:t>
            </a:r>
          </a:p>
          <a:p>
            <a:pPr marL="347047" marR="0" lvl="0" indent="-268584" algn="l" defTabSz="914400" rtl="0" eaLnBrk="0" fontAlgn="base" latinLnBrk="0" hangingPunct="0">
              <a:lnSpc>
                <a:spcPct val="80000"/>
              </a:lnSpc>
              <a:spcBef>
                <a:spcPts val="5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tabLst/>
              <a:defRPr/>
            </a:pPr>
            <a:endParaRPr kumimoji="0" lang="es-ES" altLang="es-ES" sz="1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itchFamily="34" charset="0"/>
            </a:endParaRPr>
          </a:p>
          <a:p>
            <a:pPr marL="347047" marR="0" lvl="0" indent="-268584" algn="l" defTabSz="914400" rtl="0" eaLnBrk="0" fontAlgn="base" latinLnBrk="0" hangingPunct="0">
              <a:lnSpc>
                <a:spcPct val="80000"/>
              </a:lnSpc>
              <a:spcBef>
                <a:spcPts val="570"/>
              </a:spcBef>
              <a:spcAft>
                <a:spcPct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s-ES" altLang="es-ES" sz="1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</a:rPr>
              <a:t>Si hay superioridad, si supera o no los umbrales de CEI por AVAC</a:t>
            </a:r>
            <a:r>
              <a:rPr kumimoji="0" lang="es-ES" altLang="es-ES" sz="1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</a:rPr>
              <a:t> </a:t>
            </a:r>
          </a:p>
          <a:p>
            <a:pPr marL="347047" marR="0" lvl="0" indent="-268584" algn="l" defTabSz="914400" rtl="0" eaLnBrk="0" fontAlgn="base" latinLnBrk="0" hangingPunct="0">
              <a:lnSpc>
                <a:spcPct val="80000"/>
              </a:lnSpc>
              <a:spcBef>
                <a:spcPts val="570"/>
              </a:spcBef>
              <a:spcAft>
                <a:spcPct val="0"/>
              </a:spcAft>
              <a:buClr>
                <a:schemeClr val="accent1"/>
              </a:buClr>
              <a:buSzPct val="80000"/>
              <a:tabLst/>
              <a:defRPr/>
            </a:pPr>
            <a:endParaRPr kumimoji="0" lang="es-ES" altLang="es-ES" sz="1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itchFamily="34" charset="0"/>
            </a:endParaRPr>
          </a:p>
          <a:p>
            <a:pPr marL="347047" marR="0" lvl="0" indent="-268584" algn="l" defTabSz="914400" rtl="0" eaLnBrk="0" fontAlgn="base" latinLnBrk="0" hangingPunct="0">
              <a:lnSpc>
                <a:spcPct val="80000"/>
              </a:lnSpc>
              <a:spcBef>
                <a:spcPts val="570"/>
              </a:spcBef>
              <a:spcAft>
                <a:spcPct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s-ES" altLang="es-ES" sz="1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</a:rPr>
              <a:t>Si es asumible el impacto presupuestario por parte del SNS </a:t>
            </a:r>
          </a:p>
          <a:p>
            <a:pPr marL="347047" marR="0" lvl="0" indent="-268584" algn="l" defTabSz="914400" rtl="0" eaLnBrk="0" fontAlgn="base" latinLnBrk="0" hangingPunct="0">
              <a:lnSpc>
                <a:spcPct val="80000"/>
              </a:lnSpc>
              <a:spcBef>
                <a:spcPts val="570"/>
              </a:spcBef>
              <a:spcAft>
                <a:spcPct val="0"/>
              </a:spcAft>
              <a:buClr>
                <a:schemeClr val="accent1"/>
              </a:buClr>
              <a:buSzPct val="80000"/>
              <a:tabLst/>
              <a:defRPr/>
            </a:pPr>
            <a:endParaRPr kumimoji="0" lang="es-ES" altLang="es-ES" sz="1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1476450" y="3069754"/>
            <a:ext cx="2664296" cy="294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7047" lvl="0" indent="-268584" eaLnBrk="0" hangingPunct="0">
              <a:lnSpc>
                <a:spcPct val="80000"/>
              </a:lnSpc>
              <a:spcBef>
                <a:spcPts val="570"/>
              </a:spcBef>
              <a:buClr>
                <a:schemeClr val="accent1"/>
              </a:buClr>
              <a:buSzPct val="80000"/>
              <a:defRPr/>
            </a:pPr>
            <a:r>
              <a:rPr lang="es-ES" altLang="es-ES" sz="1600" b="1" dirty="0" smtClean="0">
                <a:latin typeface="Calibri" pitchFamily="34" charset="0"/>
              </a:rPr>
              <a:t>Evidencia de equivalencia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5868938" y="3069754"/>
            <a:ext cx="2808312" cy="28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7047" lvl="0" indent="-268584" eaLnBrk="0" hangingPunct="0">
              <a:lnSpc>
                <a:spcPct val="80000"/>
              </a:lnSpc>
              <a:spcBef>
                <a:spcPts val="570"/>
              </a:spcBef>
              <a:buClr>
                <a:schemeClr val="accent1"/>
              </a:buClr>
              <a:buSzPct val="80000"/>
              <a:defRPr/>
            </a:pPr>
            <a:r>
              <a:rPr lang="es-ES" altLang="es-ES" sz="1600" b="1" dirty="0" smtClean="0">
                <a:latin typeface="Calibri" pitchFamily="34" charset="0"/>
              </a:rPr>
              <a:t>Evidencia de superioridad </a:t>
            </a:r>
          </a:p>
        </p:txBody>
      </p:sp>
      <p:cxnSp>
        <p:nvCxnSpPr>
          <p:cNvPr id="14" name="13 Conector recto"/>
          <p:cNvCxnSpPr/>
          <p:nvPr/>
        </p:nvCxnSpPr>
        <p:spPr>
          <a:xfrm>
            <a:off x="5076850" y="2997746"/>
            <a:ext cx="0" cy="35283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14 Flecha abajo"/>
          <p:cNvSpPr/>
          <p:nvPr/>
        </p:nvSpPr>
        <p:spPr>
          <a:xfrm>
            <a:off x="2124522" y="3482056"/>
            <a:ext cx="360040" cy="1099865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15 Rectángulo"/>
          <p:cNvSpPr/>
          <p:nvPr/>
        </p:nvSpPr>
        <p:spPr>
          <a:xfrm>
            <a:off x="2412554" y="3698081"/>
            <a:ext cx="2160240" cy="518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7047" lvl="0" indent="-268584" eaLnBrk="0" hangingPunct="0">
              <a:lnSpc>
                <a:spcPct val="80000"/>
              </a:lnSpc>
              <a:spcBef>
                <a:spcPts val="570"/>
              </a:spcBef>
              <a:buClr>
                <a:schemeClr val="accent1"/>
              </a:buClr>
              <a:buSzPct val="80000"/>
              <a:defRPr/>
            </a:pPr>
            <a:r>
              <a:rPr lang="es-ES" altLang="es-ES" sz="1400" dirty="0" smtClean="0">
                <a:latin typeface="Calibri" pitchFamily="34" charset="0"/>
              </a:rPr>
              <a:t>Estudios de equivalencia</a:t>
            </a:r>
          </a:p>
          <a:p>
            <a:pPr marL="347047" lvl="0" indent="-268584" eaLnBrk="0" hangingPunct="0">
              <a:lnSpc>
                <a:spcPct val="80000"/>
              </a:lnSpc>
              <a:spcBef>
                <a:spcPts val="570"/>
              </a:spcBef>
              <a:buClr>
                <a:schemeClr val="accent1"/>
              </a:buClr>
              <a:buSzPct val="80000"/>
              <a:defRPr/>
            </a:pPr>
            <a:r>
              <a:rPr lang="es-ES" altLang="es-ES" sz="1400" dirty="0" smtClean="0">
                <a:latin typeface="Calibri" pitchFamily="34" charset="0"/>
              </a:rPr>
              <a:t>Análisis ATE</a:t>
            </a:r>
          </a:p>
        </p:txBody>
      </p:sp>
      <p:sp>
        <p:nvSpPr>
          <p:cNvPr id="17" name="16 Rectángulo"/>
          <p:cNvSpPr/>
          <p:nvPr/>
        </p:nvSpPr>
        <p:spPr>
          <a:xfrm>
            <a:off x="1476450" y="4797946"/>
            <a:ext cx="2376264" cy="28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7047" lvl="0" indent="-268584" eaLnBrk="0" hangingPunct="0">
              <a:lnSpc>
                <a:spcPct val="80000"/>
              </a:lnSpc>
              <a:spcBef>
                <a:spcPts val="570"/>
              </a:spcBef>
              <a:buClr>
                <a:schemeClr val="accent1"/>
              </a:buClr>
              <a:buSzPct val="80000"/>
              <a:defRPr/>
            </a:pPr>
            <a:r>
              <a:rPr lang="es-ES" altLang="es-ES" sz="16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Minimización de costes</a:t>
            </a:r>
          </a:p>
        </p:txBody>
      </p:sp>
      <p:sp>
        <p:nvSpPr>
          <p:cNvPr id="18" name="17 Rectángulo"/>
          <p:cNvSpPr/>
          <p:nvPr/>
        </p:nvSpPr>
        <p:spPr>
          <a:xfrm>
            <a:off x="1260426" y="5302002"/>
            <a:ext cx="35283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dirty="0" smtClean="0">
                <a:latin typeface="Calibri" pitchFamily="34" charset="0"/>
              </a:rPr>
              <a:t>Fármacos equivalentes terapéuticamente, pueden utilizarse de manera intercambiable</a:t>
            </a:r>
            <a:endParaRPr lang="es-ES" sz="1400" dirty="0">
              <a:latin typeface="Calibri" pitchFamily="34" charset="0"/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2022150" y="6074345"/>
            <a:ext cx="19745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400" b="1" dirty="0" smtClean="0">
                <a:latin typeface="Calibri" pitchFamily="34" charset="0"/>
              </a:rPr>
              <a:t>Beneficio clínico similar 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22" name="21 Rectángulo"/>
          <p:cNvSpPr/>
          <p:nvPr/>
        </p:nvSpPr>
        <p:spPr>
          <a:xfrm>
            <a:off x="5508898" y="3501802"/>
            <a:ext cx="30963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s-ES" altLang="es-ES" sz="1400" dirty="0" smtClean="0">
                <a:latin typeface="Calibri" pitchFamily="34" charset="0"/>
              </a:rPr>
              <a:t>Medicamentos con evidencias de</a:t>
            </a:r>
            <a:r>
              <a:rPr lang="es-ES" altLang="es-ES" sz="1400" dirty="0" smtClean="0">
                <a:solidFill>
                  <a:srgbClr val="CC0066"/>
                </a:solidFill>
                <a:latin typeface="Calibri" pitchFamily="34" charset="0"/>
              </a:rPr>
              <a:t> </a:t>
            </a:r>
            <a:r>
              <a:rPr lang="es-ES" altLang="es-ES" sz="1400" b="1" dirty="0" smtClean="0">
                <a:solidFill>
                  <a:srgbClr val="CC0066"/>
                </a:solidFill>
                <a:latin typeface="Calibri" pitchFamily="34" charset="0"/>
              </a:rPr>
              <a:t>mayor eficacia </a:t>
            </a:r>
            <a:r>
              <a:rPr lang="es-ES" altLang="es-ES" sz="1400" dirty="0" smtClean="0">
                <a:latin typeface="Calibri" pitchFamily="34" charset="0"/>
              </a:rPr>
              <a:t>(mejor relación beneficio riesgo)</a:t>
            </a:r>
          </a:p>
        </p:txBody>
      </p:sp>
      <p:sp>
        <p:nvSpPr>
          <p:cNvPr id="23" name="22 Flecha abajo"/>
          <p:cNvSpPr/>
          <p:nvPr/>
        </p:nvSpPr>
        <p:spPr>
          <a:xfrm>
            <a:off x="6805042" y="4221882"/>
            <a:ext cx="360040" cy="360039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23 Rectángulo"/>
          <p:cNvSpPr/>
          <p:nvPr/>
        </p:nvSpPr>
        <p:spPr>
          <a:xfrm>
            <a:off x="5868938" y="4725938"/>
            <a:ext cx="2520280" cy="28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7047" lvl="0" indent="-268584" eaLnBrk="0" hangingPunct="0">
              <a:lnSpc>
                <a:spcPct val="80000"/>
              </a:lnSpc>
              <a:spcBef>
                <a:spcPts val="570"/>
              </a:spcBef>
              <a:buClr>
                <a:schemeClr val="accent1"/>
              </a:buClr>
              <a:buSzPct val="80000"/>
              <a:defRPr/>
            </a:pPr>
            <a:r>
              <a:rPr lang="es-ES" altLang="es-ES" sz="16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Coste eficacia incremental</a:t>
            </a:r>
          </a:p>
        </p:txBody>
      </p:sp>
      <p:sp>
        <p:nvSpPr>
          <p:cNvPr id="25" name="24 Rectángulo"/>
          <p:cNvSpPr/>
          <p:nvPr/>
        </p:nvSpPr>
        <p:spPr>
          <a:xfrm>
            <a:off x="5292874" y="5210830"/>
            <a:ext cx="2160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dirty="0" smtClean="0">
                <a:latin typeface="Calibri" pitchFamily="34" charset="0"/>
              </a:rPr>
              <a:t>Coste incremental de un tratamiento completo</a:t>
            </a:r>
            <a:endParaRPr lang="es-ES" sz="1400" dirty="0">
              <a:latin typeface="Calibri" pitchFamily="34" charset="0"/>
            </a:endParaRPr>
          </a:p>
        </p:txBody>
      </p:sp>
      <p:sp>
        <p:nvSpPr>
          <p:cNvPr id="26" name="25 Rectángulo"/>
          <p:cNvSpPr/>
          <p:nvPr/>
        </p:nvSpPr>
        <p:spPr>
          <a:xfrm>
            <a:off x="7741146" y="5229994"/>
            <a:ext cx="5036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400" dirty="0" smtClean="0">
                <a:latin typeface="Calibri" pitchFamily="34" charset="0"/>
              </a:rPr>
              <a:t>NNT</a:t>
            </a:r>
            <a:endParaRPr lang="es-ES" sz="1400" dirty="0">
              <a:latin typeface="Calibri" pitchFamily="34" charset="0"/>
            </a:endParaRPr>
          </a:p>
        </p:txBody>
      </p:sp>
      <p:sp>
        <p:nvSpPr>
          <p:cNvPr id="86019" name="Rectangle 3"/>
          <p:cNvSpPr>
            <a:spLocks noChangeArrowheads="1"/>
          </p:cNvSpPr>
          <p:nvPr/>
        </p:nvSpPr>
        <p:spPr bwMode="auto">
          <a:xfrm>
            <a:off x="5805304" y="6006693"/>
            <a:ext cx="2511906" cy="30777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CEI = NNT x (</a:t>
            </a:r>
            <a:r>
              <a:rPr kumimoji="0" lang="en-GB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Coste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A  -  </a:t>
            </a:r>
            <a:r>
              <a:rPr kumimoji="0" lang="en-GB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Coste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B)</a:t>
            </a:r>
            <a:endParaRPr kumimoji="0" lang="en-GB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30" name="29 Conector recto de flecha"/>
          <p:cNvCxnSpPr>
            <a:stCxn id="24" idx="2"/>
            <a:endCxn id="25" idx="0"/>
          </p:cNvCxnSpPr>
          <p:nvPr/>
        </p:nvCxnSpPr>
        <p:spPr>
          <a:xfrm flipH="1">
            <a:off x="6372994" y="5015248"/>
            <a:ext cx="756084" cy="1955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2" name="31 Conector recto de flecha"/>
          <p:cNvCxnSpPr>
            <a:stCxn id="24" idx="2"/>
            <a:endCxn id="26" idx="0"/>
          </p:cNvCxnSpPr>
          <p:nvPr/>
        </p:nvCxnSpPr>
        <p:spPr>
          <a:xfrm>
            <a:off x="7129078" y="5015248"/>
            <a:ext cx="863900" cy="2147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33" name="~PP126.WAV">
            <a:hlinkClick r:id="" action="ppaction://media"/>
          </p:cNvPr>
          <p:cNvPicPr>
            <a:picLocks noRot="1" noChangeAspect="1"/>
          </p:cNvPicPr>
          <p:nvPr>
            <a:wavAudioFile r:embed="rId1" name="~PP126.WAV"/>
          </p:nvPr>
        </p:nvPicPr>
        <p:blipFill>
          <a:blip r:embed="rId4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1319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0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70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~PP2636.WAV">
            <a:hlinkClick r:id="" action="ppaction://media"/>
          </p:cNvPr>
          <p:cNvPicPr>
            <a:picLocks noRot="1" noChangeAspect="1"/>
          </p:cNvPicPr>
          <p:nvPr>
            <a:wavAudioFile r:embed="rId1" name="~PP2636.WAV"/>
          </p:nvPr>
        </p:nvPicPr>
        <p:blipFill>
          <a:blip r:embed="rId4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2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" dur="2000"/>
                                        <p:tgtEl>
                                          <p:spTgt spid="119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1764482" y="405458"/>
            <a:ext cx="6265112" cy="83680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/>
            <a:r>
              <a:rPr lang="es-ES" altLang="es-ES" sz="2800" b="1" dirty="0" smtClean="0">
                <a:solidFill>
                  <a:srgbClr val="FF3300"/>
                </a:solidFill>
                <a:latin typeface="Calibri" pitchFamily="32" charset="0"/>
              </a:rPr>
              <a:t>UMBRALES </a:t>
            </a:r>
            <a:r>
              <a:rPr lang="es-ES" altLang="es-ES" sz="2800" b="1" dirty="0">
                <a:solidFill>
                  <a:srgbClr val="FF3300"/>
                </a:solidFill>
                <a:latin typeface="Calibri" pitchFamily="32" charset="0"/>
              </a:rPr>
              <a:t>DE COSTE EFECTIVIDAD INCREMENTAL POR AVAC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519203" y="65103"/>
            <a:ext cx="312924" cy="369342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7A5C"/>
            </a:prstShdw>
          </a:effectLst>
        </p:spPr>
        <p:txBody>
          <a:bodyPr wrap="none" lIns="91449" tIns="45725" rIns="91449" bIns="45725">
            <a:spAutoFit/>
          </a:bodyPr>
          <a:lstStyle/>
          <a:p>
            <a:r>
              <a:rPr lang="es-ES" altLang="es-ES"/>
              <a:t>2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5718" y="0"/>
            <a:ext cx="134772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"/>
          <p:cNvSpPr/>
          <p:nvPr/>
        </p:nvSpPr>
        <p:spPr>
          <a:xfrm>
            <a:off x="1476450" y="1773610"/>
            <a:ext cx="19442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ES" sz="1400" b="1" dirty="0" smtClean="0">
                <a:latin typeface="Calibri" pitchFamily="34" charset="0"/>
              </a:rPr>
              <a:t>Gasto farmacéutico</a:t>
            </a:r>
          </a:p>
        </p:txBody>
      </p:sp>
      <p:sp>
        <p:nvSpPr>
          <p:cNvPr id="8" name="7 Rectángulo"/>
          <p:cNvSpPr/>
          <p:nvPr/>
        </p:nvSpPr>
        <p:spPr>
          <a:xfrm>
            <a:off x="3204642" y="1629594"/>
            <a:ext cx="7920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ES" sz="1400" dirty="0" smtClean="0">
                <a:latin typeface="Calibri" pitchFamily="34" charset="0"/>
              </a:rPr>
              <a:t>AP: 50%</a:t>
            </a:r>
          </a:p>
        </p:txBody>
      </p:sp>
      <p:sp>
        <p:nvSpPr>
          <p:cNvPr id="9" name="8 Rectángulo"/>
          <p:cNvSpPr/>
          <p:nvPr/>
        </p:nvSpPr>
        <p:spPr>
          <a:xfrm>
            <a:off x="3204642" y="1897881"/>
            <a:ext cx="12961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ES" sz="1400" dirty="0" smtClean="0">
                <a:latin typeface="Calibri" pitchFamily="34" charset="0"/>
              </a:rPr>
              <a:t>AH: 15-20%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1188418" y="6454130"/>
            <a:ext cx="795717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ES" sz="1050" i="1" dirty="0" smtClean="0">
                <a:latin typeface="Calibri" pitchFamily="34" charset="0"/>
              </a:rPr>
              <a:t>De </a:t>
            </a:r>
            <a:r>
              <a:rPr lang="es-ES" altLang="es-ES" sz="1050" i="1" dirty="0" err="1" smtClean="0">
                <a:latin typeface="Calibri" pitchFamily="34" charset="0"/>
              </a:rPr>
              <a:t>Cock</a:t>
            </a:r>
            <a:r>
              <a:rPr lang="es-ES" altLang="es-ES" sz="1050" i="1" dirty="0" smtClean="0">
                <a:latin typeface="Calibri" pitchFamily="34" charset="0"/>
              </a:rPr>
              <a:t> E et al. Valor umbral del coste por año de vida ganado para recomendar la adopción de tecnologías sanitarias en España: evidencias procedentes de una revisión de la literatura. </a:t>
            </a:r>
            <a:r>
              <a:rPr lang="es-ES" altLang="es-ES" sz="1050" i="1" dirty="0" err="1" smtClean="0">
                <a:latin typeface="Calibri" pitchFamily="34" charset="0"/>
              </a:rPr>
              <a:t>Pharmaeconomics</a:t>
            </a:r>
            <a:r>
              <a:rPr lang="es-ES" altLang="es-ES" sz="1050" i="1" dirty="0" smtClean="0">
                <a:latin typeface="Calibri" pitchFamily="34" charset="0"/>
              </a:rPr>
              <a:t> 2007;4(3):97-107.</a:t>
            </a:r>
          </a:p>
        </p:txBody>
      </p:sp>
      <p:sp>
        <p:nvSpPr>
          <p:cNvPr id="12" name="11 Abrir llave"/>
          <p:cNvSpPr/>
          <p:nvPr/>
        </p:nvSpPr>
        <p:spPr>
          <a:xfrm>
            <a:off x="3132634" y="1557586"/>
            <a:ext cx="45719" cy="720080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2 Flecha derecha"/>
          <p:cNvSpPr/>
          <p:nvPr/>
        </p:nvSpPr>
        <p:spPr>
          <a:xfrm>
            <a:off x="4500786" y="1773610"/>
            <a:ext cx="792088" cy="288032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Rectángulo"/>
          <p:cNvSpPr/>
          <p:nvPr/>
        </p:nvSpPr>
        <p:spPr>
          <a:xfrm>
            <a:off x="5652914" y="1773610"/>
            <a:ext cx="1800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ES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Contención del gasto</a:t>
            </a:r>
          </a:p>
        </p:txBody>
      </p:sp>
      <p:sp>
        <p:nvSpPr>
          <p:cNvPr id="15" name="14 Rectángulo"/>
          <p:cNvSpPr/>
          <p:nvPr/>
        </p:nvSpPr>
        <p:spPr>
          <a:xfrm>
            <a:off x="5004842" y="2277666"/>
            <a:ext cx="15121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ES" sz="1400" dirty="0" smtClean="0">
                <a:latin typeface="Calibri" pitchFamily="34" charset="0"/>
              </a:rPr>
              <a:t>Coste-efectividad</a:t>
            </a:r>
          </a:p>
        </p:txBody>
      </p:sp>
      <p:sp>
        <p:nvSpPr>
          <p:cNvPr id="16" name="15 Rectángulo"/>
          <p:cNvSpPr/>
          <p:nvPr/>
        </p:nvSpPr>
        <p:spPr>
          <a:xfrm>
            <a:off x="6877050" y="2277666"/>
            <a:ext cx="15121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ES" sz="1400" dirty="0" smtClean="0">
                <a:latin typeface="Calibri" pitchFamily="34" charset="0"/>
              </a:rPr>
              <a:t>Coste-utilidad</a:t>
            </a:r>
          </a:p>
        </p:txBody>
      </p:sp>
      <p:sp>
        <p:nvSpPr>
          <p:cNvPr id="17" name="16 Rectángulo"/>
          <p:cNvSpPr/>
          <p:nvPr/>
        </p:nvSpPr>
        <p:spPr>
          <a:xfrm>
            <a:off x="5436890" y="2545953"/>
            <a:ext cx="5760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ES" sz="1400" i="1" dirty="0" smtClean="0">
                <a:latin typeface="Calibri" pitchFamily="34" charset="0"/>
              </a:rPr>
              <a:t>AVG</a:t>
            </a:r>
          </a:p>
        </p:txBody>
      </p:sp>
      <p:sp>
        <p:nvSpPr>
          <p:cNvPr id="18" name="17 Rectángulo"/>
          <p:cNvSpPr/>
          <p:nvPr/>
        </p:nvSpPr>
        <p:spPr>
          <a:xfrm>
            <a:off x="7237090" y="2545953"/>
            <a:ext cx="5760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ES" sz="1400" i="1" dirty="0" smtClean="0">
                <a:latin typeface="Calibri" pitchFamily="34" charset="0"/>
              </a:rPr>
              <a:t>AVAC</a:t>
            </a:r>
          </a:p>
        </p:txBody>
      </p:sp>
      <p:cxnSp>
        <p:nvCxnSpPr>
          <p:cNvPr id="20" name="19 Conector recto de flecha"/>
          <p:cNvCxnSpPr>
            <a:stCxn id="14" idx="2"/>
          </p:cNvCxnSpPr>
          <p:nvPr/>
        </p:nvCxnSpPr>
        <p:spPr>
          <a:xfrm flipH="1">
            <a:off x="6084962" y="2081387"/>
            <a:ext cx="468052" cy="1962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>
            <a:stCxn id="14" idx="2"/>
          </p:cNvCxnSpPr>
          <p:nvPr/>
        </p:nvCxnSpPr>
        <p:spPr>
          <a:xfrm>
            <a:off x="6553014" y="2081387"/>
            <a:ext cx="540060" cy="1962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24 Rectángulo"/>
          <p:cNvSpPr/>
          <p:nvPr/>
        </p:nvSpPr>
        <p:spPr>
          <a:xfrm>
            <a:off x="2052514" y="3357786"/>
            <a:ext cx="5976664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1400" b="1" dirty="0" smtClean="0">
                <a:latin typeface="Calibri" pitchFamily="34" charset="0"/>
              </a:rPr>
              <a:t>“¿Cuánto está dispuesto a pagar un sistema de salud por un año de vida ajustado por calidad ganado?”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26" name="25 Rectángulo"/>
          <p:cNvSpPr/>
          <p:nvPr/>
        </p:nvSpPr>
        <p:spPr>
          <a:xfrm>
            <a:off x="1764482" y="5229994"/>
            <a:ext cx="65527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ES" sz="1600" b="1" dirty="0" smtClean="0">
                <a:latin typeface="Calibri" pitchFamily="34" charset="0"/>
              </a:rPr>
              <a:t>Superioridad, si supera o no los umbrales de CEI por AVAC</a:t>
            </a:r>
            <a:r>
              <a:rPr lang="es-ES" altLang="es-ES" sz="1600" dirty="0" smtClean="0">
                <a:latin typeface="Calibri" pitchFamily="34" charset="0"/>
              </a:rPr>
              <a:t> </a:t>
            </a:r>
            <a:endParaRPr lang="es-ES" sz="1600" dirty="0">
              <a:latin typeface="Calibri" pitchFamily="34" charset="0"/>
            </a:endParaRPr>
          </a:p>
        </p:txBody>
      </p:sp>
      <p:sp>
        <p:nvSpPr>
          <p:cNvPr id="27" name="26 Rectángulo"/>
          <p:cNvSpPr/>
          <p:nvPr/>
        </p:nvSpPr>
        <p:spPr>
          <a:xfrm>
            <a:off x="1764482" y="5590034"/>
            <a:ext cx="61206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ES" sz="1600" b="1" dirty="0" smtClean="0">
                <a:latin typeface="Calibri" pitchFamily="34" charset="0"/>
              </a:rPr>
              <a:t>Si es asumible el impacto presupuestario por parte del SNS </a:t>
            </a:r>
          </a:p>
        </p:txBody>
      </p:sp>
      <p:sp>
        <p:nvSpPr>
          <p:cNvPr id="28" name="27 Rectángulo"/>
          <p:cNvSpPr/>
          <p:nvPr/>
        </p:nvSpPr>
        <p:spPr>
          <a:xfrm>
            <a:off x="1548458" y="4653930"/>
            <a:ext cx="2448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ES" sz="1600" b="1" dirty="0" smtClean="0">
                <a:latin typeface="Calibri" pitchFamily="34" charset="0"/>
              </a:rPr>
              <a:t>RECURSOS LIMITADOS</a:t>
            </a:r>
            <a:endParaRPr lang="es-ES" sz="1600" dirty="0">
              <a:latin typeface="Calibri" pitchFamily="34" charset="0"/>
            </a:endParaRPr>
          </a:p>
        </p:txBody>
      </p:sp>
      <p:pic>
        <p:nvPicPr>
          <p:cNvPr id="164865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60426" y="-1"/>
            <a:ext cx="7704856" cy="6859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 Box 3"/>
          <p:cNvSpPr txBox="1">
            <a:spLocks noChangeArrowheads="1"/>
          </p:cNvSpPr>
          <p:nvPr/>
        </p:nvSpPr>
        <p:spPr bwMode="auto">
          <a:xfrm>
            <a:off x="5724922" y="1773610"/>
            <a:ext cx="2591864" cy="2016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647" tIns="42456" rIns="81647" bIns="42456"/>
          <a:lstStyle/>
          <a:p>
            <a:pPr marL="342934" indent="-339759">
              <a:lnSpc>
                <a:spcPct val="80000"/>
              </a:lnSpc>
              <a:spcBef>
                <a:spcPts val="450"/>
              </a:spcBef>
              <a:tabLst>
                <a:tab pos="342934" algn="l"/>
                <a:tab pos="790654" algn="l"/>
                <a:tab pos="1239962" algn="l"/>
                <a:tab pos="1689269" algn="l"/>
                <a:tab pos="2138577" algn="l"/>
                <a:tab pos="2587884" algn="l"/>
                <a:tab pos="3037192" algn="l"/>
                <a:tab pos="3486499" algn="l"/>
                <a:tab pos="3935807" algn="l"/>
                <a:tab pos="4385113" algn="l"/>
                <a:tab pos="4834421" algn="l"/>
                <a:tab pos="5283728" algn="l"/>
                <a:tab pos="5733036" algn="l"/>
                <a:tab pos="6182343" algn="l"/>
                <a:tab pos="6631651" algn="l"/>
                <a:tab pos="7080958" algn="l"/>
                <a:tab pos="7530266" algn="l"/>
                <a:tab pos="7979573" algn="l"/>
                <a:tab pos="8428881" algn="l"/>
                <a:tab pos="8878188" algn="l"/>
                <a:tab pos="9327496" algn="l"/>
              </a:tabLst>
            </a:pPr>
            <a:r>
              <a:rPr lang="es-ES" altLang="es-ES" sz="1600" b="1" i="1" dirty="0">
                <a:solidFill>
                  <a:srgbClr val="FF3300"/>
                </a:solidFill>
                <a:latin typeface="Calibri" pitchFamily="32" charset="0"/>
                <a:ea typeface="Arial Unicode MS" pitchFamily="34" charset="-128"/>
                <a:cs typeface="Calibri" pitchFamily="32" charset="0"/>
              </a:rPr>
              <a:t>NICE:</a:t>
            </a:r>
          </a:p>
          <a:p>
            <a:pPr marL="342934" indent="-339759">
              <a:lnSpc>
                <a:spcPct val="80000"/>
              </a:lnSpc>
              <a:spcBef>
                <a:spcPts val="450"/>
              </a:spcBef>
              <a:tabLst>
                <a:tab pos="342934" algn="l"/>
                <a:tab pos="790654" algn="l"/>
                <a:tab pos="1239962" algn="l"/>
                <a:tab pos="1689269" algn="l"/>
                <a:tab pos="2138577" algn="l"/>
                <a:tab pos="2587884" algn="l"/>
                <a:tab pos="3037192" algn="l"/>
                <a:tab pos="3486499" algn="l"/>
                <a:tab pos="3935807" algn="l"/>
                <a:tab pos="4385113" algn="l"/>
                <a:tab pos="4834421" algn="l"/>
                <a:tab pos="5283728" algn="l"/>
                <a:tab pos="5733036" algn="l"/>
                <a:tab pos="6182343" algn="l"/>
                <a:tab pos="6631651" algn="l"/>
                <a:tab pos="7080958" algn="l"/>
                <a:tab pos="7530266" algn="l"/>
                <a:tab pos="7979573" algn="l"/>
                <a:tab pos="8428881" algn="l"/>
                <a:tab pos="8878188" algn="l"/>
                <a:tab pos="9327496" algn="l"/>
              </a:tabLst>
            </a:pPr>
            <a:r>
              <a:rPr lang="es-ES" altLang="es-ES" sz="1600" b="1" i="1" dirty="0">
                <a:solidFill>
                  <a:srgbClr val="002060"/>
                </a:solidFill>
                <a:latin typeface="Calibri" pitchFamily="32" charset="0"/>
                <a:ea typeface="Arial Unicode MS" pitchFamily="34" charset="-128"/>
                <a:cs typeface="Calibri" pitchFamily="32" charset="0"/>
              </a:rPr>
              <a:t>20.000 £ / AVAC </a:t>
            </a:r>
          </a:p>
          <a:p>
            <a:pPr marL="342934" indent="-339759">
              <a:lnSpc>
                <a:spcPct val="80000"/>
              </a:lnSpc>
              <a:spcBef>
                <a:spcPts val="450"/>
              </a:spcBef>
              <a:tabLst>
                <a:tab pos="342934" algn="l"/>
                <a:tab pos="790654" algn="l"/>
                <a:tab pos="1239962" algn="l"/>
                <a:tab pos="1689269" algn="l"/>
                <a:tab pos="2138577" algn="l"/>
                <a:tab pos="2587884" algn="l"/>
                <a:tab pos="3037192" algn="l"/>
                <a:tab pos="3486499" algn="l"/>
                <a:tab pos="3935807" algn="l"/>
                <a:tab pos="4385113" algn="l"/>
                <a:tab pos="4834421" algn="l"/>
                <a:tab pos="5283728" algn="l"/>
                <a:tab pos="5733036" algn="l"/>
                <a:tab pos="6182343" algn="l"/>
                <a:tab pos="6631651" algn="l"/>
                <a:tab pos="7080958" algn="l"/>
                <a:tab pos="7530266" algn="l"/>
                <a:tab pos="7979573" algn="l"/>
                <a:tab pos="8428881" algn="l"/>
                <a:tab pos="8878188" algn="l"/>
                <a:tab pos="9327496" algn="l"/>
              </a:tabLst>
            </a:pPr>
            <a:r>
              <a:rPr lang="es-ES" altLang="es-ES" sz="1600" b="1" i="1" dirty="0">
                <a:solidFill>
                  <a:srgbClr val="002060"/>
                </a:solidFill>
                <a:latin typeface="Calibri" pitchFamily="32" charset="0"/>
                <a:ea typeface="Arial Unicode MS" pitchFamily="34" charset="-128"/>
                <a:cs typeface="Calibri" pitchFamily="32" charset="0"/>
              </a:rPr>
              <a:t>30.000 £ / AVAC, en determinadas indicaciones</a:t>
            </a:r>
          </a:p>
          <a:p>
            <a:pPr marL="342934" indent="-339759">
              <a:lnSpc>
                <a:spcPct val="80000"/>
              </a:lnSpc>
              <a:spcBef>
                <a:spcPts val="450"/>
              </a:spcBef>
              <a:tabLst>
                <a:tab pos="342934" algn="l"/>
                <a:tab pos="790654" algn="l"/>
                <a:tab pos="1239962" algn="l"/>
                <a:tab pos="1689269" algn="l"/>
                <a:tab pos="2138577" algn="l"/>
                <a:tab pos="2587884" algn="l"/>
                <a:tab pos="3037192" algn="l"/>
                <a:tab pos="3486499" algn="l"/>
                <a:tab pos="3935807" algn="l"/>
                <a:tab pos="4385113" algn="l"/>
                <a:tab pos="4834421" algn="l"/>
                <a:tab pos="5283728" algn="l"/>
                <a:tab pos="5733036" algn="l"/>
                <a:tab pos="6182343" algn="l"/>
                <a:tab pos="6631651" algn="l"/>
                <a:tab pos="7080958" algn="l"/>
                <a:tab pos="7530266" algn="l"/>
                <a:tab pos="7979573" algn="l"/>
                <a:tab pos="8428881" algn="l"/>
                <a:tab pos="8878188" algn="l"/>
                <a:tab pos="9327496" algn="l"/>
              </a:tabLst>
            </a:pPr>
            <a:endParaRPr lang="es-ES" altLang="es-ES" sz="1600" b="1" i="1" dirty="0">
              <a:solidFill>
                <a:srgbClr val="FF3300"/>
              </a:solidFill>
              <a:latin typeface="Calibri" pitchFamily="32" charset="0"/>
              <a:ea typeface="Arial Unicode MS" pitchFamily="34" charset="-128"/>
              <a:cs typeface="Calibri" pitchFamily="32" charset="0"/>
            </a:endParaRPr>
          </a:p>
          <a:p>
            <a:pPr marL="342934" indent="-339759">
              <a:lnSpc>
                <a:spcPct val="80000"/>
              </a:lnSpc>
              <a:spcBef>
                <a:spcPts val="450"/>
              </a:spcBef>
              <a:tabLst>
                <a:tab pos="342934" algn="l"/>
                <a:tab pos="790654" algn="l"/>
                <a:tab pos="1239962" algn="l"/>
                <a:tab pos="1689269" algn="l"/>
                <a:tab pos="2138577" algn="l"/>
                <a:tab pos="2587884" algn="l"/>
                <a:tab pos="3037192" algn="l"/>
                <a:tab pos="3486499" algn="l"/>
                <a:tab pos="3935807" algn="l"/>
                <a:tab pos="4385113" algn="l"/>
                <a:tab pos="4834421" algn="l"/>
                <a:tab pos="5283728" algn="l"/>
                <a:tab pos="5733036" algn="l"/>
                <a:tab pos="6182343" algn="l"/>
                <a:tab pos="6631651" algn="l"/>
                <a:tab pos="7080958" algn="l"/>
                <a:tab pos="7530266" algn="l"/>
                <a:tab pos="7979573" algn="l"/>
                <a:tab pos="8428881" algn="l"/>
                <a:tab pos="8878188" algn="l"/>
                <a:tab pos="9327496" algn="l"/>
              </a:tabLst>
            </a:pPr>
            <a:r>
              <a:rPr lang="es-ES" altLang="es-ES" sz="1600" b="1" i="1" dirty="0">
                <a:solidFill>
                  <a:srgbClr val="FF3300"/>
                </a:solidFill>
                <a:latin typeface="Calibri" pitchFamily="32" charset="0"/>
                <a:ea typeface="Arial Unicode MS" pitchFamily="34" charset="-128"/>
                <a:cs typeface="Calibri" pitchFamily="32" charset="0"/>
              </a:rPr>
              <a:t>NICE-</a:t>
            </a:r>
            <a:r>
              <a:rPr lang="es-ES" altLang="es-ES" sz="1600" b="1" i="1" dirty="0" err="1">
                <a:solidFill>
                  <a:srgbClr val="FF3300"/>
                </a:solidFill>
                <a:latin typeface="Calibri" pitchFamily="32" charset="0"/>
                <a:ea typeface="Arial Unicode MS" pitchFamily="34" charset="-128"/>
                <a:cs typeface="Calibri" pitchFamily="32" charset="0"/>
              </a:rPr>
              <a:t>EoL</a:t>
            </a:r>
            <a:r>
              <a:rPr lang="es-ES" altLang="es-ES" sz="1600" b="1" i="1" dirty="0">
                <a:solidFill>
                  <a:srgbClr val="FF3300"/>
                </a:solidFill>
                <a:latin typeface="Calibri" pitchFamily="32" charset="0"/>
                <a:ea typeface="Arial Unicode MS" pitchFamily="34" charset="-128"/>
                <a:cs typeface="Calibri" pitchFamily="32" charset="0"/>
              </a:rPr>
              <a:t>:</a:t>
            </a:r>
          </a:p>
          <a:p>
            <a:pPr marL="342934" indent="-339759">
              <a:lnSpc>
                <a:spcPct val="80000"/>
              </a:lnSpc>
              <a:spcBef>
                <a:spcPts val="450"/>
              </a:spcBef>
              <a:tabLst>
                <a:tab pos="342934" algn="l"/>
                <a:tab pos="790654" algn="l"/>
                <a:tab pos="1239962" algn="l"/>
                <a:tab pos="1689269" algn="l"/>
                <a:tab pos="2138577" algn="l"/>
                <a:tab pos="2587884" algn="l"/>
                <a:tab pos="3037192" algn="l"/>
                <a:tab pos="3486499" algn="l"/>
                <a:tab pos="3935807" algn="l"/>
                <a:tab pos="4385113" algn="l"/>
                <a:tab pos="4834421" algn="l"/>
                <a:tab pos="5283728" algn="l"/>
                <a:tab pos="5733036" algn="l"/>
                <a:tab pos="6182343" algn="l"/>
                <a:tab pos="6631651" algn="l"/>
                <a:tab pos="7080958" algn="l"/>
                <a:tab pos="7530266" algn="l"/>
                <a:tab pos="7979573" algn="l"/>
                <a:tab pos="8428881" algn="l"/>
                <a:tab pos="8878188" algn="l"/>
                <a:tab pos="9327496" algn="l"/>
              </a:tabLst>
            </a:pPr>
            <a:r>
              <a:rPr lang="es-ES" altLang="es-ES" sz="1600" b="1" i="1" dirty="0">
                <a:latin typeface="Calibri" pitchFamily="32" charset="0"/>
                <a:ea typeface="Arial Unicode MS" pitchFamily="34" charset="-128"/>
                <a:cs typeface="Calibri" pitchFamily="32" charset="0"/>
              </a:rPr>
              <a:t>40.000-50.000</a:t>
            </a:r>
            <a:r>
              <a:rPr lang="es-ES" altLang="es-ES" sz="1600" b="1" i="1" dirty="0">
                <a:solidFill>
                  <a:srgbClr val="FF3300"/>
                </a:solidFill>
                <a:latin typeface="Calibri" pitchFamily="32" charset="0"/>
                <a:ea typeface="Arial Unicode MS" pitchFamily="34" charset="-128"/>
                <a:cs typeface="Calibri" pitchFamily="32" charset="0"/>
              </a:rPr>
              <a:t> </a:t>
            </a:r>
            <a:r>
              <a:rPr lang="es-ES" altLang="es-ES" sz="1600" b="1" i="1" dirty="0">
                <a:solidFill>
                  <a:srgbClr val="002060"/>
                </a:solidFill>
                <a:latin typeface="Calibri" pitchFamily="32" charset="0"/>
                <a:ea typeface="Arial Unicode MS" pitchFamily="34" charset="-128"/>
                <a:cs typeface="Calibri" pitchFamily="32" charset="0"/>
              </a:rPr>
              <a:t>£</a:t>
            </a:r>
            <a:r>
              <a:rPr lang="es-ES" altLang="es-ES" sz="1600" b="1" dirty="0">
                <a:latin typeface="Calibri" pitchFamily="32" charset="0"/>
                <a:ea typeface="Arial Unicode MS" pitchFamily="34" charset="-128"/>
                <a:cs typeface="Calibri" pitchFamily="32" charset="0"/>
              </a:rPr>
              <a:t> /</a:t>
            </a:r>
            <a:r>
              <a:rPr lang="es-ES" altLang="es-ES" sz="1600" b="1" dirty="0" smtClean="0">
                <a:latin typeface="Calibri" pitchFamily="32" charset="0"/>
                <a:ea typeface="Arial Unicode MS" pitchFamily="34" charset="-128"/>
                <a:cs typeface="Calibri" pitchFamily="32" charset="0"/>
              </a:rPr>
              <a:t>AVAC</a:t>
            </a:r>
            <a:endParaRPr lang="es-ES" altLang="es-ES" sz="1600" b="1" i="1" dirty="0">
              <a:solidFill>
                <a:srgbClr val="FF3300"/>
              </a:solidFill>
              <a:latin typeface="Calibri" pitchFamily="32" charset="0"/>
              <a:ea typeface="Arial Unicode MS" pitchFamily="34" charset="-128"/>
              <a:cs typeface="Calibri" pitchFamily="32" charset="0"/>
            </a:endParaRPr>
          </a:p>
        </p:txBody>
      </p:sp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20466" y="909514"/>
            <a:ext cx="3304647" cy="367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40546" y="4797946"/>
            <a:ext cx="5158871" cy="1418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Rectángulo"/>
          <p:cNvSpPr/>
          <p:nvPr/>
        </p:nvSpPr>
        <p:spPr>
          <a:xfrm>
            <a:off x="1620466" y="2565698"/>
            <a:ext cx="2592288" cy="288032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33 Rectángulo"/>
          <p:cNvSpPr/>
          <p:nvPr/>
        </p:nvSpPr>
        <p:spPr>
          <a:xfrm>
            <a:off x="1620466" y="1845618"/>
            <a:ext cx="3168352" cy="288032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9" name="~PP622.WAV">
            <a:hlinkClick r:id="" action="ppaction://media"/>
          </p:cNvPr>
          <p:cNvPicPr>
            <a:picLocks noRot="1" noChangeAspect="1"/>
          </p:cNvPicPr>
          <p:nvPr>
            <a:wavAudioFile r:embed="rId2" name="~PP622.WAV"/>
          </p:nvPr>
        </p:nvPicPr>
        <p:blipFill>
          <a:blip r:embed="rId9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11092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3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30" grpId="0"/>
      <p:bldP spid="33" grpId="0" animBg="1"/>
      <p:bldP spid="3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347788" cy="685958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2554" y="1341562"/>
            <a:ext cx="5380011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620466" y="5522452"/>
            <a:ext cx="6912768" cy="7876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9" tIns="45725" rIns="91449" bIns="45725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600" b="1" dirty="0">
                <a:latin typeface="Calibri" pitchFamily="34" charset="0"/>
              </a:rPr>
              <a:t>La técnica de evaluación económica elegida depende de la naturaleza de los beneficios que se van a estudiar. 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188418" y="261442"/>
            <a:ext cx="7704856" cy="86409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Dos aspectos básicos para ayudar al posicionamiento</a:t>
            </a:r>
            <a:r>
              <a:rPr kumimoji="0" lang="es-ES" altLang="es-ES" sz="2000" b="1" i="0" u="none" strike="noStrike" kern="1200" cap="none" spc="0" normalizeH="0" noProof="0" dirty="0" smtClean="0">
                <a:ln>
                  <a:noFill/>
                </a:ln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 de un nuevo medicamento: impacto presupuestario y relación coste-efectividad</a:t>
            </a:r>
            <a:endParaRPr kumimoji="0" lang="es-ES" altLang="es-ES" sz="2000" b="1" i="0" u="none" strike="noStrike" kern="1200" cap="none" spc="0" normalizeH="0" baseline="0" noProof="0" dirty="0" smtClean="0">
              <a:ln>
                <a:noFill/>
              </a:ln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3852714" y="1701602"/>
            <a:ext cx="2448272" cy="288032"/>
          </a:xfrm>
          <a:prstGeom prst="rect">
            <a:avLst/>
          </a:prstGeom>
          <a:noFill/>
          <a:ln w="31750">
            <a:solidFill>
              <a:srgbClr val="0081E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Rectángulo"/>
          <p:cNvSpPr/>
          <p:nvPr/>
        </p:nvSpPr>
        <p:spPr>
          <a:xfrm>
            <a:off x="3852714" y="4293890"/>
            <a:ext cx="2448272" cy="288032"/>
          </a:xfrm>
          <a:prstGeom prst="rect">
            <a:avLst/>
          </a:prstGeom>
          <a:noFill/>
          <a:ln w="31750">
            <a:solidFill>
              <a:srgbClr val="0081E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2556570" y="3069754"/>
            <a:ext cx="1584176" cy="288032"/>
          </a:xfrm>
          <a:prstGeom prst="rect">
            <a:avLst/>
          </a:prstGeom>
          <a:noFill/>
          <a:ln w="31750">
            <a:solidFill>
              <a:srgbClr val="0081E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6156970" y="3069754"/>
            <a:ext cx="1584176" cy="288032"/>
          </a:xfrm>
          <a:prstGeom prst="rect">
            <a:avLst/>
          </a:prstGeom>
          <a:noFill/>
          <a:ln w="31750">
            <a:solidFill>
              <a:srgbClr val="0081E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Elipse"/>
          <p:cNvSpPr/>
          <p:nvPr/>
        </p:nvSpPr>
        <p:spPr>
          <a:xfrm>
            <a:off x="2124522" y="3501802"/>
            <a:ext cx="3024336" cy="504056"/>
          </a:xfrm>
          <a:prstGeom prst="ellipse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Elipse"/>
          <p:cNvSpPr/>
          <p:nvPr/>
        </p:nvSpPr>
        <p:spPr>
          <a:xfrm>
            <a:off x="4932834" y="2421682"/>
            <a:ext cx="3024336" cy="504056"/>
          </a:xfrm>
          <a:prstGeom prst="ellipse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" name="~PP2967.WAV">
            <a:hlinkClick r:id="" action="ppaction://media"/>
          </p:cNvPr>
          <p:cNvPicPr>
            <a:picLocks noRot="1" noChangeAspect="1"/>
          </p:cNvPicPr>
          <p:nvPr>
            <a:wavAudioFile r:embed="rId2" name="~PP2967.WAV"/>
          </p:nvPr>
        </p:nvPicPr>
        <p:blipFill>
          <a:blip r:embed="rId6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69371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5718" y="1"/>
            <a:ext cx="134772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Rectángulo"/>
          <p:cNvSpPr/>
          <p:nvPr/>
        </p:nvSpPr>
        <p:spPr>
          <a:xfrm>
            <a:off x="576636" y="356097"/>
            <a:ext cx="85689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CONCLUSIONES</a:t>
            </a:r>
          </a:p>
        </p:txBody>
      </p:sp>
      <p:sp>
        <p:nvSpPr>
          <p:cNvPr id="5" name="4 Rectángulo"/>
          <p:cNvSpPr/>
          <p:nvPr/>
        </p:nvSpPr>
        <p:spPr>
          <a:xfrm>
            <a:off x="1404442" y="1393825"/>
            <a:ext cx="53285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u="sng" dirty="0" smtClean="0">
                <a:solidFill>
                  <a:srgbClr val="FF0000"/>
                </a:solidFill>
                <a:latin typeface="Calibri" pitchFamily="34" charset="0"/>
              </a:rPr>
              <a:t>Selección de un fármaco </a:t>
            </a:r>
            <a:r>
              <a:rPr lang="es-ES" sz="1400" dirty="0" smtClean="0">
                <a:latin typeface="Calibri" pitchFamily="34" charset="0"/>
                <a:sym typeface="Wingdings" pitchFamily="2" charset="2"/>
              </a:rPr>
              <a:t> sopesar </a:t>
            </a:r>
            <a:r>
              <a:rPr lang="es-ES" sz="1400" dirty="0" smtClean="0">
                <a:latin typeface="Calibri" pitchFamily="34" charset="0"/>
              </a:rPr>
              <a:t>eficacia y seguridad </a:t>
            </a:r>
          </a:p>
        </p:txBody>
      </p:sp>
      <p:sp>
        <p:nvSpPr>
          <p:cNvPr id="6" name="5 Rectángulo"/>
          <p:cNvSpPr/>
          <p:nvPr/>
        </p:nvSpPr>
        <p:spPr>
          <a:xfrm>
            <a:off x="6228978" y="1393825"/>
            <a:ext cx="22034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4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¿Beneficio neto favorable? </a:t>
            </a:r>
          </a:p>
        </p:txBody>
      </p:sp>
      <p:sp>
        <p:nvSpPr>
          <p:cNvPr id="7" name="6 Rectángulo"/>
          <p:cNvSpPr/>
          <p:nvPr/>
        </p:nvSpPr>
        <p:spPr>
          <a:xfrm>
            <a:off x="6589018" y="1753865"/>
            <a:ext cx="22322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dirty="0" smtClean="0">
                <a:latin typeface="Calibri" pitchFamily="34" charset="0"/>
              </a:rPr>
              <a:t>Relación beneficio-riesgo</a:t>
            </a:r>
          </a:p>
        </p:txBody>
      </p:sp>
      <p:sp>
        <p:nvSpPr>
          <p:cNvPr id="8" name="7 Rectángulo"/>
          <p:cNvSpPr/>
          <p:nvPr/>
        </p:nvSpPr>
        <p:spPr>
          <a:xfrm>
            <a:off x="6589018" y="2041897"/>
            <a:ext cx="22322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dirty="0" smtClean="0">
                <a:latin typeface="Calibri" pitchFamily="34" charset="0"/>
              </a:rPr>
              <a:t>Relación coste-conveniencia</a:t>
            </a:r>
          </a:p>
        </p:txBody>
      </p:sp>
      <p:sp>
        <p:nvSpPr>
          <p:cNvPr id="15" name="14 Flecha doblada hacia arriba"/>
          <p:cNvSpPr/>
          <p:nvPr/>
        </p:nvSpPr>
        <p:spPr>
          <a:xfrm rot="5400000">
            <a:off x="6445002" y="1753865"/>
            <a:ext cx="288032" cy="144016"/>
          </a:xfrm>
          <a:prstGeom prst="bentUp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15 Flecha doblada hacia arriba"/>
          <p:cNvSpPr/>
          <p:nvPr/>
        </p:nvSpPr>
        <p:spPr>
          <a:xfrm rot="5400000">
            <a:off x="6228978" y="1897881"/>
            <a:ext cx="576064" cy="144016"/>
          </a:xfrm>
          <a:prstGeom prst="bentUp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Rectangle 2"/>
          <p:cNvSpPr>
            <a:spLocks noChangeArrowheads="1"/>
          </p:cNvSpPr>
          <p:nvPr/>
        </p:nvSpPr>
        <p:spPr bwMode="auto">
          <a:xfrm>
            <a:off x="1476450" y="2997746"/>
            <a:ext cx="4186719" cy="30996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9" tIns="46805" rIns="90009" bIns="46805">
            <a:spAutoFit/>
          </a:bodyPr>
          <a:lstStyle/>
          <a:p>
            <a:pPr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</a:pPr>
            <a:r>
              <a:rPr lang="es-ES" sz="1400" b="1" i="1" dirty="0">
                <a:solidFill>
                  <a:srgbClr val="000000"/>
                </a:solidFill>
                <a:latin typeface="Calibri" pitchFamily="34" charset="0"/>
                <a:cs typeface="Times New Roman" pitchFamily="16" charset="0"/>
              </a:rPr>
              <a:t>1. Resumen de beneficio/riesgo y de coste/efectividad</a:t>
            </a:r>
          </a:p>
        </p:txBody>
      </p:sp>
      <p:sp>
        <p:nvSpPr>
          <p:cNvPr id="31" name="Rectangle 3"/>
          <p:cNvSpPr>
            <a:spLocks noChangeArrowheads="1"/>
          </p:cNvSpPr>
          <p:nvPr/>
        </p:nvSpPr>
        <p:spPr bwMode="auto">
          <a:xfrm>
            <a:off x="1620466" y="3285778"/>
            <a:ext cx="7128792" cy="1417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9" tIns="46805" rIns="90009" bIns="46805">
            <a:spAutoFit/>
          </a:bodyPr>
          <a:lstStyle/>
          <a:p>
            <a:pPr algn="just">
              <a:spcBef>
                <a:spcPts val="1200"/>
              </a:spcBef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</a:pPr>
            <a:r>
              <a:rPr lang="es-ES" sz="1400" dirty="0">
                <a:solidFill>
                  <a:srgbClr val="000000"/>
                </a:solidFill>
                <a:latin typeface="Calibri" pitchFamily="34" charset="0"/>
                <a:cs typeface="Times New Roman" pitchFamily="16" charset="0"/>
              </a:rPr>
              <a:t>- </a:t>
            </a:r>
            <a:r>
              <a:rPr lang="es-ES" sz="1400" dirty="0" smtClean="0">
                <a:solidFill>
                  <a:srgbClr val="000000"/>
                </a:solidFill>
                <a:latin typeface="Calibri" pitchFamily="34" charset="0"/>
                <a:cs typeface="Times New Roman" pitchFamily="16" charset="0"/>
              </a:rPr>
              <a:t>Principales </a:t>
            </a:r>
            <a:r>
              <a:rPr lang="es-ES" sz="1400" dirty="0">
                <a:solidFill>
                  <a:srgbClr val="000000"/>
                </a:solidFill>
                <a:latin typeface="Calibri" pitchFamily="34" charset="0"/>
                <a:cs typeface="Times New Roman" pitchFamily="16" charset="0"/>
              </a:rPr>
              <a:t>mejoras en la relación beneficio-riesgo respecto a las </a:t>
            </a:r>
            <a:r>
              <a:rPr lang="es-ES" sz="1400" dirty="0" smtClean="0">
                <a:solidFill>
                  <a:srgbClr val="000000"/>
                </a:solidFill>
                <a:latin typeface="Calibri" pitchFamily="34" charset="0"/>
                <a:cs typeface="Times New Roman" pitchFamily="16" charset="0"/>
              </a:rPr>
              <a:t>alternativas</a:t>
            </a:r>
            <a:endParaRPr lang="es-ES" sz="1400" dirty="0">
              <a:solidFill>
                <a:srgbClr val="000000"/>
              </a:solidFill>
              <a:latin typeface="Calibri" pitchFamily="34" charset="0"/>
              <a:cs typeface="Times New Roman" pitchFamily="16" charset="0"/>
            </a:endParaRPr>
          </a:p>
          <a:p>
            <a:pPr algn="just">
              <a:spcBef>
                <a:spcPts val="1200"/>
              </a:spcBef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</a:pPr>
            <a:r>
              <a:rPr lang="es-ES" sz="1400" dirty="0">
                <a:solidFill>
                  <a:srgbClr val="000000"/>
                </a:solidFill>
                <a:latin typeface="Calibri" pitchFamily="34" charset="0"/>
                <a:cs typeface="Times New Roman" pitchFamily="16" charset="0"/>
              </a:rPr>
              <a:t>- Evaluación de la relación beneficio-riesgo para subgrupos de pacientes.</a:t>
            </a:r>
          </a:p>
          <a:p>
            <a:pPr algn="just">
              <a:spcBef>
                <a:spcPts val="1200"/>
              </a:spcBef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</a:pPr>
            <a:r>
              <a:rPr lang="es-ES" sz="1400" dirty="0">
                <a:solidFill>
                  <a:srgbClr val="000000"/>
                </a:solidFill>
                <a:latin typeface="Calibri" pitchFamily="34" charset="0"/>
                <a:cs typeface="Times New Roman" pitchFamily="16" charset="0"/>
              </a:rPr>
              <a:t>- Evaluación de la utilidad/necesidad en el hospital</a:t>
            </a:r>
          </a:p>
          <a:p>
            <a:pPr algn="just">
              <a:spcBef>
                <a:spcPts val="1200"/>
              </a:spcBef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</a:pPr>
            <a:r>
              <a:rPr lang="es-ES" sz="1400" dirty="0">
                <a:solidFill>
                  <a:srgbClr val="000000"/>
                </a:solidFill>
                <a:latin typeface="Calibri" pitchFamily="34" charset="0"/>
                <a:cs typeface="Times New Roman" pitchFamily="16" charset="0"/>
              </a:rPr>
              <a:t>- Evaluación de la relación coste/efectividad</a:t>
            </a:r>
          </a:p>
        </p:txBody>
      </p:sp>
      <p:sp>
        <p:nvSpPr>
          <p:cNvPr id="32" name="Rectangle 4"/>
          <p:cNvSpPr>
            <a:spLocks noChangeArrowheads="1"/>
          </p:cNvSpPr>
          <p:nvPr/>
        </p:nvSpPr>
        <p:spPr bwMode="auto">
          <a:xfrm>
            <a:off x="1538845" y="4992034"/>
            <a:ext cx="4067007" cy="30996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9" tIns="46805" rIns="90009" bIns="46805">
            <a:spAutoFit/>
          </a:bodyPr>
          <a:lstStyle/>
          <a:p>
            <a:pPr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</a:pPr>
            <a:r>
              <a:rPr lang="es-ES" sz="1400" b="1" i="1" dirty="0">
                <a:solidFill>
                  <a:srgbClr val="000000"/>
                </a:solidFill>
                <a:latin typeface="Calibri" pitchFamily="34" charset="0"/>
                <a:cs typeface="Times New Roman" pitchFamily="16" charset="0"/>
              </a:rPr>
              <a:t>2. Condiciones de uso y posicionamiento terapéutico</a:t>
            </a:r>
          </a:p>
        </p:txBody>
      </p:sp>
      <p:sp>
        <p:nvSpPr>
          <p:cNvPr id="33" name="Rectangle 5"/>
          <p:cNvSpPr>
            <a:spLocks noChangeArrowheads="1"/>
          </p:cNvSpPr>
          <p:nvPr/>
        </p:nvSpPr>
        <p:spPr bwMode="auto">
          <a:xfrm>
            <a:off x="1692474" y="5374010"/>
            <a:ext cx="3384376" cy="89474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9" tIns="46805" rIns="90009" bIns="46805">
            <a:spAutoFit/>
          </a:bodyPr>
          <a:lstStyle/>
          <a:p>
            <a:pPr marL="336584" indent="-336584" algn="just">
              <a:spcBef>
                <a:spcPts val="600"/>
              </a:spcBef>
              <a:buFont typeface="Times New Roman" pitchFamily="16" charset="0"/>
              <a:buAutoNum type="arabicPeriod"/>
              <a:tabLst>
                <a:tab pos="336584" algn="l"/>
                <a:tab pos="784303" algn="l"/>
                <a:tab pos="1233611" algn="l"/>
                <a:tab pos="1682918" algn="l"/>
                <a:tab pos="2132226" algn="l"/>
                <a:tab pos="2581533" algn="l"/>
                <a:tab pos="3030841" algn="l"/>
                <a:tab pos="3480148" algn="l"/>
                <a:tab pos="3929456" algn="l"/>
                <a:tab pos="4378763" algn="l"/>
                <a:tab pos="4828071" algn="l"/>
                <a:tab pos="5277378" algn="l"/>
                <a:tab pos="5726686" algn="l"/>
                <a:tab pos="6175993" algn="l"/>
                <a:tab pos="6625300" algn="l"/>
                <a:tab pos="7074607" algn="l"/>
                <a:tab pos="7523915" algn="l"/>
                <a:tab pos="7973222" algn="l"/>
                <a:tab pos="8422530" algn="l"/>
                <a:tab pos="8871837" algn="l"/>
                <a:tab pos="9321145" algn="l"/>
              </a:tabLst>
            </a:pPr>
            <a:r>
              <a:rPr lang="es-ES" sz="1400" dirty="0" smtClean="0">
                <a:solidFill>
                  <a:srgbClr val="000000"/>
                </a:solidFill>
                <a:latin typeface="Calibri" pitchFamily="34" charset="0"/>
                <a:cs typeface="Times New Roman" pitchFamily="16" charset="0"/>
              </a:rPr>
              <a:t>Fármacos disponibles.</a:t>
            </a:r>
            <a:endParaRPr lang="es-ES" sz="1400" dirty="0">
              <a:solidFill>
                <a:srgbClr val="000000"/>
              </a:solidFill>
              <a:latin typeface="Calibri" pitchFamily="34" charset="0"/>
              <a:cs typeface="Times New Roman" pitchFamily="16" charset="0"/>
            </a:endParaRPr>
          </a:p>
          <a:p>
            <a:pPr marL="336584" indent="-336584" algn="just">
              <a:spcBef>
                <a:spcPts val="600"/>
              </a:spcBef>
              <a:buFont typeface="Times New Roman" pitchFamily="16" charset="0"/>
              <a:buAutoNum type="arabicPeriod"/>
              <a:tabLst>
                <a:tab pos="336584" algn="l"/>
                <a:tab pos="784303" algn="l"/>
                <a:tab pos="1233611" algn="l"/>
                <a:tab pos="1682918" algn="l"/>
                <a:tab pos="2132226" algn="l"/>
                <a:tab pos="2581533" algn="l"/>
                <a:tab pos="3030841" algn="l"/>
                <a:tab pos="3480148" algn="l"/>
                <a:tab pos="3929456" algn="l"/>
                <a:tab pos="4378763" algn="l"/>
                <a:tab pos="4828071" algn="l"/>
                <a:tab pos="5277378" algn="l"/>
                <a:tab pos="5726686" algn="l"/>
                <a:tab pos="6175993" algn="l"/>
                <a:tab pos="6625300" algn="l"/>
                <a:tab pos="7074607" algn="l"/>
                <a:tab pos="7523915" algn="l"/>
                <a:tab pos="7973222" algn="l"/>
                <a:tab pos="8422530" algn="l"/>
                <a:tab pos="8871837" algn="l"/>
                <a:tab pos="9321145" algn="l"/>
              </a:tabLst>
            </a:pPr>
            <a:r>
              <a:rPr lang="es-ES" sz="1400" dirty="0" smtClean="0">
                <a:solidFill>
                  <a:srgbClr val="000000"/>
                </a:solidFill>
                <a:latin typeface="Calibri" pitchFamily="34" charset="0"/>
                <a:cs typeface="Times New Roman" pitchFamily="16" charset="0"/>
              </a:rPr>
              <a:t>Qué </a:t>
            </a:r>
            <a:r>
              <a:rPr lang="es-ES" sz="1400" dirty="0">
                <a:solidFill>
                  <a:srgbClr val="000000"/>
                </a:solidFill>
                <a:latin typeface="Calibri" pitchFamily="34" charset="0"/>
                <a:cs typeface="Times New Roman" pitchFamily="16" charset="0"/>
              </a:rPr>
              <a:t>aporta el nuevo </a:t>
            </a:r>
            <a:r>
              <a:rPr lang="es-ES" sz="1400" dirty="0" smtClean="0">
                <a:solidFill>
                  <a:srgbClr val="000000"/>
                </a:solidFill>
                <a:latin typeface="Calibri" pitchFamily="34" charset="0"/>
                <a:cs typeface="Times New Roman" pitchFamily="16" charset="0"/>
              </a:rPr>
              <a:t>fármaco</a:t>
            </a:r>
            <a:endParaRPr lang="es-ES" sz="1400" dirty="0">
              <a:solidFill>
                <a:srgbClr val="000000"/>
              </a:solidFill>
              <a:latin typeface="Calibri" pitchFamily="34" charset="0"/>
              <a:cs typeface="Times New Roman" pitchFamily="16" charset="0"/>
            </a:endParaRPr>
          </a:p>
          <a:p>
            <a:pPr marL="336584" indent="-336584" algn="just">
              <a:spcBef>
                <a:spcPts val="600"/>
              </a:spcBef>
              <a:buFont typeface="Times New Roman" pitchFamily="16" charset="0"/>
              <a:buAutoNum type="arabicPeriod"/>
              <a:tabLst>
                <a:tab pos="336584" algn="l"/>
                <a:tab pos="784303" algn="l"/>
                <a:tab pos="1233611" algn="l"/>
                <a:tab pos="1682918" algn="l"/>
                <a:tab pos="2132226" algn="l"/>
                <a:tab pos="2581533" algn="l"/>
                <a:tab pos="3030841" algn="l"/>
                <a:tab pos="3480148" algn="l"/>
                <a:tab pos="3929456" algn="l"/>
                <a:tab pos="4378763" algn="l"/>
                <a:tab pos="4828071" algn="l"/>
                <a:tab pos="5277378" algn="l"/>
                <a:tab pos="5726686" algn="l"/>
                <a:tab pos="6175993" algn="l"/>
                <a:tab pos="6625300" algn="l"/>
                <a:tab pos="7074607" algn="l"/>
                <a:tab pos="7523915" algn="l"/>
                <a:tab pos="7973222" algn="l"/>
                <a:tab pos="8422530" algn="l"/>
                <a:tab pos="8871837" algn="l"/>
                <a:tab pos="9321145" algn="l"/>
              </a:tabLst>
            </a:pPr>
            <a:r>
              <a:rPr lang="es-ES" sz="1400" dirty="0" smtClean="0">
                <a:solidFill>
                  <a:srgbClr val="000000"/>
                </a:solidFill>
                <a:latin typeface="Calibri" pitchFamily="34" charset="0"/>
                <a:cs typeface="Times New Roman" pitchFamily="16" charset="0"/>
              </a:rPr>
              <a:t>A </a:t>
            </a:r>
            <a:r>
              <a:rPr lang="es-ES" sz="1400" dirty="0">
                <a:solidFill>
                  <a:srgbClr val="000000"/>
                </a:solidFill>
                <a:latin typeface="Calibri" pitchFamily="34" charset="0"/>
                <a:cs typeface="Times New Roman" pitchFamily="16" charset="0"/>
              </a:rPr>
              <a:t>quién aporta ventajas (subgrupos</a:t>
            </a:r>
            <a:r>
              <a:rPr lang="es-ES" sz="1400" dirty="0" smtClean="0">
                <a:solidFill>
                  <a:srgbClr val="000000"/>
                </a:solidFill>
                <a:latin typeface="Calibri" pitchFamily="34" charset="0"/>
                <a:cs typeface="Times New Roman" pitchFamily="16" charset="0"/>
              </a:rPr>
              <a:t>) </a:t>
            </a:r>
            <a:endParaRPr lang="es-ES" sz="1400" dirty="0">
              <a:solidFill>
                <a:srgbClr val="000000"/>
              </a:solidFill>
              <a:latin typeface="Calibri" pitchFamily="34" charset="0"/>
              <a:cs typeface="Times New Roman" pitchFamily="16" charset="0"/>
            </a:endParaRPr>
          </a:p>
        </p:txBody>
      </p:sp>
      <p:sp>
        <p:nvSpPr>
          <p:cNvPr id="34" name="33 Rectángulo"/>
          <p:cNvSpPr/>
          <p:nvPr/>
        </p:nvSpPr>
        <p:spPr>
          <a:xfrm>
            <a:off x="1438466" y="2565698"/>
            <a:ext cx="26302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400" b="1" u="sng" dirty="0" smtClean="0">
                <a:solidFill>
                  <a:srgbClr val="FF0000"/>
                </a:solidFill>
                <a:latin typeface="Calibri" pitchFamily="34" charset="0"/>
              </a:rPr>
              <a:t>Elaboración de conclusiones y PT</a:t>
            </a:r>
          </a:p>
        </p:txBody>
      </p:sp>
      <p:sp>
        <p:nvSpPr>
          <p:cNvPr id="36" name="Rectangle 5"/>
          <p:cNvSpPr>
            <a:spLocks noChangeArrowheads="1"/>
          </p:cNvSpPr>
          <p:nvPr/>
        </p:nvSpPr>
        <p:spPr bwMode="auto">
          <a:xfrm>
            <a:off x="5652914" y="5662042"/>
            <a:ext cx="2736304" cy="30996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9" tIns="46805" rIns="90009" bIns="46805">
            <a:spAutoFit/>
          </a:bodyPr>
          <a:lstStyle/>
          <a:p>
            <a:pPr marL="336584" indent="-336584" algn="just">
              <a:spcBef>
                <a:spcPts val="600"/>
              </a:spcBef>
              <a:tabLst>
                <a:tab pos="336584" algn="l"/>
                <a:tab pos="784303" algn="l"/>
                <a:tab pos="1233611" algn="l"/>
                <a:tab pos="1682918" algn="l"/>
                <a:tab pos="2132226" algn="l"/>
                <a:tab pos="2581533" algn="l"/>
                <a:tab pos="3030841" algn="l"/>
                <a:tab pos="3480148" algn="l"/>
                <a:tab pos="3929456" algn="l"/>
                <a:tab pos="4378763" algn="l"/>
                <a:tab pos="4828071" algn="l"/>
                <a:tab pos="5277378" algn="l"/>
                <a:tab pos="5726686" algn="l"/>
                <a:tab pos="6175993" algn="l"/>
                <a:tab pos="6625300" algn="l"/>
                <a:tab pos="7074607" algn="l"/>
                <a:tab pos="7523915" algn="l"/>
                <a:tab pos="7973222" algn="l"/>
                <a:tab pos="8422530" algn="l"/>
                <a:tab pos="8871837" algn="l"/>
                <a:tab pos="9321145" algn="l"/>
              </a:tabLst>
            </a:pPr>
            <a:r>
              <a:rPr lang="es-ES" sz="1400" dirty="0" smtClean="0">
                <a:solidFill>
                  <a:srgbClr val="000000"/>
                </a:solidFill>
                <a:latin typeface="Calibri" pitchFamily="34" charset="0"/>
                <a:cs typeface="Times New Roman" pitchFamily="16" charset="0"/>
              </a:rPr>
              <a:t>¿GFT? ¿Equivalente terapéutico?</a:t>
            </a:r>
            <a:endParaRPr lang="es-ES" sz="1400" dirty="0">
              <a:solidFill>
                <a:srgbClr val="000000"/>
              </a:solidFill>
              <a:latin typeface="Calibri" pitchFamily="34" charset="0"/>
              <a:cs typeface="Times New Roman" pitchFamily="16" charset="0"/>
            </a:endParaRPr>
          </a:p>
        </p:txBody>
      </p:sp>
      <p:cxnSp>
        <p:nvCxnSpPr>
          <p:cNvPr id="38" name="37 Conector recto de flecha"/>
          <p:cNvCxnSpPr/>
          <p:nvPr/>
        </p:nvCxnSpPr>
        <p:spPr>
          <a:xfrm>
            <a:off x="4860826" y="5806058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38 Rectángulo"/>
          <p:cNvSpPr/>
          <p:nvPr/>
        </p:nvSpPr>
        <p:spPr>
          <a:xfrm>
            <a:off x="3492674" y="6382122"/>
            <a:ext cx="2880320" cy="30777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ES" sz="1400" b="1" dirty="0" smtClean="0">
                <a:latin typeface="Calibri" pitchFamily="34" charset="0"/>
              </a:rPr>
              <a:t>PROTOCOLOS TERAPÉUTICOS</a:t>
            </a:r>
          </a:p>
        </p:txBody>
      </p:sp>
      <p:sp>
        <p:nvSpPr>
          <p:cNvPr id="40" name="Rectangle 5"/>
          <p:cNvSpPr>
            <a:spLocks noChangeArrowheads="1"/>
          </p:cNvSpPr>
          <p:nvPr/>
        </p:nvSpPr>
        <p:spPr bwMode="auto">
          <a:xfrm>
            <a:off x="5652914" y="5950074"/>
            <a:ext cx="2736304" cy="30996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9" tIns="46805" rIns="90009" bIns="46805">
            <a:spAutoFit/>
          </a:bodyPr>
          <a:lstStyle/>
          <a:p>
            <a:pPr marL="336584" indent="-336584" algn="just">
              <a:spcBef>
                <a:spcPts val="600"/>
              </a:spcBef>
              <a:tabLst>
                <a:tab pos="336584" algn="l"/>
                <a:tab pos="784303" algn="l"/>
                <a:tab pos="1233611" algn="l"/>
                <a:tab pos="1682918" algn="l"/>
                <a:tab pos="2132226" algn="l"/>
                <a:tab pos="2581533" algn="l"/>
                <a:tab pos="3030841" algn="l"/>
                <a:tab pos="3480148" algn="l"/>
                <a:tab pos="3929456" algn="l"/>
                <a:tab pos="4378763" algn="l"/>
                <a:tab pos="4828071" algn="l"/>
                <a:tab pos="5277378" algn="l"/>
                <a:tab pos="5726686" algn="l"/>
                <a:tab pos="6175993" algn="l"/>
                <a:tab pos="6625300" algn="l"/>
                <a:tab pos="7074607" algn="l"/>
                <a:tab pos="7523915" algn="l"/>
                <a:tab pos="7973222" algn="l"/>
                <a:tab pos="8422530" algn="l"/>
                <a:tab pos="8871837" algn="l"/>
                <a:tab pos="9321145" algn="l"/>
              </a:tabLst>
            </a:pPr>
            <a:r>
              <a:rPr lang="es-ES" sz="1400" dirty="0" smtClean="0">
                <a:solidFill>
                  <a:srgbClr val="000000"/>
                </a:solidFill>
                <a:latin typeface="Calibri" pitchFamily="34" charset="0"/>
                <a:cs typeface="Times New Roman" pitchFamily="16" charset="0"/>
              </a:rPr>
              <a:t>Pacientes más beneficiados</a:t>
            </a:r>
            <a:endParaRPr lang="es-ES" sz="1400" dirty="0">
              <a:solidFill>
                <a:srgbClr val="000000"/>
              </a:solidFill>
              <a:latin typeface="Calibri" pitchFamily="34" charset="0"/>
              <a:cs typeface="Times New Roman" pitchFamily="16" charset="0"/>
            </a:endParaRPr>
          </a:p>
        </p:txBody>
      </p:sp>
      <p:cxnSp>
        <p:nvCxnSpPr>
          <p:cNvPr id="41" name="40 Conector recto de flecha"/>
          <p:cNvCxnSpPr/>
          <p:nvPr/>
        </p:nvCxnSpPr>
        <p:spPr>
          <a:xfrm>
            <a:off x="4860826" y="6094090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20 Rectángulo"/>
          <p:cNvSpPr/>
          <p:nvPr/>
        </p:nvSpPr>
        <p:spPr>
          <a:xfrm>
            <a:off x="1548458" y="1701602"/>
            <a:ext cx="44644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i="1" dirty="0" smtClean="0">
                <a:latin typeface="Calibri" pitchFamily="34" charset="0"/>
              </a:rPr>
              <a:t>Proceso riguroso, independiente, transparente, sistemático</a:t>
            </a:r>
          </a:p>
        </p:txBody>
      </p:sp>
      <p:pic>
        <p:nvPicPr>
          <p:cNvPr id="26" name="~PP2749.WAV">
            <a:hlinkClick r:id="" action="ppaction://media"/>
          </p:cNvPr>
          <p:cNvPicPr>
            <a:picLocks noRot="1" noChangeAspect="1"/>
          </p:cNvPicPr>
          <p:nvPr>
            <a:wavAudioFile r:embed="rId1" name="~PP2749.WAV"/>
          </p:nvPr>
        </p:nvPicPr>
        <p:blipFill>
          <a:blip r:embed="rId4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32631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5718" y="1"/>
            <a:ext cx="1347728" cy="6859588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5718" y="0"/>
            <a:ext cx="9217026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CuadroTexto"/>
          <p:cNvSpPr txBox="1"/>
          <p:nvPr/>
        </p:nvSpPr>
        <p:spPr>
          <a:xfrm>
            <a:off x="5763870" y="1231593"/>
            <a:ext cx="29523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 smtClean="0"/>
              <a:t>GRACIAS</a:t>
            </a:r>
            <a:endParaRPr lang="es-ES" sz="4400" b="1" dirty="0"/>
          </a:p>
        </p:txBody>
      </p:sp>
      <p:pic>
        <p:nvPicPr>
          <p:cNvPr id="6" name="~PP2725.WAV">
            <a:hlinkClick r:id="" action="ppaction://media"/>
          </p:cNvPr>
          <p:cNvPicPr>
            <a:picLocks noRot="1" noChangeAspect="1"/>
          </p:cNvPicPr>
          <p:nvPr>
            <a:wavAudioFile r:embed="rId1" name="~PP2725.WAV"/>
          </p:nvPr>
        </p:nvPicPr>
        <p:blipFill>
          <a:blip r:embed="rId5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92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5718" y="1"/>
            <a:ext cx="134772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17 Rectángulo"/>
          <p:cNvSpPr/>
          <p:nvPr/>
        </p:nvSpPr>
        <p:spPr>
          <a:xfrm>
            <a:off x="1908498" y="1599977"/>
            <a:ext cx="23042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b="1" dirty="0" smtClean="0">
                <a:latin typeface="Calibri" pitchFamily="34" charset="0"/>
              </a:rPr>
              <a:t>Aprobación</a:t>
            </a:r>
            <a:r>
              <a:rPr lang="es-ES" sz="1400" dirty="0" smtClean="0">
                <a:latin typeface="Calibri" pitchFamily="34" charset="0"/>
              </a:rPr>
              <a:t> nuevo medicamento </a:t>
            </a:r>
            <a:endParaRPr lang="es-ES" sz="1400" dirty="0"/>
          </a:p>
        </p:txBody>
      </p:sp>
      <p:cxnSp>
        <p:nvCxnSpPr>
          <p:cNvPr id="23" name="22 Conector recto de flecha"/>
          <p:cNvCxnSpPr/>
          <p:nvPr/>
        </p:nvCxnSpPr>
        <p:spPr>
          <a:xfrm>
            <a:off x="4284762" y="1888009"/>
            <a:ext cx="93610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23 Rectángulo"/>
          <p:cNvSpPr/>
          <p:nvPr/>
        </p:nvSpPr>
        <p:spPr>
          <a:xfrm>
            <a:off x="5364882" y="1671985"/>
            <a:ext cx="23042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b="1" dirty="0" smtClean="0">
                <a:latin typeface="Calibri" pitchFamily="34" charset="0"/>
              </a:rPr>
              <a:t>Ensayos clínicos</a:t>
            </a:r>
            <a:endParaRPr lang="es-ES" sz="1400" dirty="0"/>
          </a:p>
        </p:txBody>
      </p:sp>
      <p:sp>
        <p:nvSpPr>
          <p:cNvPr id="25" name="24 Rectángulo"/>
          <p:cNvSpPr/>
          <p:nvPr/>
        </p:nvSpPr>
        <p:spPr>
          <a:xfrm>
            <a:off x="3780706" y="2133650"/>
            <a:ext cx="2088232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1400" b="1" dirty="0" smtClean="0">
                <a:latin typeface="Calibri" pitchFamily="34" charset="0"/>
              </a:rPr>
              <a:t>¿Aporta ventajas terapéuticas?</a:t>
            </a:r>
            <a:endParaRPr lang="es-ES" sz="1400" b="1" dirty="0"/>
          </a:p>
        </p:txBody>
      </p:sp>
      <p:sp>
        <p:nvSpPr>
          <p:cNvPr id="84993" name="Rectangle 1"/>
          <p:cNvSpPr>
            <a:spLocks noChangeArrowheads="1"/>
          </p:cNvSpPr>
          <p:nvPr/>
        </p:nvSpPr>
        <p:spPr bwMode="auto">
          <a:xfrm>
            <a:off x="1116410" y="6374428"/>
            <a:ext cx="784887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</a:tabLst>
            </a:pPr>
            <a:r>
              <a:rPr kumimoji="0" lang="es-ES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Cuesta Terán MT, Martínez de la Gándara M, Martínez Vallejo M. Nuevos principios activos: revisión 2002 (2ª parte). </a:t>
            </a:r>
            <a:r>
              <a:rPr kumimoji="0" lang="es-ES" sz="11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Inf</a:t>
            </a:r>
            <a:r>
              <a:rPr kumimoji="0" lang="es-ES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Ter </a:t>
            </a:r>
            <a:r>
              <a:rPr kumimoji="0" lang="es-ES" sz="11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Sist</a:t>
            </a:r>
            <a:r>
              <a:rPr kumimoji="0" lang="es-ES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s-ES" sz="11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Nac</a:t>
            </a:r>
            <a:r>
              <a:rPr kumimoji="0" lang="es-ES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Salud 2003;27(2):57-75.</a:t>
            </a:r>
            <a:endParaRPr kumimoji="0" lang="es-ES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34" name="33 Rectángulo"/>
          <p:cNvSpPr/>
          <p:nvPr/>
        </p:nvSpPr>
        <p:spPr>
          <a:xfrm>
            <a:off x="3420666" y="5374010"/>
            <a:ext cx="2800831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s-ES" sz="2400" b="1" dirty="0" smtClean="0">
                <a:ln/>
                <a:solidFill>
                  <a:schemeClr val="accent3"/>
                </a:solidFill>
                <a:latin typeface="Calibri" pitchFamily="34" charset="0"/>
              </a:rPr>
              <a:t>Lugar en terapéutica</a:t>
            </a:r>
          </a:p>
        </p:txBody>
      </p:sp>
      <p:sp>
        <p:nvSpPr>
          <p:cNvPr id="36" name="35 CuadroTexto"/>
          <p:cNvSpPr txBox="1"/>
          <p:nvPr/>
        </p:nvSpPr>
        <p:spPr>
          <a:xfrm>
            <a:off x="1476450" y="693490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s-ES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INTRODUCCIÓN</a:t>
            </a:r>
            <a:endParaRPr lang="es-ES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8" name="37 Rectángulo"/>
          <p:cNvSpPr/>
          <p:nvPr/>
        </p:nvSpPr>
        <p:spPr>
          <a:xfrm>
            <a:off x="2196530" y="3285778"/>
            <a:ext cx="5832648" cy="19442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38 Rectángulo"/>
          <p:cNvSpPr/>
          <p:nvPr/>
        </p:nvSpPr>
        <p:spPr>
          <a:xfrm>
            <a:off x="2628578" y="3634205"/>
            <a:ext cx="1224136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1400" dirty="0" smtClean="0">
                <a:latin typeface="Calibri" pitchFamily="34" charset="0"/>
              </a:rPr>
              <a:t>40 P.A. </a:t>
            </a:r>
          </a:p>
          <a:p>
            <a:pPr algn="ctr"/>
            <a:r>
              <a:rPr lang="es-ES" sz="1400" dirty="0" smtClean="0">
                <a:latin typeface="Calibri" pitchFamily="34" charset="0"/>
              </a:rPr>
              <a:t>(2002)</a:t>
            </a:r>
            <a:endParaRPr lang="es-ES" sz="1400" dirty="0"/>
          </a:p>
        </p:txBody>
      </p:sp>
      <p:sp>
        <p:nvSpPr>
          <p:cNvPr id="40" name="39 Rectángulo"/>
          <p:cNvSpPr/>
          <p:nvPr/>
        </p:nvSpPr>
        <p:spPr>
          <a:xfrm>
            <a:off x="4034910" y="3706213"/>
            <a:ext cx="10038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400" dirty="0" smtClean="0">
                <a:latin typeface="Calibri" pitchFamily="34" charset="0"/>
              </a:rPr>
              <a:t>15 (37,5%) </a:t>
            </a:r>
            <a:endParaRPr lang="es-ES" sz="1400" dirty="0"/>
          </a:p>
        </p:txBody>
      </p:sp>
      <p:sp>
        <p:nvSpPr>
          <p:cNvPr id="41" name="40 Rectángulo"/>
          <p:cNvSpPr/>
          <p:nvPr/>
        </p:nvSpPr>
        <p:spPr>
          <a:xfrm>
            <a:off x="5403818" y="3543613"/>
            <a:ext cx="7050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400" i="1" dirty="0" smtClean="0">
                <a:latin typeface="Calibri" pitchFamily="34" charset="0"/>
              </a:rPr>
              <a:t>Me </a:t>
            </a:r>
            <a:r>
              <a:rPr lang="es-ES" sz="1400" i="1" dirty="0" err="1" smtClean="0">
                <a:latin typeface="Calibri" pitchFamily="34" charset="0"/>
              </a:rPr>
              <a:t>too</a:t>
            </a:r>
            <a:endParaRPr lang="es-ES" sz="1400" i="1" dirty="0"/>
          </a:p>
        </p:txBody>
      </p:sp>
      <p:sp>
        <p:nvSpPr>
          <p:cNvPr id="42" name="41 Rectángulo"/>
          <p:cNvSpPr/>
          <p:nvPr/>
        </p:nvSpPr>
        <p:spPr>
          <a:xfrm>
            <a:off x="5403818" y="4056961"/>
            <a:ext cx="18471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400" dirty="0" smtClean="0">
                <a:latin typeface="Calibri" pitchFamily="34" charset="0"/>
              </a:rPr>
              <a:t>No mejora significativa</a:t>
            </a:r>
            <a:endParaRPr lang="es-ES" sz="1400" dirty="0"/>
          </a:p>
        </p:txBody>
      </p:sp>
      <p:sp>
        <p:nvSpPr>
          <p:cNvPr id="43" name="42 Abrir llave"/>
          <p:cNvSpPr/>
          <p:nvPr/>
        </p:nvSpPr>
        <p:spPr>
          <a:xfrm>
            <a:off x="5331810" y="3480897"/>
            <a:ext cx="72008" cy="936104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sz="1400"/>
          </a:p>
        </p:txBody>
      </p:sp>
      <p:sp>
        <p:nvSpPr>
          <p:cNvPr id="44" name="43 Flecha abajo"/>
          <p:cNvSpPr/>
          <p:nvPr/>
        </p:nvSpPr>
        <p:spPr>
          <a:xfrm>
            <a:off x="6378102" y="4417001"/>
            <a:ext cx="432048" cy="21602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/>
          </a:p>
        </p:txBody>
      </p:sp>
      <p:sp>
        <p:nvSpPr>
          <p:cNvPr id="45" name="44 Rectángulo"/>
          <p:cNvSpPr/>
          <p:nvPr/>
        </p:nvSpPr>
        <p:spPr>
          <a:xfrm>
            <a:off x="5369990" y="4706774"/>
            <a:ext cx="24482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dirty="0" smtClean="0">
                <a:latin typeface="Calibri" pitchFamily="34" charset="0"/>
              </a:rPr>
              <a:t>No beneficios en salud </a:t>
            </a:r>
          </a:p>
          <a:p>
            <a:pPr algn="ctr"/>
            <a:r>
              <a:rPr lang="es-ES" sz="1400" dirty="0" smtClean="0">
                <a:latin typeface="Calibri" pitchFamily="34" charset="0"/>
              </a:rPr>
              <a:t>¿Riesgo? </a:t>
            </a:r>
            <a:endParaRPr lang="es-ES" sz="1400" dirty="0">
              <a:latin typeface="Calibri" pitchFamily="34" charset="0"/>
            </a:endParaRPr>
          </a:p>
        </p:txBody>
      </p:sp>
      <p:pic>
        <p:nvPicPr>
          <p:cNvPr id="26" name="~PP1575.WAV">
            <a:hlinkClick r:id="" action="ppaction://media"/>
          </p:cNvPr>
          <p:cNvPicPr>
            <a:picLocks noRot="1" noChangeAspect="1"/>
          </p:cNvPicPr>
          <p:nvPr>
            <a:wavAudioFile r:embed="rId1" name="~PP1575.WAV"/>
          </p:nvPr>
        </p:nvPicPr>
        <p:blipFill>
          <a:blip r:embed="rId4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617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5718" y="1"/>
            <a:ext cx="134772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Rectángulo"/>
          <p:cNvSpPr/>
          <p:nvPr/>
        </p:nvSpPr>
        <p:spPr>
          <a:xfrm>
            <a:off x="1620466" y="708312"/>
            <a:ext cx="5976664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latin typeface="Calibri" pitchFamily="34" charset="0"/>
              </a:rPr>
              <a:t>Eficacia</a:t>
            </a:r>
          </a:p>
          <a:p>
            <a:pPr>
              <a:lnSpc>
                <a:spcPct val="150000"/>
              </a:lnSpc>
            </a:pPr>
            <a:r>
              <a:rPr lang="es-ES" sz="1400" b="1" dirty="0" smtClean="0">
                <a:latin typeface="Calibri" pitchFamily="34" charset="0"/>
              </a:rPr>
              <a:t>Seguridad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1332434" y="621482"/>
            <a:ext cx="7272808" cy="936104"/>
          </a:xfrm>
          <a:prstGeom prst="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1400"/>
          </a:p>
        </p:txBody>
      </p:sp>
      <p:sp>
        <p:nvSpPr>
          <p:cNvPr id="12" name="11 Rectángulo"/>
          <p:cNvSpPr/>
          <p:nvPr/>
        </p:nvSpPr>
        <p:spPr>
          <a:xfrm>
            <a:off x="1332434" y="2637706"/>
            <a:ext cx="7272808" cy="936104"/>
          </a:xfrm>
          <a:prstGeom prst="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1400"/>
          </a:p>
        </p:txBody>
      </p:sp>
      <p:sp>
        <p:nvSpPr>
          <p:cNvPr id="13" name="12 Rectángulo"/>
          <p:cNvSpPr/>
          <p:nvPr/>
        </p:nvSpPr>
        <p:spPr>
          <a:xfrm>
            <a:off x="7143490" y="909514"/>
            <a:ext cx="10518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PRIMARIOS</a:t>
            </a:r>
            <a:endParaRPr lang="es-ES"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7028373" y="2925738"/>
            <a:ext cx="12598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SECUNDARIOS</a:t>
            </a:r>
            <a:endParaRPr lang="es-ES"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1332434" y="1605494"/>
            <a:ext cx="741682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  <a:tabLst>
                <a:tab pos="630238" algn="l"/>
              </a:tabLst>
            </a:pPr>
            <a:r>
              <a:rPr lang="es-ES" sz="1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Capacidad de los fármacos para conseguir una mejora de salud. </a:t>
            </a:r>
          </a:p>
          <a:p>
            <a:pPr lvl="0" algn="just">
              <a:spcBef>
                <a:spcPts val="600"/>
              </a:spcBef>
              <a:tabLst>
                <a:tab pos="630238" algn="l"/>
              </a:tabLst>
            </a:pPr>
            <a:r>
              <a:rPr lang="es-ES" sz="1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Selección fármaco: sopesar eficacia y seguridad </a:t>
            </a:r>
            <a:r>
              <a:rPr lang="es-ES" sz="1400" dirty="0" smtClean="0">
                <a:latin typeface="Calibri" pitchFamily="34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s-ES" sz="1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beneficio neto favorable?</a:t>
            </a:r>
          </a:p>
        </p:txBody>
      </p:sp>
      <p:sp>
        <p:nvSpPr>
          <p:cNvPr id="18" name="17 Rectángulo"/>
          <p:cNvSpPr/>
          <p:nvPr/>
        </p:nvSpPr>
        <p:spPr>
          <a:xfrm>
            <a:off x="1620466" y="2724536"/>
            <a:ext cx="5328592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latin typeface="Calibri" pitchFamily="34" charset="0"/>
              </a:rPr>
              <a:t>Eficiencia (factores relativos al coste)</a:t>
            </a:r>
          </a:p>
          <a:p>
            <a:pPr>
              <a:lnSpc>
                <a:spcPct val="150000"/>
              </a:lnSpc>
            </a:pPr>
            <a:r>
              <a:rPr lang="es-ES" sz="1400" b="1" dirty="0" smtClean="0">
                <a:latin typeface="Calibri" pitchFamily="34" charset="0"/>
              </a:rPr>
              <a:t>Conveniencia (factores relativos a la administración)</a:t>
            </a:r>
            <a:endParaRPr lang="es-ES" sz="1400" b="1" dirty="0">
              <a:latin typeface="Calibri" pitchFamily="34" charset="0"/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1044402" y="6597978"/>
            <a:ext cx="793358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100" i="1" dirty="0" smtClean="0">
                <a:latin typeface="Calibri" pitchFamily="34" charset="0"/>
              </a:rPr>
              <a:t>Beatriz Calderón, Francisco Puigventós - EL POSICIONAMIENTO TERAPÉUTICO DE LOS MEDICAMENTOS El Comprimido nº 10, julio 2007 </a:t>
            </a:r>
            <a:endParaRPr lang="es-ES" sz="1100" i="1" dirty="0">
              <a:latin typeface="Calibri" pitchFamily="34" charset="0"/>
            </a:endParaRPr>
          </a:p>
        </p:txBody>
      </p:sp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6530" y="3861842"/>
            <a:ext cx="5760640" cy="2369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~PP1265.WAV">
            <a:hlinkClick r:id="" action="ppaction://media"/>
          </p:cNvPr>
          <p:cNvPicPr>
            <a:picLocks noRot="1" noChangeAspect="1"/>
          </p:cNvPicPr>
          <p:nvPr>
            <a:wavAudioFile r:embed="rId1" name="~PP1265.WAV"/>
          </p:nvPr>
        </p:nvPicPr>
        <p:blipFill>
          <a:blip r:embed="rId5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9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5718" y="1"/>
            <a:ext cx="134772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258" name="Rectangle 2"/>
          <p:cNvSpPr>
            <a:spLocks noChangeArrowheads="1"/>
          </p:cNvSpPr>
          <p:nvPr/>
        </p:nvSpPr>
        <p:spPr bwMode="auto">
          <a:xfrm>
            <a:off x="1513203" y="4180942"/>
            <a:ext cx="295232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s-ES" sz="1200" b="1" dirty="0" err="1" smtClean="0">
                <a:latin typeface="Calibri" pitchFamily="34" charset="0"/>
              </a:rPr>
              <a:t>Atosibán</a:t>
            </a:r>
            <a:r>
              <a:rPr lang="es-ES" sz="1200" b="1" dirty="0" smtClean="0">
                <a:latin typeface="Calibri" pitchFamily="34" charset="0"/>
              </a:rPr>
              <a:t> en parto prematuro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1188418" y="405458"/>
            <a:ext cx="7704856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ES" b="1" dirty="0" smtClean="0">
                <a:solidFill>
                  <a:schemeClr val="tx1"/>
                </a:solidFill>
                <a:latin typeface="Calibri" pitchFamily="34" charset="0"/>
              </a:rPr>
              <a:t>EFICACIA</a:t>
            </a:r>
            <a:endParaRPr lang="es-ES" sz="14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5883427" y="549474"/>
            <a:ext cx="24129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hangingPunct="0">
              <a:tabLst>
                <a:tab pos="630238" algn="l"/>
              </a:tabLst>
            </a:pPr>
            <a:r>
              <a:rPr lang="es-ES" sz="1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Ensayos clínicos comparativos</a:t>
            </a:r>
            <a:endParaRPr lang="es-ES" sz="1400" b="1" dirty="0" smtClean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23" name="22 Flecha circular"/>
          <p:cNvSpPr/>
          <p:nvPr/>
        </p:nvSpPr>
        <p:spPr>
          <a:xfrm rot="11784878">
            <a:off x="4282519" y="2860956"/>
            <a:ext cx="1196984" cy="877602"/>
          </a:xfrm>
          <a:prstGeom prst="circular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1400">
              <a:solidFill>
                <a:schemeClr val="tx1"/>
              </a:solidFill>
            </a:endParaRPr>
          </a:p>
        </p:txBody>
      </p: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1873243" y="4984353"/>
            <a:ext cx="61926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s-ES" sz="1200" dirty="0" smtClean="0">
                <a:latin typeface="Calibri" pitchFamily="34" charset="0"/>
              </a:rPr>
              <a:t>No resultados beneficiosos sobre la morbimortalidad fetal y neonatal</a:t>
            </a:r>
          </a:p>
          <a:p>
            <a:r>
              <a:rPr lang="es-ES" sz="1200" dirty="0" smtClean="0">
                <a:latin typeface="Calibri" pitchFamily="34" charset="0"/>
              </a:rPr>
              <a:t>Aumento de morbimortalidad en embarazos muy prematuros</a:t>
            </a:r>
            <a:endParaRPr kumimoji="0" lang="es-E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25" name="24 Rectángulo"/>
          <p:cNvSpPr/>
          <p:nvPr/>
        </p:nvSpPr>
        <p:spPr>
          <a:xfrm>
            <a:off x="1873243" y="4562759"/>
            <a:ext cx="17270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dirty="0" smtClean="0">
                <a:latin typeface="Calibri" pitchFamily="34" charset="0"/>
              </a:rPr>
              <a:t>Retrasa parto prematuro</a:t>
            </a:r>
          </a:p>
        </p:txBody>
      </p:sp>
      <p:sp>
        <p:nvSpPr>
          <p:cNvPr id="26" name="25 Rectángulo"/>
          <p:cNvSpPr/>
          <p:nvPr/>
        </p:nvSpPr>
        <p:spPr>
          <a:xfrm>
            <a:off x="6661026" y="4365898"/>
            <a:ext cx="755335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s-ES" sz="4800" b="1" dirty="0" smtClean="0">
                <a:ln/>
                <a:solidFill>
                  <a:schemeClr val="accent3"/>
                </a:solidFill>
                <a:latin typeface="Calibri" pitchFamily="34" charset="0"/>
              </a:rPr>
              <a:t>¿?</a:t>
            </a:r>
          </a:p>
        </p:txBody>
      </p:sp>
      <p:sp>
        <p:nvSpPr>
          <p:cNvPr id="28" name="27 Rectángulo"/>
          <p:cNvSpPr/>
          <p:nvPr/>
        </p:nvSpPr>
        <p:spPr>
          <a:xfrm>
            <a:off x="1441195" y="4571470"/>
            <a:ext cx="442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rgbClr val="00B050"/>
                </a:solidFill>
                <a:latin typeface="Calibri" pitchFamily="34" charset="0"/>
                <a:sym typeface="Wingdings 2"/>
              </a:rPr>
              <a:t></a:t>
            </a:r>
            <a:r>
              <a:rPr lang="es-ES" b="1" dirty="0" smtClean="0">
                <a:solidFill>
                  <a:srgbClr val="00B050"/>
                </a:solidFill>
                <a:latin typeface="Calibri" pitchFamily="34" charset="0"/>
              </a:rPr>
              <a:t> </a:t>
            </a:r>
            <a:endParaRPr lang="es-ES" b="1" dirty="0">
              <a:solidFill>
                <a:srgbClr val="00B050"/>
              </a:solidFill>
            </a:endParaRPr>
          </a:p>
        </p:txBody>
      </p:sp>
      <p:sp>
        <p:nvSpPr>
          <p:cNvPr id="29" name="28 Rectángulo"/>
          <p:cNvSpPr/>
          <p:nvPr/>
        </p:nvSpPr>
        <p:spPr>
          <a:xfrm>
            <a:off x="1441195" y="5003518"/>
            <a:ext cx="442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  <a:latin typeface="Calibri" pitchFamily="34" charset="0"/>
                <a:sym typeface="Wingdings 2"/>
              </a:rPr>
              <a:t></a:t>
            </a:r>
            <a:r>
              <a:rPr lang="es-E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30" name="29 Rectángulo"/>
          <p:cNvSpPr/>
          <p:nvPr/>
        </p:nvSpPr>
        <p:spPr>
          <a:xfrm>
            <a:off x="1476450" y="1629594"/>
            <a:ext cx="6912768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1600"/>
          </a:p>
        </p:txBody>
      </p:sp>
      <p:sp>
        <p:nvSpPr>
          <p:cNvPr id="31" name="30 Rectángulo"/>
          <p:cNvSpPr/>
          <p:nvPr/>
        </p:nvSpPr>
        <p:spPr>
          <a:xfrm>
            <a:off x="5940946" y="1917626"/>
            <a:ext cx="22322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200" b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Variables intermedias o subrogadas</a:t>
            </a:r>
          </a:p>
        </p:txBody>
      </p:sp>
      <p:sp>
        <p:nvSpPr>
          <p:cNvPr id="32" name="31 Rectángulo"/>
          <p:cNvSpPr/>
          <p:nvPr/>
        </p:nvSpPr>
        <p:spPr>
          <a:xfrm>
            <a:off x="4829349" y="1989634"/>
            <a:ext cx="4031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400" b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Vs.</a:t>
            </a:r>
            <a:endParaRPr lang="es-ES" sz="1400" b="1" dirty="0"/>
          </a:p>
        </p:txBody>
      </p:sp>
      <p:sp>
        <p:nvSpPr>
          <p:cNvPr id="33" name="32 Rectángulo"/>
          <p:cNvSpPr/>
          <p:nvPr/>
        </p:nvSpPr>
        <p:spPr>
          <a:xfrm>
            <a:off x="6084962" y="2592120"/>
            <a:ext cx="183896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100" i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Reducción de tensión arterial</a:t>
            </a:r>
            <a:endParaRPr lang="es-ES" sz="1100" i="1" dirty="0"/>
          </a:p>
        </p:txBody>
      </p:sp>
      <p:sp>
        <p:nvSpPr>
          <p:cNvPr id="34" name="33 Rectángulo"/>
          <p:cNvSpPr/>
          <p:nvPr/>
        </p:nvSpPr>
        <p:spPr>
          <a:xfrm>
            <a:off x="5652914" y="3256742"/>
            <a:ext cx="334865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hangingPunct="0">
              <a:spcBef>
                <a:spcPts val="600"/>
              </a:spcBef>
              <a:tabLst>
                <a:tab pos="630238" algn="l"/>
              </a:tabLst>
            </a:pPr>
            <a:r>
              <a:rPr lang="es-ES" sz="1100" dirty="0" smtClean="0">
                <a:latin typeface="Calibri" pitchFamily="34" charset="0"/>
              </a:rPr>
              <a:t>Beneficios clínicos reales no comprobados </a:t>
            </a:r>
          </a:p>
          <a:p>
            <a:pPr lvl="0" algn="just" eaLnBrk="0" hangingPunct="0">
              <a:spcBef>
                <a:spcPts val="600"/>
              </a:spcBef>
              <a:tabLst>
                <a:tab pos="630238" algn="l"/>
              </a:tabLst>
            </a:pPr>
            <a:r>
              <a:rPr lang="es-ES" sz="1100" dirty="0" smtClean="0">
                <a:latin typeface="Calibri" pitchFamily="34" charset="0"/>
              </a:rPr>
              <a:t>Necesarios resultados ulteriores sobre reducción de morbilidad, mortalidad o curación.</a:t>
            </a:r>
          </a:p>
        </p:txBody>
      </p:sp>
      <p:sp>
        <p:nvSpPr>
          <p:cNvPr id="35" name="34 Rectángulo"/>
          <p:cNvSpPr/>
          <p:nvPr/>
        </p:nvSpPr>
        <p:spPr>
          <a:xfrm>
            <a:off x="1692474" y="1773610"/>
            <a:ext cx="2520280" cy="122413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1400"/>
          </a:p>
        </p:txBody>
      </p:sp>
      <p:sp>
        <p:nvSpPr>
          <p:cNvPr id="36" name="35 Rectángulo"/>
          <p:cNvSpPr/>
          <p:nvPr/>
        </p:nvSpPr>
        <p:spPr>
          <a:xfrm>
            <a:off x="1692474" y="1917626"/>
            <a:ext cx="24482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200" b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Variables clínicas finales u orientadas al paciente</a:t>
            </a:r>
            <a:r>
              <a:rPr lang="es-ES" sz="1200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es-ES" sz="1200" dirty="0"/>
          </a:p>
        </p:txBody>
      </p:sp>
      <p:sp>
        <p:nvSpPr>
          <p:cNvPr id="37" name="36 Rectángulo"/>
          <p:cNvSpPr/>
          <p:nvPr/>
        </p:nvSpPr>
        <p:spPr>
          <a:xfrm>
            <a:off x="1764482" y="2565698"/>
            <a:ext cx="239681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100" i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Reducción de eventos cardiovasculares</a:t>
            </a:r>
            <a:endParaRPr lang="es-ES" sz="1100" i="1" dirty="0"/>
          </a:p>
        </p:txBody>
      </p:sp>
      <p:sp>
        <p:nvSpPr>
          <p:cNvPr id="41" name="40 Rectángulo"/>
          <p:cNvSpPr/>
          <p:nvPr/>
        </p:nvSpPr>
        <p:spPr>
          <a:xfrm>
            <a:off x="1476450" y="5734050"/>
            <a:ext cx="7272808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2" name="41 Rectángulo"/>
          <p:cNvSpPr/>
          <p:nvPr/>
        </p:nvSpPr>
        <p:spPr>
          <a:xfrm>
            <a:off x="1608103" y="6094090"/>
            <a:ext cx="18500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400" b="1" dirty="0" smtClean="0">
                <a:solidFill>
                  <a:srgbClr val="FF0000"/>
                </a:solidFill>
                <a:latin typeface="Calibri" pitchFamily="34" charset="0"/>
              </a:rPr>
              <a:t>Consenso SORT (2004)</a:t>
            </a:r>
            <a:endParaRPr lang="es-ES" sz="1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43" name="42 Rectángulo"/>
          <p:cNvSpPr/>
          <p:nvPr/>
        </p:nvSpPr>
        <p:spPr>
          <a:xfrm>
            <a:off x="3636690" y="6259592"/>
            <a:ext cx="46614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400" u="sng" dirty="0" smtClean="0">
                <a:latin typeface="Calibri" pitchFamily="34" charset="0"/>
              </a:rPr>
              <a:t>Evidencia 3</a:t>
            </a:r>
            <a:r>
              <a:rPr lang="es-ES" sz="1400" dirty="0" smtClean="0">
                <a:latin typeface="Calibri" pitchFamily="34" charset="0"/>
              </a:rPr>
              <a:t>: estudios que se centren en variables intermedias</a:t>
            </a:r>
          </a:p>
        </p:txBody>
      </p:sp>
      <p:sp>
        <p:nvSpPr>
          <p:cNvPr id="44" name="43 Rectángulo"/>
          <p:cNvSpPr/>
          <p:nvPr/>
        </p:nvSpPr>
        <p:spPr>
          <a:xfrm>
            <a:off x="3636690" y="5950074"/>
            <a:ext cx="49809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400" u="sng" dirty="0" smtClean="0">
                <a:latin typeface="Calibri" pitchFamily="34" charset="0"/>
              </a:rPr>
              <a:t>Evidencia 1-2</a:t>
            </a:r>
            <a:r>
              <a:rPr lang="es-ES" sz="1400" dirty="0" smtClean="0">
                <a:latin typeface="Calibri" pitchFamily="34" charset="0"/>
              </a:rPr>
              <a:t>: estudios que se centren en variables clínicas finales</a:t>
            </a:r>
          </a:p>
        </p:txBody>
      </p:sp>
      <p:pic>
        <p:nvPicPr>
          <p:cNvPr id="39" name="~PP574.WAV">
            <a:hlinkClick r:id="" action="ppaction://media"/>
          </p:cNvPr>
          <p:cNvPicPr>
            <a:picLocks noRot="1" noChangeAspect="1"/>
          </p:cNvPicPr>
          <p:nvPr>
            <a:wavAudioFile r:embed="rId1" name="~PP574.WAV"/>
          </p:nvPr>
        </p:nvPicPr>
        <p:blipFill>
          <a:blip r:embed="rId4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987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5718" y="1"/>
            <a:ext cx="134772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Rectángulo"/>
          <p:cNvSpPr/>
          <p:nvPr/>
        </p:nvSpPr>
        <p:spPr>
          <a:xfrm>
            <a:off x="1188418" y="549474"/>
            <a:ext cx="7704856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ES" b="1" dirty="0" smtClean="0">
                <a:solidFill>
                  <a:schemeClr val="tx1"/>
                </a:solidFill>
                <a:latin typeface="Calibri" pitchFamily="34" charset="0"/>
              </a:rPr>
              <a:t>SEGURIDAD</a:t>
            </a:r>
            <a:endParaRPr lang="es-ES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7" name="26 Rectángulo"/>
          <p:cNvSpPr/>
          <p:nvPr/>
        </p:nvSpPr>
        <p:spPr>
          <a:xfrm>
            <a:off x="4140746" y="612771"/>
            <a:ext cx="4680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b="1" dirty="0" smtClean="0">
                <a:latin typeface="Calibri" pitchFamily="34" charset="0"/>
              </a:rPr>
              <a:t>Gravedad de la enfermedad a tratar y comparar con la de las alternativas disponibles</a:t>
            </a:r>
          </a:p>
        </p:txBody>
      </p:sp>
      <p:sp>
        <p:nvSpPr>
          <p:cNvPr id="100353" name="Rectangle 1"/>
          <p:cNvSpPr>
            <a:spLocks noChangeArrowheads="1"/>
          </p:cNvSpPr>
          <p:nvPr/>
        </p:nvSpPr>
        <p:spPr bwMode="auto">
          <a:xfrm>
            <a:off x="5652914" y="1754007"/>
            <a:ext cx="2376264" cy="117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Gravedad del efecto adverso</a:t>
            </a:r>
            <a:endParaRPr kumimoji="0" lang="es-E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Frecuencia del efecto adverso</a:t>
            </a:r>
            <a:endParaRPr kumimoji="0" lang="es-E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Experiencia de utilización</a:t>
            </a:r>
            <a:endParaRPr kumimoji="0" lang="es-E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Probabilidad de la interacción</a:t>
            </a:r>
            <a:r>
              <a:rPr kumimoji="0" lang="es-E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</a:p>
        </p:txBody>
      </p:sp>
      <p:sp>
        <p:nvSpPr>
          <p:cNvPr id="41" name="40 Rectángulo"/>
          <p:cNvSpPr/>
          <p:nvPr/>
        </p:nvSpPr>
        <p:spPr>
          <a:xfrm>
            <a:off x="3420666" y="4005858"/>
            <a:ext cx="19442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200" i="1" dirty="0" smtClean="0">
                <a:latin typeface="Calibri" pitchFamily="34" charset="0"/>
              </a:rPr>
              <a:t>Otras fuentes de información de seguridad</a:t>
            </a:r>
            <a:endParaRPr lang="es-ES" sz="1200" i="1" dirty="0">
              <a:latin typeface="Calibri" pitchFamily="34" charset="0"/>
            </a:endParaRPr>
          </a:p>
        </p:txBody>
      </p:sp>
      <p:sp>
        <p:nvSpPr>
          <p:cNvPr id="42" name="41 Rectángulo"/>
          <p:cNvSpPr/>
          <p:nvPr/>
        </p:nvSpPr>
        <p:spPr>
          <a:xfrm>
            <a:off x="1476450" y="2133650"/>
            <a:ext cx="3208186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1400" b="1" dirty="0" smtClean="0">
                <a:latin typeface="Calibri" pitchFamily="34" charset="0"/>
              </a:rPr>
              <a:t>Ensayos clínicos:  </a:t>
            </a:r>
            <a:r>
              <a:rPr lang="es-ES" sz="1600" b="1" dirty="0" smtClean="0">
                <a:latin typeface="Calibri" pitchFamily="34" charset="0"/>
              </a:rPr>
              <a:t>seguridad</a:t>
            </a:r>
            <a:r>
              <a:rPr lang="es-ES" sz="1400" b="1" dirty="0" smtClean="0">
                <a:latin typeface="Calibri" pitchFamily="34" charset="0"/>
              </a:rPr>
              <a:t> comparada</a:t>
            </a:r>
            <a:endParaRPr lang="es-ES" sz="1400" b="1" dirty="0">
              <a:latin typeface="Calibri" pitchFamily="34" charset="0"/>
            </a:endParaRPr>
          </a:p>
        </p:txBody>
      </p:sp>
      <p:cxnSp>
        <p:nvCxnSpPr>
          <p:cNvPr id="46" name="45 Conector recto de flecha"/>
          <p:cNvCxnSpPr/>
          <p:nvPr/>
        </p:nvCxnSpPr>
        <p:spPr>
          <a:xfrm>
            <a:off x="3420666" y="3789834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0354" name="Rectangle 2"/>
          <p:cNvSpPr>
            <a:spLocks noChangeArrowheads="1"/>
          </p:cNvSpPr>
          <p:nvPr/>
        </p:nvSpPr>
        <p:spPr bwMode="auto">
          <a:xfrm>
            <a:off x="1404442" y="4958526"/>
            <a:ext cx="7325852" cy="135158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— </a:t>
            </a:r>
            <a:r>
              <a:rPr kumimoji="0" lang="es-E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Estudios en fase IV </a:t>
            </a:r>
            <a:r>
              <a:rPr kumimoji="0" lang="es-E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o realizados en poblaciones más grandes o menos seleccionadas.</a:t>
            </a:r>
            <a:endParaRPr kumimoji="0" lang="es-E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— </a:t>
            </a:r>
            <a:r>
              <a:rPr kumimoji="0" lang="es-E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Sistemas de notificación espontánea de reacciones adversas</a:t>
            </a:r>
            <a:r>
              <a:rPr kumimoji="0" lang="es-E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, como la tarjeta amarilla.</a:t>
            </a:r>
            <a:endParaRPr kumimoji="0" lang="es-E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— </a:t>
            </a:r>
            <a:r>
              <a:rPr kumimoji="0" lang="es-E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Estudios epidemiológicos </a:t>
            </a:r>
            <a:r>
              <a:rPr kumimoji="0" lang="es-E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realizados en bases de datos sanitarias.</a:t>
            </a:r>
            <a:endParaRPr kumimoji="0" lang="es-E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— </a:t>
            </a:r>
            <a:r>
              <a:rPr kumimoji="0" lang="es-E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Revisiones sistemáticas </a:t>
            </a:r>
            <a:r>
              <a:rPr kumimoji="0" lang="es-E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de los ensayos clínicos y de estudios epidemiológicos observacionales. </a:t>
            </a:r>
            <a:endParaRPr kumimoji="0" lang="es-E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14" name="13 Flecha derecha"/>
          <p:cNvSpPr/>
          <p:nvPr/>
        </p:nvSpPr>
        <p:spPr>
          <a:xfrm>
            <a:off x="4860826" y="2205658"/>
            <a:ext cx="5760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Rectángulo"/>
          <p:cNvSpPr/>
          <p:nvPr/>
        </p:nvSpPr>
        <p:spPr>
          <a:xfrm>
            <a:off x="1548458" y="3296811"/>
            <a:ext cx="67687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smtClean="0">
                <a:latin typeface="Calibri" pitchFamily="34" charset="0"/>
              </a:rPr>
              <a:t>Poca potencia para detectar efectos adversos de baja frecuencia y los que se manifiestan a largo plazo</a:t>
            </a:r>
          </a:p>
        </p:txBody>
      </p:sp>
      <p:pic>
        <p:nvPicPr>
          <p:cNvPr id="16" name="~PP3578.WAV">
            <a:hlinkClick r:id="" action="ppaction://media"/>
          </p:cNvPr>
          <p:cNvPicPr>
            <a:picLocks noRot="1" noChangeAspect="1"/>
          </p:cNvPicPr>
          <p:nvPr>
            <a:wavAudioFile r:embed="rId1" name="~PP3578.WAV"/>
          </p:nvPr>
        </p:nvPicPr>
        <p:blipFill>
          <a:blip r:embed="rId4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6427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5718" y="1"/>
            <a:ext cx="134772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Rectángulo"/>
          <p:cNvSpPr/>
          <p:nvPr/>
        </p:nvSpPr>
        <p:spPr>
          <a:xfrm>
            <a:off x="1188418" y="549474"/>
            <a:ext cx="7704856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ES" b="1" dirty="0" smtClean="0">
                <a:solidFill>
                  <a:schemeClr val="tx1"/>
                </a:solidFill>
                <a:latin typeface="Calibri" pitchFamily="34" charset="0"/>
              </a:rPr>
              <a:t>CONVENIENCIA - ADECUACIÓN</a:t>
            </a:r>
            <a:endParaRPr lang="es-ES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7" name="26 Rectángulo"/>
          <p:cNvSpPr/>
          <p:nvPr/>
        </p:nvSpPr>
        <p:spPr>
          <a:xfrm>
            <a:off x="5076850" y="621482"/>
            <a:ext cx="37444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b="1" dirty="0" smtClean="0">
                <a:latin typeface="Calibri" pitchFamily="34" charset="0"/>
              </a:rPr>
              <a:t>Administración, posología, disponibilidad, aceptabilidad</a:t>
            </a:r>
          </a:p>
        </p:txBody>
      </p:sp>
      <p:sp>
        <p:nvSpPr>
          <p:cNvPr id="33" name="32 Rectángulo"/>
          <p:cNvSpPr/>
          <p:nvPr/>
        </p:nvSpPr>
        <p:spPr>
          <a:xfrm>
            <a:off x="1620466" y="1989634"/>
            <a:ext cx="6912768" cy="15121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1600"/>
          </a:p>
        </p:txBody>
      </p:sp>
      <p:sp>
        <p:nvSpPr>
          <p:cNvPr id="34" name="33 Rectángulo"/>
          <p:cNvSpPr/>
          <p:nvPr/>
        </p:nvSpPr>
        <p:spPr>
          <a:xfrm>
            <a:off x="1548458" y="1413570"/>
            <a:ext cx="44644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b="1" dirty="0" smtClean="0">
                <a:latin typeface="Calibri" pitchFamily="34" charset="0"/>
              </a:rPr>
              <a:t>Disminuir las molestias para el paciente y facilitar el cumplimiento</a:t>
            </a:r>
            <a:endParaRPr lang="es-ES" sz="1200" b="1" dirty="0">
              <a:latin typeface="Calibri" pitchFamily="34" charset="0"/>
            </a:endParaRPr>
          </a:p>
        </p:txBody>
      </p:sp>
      <p:sp>
        <p:nvSpPr>
          <p:cNvPr id="35" name="34 Rectángulo"/>
          <p:cNvSpPr/>
          <p:nvPr/>
        </p:nvSpPr>
        <p:spPr>
          <a:xfrm>
            <a:off x="6084962" y="1341562"/>
            <a:ext cx="23042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smtClean="0">
                <a:latin typeface="Calibri" pitchFamily="34" charset="0"/>
              </a:rPr>
              <a:t>Vía oral preferible a la parenteral </a:t>
            </a:r>
          </a:p>
          <a:p>
            <a:r>
              <a:rPr lang="es-ES" sz="1200" dirty="0" smtClean="0">
                <a:latin typeface="Calibri" pitchFamily="34" charset="0"/>
              </a:rPr>
              <a:t>1 toma al día mejor que 3</a:t>
            </a:r>
            <a:endParaRPr lang="es-ES" sz="1200" dirty="0"/>
          </a:p>
        </p:txBody>
      </p:sp>
      <p:sp>
        <p:nvSpPr>
          <p:cNvPr id="36" name="35 Rectángulo"/>
          <p:cNvSpPr/>
          <p:nvPr/>
        </p:nvSpPr>
        <p:spPr>
          <a:xfrm>
            <a:off x="1692474" y="2032025"/>
            <a:ext cx="16901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dirty="0" smtClean="0">
                <a:latin typeface="Calibri" pitchFamily="34" charset="0"/>
              </a:rPr>
              <a:t>Ventajas en adecuación </a:t>
            </a:r>
            <a:endParaRPr lang="es-ES" sz="1200" dirty="0">
              <a:latin typeface="Calibri" pitchFamily="34" charset="0"/>
            </a:endParaRPr>
          </a:p>
        </p:txBody>
      </p:sp>
      <p:sp>
        <p:nvSpPr>
          <p:cNvPr id="37" name="36 Rectángulo"/>
          <p:cNvSpPr/>
          <p:nvPr/>
        </p:nvSpPr>
        <p:spPr>
          <a:xfrm>
            <a:off x="6203737" y="2032025"/>
            <a:ext cx="14654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dirty="0" smtClean="0">
                <a:latin typeface="Calibri" pitchFamily="34" charset="0"/>
              </a:rPr>
              <a:t>Eficacia / efectividad</a:t>
            </a:r>
            <a:endParaRPr lang="es-ES" sz="1200" dirty="0">
              <a:latin typeface="Calibri" pitchFamily="34" charset="0"/>
            </a:endParaRPr>
          </a:p>
        </p:txBody>
      </p:sp>
      <p:cxnSp>
        <p:nvCxnSpPr>
          <p:cNvPr id="38" name="37 Conector recto de flecha"/>
          <p:cNvCxnSpPr>
            <a:stCxn id="36" idx="3"/>
            <a:endCxn id="37" idx="1"/>
          </p:cNvCxnSpPr>
          <p:nvPr/>
        </p:nvCxnSpPr>
        <p:spPr>
          <a:xfrm>
            <a:off x="3382617" y="2170525"/>
            <a:ext cx="282112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38 Rectángulo"/>
          <p:cNvSpPr/>
          <p:nvPr/>
        </p:nvSpPr>
        <p:spPr>
          <a:xfrm>
            <a:off x="3420666" y="2320057"/>
            <a:ext cx="10801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smtClean="0">
                <a:latin typeface="Calibri" pitchFamily="34" charset="0"/>
              </a:rPr>
              <a:t>Reducir complejidad</a:t>
            </a:r>
            <a:endParaRPr lang="es-ES" sz="1200" dirty="0">
              <a:latin typeface="Calibri" pitchFamily="34" charset="0"/>
            </a:endParaRPr>
          </a:p>
        </p:txBody>
      </p:sp>
      <p:sp>
        <p:nvSpPr>
          <p:cNvPr id="40" name="39 Rectángulo"/>
          <p:cNvSpPr/>
          <p:nvPr/>
        </p:nvSpPr>
        <p:spPr>
          <a:xfrm>
            <a:off x="5076851" y="2320057"/>
            <a:ext cx="9361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smtClean="0">
                <a:latin typeface="Calibri" pitchFamily="34" charset="0"/>
              </a:rPr>
              <a:t>Mejora en adherencia</a:t>
            </a:r>
            <a:endParaRPr lang="es-ES" sz="1200" dirty="0">
              <a:latin typeface="Calibri" pitchFamily="34" charset="0"/>
            </a:endParaRPr>
          </a:p>
        </p:txBody>
      </p:sp>
      <p:cxnSp>
        <p:nvCxnSpPr>
          <p:cNvPr id="43" name="42 Conector recto de flecha"/>
          <p:cNvCxnSpPr/>
          <p:nvPr/>
        </p:nvCxnSpPr>
        <p:spPr>
          <a:xfrm>
            <a:off x="4284762" y="2536081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43 Conector recto de flecha"/>
          <p:cNvCxnSpPr/>
          <p:nvPr/>
        </p:nvCxnSpPr>
        <p:spPr>
          <a:xfrm>
            <a:off x="2700586" y="2392065"/>
            <a:ext cx="648072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44 Conector recto de flecha"/>
          <p:cNvCxnSpPr/>
          <p:nvPr/>
        </p:nvCxnSpPr>
        <p:spPr>
          <a:xfrm flipV="1">
            <a:off x="6084962" y="2320057"/>
            <a:ext cx="504056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46 Rectángulo"/>
          <p:cNvSpPr/>
          <p:nvPr/>
        </p:nvSpPr>
        <p:spPr>
          <a:xfrm>
            <a:off x="3204642" y="2781722"/>
            <a:ext cx="12753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i="1" dirty="0" smtClean="0">
                <a:latin typeface="Calibri" pitchFamily="34" charset="0"/>
              </a:rPr>
              <a:t>Dosis única diaria</a:t>
            </a:r>
            <a:endParaRPr lang="es-ES" sz="1200" i="1" dirty="0">
              <a:latin typeface="Calibri" pitchFamily="34" charset="0"/>
            </a:endParaRPr>
          </a:p>
        </p:txBody>
      </p:sp>
      <p:sp>
        <p:nvSpPr>
          <p:cNvPr id="48" name="47 Rectángulo"/>
          <p:cNvSpPr/>
          <p:nvPr/>
        </p:nvSpPr>
        <p:spPr>
          <a:xfrm>
            <a:off x="3636690" y="3213770"/>
            <a:ext cx="24482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¿Comodidad a un coste razonable? </a:t>
            </a:r>
            <a:endParaRPr lang="es-ES" sz="12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1188418" y="3789834"/>
            <a:ext cx="7704856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ES" b="1" dirty="0" smtClean="0">
                <a:solidFill>
                  <a:schemeClr val="tx1"/>
                </a:solidFill>
                <a:latin typeface="Calibri" pitchFamily="34" charset="0"/>
              </a:rPr>
              <a:t>COSTE</a:t>
            </a:r>
            <a:endParaRPr lang="es-ES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2" name="Rectangle 1"/>
          <p:cNvSpPr>
            <a:spLocks noChangeArrowheads="1"/>
          </p:cNvSpPr>
          <p:nvPr/>
        </p:nvSpPr>
        <p:spPr bwMode="auto">
          <a:xfrm>
            <a:off x="4587731" y="3861842"/>
            <a:ext cx="411548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sz="1400" b="1" dirty="0" smtClean="0">
                <a:latin typeface="Calibri" pitchFamily="34" charset="0"/>
              </a:rPr>
              <a:t>Coste relativo por día de tratamiento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sz="1400" b="1" dirty="0" smtClean="0">
                <a:latin typeface="Calibri" pitchFamily="34" charset="0"/>
              </a:rPr>
              <a:t>Coste de adquisición, administración, monitorización</a:t>
            </a:r>
          </a:p>
        </p:txBody>
      </p:sp>
      <p:sp>
        <p:nvSpPr>
          <p:cNvPr id="54" name="53 Rectángulo"/>
          <p:cNvSpPr/>
          <p:nvPr/>
        </p:nvSpPr>
        <p:spPr>
          <a:xfrm>
            <a:off x="1404442" y="4581922"/>
            <a:ext cx="41044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b="1" dirty="0" smtClean="0">
                <a:latin typeface="Calibri" pitchFamily="34" charset="0"/>
              </a:rPr>
              <a:t>Coste comparativo del medicamento frente a alternativas</a:t>
            </a:r>
          </a:p>
        </p:txBody>
      </p:sp>
      <p:sp>
        <p:nvSpPr>
          <p:cNvPr id="55" name="54 Rectángulo"/>
          <p:cNvSpPr/>
          <p:nvPr/>
        </p:nvSpPr>
        <p:spPr>
          <a:xfrm>
            <a:off x="1744573" y="5085978"/>
            <a:ext cx="1905266" cy="27699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s-ES" sz="1200" b="1" dirty="0" smtClean="0">
                <a:latin typeface="Calibri" pitchFamily="34" charset="0"/>
              </a:rPr>
              <a:t>¿Balance beneficio/riesgo?</a:t>
            </a:r>
            <a:endParaRPr lang="es-ES" sz="1200" b="1" dirty="0"/>
          </a:p>
        </p:txBody>
      </p:sp>
      <p:sp>
        <p:nvSpPr>
          <p:cNvPr id="56" name="55 Rectángulo"/>
          <p:cNvSpPr/>
          <p:nvPr/>
        </p:nvSpPr>
        <p:spPr>
          <a:xfrm>
            <a:off x="3780706" y="5013970"/>
            <a:ext cx="62709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b="1" dirty="0" smtClean="0">
                <a:latin typeface="Calibri" pitchFamily="34" charset="0"/>
              </a:rPr>
              <a:t>Similar</a:t>
            </a:r>
            <a:endParaRPr lang="es-ES" sz="1200" b="1" dirty="0"/>
          </a:p>
        </p:txBody>
      </p:sp>
      <p:sp>
        <p:nvSpPr>
          <p:cNvPr id="57" name="56 Rectángulo"/>
          <p:cNvSpPr/>
          <p:nvPr/>
        </p:nvSpPr>
        <p:spPr>
          <a:xfrm>
            <a:off x="3780706" y="5457051"/>
            <a:ext cx="5741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b="1" dirty="0" smtClean="0">
                <a:latin typeface="Calibri" pitchFamily="34" charset="0"/>
              </a:rPr>
              <a:t>Mejor</a:t>
            </a:r>
            <a:endParaRPr lang="es-ES" sz="1200" b="1" dirty="0"/>
          </a:p>
        </p:txBody>
      </p:sp>
      <p:sp>
        <p:nvSpPr>
          <p:cNvPr id="58" name="57 Rectángulo"/>
          <p:cNvSpPr/>
          <p:nvPr/>
        </p:nvSpPr>
        <p:spPr>
          <a:xfrm>
            <a:off x="4749847" y="5013970"/>
            <a:ext cx="97507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dirty="0" smtClean="0">
                <a:latin typeface="Calibri" pitchFamily="34" charset="0"/>
              </a:rPr>
              <a:t>Menor coste</a:t>
            </a:r>
            <a:endParaRPr lang="es-ES" sz="1200" dirty="0"/>
          </a:p>
        </p:txBody>
      </p:sp>
      <p:sp>
        <p:nvSpPr>
          <p:cNvPr id="60" name="59 Rectángulo"/>
          <p:cNvSpPr/>
          <p:nvPr/>
        </p:nvSpPr>
        <p:spPr>
          <a:xfrm>
            <a:off x="4735094" y="5457051"/>
            <a:ext cx="62978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dirty="0" smtClean="0">
                <a:latin typeface="Calibri" pitchFamily="34" charset="0"/>
              </a:rPr>
              <a:t>Valorar</a:t>
            </a:r>
            <a:endParaRPr lang="es-ES" sz="1200" dirty="0"/>
          </a:p>
        </p:txBody>
      </p:sp>
      <p:sp>
        <p:nvSpPr>
          <p:cNvPr id="31" name="30 Rectángulo"/>
          <p:cNvSpPr/>
          <p:nvPr/>
        </p:nvSpPr>
        <p:spPr>
          <a:xfrm>
            <a:off x="5571436" y="5302002"/>
            <a:ext cx="13056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dirty="0" smtClean="0">
                <a:latin typeface="Calibri" pitchFamily="34" charset="0"/>
              </a:rPr>
              <a:t>Máxima eficiencia</a:t>
            </a:r>
          </a:p>
        </p:txBody>
      </p:sp>
      <p:sp>
        <p:nvSpPr>
          <p:cNvPr id="32" name="31 Rectángulo"/>
          <p:cNvSpPr/>
          <p:nvPr/>
        </p:nvSpPr>
        <p:spPr>
          <a:xfrm>
            <a:off x="5584876" y="5590034"/>
            <a:ext cx="258831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smtClean="0">
                <a:latin typeface="Calibri" pitchFamily="34" charset="0"/>
              </a:rPr>
              <a:t>Pacientes que más se van a beneficiar</a:t>
            </a:r>
          </a:p>
        </p:txBody>
      </p:sp>
      <p:sp>
        <p:nvSpPr>
          <p:cNvPr id="41" name="40 Abrir llave"/>
          <p:cNvSpPr/>
          <p:nvPr/>
        </p:nvSpPr>
        <p:spPr>
          <a:xfrm>
            <a:off x="3708698" y="5013970"/>
            <a:ext cx="144016" cy="720080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46" name="45 Conector recto de flecha"/>
          <p:cNvCxnSpPr/>
          <p:nvPr/>
        </p:nvCxnSpPr>
        <p:spPr>
          <a:xfrm>
            <a:off x="4500786" y="5157986"/>
            <a:ext cx="21602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50 Conector recto de flecha"/>
          <p:cNvCxnSpPr/>
          <p:nvPr/>
        </p:nvCxnSpPr>
        <p:spPr>
          <a:xfrm>
            <a:off x="4500786" y="5601067"/>
            <a:ext cx="21602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2" name="61 Conector recto de flecha"/>
          <p:cNvCxnSpPr>
            <a:stCxn id="60" idx="3"/>
            <a:endCxn id="31" idx="1"/>
          </p:cNvCxnSpPr>
          <p:nvPr/>
        </p:nvCxnSpPr>
        <p:spPr>
          <a:xfrm flipV="1">
            <a:off x="5364882" y="5440502"/>
            <a:ext cx="206554" cy="1550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63 Conector recto de flecha"/>
          <p:cNvCxnSpPr>
            <a:stCxn id="60" idx="3"/>
            <a:endCxn id="32" idx="1"/>
          </p:cNvCxnSpPr>
          <p:nvPr/>
        </p:nvCxnSpPr>
        <p:spPr>
          <a:xfrm>
            <a:off x="5364882" y="5595551"/>
            <a:ext cx="219994" cy="1329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65 Rectángulo"/>
          <p:cNvSpPr/>
          <p:nvPr/>
        </p:nvSpPr>
        <p:spPr>
          <a:xfrm>
            <a:off x="2772594" y="6094090"/>
            <a:ext cx="4824536" cy="3693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s-ES" b="1" dirty="0" smtClean="0">
                <a:ln/>
                <a:solidFill>
                  <a:schemeClr val="accent3"/>
                </a:solidFill>
                <a:latin typeface="Calibri" pitchFamily="34" charset="0"/>
              </a:rPr>
              <a:t>EVALUACIÓN FARMACOECONÓMICA</a:t>
            </a:r>
            <a:endParaRPr lang="es-ES" b="1" dirty="0">
              <a:ln/>
              <a:solidFill>
                <a:schemeClr val="accent3"/>
              </a:solidFill>
              <a:latin typeface="Calibri" pitchFamily="34" charset="0"/>
            </a:endParaRPr>
          </a:p>
        </p:txBody>
      </p:sp>
      <p:pic>
        <p:nvPicPr>
          <p:cNvPr id="63" name="~PP2058.WAV">
            <a:hlinkClick r:id="" action="ppaction://media"/>
          </p:cNvPr>
          <p:cNvPicPr>
            <a:picLocks noRot="1" noChangeAspect="1"/>
          </p:cNvPicPr>
          <p:nvPr>
            <a:wavAudioFile r:embed="rId1" name="~PP2058.WAV"/>
          </p:nvPr>
        </p:nvPicPr>
        <p:blipFill>
          <a:blip r:embed="rId4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3459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52486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Rectángulo"/>
          <p:cNvSpPr/>
          <p:nvPr/>
        </p:nvSpPr>
        <p:spPr>
          <a:xfrm>
            <a:off x="1116410" y="1413570"/>
            <a:ext cx="727280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ALTERNATIVAS TERAPÉUTICAS EQUIVALENTES</a:t>
            </a:r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8618" y="3645818"/>
            <a:ext cx="3600400" cy="242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~PP2641.WAV">
            <a:hlinkClick r:id="" action="ppaction://media"/>
          </p:cNvPr>
          <p:cNvPicPr>
            <a:picLocks noRot="1" noChangeAspect="1"/>
          </p:cNvPicPr>
          <p:nvPr>
            <a:wavAudioFile r:embed="rId1" name="~PP2641.WAV"/>
          </p:nvPr>
        </p:nvPicPr>
        <p:blipFill>
          <a:blip r:embed="rId5" cstate="print"/>
          <a:stretch>
            <a:fillRect/>
          </a:stretch>
        </p:blipFill>
        <p:spPr>
          <a:xfrm>
            <a:off x="8675688" y="63896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74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9.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.9|19|14.9|1|21.6|5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|35.8|1.1|1.4|10.6|6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8|21.4|13.5|1.8|2.6|2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4|5.6|9.2|9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6.4|3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|1.6|2.7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o">
  <a:themeElements>
    <a:clrScheme name="Solsti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txDef>
      <a:spPr bwMode="auto">
        <a:ln>
          <a:headEnd/>
          <a:tailEnd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wrap="square" lIns="86913" tIns="43456" rIns="86913" bIns="43456" anchor="ctr" anchorCtr="0">
        <a:spAutoFit/>
      </a:bodyPr>
      <a:lstStyle>
        <a:defPPr algn="ctr">
          <a:defRPr sz="3500" b="1" dirty="0" smtClean="0">
            <a:effectLst/>
            <a:latin typeface="Arial" pitchFamily="34" charset="0"/>
            <a:cs typeface="Arial" pitchFamily="34" charset="0"/>
          </a:defRPr>
        </a:defPPr>
      </a:lstStyle>
      <a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a:style>
    </a:tx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5249</TotalTime>
  <Words>2471</Words>
  <Application>Microsoft Office PowerPoint</Application>
  <PresentationFormat>Personalizado</PresentationFormat>
  <Paragraphs>381</Paragraphs>
  <Slides>33</Slides>
  <Notes>1</Notes>
  <HiddenSlides>0</HiddenSlides>
  <MMClips>33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4" baseType="lpstr">
      <vt:lpstr>Solsticio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sas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sifenixca</dc:creator>
  <cp:lastModifiedBy>Casa</cp:lastModifiedBy>
  <cp:revision>615</cp:revision>
  <dcterms:created xsi:type="dcterms:W3CDTF">2011-03-08T18:14:55Z</dcterms:created>
  <dcterms:modified xsi:type="dcterms:W3CDTF">2015-09-30T08:20:19Z</dcterms:modified>
</cp:coreProperties>
</file>