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1"/>
  </p:sldMasterIdLst>
  <p:notesMasterIdLst>
    <p:notesMasterId r:id="rId59"/>
  </p:notesMasterIdLst>
  <p:handoutMasterIdLst>
    <p:handoutMasterId r:id="rId60"/>
  </p:handoutMasterIdLst>
  <p:sldIdLst>
    <p:sldId id="376" r:id="rId2"/>
    <p:sldId id="285" r:id="rId3"/>
    <p:sldId id="335" r:id="rId4"/>
    <p:sldId id="361" r:id="rId5"/>
    <p:sldId id="322" r:id="rId6"/>
    <p:sldId id="342" r:id="rId7"/>
    <p:sldId id="324" r:id="rId8"/>
    <p:sldId id="325" r:id="rId9"/>
    <p:sldId id="267" r:id="rId10"/>
    <p:sldId id="264" r:id="rId11"/>
    <p:sldId id="334" r:id="rId12"/>
    <p:sldId id="333" r:id="rId13"/>
    <p:sldId id="341" r:id="rId14"/>
    <p:sldId id="339" r:id="rId15"/>
    <p:sldId id="340" r:id="rId16"/>
    <p:sldId id="344" r:id="rId17"/>
    <p:sldId id="345" r:id="rId18"/>
    <p:sldId id="343" r:id="rId19"/>
    <p:sldId id="308" r:id="rId20"/>
    <p:sldId id="294" r:id="rId21"/>
    <p:sldId id="374" r:id="rId22"/>
    <p:sldId id="348" r:id="rId23"/>
    <p:sldId id="378" r:id="rId24"/>
    <p:sldId id="297" r:id="rId25"/>
    <p:sldId id="309" r:id="rId26"/>
    <p:sldId id="327" r:id="rId27"/>
    <p:sldId id="352" r:id="rId28"/>
    <p:sldId id="375" r:id="rId29"/>
    <p:sldId id="367" r:id="rId30"/>
    <p:sldId id="384" r:id="rId31"/>
    <p:sldId id="385" r:id="rId32"/>
    <p:sldId id="387" r:id="rId33"/>
    <p:sldId id="353" r:id="rId34"/>
    <p:sldId id="336" r:id="rId35"/>
    <p:sldId id="337" r:id="rId36"/>
    <p:sldId id="291" r:id="rId37"/>
    <p:sldId id="312" r:id="rId38"/>
    <p:sldId id="313" r:id="rId39"/>
    <p:sldId id="311" r:id="rId40"/>
    <p:sldId id="283" r:id="rId41"/>
    <p:sldId id="357" r:id="rId42"/>
    <p:sldId id="358" r:id="rId43"/>
    <p:sldId id="371" r:id="rId44"/>
    <p:sldId id="299" r:id="rId45"/>
    <p:sldId id="364" r:id="rId46"/>
    <p:sldId id="382" r:id="rId47"/>
    <p:sldId id="354" r:id="rId48"/>
    <p:sldId id="379" r:id="rId49"/>
    <p:sldId id="366" r:id="rId50"/>
    <p:sldId id="362" r:id="rId51"/>
    <p:sldId id="301" r:id="rId52"/>
    <p:sldId id="372" r:id="rId53"/>
    <p:sldId id="381" r:id="rId54"/>
    <p:sldId id="388" r:id="rId55"/>
    <p:sldId id="380" r:id="rId56"/>
    <p:sldId id="370" r:id="rId57"/>
    <p:sldId id="377" r:id="rId58"/>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0F11"/>
    <a:srgbClr val="B2B2B2"/>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5" autoAdjust="0"/>
    <p:restoredTop sz="94728" autoAdjust="0"/>
  </p:normalViewPr>
  <p:slideViewPr>
    <p:cSldViewPr>
      <p:cViewPr varScale="1">
        <p:scale>
          <a:sx n="92" d="100"/>
          <a:sy n="92" d="100"/>
        </p:scale>
        <p:origin x="-576" y="-96"/>
      </p:cViewPr>
      <p:guideLst>
        <p:guide orient="horz" pos="2160"/>
        <p:guide pos="2880"/>
      </p:guideLst>
    </p:cSldViewPr>
  </p:slideViewPr>
  <p:outlineViewPr>
    <p:cViewPr>
      <p:scale>
        <a:sx n="33" d="100"/>
        <a:sy n="33" d="100"/>
      </p:scale>
      <p:origin x="0" y="6402"/>
    </p:cViewPr>
  </p:outlineViewPr>
  <p:notesTextViewPr>
    <p:cViewPr>
      <p:scale>
        <a:sx n="1" d="1"/>
        <a:sy n="1" d="1"/>
      </p:scale>
      <p:origin x="0" y="0"/>
    </p:cViewPr>
  </p:notesTextViewPr>
  <p:sorterViewPr>
    <p:cViewPr>
      <p:scale>
        <a:sx n="108" d="100"/>
        <a:sy n="108" d="100"/>
      </p:scale>
      <p:origin x="0" y="13758"/>
    </p:cViewPr>
  </p:sorterViewPr>
  <p:notesViewPr>
    <p:cSldViewPr>
      <p:cViewPr varScale="1">
        <p:scale>
          <a:sx n="60" d="100"/>
          <a:sy n="60" d="100"/>
        </p:scale>
        <p:origin x="-2538"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21F1046-A797-49C9-B4C9-FCB4100C33C7}" type="datetimeFigureOut">
              <a:rPr lang="es-ES"/>
              <a:pPr>
                <a:defRPr/>
              </a:pPr>
              <a:t>21/06/2012</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AC64D0C-E052-403C-A2F9-6D6FAAB8E173}" type="slidenum">
              <a:rPr lang="es-ES"/>
              <a:pPr>
                <a:defRPr/>
              </a:pPr>
              <a:t>‹Nº›</a:t>
            </a:fld>
            <a:endParaRPr lang="es-E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54831C5-1DBD-4DBC-A1A5-8FB054F46118}" type="datetimeFigureOut">
              <a:rPr lang="es-ES"/>
              <a:pPr>
                <a:defRPr/>
              </a:pPr>
              <a:t>21/06/2012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86FEC06-DAD3-4B8D-8DAB-044F0D29A9AC}" type="slidenum">
              <a:rPr lang="es-ES"/>
              <a:pPr>
                <a:defRPr/>
              </a:pPr>
              <a:t>‹Nº›</a:t>
            </a:fld>
            <a:endParaRPr lang="es-E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1 Marcador de imagen de diapositiva"/>
          <p:cNvSpPr>
            <a:spLocks noGrp="1" noRot="1" noChangeAspect="1"/>
          </p:cNvSpPr>
          <p:nvPr>
            <p:ph type="sldImg"/>
          </p:nvPr>
        </p:nvSpPr>
        <p:spPr bwMode="auto">
          <a:noFill/>
          <a:ln>
            <a:solidFill>
              <a:srgbClr val="000000"/>
            </a:solidFill>
            <a:miter lim="800000"/>
            <a:headEnd/>
            <a:tailEnd/>
          </a:ln>
        </p:spPr>
      </p:sp>
      <p:sp>
        <p:nvSpPr>
          <p:cNvPr id="16386"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 smtClean="0"/>
          </a:p>
        </p:txBody>
      </p:sp>
      <p:sp>
        <p:nvSpPr>
          <p:cNvPr id="4" name="3 Marcador de número de diapositiva"/>
          <p:cNvSpPr>
            <a:spLocks noGrp="1"/>
          </p:cNvSpPr>
          <p:nvPr>
            <p:ph type="sldNum" sz="quarter" idx="5"/>
          </p:nvPr>
        </p:nvSpPr>
        <p:spPr/>
        <p:txBody>
          <a:bodyPr/>
          <a:lstStyle/>
          <a:p>
            <a:pPr>
              <a:defRPr/>
            </a:pPr>
            <a:fld id="{CBE50BBD-C74E-49E5-9A5B-1D0DDAEC3CB4}" type="slidenum">
              <a:rPr lang="es-ES" smtClean="0"/>
              <a:pPr>
                <a:defRPr/>
              </a:pPr>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s-ES" smtClean="0"/>
              <a:t>Dudas que había en cuanto a hepatotoxicidad se han despejado. El tratamiento a largo plazo es seguro y se realizarán controles de LFTs periódicamente, suspendiendo el ACo en pacientes con 3xULN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1 Marcador de imagen de diapositiva"/>
          <p:cNvSpPr>
            <a:spLocks noGrp="1" noRot="1" noChangeAspect="1"/>
          </p:cNvSpPr>
          <p:nvPr>
            <p:ph type="sldImg"/>
          </p:nvPr>
        </p:nvSpPr>
        <p:spPr bwMode="auto">
          <a:noFill/>
          <a:ln>
            <a:solidFill>
              <a:srgbClr val="000000"/>
            </a:solidFill>
            <a:miter lim="800000"/>
            <a:headEnd/>
            <a:tailEnd/>
          </a:ln>
        </p:spPr>
      </p:sp>
      <p:sp>
        <p:nvSpPr>
          <p:cNvPr id="6246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s-ES_tradnl" smtClean="0"/>
          </a:p>
        </p:txBody>
      </p:sp>
      <p:sp>
        <p:nvSpPr>
          <p:cNvPr id="4" name="3 Marcador de número de diapositiva"/>
          <p:cNvSpPr>
            <a:spLocks noGrp="1"/>
          </p:cNvSpPr>
          <p:nvPr>
            <p:ph type="sldNum" sz="quarter" idx="5"/>
          </p:nvPr>
        </p:nvSpPr>
        <p:spPr/>
        <p:txBody>
          <a:bodyPr/>
          <a:lstStyle/>
          <a:p>
            <a:pPr>
              <a:defRPr/>
            </a:pPr>
            <a:fld id="{CF786D57-DC37-41FE-A347-6E2A36C440E7}" type="slidenum">
              <a:rPr lang="es-ES" smtClean="0"/>
              <a:pPr>
                <a:defRPr/>
              </a:pPr>
              <a:t>35</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1 Marcador de imagen de diapositiva"/>
          <p:cNvSpPr>
            <a:spLocks noGrp="1" noRot="1" noChangeAspect="1"/>
          </p:cNvSpPr>
          <p:nvPr>
            <p:ph type="sldImg"/>
          </p:nvPr>
        </p:nvSpPr>
        <p:spPr bwMode="auto">
          <a:noFill/>
          <a:ln>
            <a:solidFill>
              <a:srgbClr val="000000"/>
            </a:solidFill>
            <a:miter lim="800000"/>
            <a:headEnd/>
            <a:tailEnd/>
          </a:ln>
        </p:spPr>
      </p:sp>
      <p:sp>
        <p:nvSpPr>
          <p:cNvPr id="67586"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_tradnl" smtClean="0"/>
          </a:p>
        </p:txBody>
      </p:sp>
      <p:sp>
        <p:nvSpPr>
          <p:cNvPr id="4" name="3 Marcador de número de diapositiva"/>
          <p:cNvSpPr>
            <a:spLocks noGrp="1"/>
          </p:cNvSpPr>
          <p:nvPr>
            <p:ph type="sldNum" sz="quarter" idx="5"/>
          </p:nvPr>
        </p:nvSpPr>
        <p:spPr/>
        <p:txBody>
          <a:bodyPr/>
          <a:lstStyle/>
          <a:p>
            <a:pPr>
              <a:defRPr/>
            </a:pPr>
            <a:fld id="{D92CCAA9-B38E-47B8-AD7B-7EAD51FBFB39}" type="slidenum">
              <a:rPr lang="es-ES" smtClean="0"/>
              <a:pPr>
                <a:defRPr/>
              </a:pPr>
              <a:t>39</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1 Marcador de imagen de diapositiva"/>
          <p:cNvSpPr>
            <a:spLocks noGrp="1" noRot="1" noChangeAspect="1"/>
          </p:cNvSpPr>
          <p:nvPr>
            <p:ph type="sldImg"/>
          </p:nvPr>
        </p:nvSpPr>
        <p:spPr bwMode="auto">
          <a:noFill/>
          <a:ln>
            <a:solidFill>
              <a:srgbClr val="000000"/>
            </a:solidFill>
            <a:miter lim="800000"/>
            <a:headEnd/>
            <a:tailEnd/>
          </a:ln>
        </p:spPr>
      </p:sp>
      <p:sp>
        <p:nvSpPr>
          <p:cNvPr id="73730"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s-ES_tradnl" smtClean="0"/>
          </a:p>
        </p:txBody>
      </p:sp>
      <p:sp>
        <p:nvSpPr>
          <p:cNvPr id="4" name="3 Marcador de número de diapositiva"/>
          <p:cNvSpPr>
            <a:spLocks noGrp="1"/>
          </p:cNvSpPr>
          <p:nvPr>
            <p:ph type="sldNum" sz="quarter" idx="5"/>
          </p:nvPr>
        </p:nvSpPr>
        <p:spPr/>
        <p:txBody>
          <a:bodyPr/>
          <a:lstStyle/>
          <a:p>
            <a:pPr>
              <a:defRPr/>
            </a:pPr>
            <a:fld id="{4DB4881C-952F-4B9A-AF64-1E331754E0E0}" type="slidenum">
              <a:rPr lang="es-ES" smtClean="0"/>
              <a:pPr>
                <a:defRPr/>
              </a:pPr>
              <a:t>44</a:t>
            </a:fld>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1 Marcador de imagen de diapositiva"/>
          <p:cNvSpPr>
            <a:spLocks noGrp="1" noRot="1" noChangeAspect="1"/>
          </p:cNvSpPr>
          <p:nvPr>
            <p:ph type="sldImg"/>
          </p:nvPr>
        </p:nvSpPr>
        <p:spPr bwMode="auto">
          <a:noFill/>
          <a:ln>
            <a:solidFill>
              <a:srgbClr val="000000"/>
            </a:solidFill>
            <a:miter lim="800000"/>
            <a:headEnd/>
            <a:tailEnd/>
          </a:ln>
        </p:spPr>
      </p:sp>
      <p:sp>
        <p:nvSpPr>
          <p:cNvPr id="76802" name="2 Marcador de notas"/>
          <p:cNvSpPr>
            <a:spLocks noGrp="1"/>
          </p:cNvSpPr>
          <p:nvPr>
            <p:ph type="body" idx="1"/>
          </p:nvPr>
        </p:nvSpPr>
        <p:spPr bwMode="auto">
          <a:noFill/>
        </p:spPr>
        <p:txBody>
          <a:bodyPr wrap="square" numCol="1" anchor="t" anchorCtr="0" compatLnSpc="1">
            <a:prstTxWarp prst="textNoShape">
              <a:avLst/>
            </a:prstTxWarp>
          </a:bodyPr>
          <a:lstStyle/>
          <a:p>
            <a:endParaRPr lang="es-ES" smtClean="0"/>
          </a:p>
        </p:txBody>
      </p:sp>
      <p:sp>
        <p:nvSpPr>
          <p:cNvPr id="4" name="3 Marcador de número de diapositiva"/>
          <p:cNvSpPr>
            <a:spLocks noGrp="1"/>
          </p:cNvSpPr>
          <p:nvPr>
            <p:ph type="sldNum" sz="quarter" idx="5"/>
          </p:nvPr>
        </p:nvSpPr>
        <p:spPr/>
        <p:txBody>
          <a:bodyPr/>
          <a:lstStyle/>
          <a:p>
            <a:pPr>
              <a:defRPr/>
            </a:pPr>
            <a:fld id="{BB800E67-99E9-4166-B24C-E8D04CD301FC}" type="slidenum">
              <a:rPr lang="es-ES" smtClean="0"/>
              <a:pPr>
                <a:defRPr/>
              </a:pPr>
              <a:t>46</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1 Marcador de imagen de diapositiva"/>
          <p:cNvSpPr>
            <a:spLocks noGrp="1" noRot="1" noChangeAspect="1"/>
          </p:cNvSpPr>
          <p:nvPr>
            <p:ph type="sldImg"/>
          </p:nvPr>
        </p:nvSpPr>
        <p:spPr bwMode="auto">
          <a:noFill/>
          <a:ln>
            <a:solidFill>
              <a:srgbClr val="000000"/>
            </a:solidFill>
            <a:miter lim="800000"/>
            <a:headEnd/>
            <a:tailEnd/>
          </a:ln>
        </p:spPr>
      </p:sp>
      <p:sp>
        <p:nvSpPr>
          <p:cNvPr id="81922"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smtClean="0"/>
              <a:t>ISTH 2011 as Planned in Kyoto, July 23-28, 2011</a:t>
            </a:r>
            <a:r>
              <a:rPr lang="en-US" smtClean="0"/>
              <a:t> Chapel Hill, April 18</a:t>
            </a:r>
            <a:r>
              <a:rPr lang="en-US" baseline="30000" smtClean="0"/>
              <a:t>th</a:t>
            </a:r>
            <a:r>
              <a:rPr lang="en-US" smtClean="0"/>
              <a:t>, 2011.</a:t>
            </a:r>
            <a:br>
              <a:rPr lang="en-US" smtClean="0"/>
            </a:br>
            <a:r>
              <a:rPr lang="en-US" smtClean="0"/>
              <a:t/>
            </a:r>
            <a:br>
              <a:rPr lang="en-US" smtClean="0"/>
            </a:br>
            <a:endParaRPr lang="es-ES" smtClean="0"/>
          </a:p>
        </p:txBody>
      </p:sp>
      <p:sp>
        <p:nvSpPr>
          <p:cNvPr id="4" name="3 Marcador de número de diapositiva"/>
          <p:cNvSpPr>
            <a:spLocks noGrp="1"/>
          </p:cNvSpPr>
          <p:nvPr>
            <p:ph type="sldNum" sz="quarter" idx="5"/>
          </p:nvPr>
        </p:nvSpPr>
        <p:spPr/>
        <p:txBody>
          <a:bodyPr/>
          <a:lstStyle/>
          <a:p>
            <a:pPr>
              <a:defRPr/>
            </a:pPr>
            <a:fld id="{4247A8D6-6715-4BFD-AF91-E071EDBB2F8E}" type="slidenum">
              <a:rPr lang="es-ES" smtClean="0"/>
              <a:pPr>
                <a:defRPr/>
              </a:pPr>
              <a:t>50</a:t>
            </a:fld>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1 Marcador de imagen de diapositiva"/>
          <p:cNvSpPr>
            <a:spLocks noGrp="1" noRot="1" noChangeAspect="1"/>
          </p:cNvSpPr>
          <p:nvPr>
            <p:ph type="sldImg"/>
          </p:nvPr>
        </p:nvSpPr>
        <p:spPr bwMode="auto">
          <a:noFill/>
          <a:ln>
            <a:solidFill>
              <a:srgbClr val="000000"/>
            </a:solidFill>
            <a:miter lim="800000"/>
            <a:headEnd/>
            <a:tailEnd/>
          </a:ln>
        </p:spPr>
      </p:sp>
      <p:sp>
        <p:nvSpPr>
          <p:cNvPr id="83970"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smtClean="0"/>
              <a:t>Pacientes pasados de sintrom remontan en urgencias con plasma y si no corre prisa con vitamina K.</a:t>
            </a:r>
          </a:p>
        </p:txBody>
      </p:sp>
      <p:sp>
        <p:nvSpPr>
          <p:cNvPr id="95235"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AC62BD-94DC-49F5-8201-749FEC86834B}" type="slidenum">
              <a:rPr lang="es-ES"/>
              <a:pPr fontAlgn="base">
                <a:spcBef>
                  <a:spcPct val="0"/>
                </a:spcBef>
                <a:spcAft>
                  <a:spcPct val="0"/>
                </a:spcAft>
                <a:defRPr/>
              </a:pPr>
              <a:t>51</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1 Marcador de imagen de diapositiva"/>
          <p:cNvSpPr>
            <a:spLocks noGrp="1" noRot="1" noChangeAspect="1"/>
          </p:cNvSpPr>
          <p:nvPr>
            <p:ph type="sldImg"/>
          </p:nvPr>
        </p:nvSpPr>
        <p:spPr bwMode="auto">
          <a:noFill/>
          <a:ln>
            <a:solidFill>
              <a:srgbClr val="000000"/>
            </a:solidFill>
            <a:miter lim="800000"/>
            <a:headEnd/>
            <a:tailEnd/>
          </a:ln>
        </p:spPr>
      </p:sp>
      <p:sp>
        <p:nvSpPr>
          <p:cNvPr id="19458"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smtClean="0"/>
          </a:p>
        </p:txBody>
      </p:sp>
      <p:sp>
        <p:nvSpPr>
          <p:cNvPr id="32771"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F36C55-6A5B-4F34-9833-F4EB328B3098}" type="slidenum">
              <a:rPr lang="es-ES"/>
              <a:pPr fontAlgn="base">
                <a:spcBef>
                  <a:spcPct val="0"/>
                </a:spcBef>
                <a:spcAft>
                  <a:spcPct val="0"/>
                </a:spcAft>
                <a:defRPr/>
              </a:pPr>
              <a:t>3</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1 Marcador de imagen de diapositiva"/>
          <p:cNvSpPr>
            <a:spLocks noGrp="1" noRot="1" noChangeAspect="1"/>
          </p:cNvSpPr>
          <p:nvPr>
            <p:ph type="sldImg"/>
          </p:nvPr>
        </p:nvSpPr>
        <p:spPr bwMode="auto">
          <a:noFill/>
          <a:ln>
            <a:solidFill>
              <a:srgbClr val="000000"/>
            </a:solidFill>
            <a:miter lim="800000"/>
            <a:headEnd/>
            <a:tailEnd/>
          </a:ln>
        </p:spPr>
      </p:sp>
      <p:sp>
        <p:nvSpPr>
          <p:cNvPr id="25602"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smtClean="0"/>
          </a:p>
        </p:txBody>
      </p:sp>
      <p:sp>
        <p:nvSpPr>
          <p:cNvPr id="43011"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7EFB5D-AE48-4993-BCE6-9A2FAB51B96C}" type="slidenum">
              <a:rPr lang="es-ES"/>
              <a:pPr fontAlgn="base">
                <a:spcBef>
                  <a:spcPct val="0"/>
                </a:spcBef>
                <a:spcAft>
                  <a:spcPct val="0"/>
                </a:spcAft>
                <a:defRPr/>
              </a:pPr>
              <a:t>8</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 Marcador de imagen de diapositiva"/>
          <p:cNvSpPr>
            <a:spLocks noGrp="1" noRot="1" noChangeAspect="1"/>
          </p:cNvSpPr>
          <p:nvPr>
            <p:ph type="sldImg"/>
          </p:nvPr>
        </p:nvSpPr>
        <p:spPr bwMode="auto">
          <a:noFill/>
          <a:ln>
            <a:solidFill>
              <a:srgbClr val="000000"/>
            </a:solidFill>
            <a:miter lim="800000"/>
            <a:headEnd/>
            <a:tailEnd/>
          </a:ln>
        </p:spPr>
      </p:sp>
      <p:sp>
        <p:nvSpPr>
          <p:cNvPr id="27650"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smtClean="0"/>
          </a:p>
        </p:txBody>
      </p:sp>
      <p:sp>
        <p:nvSpPr>
          <p:cNvPr id="45059"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6F4D21-1E61-49FA-AF6D-50469C5455AE}" type="slidenum">
              <a:rPr lang="es-ES"/>
              <a:pPr fontAlgn="base">
                <a:spcBef>
                  <a:spcPct val="0"/>
                </a:spcBef>
                <a:spcAft>
                  <a:spcPct val="0"/>
                </a:spcAft>
                <a:defRPr/>
              </a:pPr>
              <a:t>9</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Marcador de imagen de diapositiva"/>
          <p:cNvSpPr>
            <a:spLocks noGrp="1" noRot="1" noChangeAspect="1"/>
          </p:cNvSpPr>
          <p:nvPr>
            <p:ph type="sldImg"/>
          </p:nvPr>
        </p:nvSpPr>
        <p:spPr bwMode="auto">
          <a:noFill/>
          <a:ln>
            <a:solidFill>
              <a:srgbClr val="000000"/>
            </a:solidFill>
            <a:miter lim="800000"/>
            <a:headEnd/>
            <a:tailEnd/>
          </a:ln>
        </p:spPr>
      </p:sp>
      <p:sp>
        <p:nvSpPr>
          <p:cNvPr id="29698"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smtClean="0"/>
              <a:t>Este proceso consiste en adicionar un carboxilo (COO-) en el carbono g del residuo ácido glutámico que poseen estas proteínas en la región N-terminal, reacción que requiere indispensablemente de vitamina K</a:t>
            </a:r>
          </a:p>
          <a:p>
            <a:pPr eaLnBrk="1" hangingPunct="1">
              <a:spcBef>
                <a:spcPct val="0"/>
              </a:spcBef>
            </a:pPr>
            <a:r>
              <a:rPr lang="es-ES" smtClean="0"/>
              <a:t>Para  que exista coagulación es necesario la γ-carboxilación de los factores II, VII, IX y X. Este proceso recicla la vitamina K-epóxido a vitamina K reducida utilizando la vitamina K epóxido reductasa y la vitamina K reductasa resistente a cumarínicos.</a:t>
            </a:r>
          </a:p>
          <a:p>
            <a:pPr eaLnBrk="1" hangingPunct="1">
              <a:spcBef>
                <a:spcPct val="0"/>
              </a:spcBef>
            </a:pPr>
            <a:endParaRPr lang="es-ES" smtClean="0"/>
          </a:p>
          <a:p>
            <a:pPr eaLnBrk="1" hangingPunct="1">
              <a:spcBef>
                <a:spcPct val="0"/>
              </a:spcBef>
            </a:pPr>
            <a:endParaRPr lang="es-ES" smtClean="0"/>
          </a:p>
          <a:p>
            <a:pPr eaLnBrk="1" hangingPunct="1">
              <a:spcBef>
                <a:spcPct val="0"/>
              </a:spcBef>
            </a:pPr>
            <a:r>
              <a:rPr lang="es-ES" smtClean="0"/>
              <a:t>Los ACO actúan inhibiendo la primera enzima e interrumpiendo el proceso de reciclado de la vitamina K. </a:t>
            </a:r>
          </a:p>
          <a:p>
            <a:pPr eaLnBrk="1" hangingPunct="1">
              <a:spcBef>
                <a:spcPct val="0"/>
              </a:spcBef>
            </a:pPr>
            <a:endParaRPr lang="es-ES" smtClean="0"/>
          </a:p>
          <a:p>
            <a:pPr eaLnBrk="1" hangingPunct="1">
              <a:spcBef>
                <a:spcPct val="0"/>
              </a:spcBef>
            </a:pPr>
            <a:endParaRPr lang="es-ES" smtClean="0"/>
          </a:p>
          <a:p>
            <a:pPr eaLnBrk="1" hangingPunct="1">
              <a:spcBef>
                <a:spcPct val="0"/>
              </a:spcBef>
            </a:pPr>
            <a:r>
              <a:rPr lang="es-ES" smtClean="0"/>
              <a:t>Los factores dependientes de vitamina K (II, VII, IX, X, proteína C y proteína S), constan de una estructura protéica y glicoprotéica la cual es fisiológicamente inactiva desde el punto de vista hemostático normal y se pueden sintetizar en ausencia de vitamina K. Para que estos factores se vuelvan fisiológicamente activos se requiere la carboxilación de ciertos residuos de ácido glutámico (glu) presentes en su estructura, formándose así los ácidos gama carboxiglutámico (Gla). Estos Gla (factores ya carboxilados) le dan a la molécula la capacidad de ligarse a cationes bivalentes como el calcio y a fosfolípidos de la membrana que son los activadores normales; ya que al parecer es indispensable la unión del calcio a estos factores para que ellos se unan a los fosfolípidos de la membrana.</a:t>
            </a:r>
          </a:p>
          <a:p>
            <a:pPr eaLnBrk="1" hangingPunct="1">
              <a:spcBef>
                <a:spcPct val="0"/>
              </a:spcBef>
            </a:pPr>
            <a:endParaRPr lang="es-ES" smtClean="0"/>
          </a:p>
          <a:p>
            <a:pPr eaLnBrk="1" hangingPunct="1">
              <a:spcBef>
                <a:spcPct val="0"/>
              </a:spcBef>
            </a:pPr>
            <a:r>
              <a:rPr lang="es-ES" smtClean="0"/>
              <a:t> </a:t>
            </a:r>
          </a:p>
          <a:p>
            <a:pPr eaLnBrk="1" hangingPunct="1">
              <a:spcBef>
                <a:spcPct val="0"/>
              </a:spcBef>
            </a:pPr>
            <a:endParaRPr lang="es-ES" smtClean="0"/>
          </a:p>
          <a:p>
            <a:pPr eaLnBrk="1" hangingPunct="1">
              <a:spcBef>
                <a:spcPct val="0"/>
              </a:spcBef>
            </a:pPr>
            <a:r>
              <a:rPr lang="es-ES" smtClean="0"/>
              <a:t>Para que dicha carboxilación posribosomal se de, es indispensable la presencia de vitamina K, es por esto que en ausencia de esta se pueden sintetizar dichos factores en su parte estructural, los cuales son antigénicamente activos; pero fisiológicamente inactivos y además pueden actuar como inhibidores de varias reacciones de coagulación.</a:t>
            </a:r>
          </a:p>
          <a:p>
            <a:pPr eaLnBrk="1" hangingPunct="1">
              <a:spcBef>
                <a:spcPct val="0"/>
              </a:spcBef>
            </a:pPr>
            <a:endParaRPr lang="es-ES" smtClean="0"/>
          </a:p>
          <a:p>
            <a:pPr eaLnBrk="1" hangingPunct="1">
              <a:spcBef>
                <a:spcPct val="0"/>
              </a:spcBef>
            </a:pPr>
            <a:r>
              <a:rPr lang="es-ES" smtClean="0"/>
              <a:t>El mecanismo de acción de la warfarina se basa en su similitud química con la vitamina K a la cual antagoniza en forma competitiva, ya que ambas (vit K y warfarina) interactúan con el mismo sitio sobre estos factores dependientes de vitamina K; así la warfarina desplaza la vitamina K impidiendo la carboxilación de dichos factores, igual sucede en ausencia de vitamina K. Es por esto que el efecto de la warfarina se hace sobre los factores susceptible a ser inhibidos en su carboxilación y la manifestación de este efecto depende de la vida media de los ya carboxilados, o sea del tiempo que estos demoran en metabolizarse, explicando así la demora entre el momento en que se logra la máxima concentración plasmática del medicamento y su efecto anticoagulante máximo.</a:t>
            </a:r>
          </a:p>
          <a:p>
            <a:pPr eaLnBrk="1" hangingPunct="1">
              <a:spcBef>
                <a:spcPct val="0"/>
              </a:spcBef>
            </a:pPr>
            <a:r>
              <a:rPr lang="es-ES" smtClean="0"/>
              <a:t>Como el factor VII tiene la vida media más corta, es el responsable de la prolongación del TP en las primeras 24 horas, pero el efecto anticoagulante pico se demora 72 a 96 horas por la vida media más larga de los otros factores, que es aproximadamente 20 horas para el IX, 40 hrs para el X, y 60 horas para el II.</a:t>
            </a:r>
          </a:p>
          <a:p>
            <a:pPr eaLnBrk="1" hangingPunct="1">
              <a:spcBef>
                <a:spcPct val="0"/>
              </a:spcBef>
            </a:pPr>
            <a:r>
              <a:rPr lang="es-ES" smtClean="0"/>
              <a:t>Commo la vida media de la protema C también es corta, similar a la del factor VII, igualmente disminuye en forma rápida con éste, posiblemente contrarrestando así el efecto antitrombótico ocasionado por la disminución del factor VII en las primeras horas.</a:t>
            </a:r>
          </a:p>
          <a:p>
            <a:pPr eaLnBrk="1" hangingPunct="1">
              <a:spcBef>
                <a:spcPct val="0"/>
              </a:spcBef>
            </a:pPr>
            <a:r>
              <a:rPr lang="es-ES" smtClean="0"/>
              <a:t>La reacción normal de carboxilación de los residuos de ácido glutámico de la protrombina y de todos los factores dependientes de Vit K (Glu) a su forma carboxilada (Gla) es catalizada por una CARBOXILASA DEPENDIENTE DE VITAMINA K, la cual requiere la forma reducida de esta vit K (KH2 o Hidroquinona); durante esta reacción se forman los residuos glutamato carboxilados, quedando así la protrombina y demás factores carboxilados y la vit KH2 es oxidada a su forma de epóxido.</a:t>
            </a:r>
          </a:p>
          <a:p>
            <a:pPr eaLnBrk="1" hangingPunct="1">
              <a:spcBef>
                <a:spcPct val="0"/>
              </a:spcBef>
            </a:pPr>
            <a:r>
              <a:rPr lang="es-ES" smtClean="0"/>
              <a:t>El epóxido de vit K. generado al final de esta reacción debe retornar a la forma de vit K por acción de una EPOXIDO REDUCTASA, y de vit K nuevamente se debe reducir a su forma KH2 por acción de una REDUCTASA DE VITAMINA K.</a:t>
            </a:r>
          </a:p>
          <a:p>
            <a:pPr eaLnBrk="1" hangingPunct="1">
              <a:spcBef>
                <a:spcPct val="0"/>
              </a:spcBef>
            </a:pPr>
            <a:r>
              <a:rPr lang="es-ES" smtClean="0"/>
              <a:t>La warfarina inhibe la EPOXIDO REDUCTASA y posiblemente en menor grado la REDUCTASA EN VITAMINA K, ocasionando una depleción en hígado y plasma de la vitamina K reducida (KH2), ya que la vit K es secuestrada en su forma de epóxido, disminuyendo así la carboxilación de los factores dependientes de vit K (II, VII, IX, X y protemas C y S).</a:t>
            </a:r>
          </a:p>
          <a:p>
            <a:pPr eaLnBrk="1" hangingPunct="1">
              <a:spcBef>
                <a:spcPct val="0"/>
              </a:spcBef>
            </a:pPr>
            <a:r>
              <a:rPr lang="es-ES" smtClean="0"/>
              <a:t>Por esto la warfarina induce la producción hepática de factores dependientes de vit K descarboxilados o parcialmente carboxilados y entre menos residuos tenga carboxilados, menor es su actividad procoagulante.</a:t>
            </a:r>
          </a:p>
          <a:p>
            <a:pPr eaLnBrk="1" hangingPunct="1">
              <a:spcBef>
                <a:spcPct val="0"/>
              </a:spcBef>
            </a:pPr>
            <a:endParaRPr lang="es-ES" smtClean="0"/>
          </a:p>
          <a:p>
            <a:pPr eaLnBrk="1" hangingPunct="1">
              <a:spcBef>
                <a:spcPct val="0"/>
              </a:spcBef>
            </a:pPr>
            <a:r>
              <a:rPr lang="es-ES" smtClean="0"/>
              <a:t>La warfarina es una mezcla racémica de dos isómeros ópticamente activos (enantiomeros) la forma S y R; siendo la S cinco veces más potente como antagonista de vitamina K que la forma R. La warfarina no actúa en la circulación, sino que lo hace en el hígado y actúa únicamente in vivo, por lo cual se le llama procoagulante indirecto, a diferencia de la heparina que actúa in vivo e in vitro por lo cual se le llama anticoagulante directo. El efecto de la warfarina no es inmediato y no tiene acción sobre un trombo ya formado, pero evita su extensión y la formación de nuevos trombos.</a:t>
            </a:r>
          </a:p>
          <a:p>
            <a:pPr eaLnBrk="1" hangingPunct="1">
              <a:spcBef>
                <a:spcPct val="0"/>
              </a:spcBef>
            </a:pPr>
            <a:endParaRPr lang="es-ES" smtClean="0"/>
          </a:p>
          <a:p>
            <a:pPr eaLnBrk="1" hangingPunct="1">
              <a:spcBef>
                <a:spcPct val="0"/>
              </a:spcBef>
            </a:pPr>
            <a:endParaRPr lang="es-ES" smtClean="0"/>
          </a:p>
        </p:txBody>
      </p:sp>
      <p:sp>
        <p:nvSpPr>
          <p:cNvPr id="47107"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3A141A-D781-4F99-994D-77397CC3A231}" type="slidenum">
              <a:rPr lang="es-ES"/>
              <a:pPr fontAlgn="base">
                <a:spcBef>
                  <a:spcPct val="0"/>
                </a:spcBef>
                <a:spcAft>
                  <a:spcPct val="0"/>
                </a:spcAft>
                <a:defRPr/>
              </a:pPr>
              <a:t>10</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1 Marcador de imagen de diapositiva"/>
          <p:cNvSpPr>
            <a:spLocks noGrp="1" noRot="1" noChangeAspect="1"/>
          </p:cNvSpPr>
          <p:nvPr>
            <p:ph type="sldImg"/>
          </p:nvPr>
        </p:nvSpPr>
        <p:spPr bwMode="auto">
          <a:noFill/>
          <a:ln>
            <a:solidFill>
              <a:srgbClr val="000000"/>
            </a:solidFill>
            <a:miter lim="800000"/>
            <a:headEnd/>
            <a:tailEnd/>
          </a:ln>
        </p:spPr>
      </p:sp>
      <p:sp>
        <p:nvSpPr>
          <p:cNvPr id="3174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smtClean="0"/>
          </a:p>
        </p:txBody>
      </p:sp>
      <p:sp>
        <p:nvSpPr>
          <p:cNvPr id="49155"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1CD82A-93D9-479D-A391-D05DB0A2FF27}" type="slidenum">
              <a:rPr lang="es-ES"/>
              <a:pPr fontAlgn="base">
                <a:spcBef>
                  <a:spcPct val="0"/>
                </a:spcBef>
                <a:spcAft>
                  <a:spcPct val="0"/>
                </a:spcAft>
                <a:defRPr/>
              </a:pPr>
              <a:t>11</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1 Marcador de imagen de diapositiva"/>
          <p:cNvSpPr>
            <a:spLocks noGrp="1" noRot="1" noChangeAspect="1"/>
          </p:cNvSpPr>
          <p:nvPr>
            <p:ph type="sldImg"/>
          </p:nvPr>
        </p:nvSpPr>
        <p:spPr bwMode="auto">
          <a:noFill/>
          <a:ln>
            <a:solidFill>
              <a:srgbClr val="000000"/>
            </a:solidFill>
            <a:miter lim="800000"/>
            <a:headEnd/>
            <a:tailEnd/>
          </a:ln>
        </p:spPr>
      </p:sp>
      <p:sp>
        <p:nvSpPr>
          <p:cNvPr id="33794"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smtClean="0"/>
          </a:p>
        </p:txBody>
      </p:sp>
      <p:sp>
        <p:nvSpPr>
          <p:cNvPr id="51203"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8B8AFF-E4D9-4953-940E-E68081641BBB}" type="slidenum">
              <a:rPr lang="es-ES"/>
              <a:pPr fontAlgn="base">
                <a:spcBef>
                  <a:spcPct val="0"/>
                </a:spcBef>
                <a:spcAft>
                  <a:spcPct val="0"/>
                </a:spcAft>
                <a:defRPr/>
              </a:pPr>
              <a:t>12</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Marcador de imagen de diapositiva"/>
          <p:cNvSpPr>
            <a:spLocks noGrp="1" noRot="1" noChangeAspect="1"/>
          </p:cNvSpPr>
          <p:nvPr>
            <p:ph type="sldImg"/>
          </p:nvPr>
        </p:nvSpPr>
        <p:spPr bwMode="auto">
          <a:noFill/>
          <a:ln>
            <a:solidFill>
              <a:srgbClr val="000000"/>
            </a:solidFill>
            <a:miter lim="800000"/>
            <a:headEnd/>
            <a:tailEnd/>
          </a:ln>
        </p:spPr>
      </p:sp>
      <p:sp>
        <p:nvSpPr>
          <p:cNvPr id="48130"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smtClean="0"/>
          </a:p>
        </p:txBody>
      </p:sp>
      <p:sp>
        <p:nvSpPr>
          <p:cNvPr id="72707"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80E5B3-B3C5-4ED8-9024-03862B86D8AB}" type="slidenum">
              <a:rPr lang="es-ES"/>
              <a:pPr fontAlgn="base">
                <a:spcBef>
                  <a:spcPct val="0"/>
                </a:spcBef>
                <a:spcAft>
                  <a:spcPct val="0"/>
                </a:spcAft>
                <a:defRPr/>
              </a:pPr>
              <a:t>24</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332DDBF-C5F0-45C3-B6DE-1BCB94DE46D6}" type="slidenum">
              <a:rPr lang="es-ES" smtClean="0">
                <a:latin typeface="Arial" charset="0"/>
              </a:rPr>
              <a:pPr fontAlgn="base">
                <a:spcBef>
                  <a:spcPct val="0"/>
                </a:spcBef>
                <a:spcAft>
                  <a:spcPct val="0"/>
                </a:spcAft>
              </a:pPr>
              <a:t>30</a:t>
            </a:fld>
            <a:endParaRPr lang="es-ES" smtClean="0">
              <a:latin typeface="Arial" charset="0"/>
            </a:endParaRPr>
          </a:p>
        </p:txBody>
      </p:sp>
      <p:sp>
        <p:nvSpPr>
          <p:cNvPr id="55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2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s-ES" smtClean="0"/>
              <a:t>¿Cuál es el problema? La escasa información que nos dan los EECC en cuanto a seguridad. Los ensayos se diseñan para obtener significación estadística en la variable de eficacia, y se utiliza el tam de M mín para ello. La información de seguridad que nos dan es la que surge, que es muy muy poca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useBgFill="1">
        <p:nvSpPr>
          <p:cNvPr id="5" name="Rounded Rectangle 7"/>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12"/>
          <p:cNvSpPr/>
          <p:nvPr/>
        </p:nvSpPr>
        <p:spPr>
          <a:xfrm>
            <a:off x="7712075" y="3136900"/>
            <a:ext cx="911225" cy="2074863"/>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13"/>
          <p:cNvSpPr/>
          <p:nvPr/>
        </p:nvSpPr>
        <p:spPr>
          <a:xfrm>
            <a:off x="446088" y="3055938"/>
            <a:ext cx="6946900" cy="22447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10"/>
          <p:cNvSpPr/>
          <p:nvPr/>
        </p:nvSpPr>
        <p:spPr>
          <a:xfrm>
            <a:off x="541338" y="4559300"/>
            <a:ext cx="6756400" cy="663575"/>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9"/>
          <p:cNvSpPr/>
          <p:nvPr/>
        </p:nvSpPr>
        <p:spPr>
          <a:xfrm>
            <a:off x="539750" y="3140075"/>
            <a:ext cx="6759575" cy="207645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s-ES" smtClean="0"/>
              <a:t>Haga clic para modificar el estilo de título del patrón</a:t>
            </a:r>
            <a:endParaRPr lang="en-US" dirty="0"/>
          </a:p>
        </p:txBody>
      </p:sp>
      <p:sp>
        <p:nvSpPr>
          <p:cNvPr id="12" name="Date Placeholder 3"/>
          <p:cNvSpPr>
            <a:spLocks noGrp="1"/>
          </p:cNvSpPr>
          <p:nvPr>
            <p:ph type="dt" sz="half" idx="10"/>
          </p:nvPr>
        </p:nvSpPr>
        <p:spPr/>
        <p:txBody>
          <a:bodyPr/>
          <a:lstStyle>
            <a:lvl1pPr>
              <a:defRPr/>
            </a:lvl1pPr>
          </a:lstStyle>
          <a:p>
            <a:pPr>
              <a:defRPr/>
            </a:pPr>
            <a:fld id="{4D378F9F-FDDA-4037-8680-5811653A0677}" type="datetimeFigureOut">
              <a:rPr lang="es-ES"/>
              <a:pPr>
                <a:defRPr/>
              </a:pPr>
              <a:t>21/06/2012</a:t>
            </a:fld>
            <a:endParaRPr lang="es-ES"/>
          </a:p>
        </p:txBody>
      </p:sp>
      <p:sp>
        <p:nvSpPr>
          <p:cNvPr id="13" name="Footer Placeholder 4"/>
          <p:cNvSpPr>
            <a:spLocks noGrp="1"/>
          </p:cNvSpPr>
          <p:nvPr>
            <p:ph type="ftr" sz="quarter" idx="11"/>
          </p:nvPr>
        </p:nvSpPr>
        <p:spPr/>
        <p:txBody>
          <a:bodyPr/>
          <a:lstStyle>
            <a:lvl1pPr>
              <a:defRPr/>
            </a:lvl1pPr>
          </a:lstStyle>
          <a:p>
            <a:pPr>
              <a:defRPr/>
            </a:pPr>
            <a:endParaRPr lang="es-ES"/>
          </a:p>
        </p:txBody>
      </p:sp>
      <p:sp>
        <p:nvSpPr>
          <p:cNvPr id="14" name="Slide Number Placeholder 5"/>
          <p:cNvSpPr>
            <a:spLocks noGrp="1"/>
          </p:cNvSpPr>
          <p:nvPr>
            <p:ph type="sldNum" sz="quarter" idx="12"/>
          </p:nvPr>
        </p:nvSpPr>
        <p:spPr>
          <a:xfrm>
            <a:off x="7786688" y="4625975"/>
            <a:ext cx="762000" cy="457200"/>
          </a:xfrm>
        </p:spPr>
        <p:txBody>
          <a:bodyPr/>
          <a:lstStyle>
            <a:lvl1pPr algn="ctr">
              <a:defRPr sz="2800" smtClean="0">
                <a:solidFill>
                  <a:schemeClr val="accent1">
                    <a:lumMod val="50000"/>
                  </a:schemeClr>
                </a:solidFill>
              </a:defRPr>
            </a:lvl1pPr>
          </a:lstStyle>
          <a:p>
            <a:pPr>
              <a:defRPr/>
            </a:pPr>
            <a:fld id="{A89C6570-B211-485A-AE67-7F3EADE85797}"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lvl1pPr>
              <a:defRPr/>
            </a:lvl1pPr>
          </a:lstStyle>
          <a:p>
            <a:pPr>
              <a:defRPr/>
            </a:pPr>
            <a:fld id="{E94DC3BD-CE27-4D23-A2F5-790FD16FCED4}" type="datetimeFigureOut">
              <a:rPr lang="es-ES"/>
              <a:pPr>
                <a:defRPr/>
              </a:pPr>
              <a:t>21/06/2012</a:t>
            </a:fld>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A5D37176-831B-479E-9F5B-BDF3744314B5}"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4" name="Rectangle 6"/>
          <p:cNvSpPr/>
          <p:nvPr/>
        </p:nvSpPr>
        <p:spPr>
          <a:xfrm>
            <a:off x="6861175" y="228600"/>
            <a:ext cx="1860550" cy="6122988"/>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7"/>
          <p:cNvSpPr/>
          <p:nvPr/>
        </p:nvSpPr>
        <p:spPr>
          <a:xfrm>
            <a:off x="6954838" y="350838"/>
            <a:ext cx="1673225" cy="5876925"/>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6" name="Date Placeholder 3"/>
          <p:cNvSpPr>
            <a:spLocks noGrp="1"/>
          </p:cNvSpPr>
          <p:nvPr>
            <p:ph type="dt" sz="half" idx="10"/>
          </p:nvPr>
        </p:nvSpPr>
        <p:spPr/>
        <p:txBody>
          <a:bodyPr/>
          <a:lstStyle>
            <a:lvl1pPr>
              <a:defRPr/>
            </a:lvl1pPr>
          </a:lstStyle>
          <a:p>
            <a:pPr>
              <a:defRPr/>
            </a:pPr>
            <a:fld id="{855565EC-C4CE-43EF-8B51-62AF6CDED482}" type="datetimeFigureOut">
              <a:rPr lang="es-ES"/>
              <a:pPr>
                <a:defRPr/>
              </a:pPr>
              <a:t>21/06/2012</a:t>
            </a:fld>
            <a:endParaRPr lang="es-ES"/>
          </a:p>
        </p:txBody>
      </p:sp>
      <p:sp>
        <p:nvSpPr>
          <p:cNvPr id="7" name="Footer Placeholder 4"/>
          <p:cNvSpPr>
            <a:spLocks noGrp="1"/>
          </p:cNvSpPr>
          <p:nvPr>
            <p:ph type="ftr" sz="quarter" idx="11"/>
          </p:nvPr>
        </p:nvSpPr>
        <p:spPr/>
        <p:txBody>
          <a:bodyPr/>
          <a:lstStyle>
            <a:lvl1pPr>
              <a:defRPr/>
            </a:lvl1pPr>
          </a:lstStyle>
          <a:p>
            <a:pPr>
              <a:defRPr/>
            </a:pPr>
            <a:endParaRPr lang="es-ES"/>
          </a:p>
        </p:txBody>
      </p:sp>
      <p:sp>
        <p:nvSpPr>
          <p:cNvPr id="8" name="Slide Number Placeholder 5"/>
          <p:cNvSpPr>
            <a:spLocks noGrp="1"/>
          </p:cNvSpPr>
          <p:nvPr>
            <p:ph type="sldNum" sz="quarter" idx="12"/>
          </p:nvPr>
        </p:nvSpPr>
        <p:spPr/>
        <p:txBody>
          <a:bodyPr/>
          <a:lstStyle>
            <a:lvl1pPr>
              <a:defRPr/>
            </a:lvl1pPr>
          </a:lstStyle>
          <a:p>
            <a:pPr>
              <a:defRPr/>
            </a:pPr>
            <a:fld id="{7BB330D2-5087-40CB-AF29-C08ACDBBD6E8}"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lvl1pPr>
              <a:defRPr/>
            </a:lvl1pPr>
          </a:lstStyle>
          <a:p>
            <a:pPr>
              <a:defRPr/>
            </a:pPr>
            <a:fld id="{CD6F0E8E-D2DD-4CDE-B97C-BD3D57CE2F33}" type="datetimeFigureOut">
              <a:rPr lang="es-ES"/>
              <a:pPr>
                <a:defRPr/>
              </a:pPr>
              <a:t>21/06/2012</a:t>
            </a:fld>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48CBE6C1-C57F-49D4-97CD-2BA5E331E2D7}"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useBgFill="1">
        <p:nvSpPr>
          <p:cNvPr id="5" name="Rounded Rectangle 7"/>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15"/>
          <p:cNvSpPr/>
          <p:nvPr/>
        </p:nvSpPr>
        <p:spPr>
          <a:xfrm>
            <a:off x="568325" y="3048000"/>
            <a:ext cx="8032750" cy="22447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14"/>
          <p:cNvSpPr/>
          <p:nvPr/>
        </p:nvSpPr>
        <p:spPr>
          <a:xfrm>
            <a:off x="676275" y="4541838"/>
            <a:ext cx="7816850" cy="663575"/>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13"/>
          <p:cNvSpPr/>
          <p:nvPr/>
        </p:nvSpPr>
        <p:spPr>
          <a:xfrm>
            <a:off x="676275" y="3124200"/>
            <a:ext cx="7816850" cy="2078038"/>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10" name="Date Placeholder 3"/>
          <p:cNvSpPr>
            <a:spLocks noGrp="1"/>
          </p:cNvSpPr>
          <p:nvPr>
            <p:ph type="dt" sz="half" idx="10"/>
          </p:nvPr>
        </p:nvSpPr>
        <p:spPr/>
        <p:txBody>
          <a:bodyPr/>
          <a:lstStyle>
            <a:lvl1pPr>
              <a:defRPr/>
            </a:lvl1pPr>
          </a:lstStyle>
          <a:p>
            <a:pPr>
              <a:defRPr/>
            </a:pPr>
            <a:fld id="{266BE2AC-CB93-4CDF-BFF4-ACE9BC198D67}" type="datetimeFigureOut">
              <a:rPr lang="es-ES"/>
              <a:pPr>
                <a:defRPr/>
              </a:pPr>
              <a:t>21/06/2012</a:t>
            </a:fld>
            <a:endParaRPr lang="es-ES"/>
          </a:p>
        </p:txBody>
      </p:sp>
      <p:sp>
        <p:nvSpPr>
          <p:cNvPr id="11" name="Footer Placeholder 4"/>
          <p:cNvSpPr>
            <a:spLocks noGrp="1"/>
          </p:cNvSpPr>
          <p:nvPr>
            <p:ph type="ftr" sz="quarter" idx="11"/>
          </p:nvPr>
        </p:nvSpPr>
        <p:spPr/>
        <p:txBody>
          <a:bodyPr/>
          <a:lstStyle>
            <a:lvl1pPr>
              <a:defRPr/>
            </a:lvl1pPr>
          </a:lstStyle>
          <a:p>
            <a:pPr>
              <a:defRPr/>
            </a:pPr>
            <a:endParaRPr lang="es-ES"/>
          </a:p>
        </p:txBody>
      </p:sp>
      <p:sp>
        <p:nvSpPr>
          <p:cNvPr id="12" name="Slide Number Placeholder 5"/>
          <p:cNvSpPr>
            <a:spLocks noGrp="1"/>
          </p:cNvSpPr>
          <p:nvPr>
            <p:ph type="sldNum" sz="quarter" idx="12"/>
          </p:nvPr>
        </p:nvSpPr>
        <p:spPr/>
        <p:txBody>
          <a:bodyPr/>
          <a:lstStyle>
            <a:lvl1pPr>
              <a:defRPr/>
            </a:lvl1pPr>
          </a:lstStyle>
          <a:p>
            <a:pPr>
              <a:defRPr/>
            </a:pPr>
            <a:fld id="{48DD863B-56B2-4334-A2D2-F1F09873EE06}"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3"/>
          <p:cNvSpPr>
            <a:spLocks noGrp="1"/>
          </p:cNvSpPr>
          <p:nvPr>
            <p:ph type="dt" sz="half" idx="10"/>
          </p:nvPr>
        </p:nvSpPr>
        <p:spPr/>
        <p:txBody>
          <a:bodyPr/>
          <a:lstStyle>
            <a:lvl1pPr>
              <a:defRPr/>
            </a:lvl1pPr>
          </a:lstStyle>
          <a:p>
            <a:pPr>
              <a:defRPr/>
            </a:pPr>
            <a:fld id="{A764EA8F-62D5-4158-BB6B-E2A00E7234D1}" type="datetimeFigureOut">
              <a:rPr lang="es-ES"/>
              <a:pPr>
                <a:defRPr/>
              </a:pPr>
              <a:t>21/06/2012</a:t>
            </a:fld>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DBDD69F7-AE89-417A-ACE2-9A52829129E0}"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lvl1pPr>
              <a:defRPr/>
            </a:lvl1pPr>
          </a:lstStyle>
          <a:p>
            <a:pPr>
              <a:defRPr/>
            </a:pPr>
            <a:fld id="{FB37345D-C7E1-45B2-A70E-1CFF271DAA6C}" type="datetimeFigureOut">
              <a:rPr lang="es-ES"/>
              <a:pPr>
                <a:defRPr/>
              </a:pPr>
              <a:t>21/06/2012</a:t>
            </a:fld>
            <a:endParaRPr lang="es-ES"/>
          </a:p>
        </p:txBody>
      </p:sp>
      <p:sp>
        <p:nvSpPr>
          <p:cNvPr id="8" name="Footer Placeholder 4"/>
          <p:cNvSpPr>
            <a:spLocks noGrp="1"/>
          </p:cNvSpPr>
          <p:nvPr>
            <p:ph type="ftr" sz="quarter" idx="11"/>
          </p:nvPr>
        </p:nvSpPr>
        <p:spPr/>
        <p:txBody>
          <a:bodyPr/>
          <a:lstStyle>
            <a:lvl1pPr>
              <a:defRPr/>
            </a:lvl1pPr>
          </a:lstStyle>
          <a:p>
            <a:pPr>
              <a:defRPr/>
            </a:pPr>
            <a:endParaRPr lang="es-ES"/>
          </a:p>
        </p:txBody>
      </p:sp>
      <p:sp>
        <p:nvSpPr>
          <p:cNvPr id="9" name="Slide Number Placeholder 5"/>
          <p:cNvSpPr>
            <a:spLocks noGrp="1"/>
          </p:cNvSpPr>
          <p:nvPr>
            <p:ph type="sldNum" sz="quarter" idx="12"/>
          </p:nvPr>
        </p:nvSpPr>
        <p:spPr/>
        <p:txBody>
          <a:bodyPr/>
          <a:lstStyle>
            <a:lvl1pPr>
              <a:defRPr/>
            </a:lvl1pPr>
          </a:lstStyle>
          <a:p>
            <a:pPr>
              <a:defRPr/>
            </a:pPr>
            <a:fld id="{90C5E269-9E34-4E58-B6B6-B054F6BF2C3D}"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3"/>
          <p:cNvSpPr>
            <a:spLocks noGrp="1"/>
          </p:cNvSpPr>
          <p:nvPr>
            <p:ph type="dt" sz="half" idx="10"/>
          </p:nvPr>
        </p:nvSpPr>
        <p:spPr/>
        <p:txBody>
          <a:bodyPr/>
          <a:lstStyle>
            <a:lvl1pPr>
              <a:defRPr/>
            </a:lvl1pPr>
          </a:lstStyle>
          <a:p>
            <a:pPr>
              <a:defRPr/>
            </a:pPr>
            <a:fld id="{5131110A-8298-4E74-ABD4-D35423ECF253}" type="datetimeFigureOut">
              <a:rPr lang="es-ES"/>
              <a:pPr>
                <a:defRPr/>
              </a:pPr>
              <a:t>21/06/2012</a:t>
            </a:fld>
            <a:endParaRPr lang="es-ES"/>
          </a:p>
        </p:txBody>
      </p:sp>
      <p:sp>
        <p:nvSpPr>
          <p:cNvPr id="4" name="Footer Placeholder 4"/>
          <p:cNvSpPr>
            <a:spLocks noGrp="1"/>
          </p:cNvSpPr>
          <p:nvPr>
            <p:ph type="ftr" sz="quarter" idx="11"/>
          </p:nvPr>
        </p:nvSpPr>
        <p:spPr/>
        <p:txBody>
          <a:bodyPr/>
          <a:lstStyle>
            <a:lvl1pPr>
              <a:defRPr/>
            </a:lvl1pPr>
          </a:lstStyle>
          <a:p>
            <a:pPr>
              <a:defRPr/>
            </a:pPr>
            <a:endParaRPr lang="es-ES"/>
          </a:p>
        </p:txBody>
      </p:sp>
      <p:sp>
        <p:nvSpPr>
          <p:cNvPr id="5" name="Slide Number Placeholder 5"/>
          <p:cNvSpPr>
            <a:spLocks noGrp="1"/>
          </p:cNvSpPr>
          <p:nvPr>
            <p:ph type="sldNum" sz="quarter" idx="12"/>
          </p:nvPr>
        </p:nvSpPr>
        <p:spPr/>
        <p:txBody>
          <a:bodyPr/>
          <a:lstStyle>
            <a:lvl1pPr>
              <a:defRPr/>
            </a:lvl1pPr>
          </a:lstStyle>
          <a:p>
            <a:pPr>
              <a:defRPr/>
            </a:pPr>
            <a:fld id="{531DCC66-BD1A-404F-8D71-30FBC351FC42}"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useBgFill="1">
        <p:nvSpPr>
          <p:cNvPr id="3" name="Rounded Rectangle 10"/>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Date Placeholder 1"/>
          <p:cNvSpPr>
            <a:spLocks noGrp="1"/>
          </p:cNvSpPr>
          <p:nvPr>
            <p:ph type="dt" sz="half" idx="10"/>
          </p:nvPr>
        </p:nvSpPr>
        <p:spPr/>
        <p:txBody>
          <a:bodyPr/>
          <a:lstStyle>
            <a:lvl1pPr>
              <a:defRPr/>
            </a:lvl1pPr>
          </a:lstStyle>
          <a:p>
            <a:pPr>
              <a:defRPr/>
            </a:pPr>
            <a:fld id="{A24AC7D6-E71C-4953-9C19-8660E7CA4ABB}" type="datetimeFigureOut">
              <a:rPr lang="es-ES"/>
              <a:pPr>
                <a:defRPr/>
              </a:pPr>
              <a:t>21/06/2012</a:t>
            </a:fld>
            <a:endParaRPr lang="es-ES"/>
          </a:p>
        </p:txBody>
      </p:sp>
      <p:sp>
        <p:nvSpPr>
          <p:cNvPr id="5" name="Footer Placeholder 2"/>
          <p:cNvSpPr>
            <a:spLocks noGrp="1"/>
          </p:cNvSpPr>
          <p:nvPr>
            <p:ph type="ftr" sz="quarter" idx="11"/>
          </p:nvPr>
        </p:nvSpPr>
        <p:spPr/>
        <p:txBody>
          <a:bodyPr/>
          <a:lstStyle>
            <a:lvl1pPr>
              <a:defRPr/>
            </a:lvl1pPr>
          </a:lstStyle>
          <a:p>
            <a:pPr>
              <a:defRPr/>
            </a:pPr>
            <a:endParaRPr lang="es-ES"/>
          </a:p>
        </p:txBody>
      </p:sp>
      <p:sp>
        <p:nvSpPr>
          <p:cNvPr id="6" name="Slide Number Placeholder 3"/>
          <p:cNvSpPr>
            <a:spLocks noGrp="1"/>
          </p:cNvSpPr>
          <p:nvPr>
            <p:ph type="sldNum" sz="quarter" idx="12"/>
          </p:nvPr>
        </p:nvSpPr>
        <p:spPr/>
        <p:txBody>
          <a:bodyPr/>
          <a:lstStyle>
            <a:lvl1pPr>
              <a:defRPr/>
            </a:lvl1pPr>
          </a:lstStyle>
          <a:p>
            <a:pPr>
              <a:defRPr/>
            </a:pPr>
            <a:fld id="{390E0500-1448-4397-9601-823B57BED69F}"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5"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useBgFill="1">
        <p:nvSpPr>
          <p:cNvPr id="6" name="Rounded Rectangle 11"/>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9"/>
          <p:cNvSpPr/>
          <p:nvPr/>
        </p:nvSpPr>
        <p:spPr>
          <a:xfrm>
            <a:off x="676275" y="1643063"/>
            <a:ext cx="2484438" cy="3233737"/>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 name="Title 1"/>
          <p:cNvSpPr>
            <a:spLocks noGrp="1"/>
          </p:cNvSpPr>
          <p:nvPr>
            <p:ph type="title"/>
          </p:nvPr>
        </p:nvSpPr>
        <p:spPr>
          <a:xfrm>
            <a:off x="769000" y="1734312"/>
            <a:ext cx="2298634" cy="1191620"/>
          </a:xfrm>
        </p:spPr>
        <p:txBody>
          <a:bodyPr anchor="b"/>
          <a:lstStyle>
            <a:lvl1pPr algn="l">
              <a:defRPr sz="2000" b="0">
                <a:solidFill>
                  <a:schemeClr val="accent1">
                    <a:lumMod val="75000"/>
                  </a:schemeClr>
                </a:solidFill>
              </a:defRPr>
            </a:lvl1pPr>
          </a:lstStyle>
          <a:p>
            <a:r>
              <a:rPr lang="es-ES" smtClean="0"/>
              <a:t>Haga clic para modificar el estilo de título del patrón</a:t>
            </a:r>
            <a:endParaRPr lang="en-US" dirty="0"/>
          </a:p>
        </p:txBody>
      </p:sp>
      <p:sp>
        <p:nvSpPr>
          <p:cNvPr id="9" name="Date Placeholder 4"/>
          <p:cNvSpPr>
            <a:spLocks noGrp="1"/>
          </p:cNvSpPr>
          <p:nvPr>
            <p:ph type="dt" sz="half" idx="10"/>
          </p:nvPr>
        </p:nvSpPr>
        <p:spPr/>
        <p:txBody>
          <a:bodyPr/>
          <a:lstStyle>
            <a:lvl1pPr>
              <a:defRPr/>
            </a:lvl1pPr>
          </a:lstStyle>
          <a:p>
            <a:pPr>
              <a:defRPr/>
            </a:pPr>
            <a:fld id="{45F9B87F-D545-4ACD-BAD7-04ED7968B5D0}" type="datetimeFigureOut">
              <a:rPr lang="es-ES"/>
              <a:pPr>
                <a:defRPr/>
              </a:pPr>
              <a:t>21/06/2012</a:t>
            </a:fld>
            <a:endParaRPr lang="es-ES"/>
          </a:p>
        </p:txBody>
      </p:sp>
      <p:sp>
        <p:nvSpPr>
          <p:cNvPr id="10" name="Footer Placeholder 5"/>
          <p:cNvSpPr>
            <a:spLocks noGrp="1"/>
          </p:cNvSpPr>
          <p:nvPr>
            <p:ph type="ftr" sz="quarter" idx="11"/>
          </p:nvPr>
        </p:nvSpPr>
        <p:spPr/>
        <p:txBody>
          <a:bodyPr/>
          <a:lstStyle>
            <a:lvl1pPr>
              <a:defRPr/>
            </a:lvl1pPr>
          </a:lstStyle>
          <a:p>
            <a:pPr>
              <a:defRPr/>
            </a:pPr>
            <a:endParaRPr lang="es-ES"/>
          </a:p>
        </p:txBody>
      </p:sp>
      <p:sp>
        <p:nvSpPr>
          <p:cNvPr id="11" name="Slide Number Placeholder 6"/>
          <p:cNvSpPr>
            <a:spLocks noGrp="1"/>
          </p:cNvSpPr>
          <p:nvPr>
            <p:ph type="sldNum" sz="quarter" idx="12"/>
          </p:nvPr>
        </p:nvSpPr>
        <p:spPr/>
        <p:txBody>
          <a:bodyPr/>
          <a:lstStyle>
            <a:lvl1pPr>
              <a:defRPr/>
            </a:lvl1pPr>
          </a:lstStyle>
          <a:p>
            <a:pPr>
              <a:defRPr/>
            </a:pPr>
            <a:fld id="{17866316-65EC-499D-8410-BAF242EE119C}"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5"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useBgFill="1">
        <p:nvSpPr>
          <p:cNvPr id="6" name="Rounded Rectangle 8"/>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11"/>
          <p:cNvSpPr/>
          <p:nvPr/>
        </p:nvSpPr>
        <p:spPr>
          <a:xfrm>
            <a:off x="762000" y="5029200"/>
            <a:ext cx="7600950" cy="12033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12"/>
          <p:cNvSpPr/>
          <p:nvPr/>
        </p:nvSpPr>
        <p:spPr>
          <a:xfrm>
            <a:off x="914400" y="5638800"/>
            <a:ext cx="7327900" cy="452438"/>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10"/>
          <p:cNvSpPr/>
          <p:nvPr/>
        </p:nvSpPr>
        <p:spPr>
          <a:xfrm>
            <a:off x="604838" y="5075238"/>
            <a:ext cx="7947025" cy="1096962"/>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dirty="0"/>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 name="Title 1"/>
          <p:cNvSpPr>
            <a:spLocks noGrp="1"/>
          </p:cNvSpPr>
          <p:nvPr>
            <p:ph type="title"/>
          </p:nvPr>
        </p:nvSpPr>
        <p:spPr>
          <a:xfrm>
            <a:off x="914400" y="5105400"/>
            <a:ext cx="7328514" cy="523043"/>
          </a:xfrm>
        </p:spPr>
        <p:txBody>
          <a:bodyPr anchorCtr="0"/>
          <a:lstStyle>
            <a:lvl1pPr algn="ctr">
              <a:defRPr sz="2000" b="0">
                <a:solidFill>
                  <a:schemeClr val="accent1">
                    <a:lumMod val="75000"/>
                  </a:schemeClr>
                </a:solidFill>
              </a:defRPr>
            </a:lvl1pPr>
          </a:lstStyle>
          <a:p>
            <a:r>
              <a:rPr lang="es-ES" smtClean="0"/>
              <a:t>Haga clic para modificar el estilo de título del patrón</a:t>
            </a:r>
            <a:endParaRPr lang="en-US" dirty="0"/>
          </a:p>
        </p:txBody>
      </p:sp>
      <p:sp>
        <p:nvSpPr>
          <p:cNvPr id="11" name="Date Placeholder 4"/>
          <p:cNvSpPr>
            <a:spLocks noGrp="1"/>
          </p:cNvSpPr>
          <p:nvPr>
            <p:ph type="dt" sz="half" idx="10"/>
          </p:nvPr>
        </p:nvSpPr>
        <p:spPr/>
        <p:txBody>
          <a:bodyPr/>
          <a:lstStyle>
            <a:lvl1pPr>
              <a:defRPr/>
            </a:lvl1pPr>
          </a:lstStyle>
          <a:p>
            <a:pPr>
              <a:defRPr/>
            </a:pPr>
            <a:fld id="{569652D0-1605-4022-A0A5-45E1314436E4}" type="datetimeFigureOut">
              <a:rPr lang="es-ES"/>
              <a:pPr>
                <a:defRPr/>
              </a:pPr>
              <a:t>21/06/2012</a:t>
            </a:fld>
            <a:endParaRPr lang="es-ES"/>
          </a:p>
        </p:txBody>
      </p:sp>
      <p:sp>
        <p:nvSpPr>
          <p:cNvPr id="12" name="Slide Number Placeholder 6"/>
          <p:cNvSpPr>
            <a:spLocks noGrp="1"/>
          </p:cNvSpPr>
          <p:nvPr>
            <p:ph type="sldNum" sz="quarter" idx="11"/>
          </p:nvPr>
        </p:nvSpPr>
        <p:spPr/>
        <p:txBody>
          <a:bodyPr/>
          <a:lstStyle>
            <a:lvl1pPr>
              <a:defRPr/>
            </a:lvl1pPr>
          </a:lstStyle>
          <a:p>
            <a:pPr>
              <a:defRPr/>
            </a:pPr>
            <a:fld id="{D2F67245-5D8C-4743-89B1-3E53AF336C6F}" type="slidenum">
              <a:rPr lang="es-ES"/>
              <a:pPr>
                <a:defRPr/>
              </a:pPr>
              <a:t>‹Nº›</a:t>
            </a:fld>
            <a:endParaRPr lang="es-ES"/>
          </a:p>
        </p:txBody>
      </p:sp>
      <p:sp>
        <p:nvSpPr>
          <p:cNvPr id="13" name="Footer Placeholder 5"/>
          <p:cNvSpPr>
            <a:spLocks noGrp="1"/>
          </p:cNvSpPr>
          <p:nvPr>
            <p:ph type="ftr" sz="quarter" idx="12"/>
          </p:nvPr>
        </p:nvSpPr>
        <p:spPr/>
        <p:txBody>
          <a:bodyPr/>
          <a:lstStyle>
            <a:lvl1pPr>
              <a:defRPr/>
            </a:lvl1pPr>
          </a:lstStyle>
          <a:p>
            <a:pPr>
              <a:defRPr/>
            </a:pPr>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useBgFill="1">
        <p:nvSpPr>
          <p:cNvPr id="7" name="Rounded Rectangle 6"/>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8" name="Text Placeholder 2"/>
          <p:cNvSpPr>
            <a:spLocks noGrp="1"/>
          </p:cNvSpPr>
          <p:nvPr>
            <p:ph type="body" idx="1"/>
          </p:nvPr>
        </p:nvSpPr>
        <p:spPr bwMode="auto">
          <a:xfrm>
            <a:off x="457200" y="1752600"/>
            <a:ext cx="82296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2"/>
                </a:solidFill>
              </a:defRPr>
            </a:lvl1pPr>
          </a:lstStyle>
          <a:p>
            <a:pPr>
              <a:defRPr/>
            </a:pPr>
            <a:fld id="{F4A96AA6-3693-4B1C-BF13-589F71F0257E}" type="datetimeFigureOut">
              <a:rPr lang="es-ES"/>
              <a:pPr>
                <a:defRPr/>
              </a:pPr>
              <a:t>21/06/2012</a:t>
            </a:fld>
            <a:endParaRPr lang="es-E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a:defRPr/>
            </a:pPr>
            <a:endParaRPr lang="es-E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2"/>
                </a:solidFill>
              </a:defRPr>
            </a:lvl1pPr>
          </a:lstStyle>
          <a:p>
            <a:pPr>
              <a:defRPr/>
            </a:pPr>
            <a:fld id="{0181856D-B8B7-45A9-A54D-FBBEA4C0C8BA}" type="slidenum">
              <a:rPr lang="es-ES"/>
              <a:pPr>
                <a:defRPr/>
              </a:pPr>
              <a:t>‹Nº›</a:t>
            </a:fld>
            <a:endParaRPr lang="es-E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373063" y="373063"/>
            <a:ext cx="8380412" cy="1117600"/>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425450" y="407988"/>
            <a:ext cx="8261350" cy="1039812"/>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28" r:id="rId2"/>
    <p:sldLayoutId id="2147483734" r:id="rId3"/>
    <p:sldLayoutId id="2147483729" r:id="rId4"/>
    <p:sldLayoutId id="2147483730" r:id="rId5"/>
    <p:sldLayoutId id="2147483731" r:id="rId6"/>
    <p:sldLayoutId id="2147483735" r:id="rId7"/>
    <p:sldLayoutId id="2147483736" r:id="rId8"/>
    <p:sldLayoutId id="2147483737" r:id="rId9"/>
    <p:sldLayoutId id="2147483732" r:id="rId10"/>
    <p:sldLayoutId id="2147483738" r:id="rId11"/>
  </p:sldLayoutIdLst>
  <p:txStyles>
    <p:titleStyle>
      <a:lvl1pPr algn="ctr" rtl="0" fontAlgn="base">
        <a:spcBef>
          <a:spcPct val="0"/>
        </a:spcBef>
        <a:spcAft>
          <a:spcPct val="0"/>
        </a:spcAft>
        <a:defRPr sz="3500" kern="1200" cap="all">
          <a:solidFill>
            <a:srgbClr val="6B7D72"/>
          </a:solidFill>
          <a:latin typeface="+mj-lt"/>
          <a:ea typeface="+mj-ea"/>
          <a:cs typeface="+mj-cs"/>
        </a:defRPr>
      </a:lvl1pPr>
      <a:lvl2pPr algn="ctr" rtl="0" fontAlgn="base">
        <a:spcBef>
          <a:spcPct val="0"/>
        </a:spcBef>
        <a:spcAft>
          <a:spcPct val="0"/>
        </a:spcAft>
        <a:defRPr sz="3500">
          <a:solidFill>
            <a:srgbClr val="6B7D72"/>
          </a:solidFill>
          <a:latin typeface="Book Antiqua" pitchFamily="18" charset="0"/>
        </a:defRPr>
      </a:lvl2pPr>
      <a:lvl3pPr algn="ctr" rtl="0" fontAlgn="base">
        <a:spcBef>
          <a:spcPct val="0"/>
        </a:spcBef>
        <a:spcAft>
          <a:spcPct val="0"/>
        </a:spcAft>
        <a:defRPr sz="3500">
          <a:solidFill>
            <a:srgbClr val="6B7D72"/>
          </a:solidFill>
          <a:latin typeface="Book Antiqua" pitchFamily="18" charset="0"/>
        </a:defRPr>
      </a:lvl3pPr>
      <a:lvl4pPr algn="ctr" rtl="0" fontAlgn="base">
        <a:spcBef>
          <a:spcPct val="0"/>
        </a:spcBef>
        <a:spcAft>
          <a:spcPct val="0"/>
        </a:spcAft>
        <a:defRPr sz="3500">
          <a:solidFill>
            <a:srgbClr val="6B7D72"/>
          </a:solidFill>
          <a:latin typeface="Book Antiqua" pitchFamily="18" charset="0"/>
        </a:defRPr>
      </a:lvl4pPr>
      <a:lvl5pPr algn="ctr" rtl="0" fontAlgn="base">
        <a:spcBef>
          <a:spcPct val="0"/>
        </a:spcBef>
        <a:spcAft>
          <a:spcPct val="0"/>
        </a:spcAft>
        <a:defRPr sz="3500">
          <a:solidFill>
            <a:srgbClr val="6B7D72"/>
          </a:solidFill>
          <a:latin typeface="Book Antiqua" pitchFamily="18" charset="0"/>
        </a:defRPr>
      </a:lvl5pPr>
      <a:lvl6pPr marL="457200" algn="ctr" rtl="0" fontAlgn="base">
        <a:spcBef>
          <a:spcPct val="0"/>
        </a:spcBef>
        <a:spcAft>
          <a:spcPct val="0"/>
        </a:spcAft>
        <a:defRPr sz="3500">
          <a:solidFill>
            <a:srgbClr val="6B7D72"/>
          </a:solidFill>
          <a:latin typeface="Book Antiqua" pitchFamily="18" charset="0"/>
        </a:defRPr>
      </a:lvl6pPr>
      <a:lvl7pPr marL="914400" algn="ctr" rtl="0" fontAlgn="base">
        <a:spcBef>
          <a:spcPct val="0"/>
        </a:spcBef>
        <a:spcAft>
          <a:spcPct val="0"/>
        </a:spcAft>
        <a:defRPr sz="3500">
          <a:solidFill>
            <a:srgbClr val="6B7D72"/>
          </a:solidFill>
          <a:latin typeface="Book Antiqua" pitchFamily="18" charset="0"/>
        </a:defRPr>
      </a:lvl7pPr>
      <a:lvl8pPr marL="1371600" algn="ctr" rtl="0" fontAlgn="base">
        <a:spcBef>
          <a:spcPct val="0"/>
        </a:spcBef>
        <a:spcAft>
          <a:spcPct val="0"/>
        </a:spcAft>
        <a:defRPr sz="3500">
          <a:solidFill>
            <a:srgbClr val="6B7D72"/>
          </a:solidFill>
          <a:latin typeface="Book Antiqua" pitchFamily="18" charset="0"/>
        </a:defRPr>
      </a:lvl8pPr>
      <a:lvl9pPr marL="1828800" algn="ctr" rtl="0" fontAlgn="base">
        <a:spcBef>
          <a:spcPct val="0"/>
        </a:spcBef>
        <a:spcAft>
          <a:spcPct val="0"/>
        </a:spcAft>
        <a:defRPr sz="3500">
          <a:solidFill>
            <a:srgbClr val="6B7D72"/>
          </a:solidFill>
          <a:latin typeface="Book Antiqua" pitchFamily="18" charset="0"/>
        </a:defRPr>
      </a:lvl9pPr>
    </p:titleStyle>
    <p:bodyStyle>
      <a:lvl1pPr marL="342900" indent="-228600" algn="l" rtl="0" fontAlgn="base">
        <a:spcBef>
          <a:spcPct val="20000"/>
        </a:spcBef>
        <a:spcAft>
          <a:spcPct val="0"/>
        </a:spcAft>
        <a:buClr>
          <a:schemeClr val="accent1"/>
        </a:buClr>
        <a:buFont typeface="Arial" charset="0"/>
        <a:buChar char="•"/>
        <a:defRPr sz="2400" kern="1200">
          <a:solidFill>
            <a:schemeClr val="tx2"/>
          </a:solidFill>
          <a:latin typeface="+mn-lt"/>
          <a:ea typeface="+mn-ea"/>
          <a:cs typeface="+mn-cs"/>
        </a:defRPr>
      </a:lvl1pPr>
      <a:lvl2pPr marL="639763" indent="-228600" algn="l" rtl="0" fontAlgn="base">
        <a:spcBef>
          <a:spcPct val="20000"/>
        </a:spcBef>
        <a:spcAft>
          <a:spcPct val="0"/>
        </a:spcAft>
        <a:buClr>
          <a:schemeClr val="accent2"/>
        </a:buClr>
        <a:buFont typeface="Arial" charset="0"/>
        <a:buChar char="•"/>
        <a:defRPr sz="2000" kern="1200">
          <a:solidFill>
            <a:schemeClr val="tx2"/>
          </a:solidFill>
          <a:latin typeface="+mn-lt"/>
          <a:ea typeface="+mn-ea"/>
          <a:cs typeface="+mn-cs"/>
        </a:defRPr>
      </a:lvl2pPr>
      <a:lvl3pPr marL="914400" indent="-228600" algn="l" rtl="0" fontAlgn="base">
        <a:spcBef>
          <a:spcPct val="20000"/>
        </a:spcBef>
        <a:spcAft>
          <a:spcPct val="0"/>
        </a:spcAft>
        <a:buClr>
          <a:srgbClr val="B5AE53"/>
        </a:buClr>
        <a:buFont typeface="Arial" charset="0"/>
        <a:buChar char="•"/>
        <a:defRPr kern="1200">
          <a:solidFill>
            <a:schemeClr val="tx2"/>
          </a:solidFill>
          <a:latin typeface="+mn-lt"/>
          <a:ea typeface="+mn-ea"/>
          <a:cs typeface="+mn-cs"/>
        </a:defRPr>
      </a:lvl3pPr>
      <a:lvl4pPr marL="1279525" indent="-228600" algn="l" rtl="0" fontAlgn="base">
        <a:spcBef>
          <a:spcPct val="20000"/>
        </a:spcBef>
        <a:spcAft>
          <a:spcPct val="0"/>
        </a:spcAft>
        <a:buClr>
          <a:srgbClr val="848058"/>
        </a:buClr>
        <a:buFont typeface="Arial" charset="0"/>
        <a:buChar char="•"/>
        <a:defRPr sz="1600" kern="1200">
          <a:solidFill>
            <a:schemeClr val="tx2"/>
          </a:solidFill>
          <a:latin typeface="+mn-lt"/>
          <a:ea typeface="+mn-ea"/>
          <a:cs typeface="+mn-cs"/>
        </a:defRPr>
      </a:lvl4pPr>
      <a:lvl5pPr marL="1554163" indent="-228600" algn="l" rtl="0" fontAlgn="base">
        <a:spcBef>
          <a:spcPct val="20000"/>
        </a:spcBef>
        <a:spcAft>
          <a:spcPct val="0"/>
        </a:spcAft>
        <a:buClr>
          <a:srgbClr val="E8B54D"/>
        </a:buClr>
        <a:buFont typeface="Arial" charset="0"/>
        <a:buChar char="•"/>
        <a:defRPr sz="1600" kern="120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ciar.martinez@ssib.e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package" Target="../embeddings/Documento_de_Microsoft_Word11.doc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5" name="4 Subtítulo"/>
          <p:cNvSpPr>
            <a:spLocks noGrp="1"/>
          </p:cNvSpPr>
          <p:nvPr>
            <p:ph type="subTitle" idx="1"/>
          </p:nvPr>
        </p:nvSpPr>
        <p:spPr>
          <a:xfrm>
            <a:off x="-323850" y="3213100"/>
            <a:ext cx="9036050" cy="1439863"/>
          </a:xfrm>
        </p:spPr>
        <p:txBody>
          <a:bodyPr/>
          <a:lstStyle/>
          <a:p>
            <a:pPr>
              <a:lnSpc>
                <a:spcPct val="90000"/>
              </a:lnSpc>
            </a:pPr>
            <a:r>
              <a:rPr lang="es-ES" sz="1500" b="1" cap="none" smtClean="0">
                <a:solidFill>
                  <a:srgbClr val="47534C"/>
                </a:solidFill>
                <a:effectLst>
                  <a:outerShdw blurRad="38100" dist="38100" dir="2700000" algn="tl">
                    <a:srgbClr val="000000"/>
                  </a:outerShdw>
                </a:effectLst>
                <a:latin typeface="Book Antiqua" pitchFamily="18" charset="0"/>
                <a:hlinkClick r:id="rId3"/>
              </a:rPr>
              <a:t>iciar.martinez@ssib.es</a:t>
            </a:r>
            <a:endParaRPr lang="es-ES" sz="1500" b="1" cap="none" smtClean="0">
              <a:solidFill>
                <a:srgbClr val="47534C"/>
              </a:solidFill>
              <a:effectLst>
                <a:outerShdw blurRad="38100" dist="38100" dir="2700000" algn="tl">
                  <a:srgbClr val="000000"/>
                </a:outerShdw>
              </a:effectLst>
              <a:latin typeface="Book Antiqua" pitchFamily="18" charset="0"/>
            </a:endParaRPr>
          </a:p>
          <a:p>
            <a:pPr>
              <a:lnSpc>
                <a:spcPct val="90000"/>
              </a:lnSpc>
            </a:pPr>
            <a:r>
              <a:rPr lang="es-ES" sz="1500" b="1" cap="none" smtClean="0">
                <a:solidFill>
                  <a:srgbClr val="47534C"/>
                </a:solidFill>
                <a:effectLst>
                  <a:outerShdw blurRad="38100" dist="38100" dir="2700000" algn="tl">
                    <a:srgbClr val="000000"/>
                  </a:outerShdw>
                </a:effectLst>
                <a:latin typeface="Book Antiqua" pitchFamily="18" charset="0"/>
              </a:rPr>
              <a:t>Curso de Metodología de Evaluación de nuevos fármacos</a:t>
            </a:r>
          </a:p>
          <a:p>
            <a:pPr>
              <a:lnSpc>
                <a:spcPct val="90000"/>
              </a:lnSpc>
            </a:pPr>
            <a:r>
              <a:rPr lang="es-ES" sz="1500" b="1" cap="none" smtClean="0">
                <a:solidFill>
                  <a:srgbClr val="47534C"/>
                </a:solidFill>
                <a:effectLst>
                  <a:outerShdw blurRad="38100" dist="38100" dir="2700000" algn="tl">
                    <a:srgbClr val="000000"/>
                  </a:outerShdw>
                </a:effectLst>
                <a:latin typeface="Book Antiqua" pitchFamily="18" charset="0"/>
              </a:rPr>
              <a:t>Bilbao 1-2 Jun 2012</a:t>
            </a:r>
          </a:p>
          <a:p>
            <a:pPr>
              <a:lnSpc>
                <a:spcPct val="90000"/>
              </a:lnSpc>
            </a:pPr>
            <a:r>
              <a:rPr lang="es-ES" sz="1500" b="1" cap="none" smtClean="0">
                <a:solidFill>
                  <a:srgbClr val="47534C"/>
                </a:solidFill>
                <a:effectLst>
                  <a:outerShdw blurRad="38100" dist="38100" dir="2700000" algn="tl">
                    <a:srgbClr val="000000"/>
                  </a:outerShdw>
                </a:effectLst>
                <a:latin typeface="Book Antiqua" pitchFamily="18" charset="0"/>
              </a:rPr>
              <a:t>Organizado por la delegación de la SEFH del País Vasco</a:t>
            </a:r>
          </a:p>
          <a:p>
            <a:pPr>
              <a:lnSpc>
                <a:spcPct val="90000"/>
              </a:lnSpc>
            </a:pPr>
            <a:endParaRPr lang="es-ES" sz="1000" cap="none" smtClean="0"/>
          </a:p>
        </p:txBody>
      </p:sp>
      <p:sp>
        <p:nvSpPr>
          <p:cNvPr id="4" name="3 Título"/>
          <p:cNvSpPr>
            <a:spLocks noGrp="1"/>
          </p:cNvSpPr>
          <p:nvPr>
            <p:ph type="ctrTitle"/>
          </p:nvPr>
        </p:nvSpPr>
        <p:spPr>
          <a:xfrm>
            <a:off x="0" y="1052513"/>
            <a:ext cx="9144000" cy="1514475"/>
          </a:xfrm>
        </p:spPr>
        <p:txBody>
          <a:bodyPr>
            <a:normAutofit/>
          </a:bodyPr>
          <a:lstStyle/>
          <a:p>
            <a:pPr fontAlgn="auto">
              <a:spcAft>
                <a:spcPts val="0"/>
              </a:spcAft>
              <a:defRPr/>
            </a:pPr>
            <a:r>
              <a:rPr lang="es-ES" b="1" dirty="0" smtClean="0">
                <a:effectLst>
                  <a:outerShdw blurRad="38100" dist="38100" dir="2700000" algn="tl">
                    <a:srgbClr val="000000">
                      <a:alpha val="43137"/>
                    </a:srgbClr>
                  </a:outerShdw>
                </a:effectLst>
              </a:rPr>
              <a:t>Seguridad de los nuevos anticoagulantes</a:t>
            </a:r>
            <a:endParaRPr lang="es-ES" b="1" dirty="0">
              <a:effectLst>
                <a:outerShdw blurRad="38100" dist="38100" dir="2700000" algn="tl">
                  <a:srgbClr val="000000">
                    <a:alpha val="43137"/>
                  </a:srgbClr>
                </a:outerShdw>
              </a:effectLst>
            </a:endParaRPr>
          </a:p>
        </p:txBody>
      </p:sp>
      <p:pic>
        <p:nvPicPr>
          <p:cNvPr id="15364" name="Picture 2"/>
          <p:cNvPicPr>
            <a:picLocks noChangeAspect="1" noChangeArrowheads="1"/>
          </p:cNvPicPr>
          <p:nvPr/>
        </p:nvPicPr>
        <p:blipFill>
          <a:blip r:embed="rId4"/>
          <a:srcRect/>
          <a:stretch>
            <a:fillRect/>
          </a:stretch>
        </p:blipFill>
        <p:spPr bwMode="auto">
          <a:xfrm>
            <a:off x="403225" y="6092825"/>
            <a:ext cx="2001838" cy="781050"/>
          </a:xfrm>
          <a:prstGeom prst="rect">
            <a:avLst/>
          </a:prstGeom>
          <a:noFill/>
          <a:ln w="9525">
            <a:noFill/>
            <a:miter lim="800000"/>
            <a:headEnd/>
            <a:tailEnd/>
          </a:ln>
        </p:spPr>
      </p:pic>
      <p:pic>
        <p:nvPicPr>
          <p:cNvPr id="15366" name="Picture 5"/>
          <p:cNvPicPr>
            <a:picLocks noChangeAspect="1" noChangeArrowheads="1"/>
          </p:cNvPicPr>
          <p:nvPr/>
        </p:nvPicPr>
        <p:blipFill>
          <a:blip r:embed="rId5"/>
          <a:srcRect/>
          <a:stretch>
            <a:fillRect/>
          </a:stretch>
        </p:blipFill>
        <p:spPr bwMode="auto">
          <a:xfrm>
            <a:off x="260350" y="5045075"/>
            <a:ext cx="8785225" cy="1120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35150" y="274638"/>
            <a:ext cx="8229600" cy="1143000"/>
          </a:xfrm>
        </p:spPr>
        <p:txBody>
          <a:bodyPr/>
          <a:lstStyle/>
          <a:p>
            <a:pPr fontAlgn="auto">
              <a:spcAft>
                <a:spcPts val="0"/>
              </a:spcAft>
              <a:defRPr/>
            </a:pPr>
            <a:r>
              <a:rPr lang="es-ES" sz="2800" b="1" dirty="0" smtClean="0">
                <a:solidFill>
                  <a:schemeClr val="tx2">
                    <a:lumMod val="50000"/>
                  </a:schemeClr>
                </a:solidFill>
                <a:effectLst>
                  <a:outerShdw blurRad="38100" dist="38100" dir="2700000" algn="tl">
                    <a:srgbClr val="000000">
                      <a:alpha val="43137"/>
                    </a:srgbClr>
                  </a:outerShdw>
                </a:effectLst>
              </a:rPr>
              <a:t>Mecanismo de acción AVK</a:t>
            </a:r>
            <a:endParaRPr lang="es-ES" sz="2800" dirty="0">
              <a:solidFill>
                <a:schemeClr val="tx2">
                  <a:lumMod val="50000"/>
                </a:schemeClr>
              </a:solidFill>
              <a:effectLst>
                <a:outerShdw blurRad="38100" dist="38100" dir="2700000" algn="tl">
                  <a:srgbClr val="000000">
                    <a:alpha val="43137"/>
                  </a:srgbClr>
                </a:outerShdw>
              </a:effectLst>
            </a:endParaRPr>
          </a:p>
        </p:txBody>
      </p:sp>
      <p:pic>
        <p:nvPicPr>
          <p:cNvPr id="28674" name="Picture 2"/>
          <p:cNvPicPr>
            <a:picLocks noChangeAspect="1" noChangeArrowheads="1"/>
          </p:cNvPicPr>
          <p:nvPr/>
        </p:nvPicPr>
        <p:blipFill>
          <a:blip r:embed="rId3"/>
          <a:srcRect l="3406" t="1994" r="2956" b="18669"/>
          <a:stretch>
            <a:fillRect/>
          </a:stretch>
        </p:blipFill>
        <p:spPr bwMode="auto">
          <a:xfrm>
            <a:off x="1911350" y="1146175"/>
            <a:ext cx="5684838" cy="5735638"/>
          </a:xfrm>
          <a:prstGeom prst="rect">
            <a:avLst/>
          </a:prstGeom>
          <a:noFill/>
          <a:ln w="9525">
            <a:noFill/>
            <a:miter lim="800000"/>
            <a:headEnd/>
            <a:tailEnd/>
          </a:ln>
        </p:spPr>
      </p:pic>
      <p:sp>
        <p:nvSpPr>
          <p:cNvPr id="46084" name="Text Box 4"/>
          <p:cNvSpPr txBox="1">
            <a:spLocks noChangeArrowheads="1"/>
          </p:cNvSpPr>
          <p:nvPr/>
        </p:nvSpPr>
        <p:spPr bwMode="auto">
          <a:xfrm>
            <a:off x="1911350" y="1539875"/>
            <a:ext cx="2373313" cy="304800"/>
          </a:xfrm>
          <a:prstGeom prst="rect">
            <a:avLst/>
          </a:prstGeom>
          <a:noFill/>
          <a:ln w="9525">
            <a:noFill/>
            <a:miter lim="800000"/>
            <a:headEnd/>
            <a:tailEnd/>
          </a:ln>
          <a:effectLst/>
        </p:spPr>
        <p:txBody>
          <a:bodyPr wrap="none">
            <a:spAutoFit/>
          </a:bodyPr>
          <a:lstStyle/>
          <a:p>
            <a:pPr>
              <a:defRPr/>
            </a:pPr>
            <a:r>
              <a:rPr lang="es-ES" sz="1400" b="1" dirty="0">
                <a:solidFill>
                  <a:schemeClr val="tx2">
                    <a:lumMod val="50000"/>
                  </a:schemeClr>
                </a:solidFill>
              </a:rPr>
              <a:t>II, VII, IX, X, proteína C y 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850" y="333375"/>
            <a:ext cx="8618538" cy="1150938"/>
          </a:xfrm>
        </p:spPr>
        <p:txBody>
          <a:bodyPr/>
          <a:lstStyle/>
          <a:p>
            <a:pPr fontAlgn="auto">
              <a:spcAft>
                <a:spcPts val="0"/>
              </a:spcAft>
              <a:defRPr/>
            </a:pPr>
            <a:r>
              <a:rPr lang="es-ES" sz="2800" b="1" dirty="0" smtClean="0">
                <a:solidFill>
                  <a:schemeClr val="tx2">
                    <a:lumMod val="50000"/>
                  </a:schemeClr>
                </a:solidFill>
                <a:effectLst>
                  <a:outerShdw blurRad="38100" dist="38100" dir="2700000" algn="tl">
                    <a:srgbClr val="000000">
                      <a:alpha val="43137"/>
                    </a:srgbClr>
                  </a:outerShdw>
                </a:effectLst>
              </a:rPr>
              <a:t>Factores de coagulación que inhiben los AVK</a:t>
            </a:r>
          </a:p>
        </p:txBody>
      </p:sp>
      <p:sp>
        <p:nvSpPr>
          <p:cNvPr id="3" name="2 Marcador de contenido"/>
          <p:cNvSpPr>
            <a:spLocks noGrp="1"/>
          </p:cNvSpPr>
          <p:nvPr>
            <p:ph idx="1"/>
          </p:nvPr>
        </p:nvSpPr>
        <p:spPr/>
        <p:txBody>
          <a:bodyPr rtlCol="0">
            <a:normAutofit/>
          </a:bodyPr>
          <a:lstStyle/>
          <a:p>
            <a:pPr marL="0" indent="0" fontAlgn="auto">
              <a:spcAft>
                <a:spcPts val="0"/>
              </a:spcAft>
              <a:buFont typeface="Arial" pitchFamily="34" charset="0"/>
              <a:buNone/>
              <a:defRPr/>
            </a:pPr>
            <a:r>
              <a:rPr lang="es-ES" sz="2200" dirty="0">
                <a:solidFill>
                  <a:srgbClr val="002060"/>
                </a:solidFill>
              </a:rPr>
              <a:t>Los vitamina K dependientes: el factor VII el primero en inhibirse, a las cuatro-seis horas, y los factores II y X los últimos, requiriendo al menos tres </a:t>
            </a:r>
            <a:r>
              <a:rPr lang="es-ES" sz="2200" dirty="0" smtClean="0">
                <a:solidFill>
                  <a:srgbClr val="002060"/>
                </a:solidFill>
              </a:rPr>
              <a:t>días</a:t>
            </a:r>
          </a:p>
          <a:p>
            <a:pPr marL="0" indent="0" fontAlgn="auto">
              <a:spcAft>
                <a:spcPts val="0"/>
              </a:spcAft>
              <a:buFont typeface="Arial" pitchFamily="34" charset="0"/>
              <a:buNone/>
              <a:defRPr/>
            </a:pPr>
            <a:r>
              <a:rPr lang="es-ES" sz="2200" dirty="0" smtClean="0">
                <a:solidFill>
                  <a:srgbClr val="002060"/>
                </a:solidFill>
              </a:rPr>
              <a:t>Cuando se controla un </a:t>
            </a:r>
            <a:r>
              <a:rPr lang="es-ES" sz="2200" dirty="0">
                <a:solidFill>
                  <a:srgbClr val="002060"/>
                </a:solidFill>
              </a:rPr>
              <a:t>tiempo de protrombina con AVK, estamos observando la suma de los últimos tres </a:t>
            </a:r>
            <a:r>
              <a:rPr lang="es-ES" sz="2200" dirty="0" smtClean="0">
                <a:solidFill>
                  <a:srgbClr val="002060"/>
                </a:solidFill>
              </a:rPr>
              <a:t>días</a:t>
            </a:r>
            <a:r>
              <a:rPr lang="es-ES" dirty="0">
                <a:solidFill>
                  <a:srgbClr val="002060"/>
                </a:solidFill>
              </a:rPr>
              <a:t/>
            </a:r>
            <a:br>
              <a:rPr lang="es-ES" dirty="0">
                <a:solidFill>
                  <a:srgbClr val="002060"/>
                </a:solidFill>
              </a:rPr>
            </a:br>
            <a:r>
              <a:rPr lang="es-ES" dirty="0">
                <a:solidFill>
                  <a:srgbClr val="002060"/>
                </a:solidFill>
              </a:rPr>
              <a:t/>
            </a:r>
            <a:br>
              <a:rPr lang="es-ES" dirty="0">
                <a:solidFill>
                  <a:srgbClr val="002060"/>
                </a:solidFill>
              </a:rPr>
            </a:br>
            <a:endParaRPr lang="es-ES" dirty="0">
              <a:solidFill>
                <a:srgbClr val="002060"/>
              </a:solidFill>
            </a:endParaRPr>
          </a:p>
          <a:p>
            <a:pPr fontAlgn="auto">
              <a:spcAft>
                <a:spcPts val="0"/>
              </a:spcAft>
              <a:buFont typeface="Arial" pitchFamily="34" charset="0"/>
              <a:buChar char="•"/>
              <a:defRPr/>
            </a:pPr>
            <a:endParaRPr lang="es-ES" dirty="0">
              <a:solidFill>
                <a:srgbClr val="002060"/>
              </a:solidFill>
            </a:endParaRPr>
          </a:p>
        </p:txBody>
      </p:sp>
      <p:pic>
        <p:nvPicPr>
          <p:cNvPr id="30723" name="Picture 2"/>
          <p:cNvPicPr>
            <a:picLocks noChangeAspect="1" noChangeArrowheads="1"/>
          </p:cNvPicPr>
          <p:nvPr/>
        </p:nvPicPr>
        <p:blipFill>
          <a:blip r:embed="rId3"/>
          <a:srcRect/>
          <a:stretch>
            <a:fillRect/>
          </a:stretch>
        </p:blipFill>
        <p:spPr bwMode="auto">
          <a:xfrm>
            <a:off x="200025" y="3876675"/>
            <a:ext cx="8742363" cy="1712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333375"/>
            <a:ext cx="8820150" cy="1084263"/>
          </a:xfrm>
        </p:spPr>
        <p:txBody>
          <a:bodyPr/>
          <a:lstStyle/>
          <a:p>
            <a:pPr algn="r" fontAlgn="auto">
              <a:spcAft>
                <a:spcPts val="0"/>
              </a:spcAft>
              <a:defRPr/>
            </a:pPr>
            <a:r>
              <a:rPr lang="es-ES" sz="2800" b="1" dirty="0" smtClean="0">
                <a:solidFill>
                  <a:schemeClr val="tx2">
                    <a:lumMod val="50000"/>
                  </a:schemeClr>
                </a:solidFill>
                <a:effectLst>
                  <a:outerShdw blurRad="38100" dist="38100" dir="2700000" algn="tl">
                    <a:srgbClr val="000000">
                      <a:alpha val="43137"/>
                    </a:srgbClr>
                  </a:outerShdw>
                </a:effectLst>
              </a:rPr>
              <a:t>Dificultad para mantener INR en </a:t>
            </a:r>
            <a:r>
              <a:rPr lang="es-ES" sz="2800" b="1" dirty="0">
                <a:solidFill>
                  <a:schemeClr val="tx2">
                    <a:lumMod val="50000"/>
                  </a:schemeClr>
                </a:solidFill>
                <a:effectLst>
                  <a:outerShdw blurRad="38100" dist="38100" dir="2700000" algn="tl">
                    <a:srgbClr val="000000">
                      <a:alpha val="43137"/>
                    </a:srgbClr>
                  </a:outerShdw>
                </a:effectLst>
              </a:rPr>
              <a:t>el rango terapéutico </a:t>
            </a:r>
            <a:r>
              <a:rPr lang="es-ES" sz="2800" b="1" dirty="0" smtClean="0">
                <a:solidFill>
                  <a:schemeClr val="tx2">
                    <a:lumMod val="50000"/>
                  </a:schemeClr>
                </a:solidFill>
                <a:effectLst>
                  <a:outerShdw blurRad="38100" dist="38100" dir="2700000" algn="tl">
                    <a:srgbClr val="000000">
                      <a:alpha val="43137"/>
                    </a:srgbClr>
                  </a:outerShdw>
                </a:effectLst>
              </a:rPr>
              <a:t>2-3</a:t>
            </a:r>
            <a:endParaRPr lang="es-ES" sz="2800" dirty="0">
              <a:solidFill>
                <a:schemeClr val="tx2">
                  <a:lumMod val="50000"/>
                </a:schemeClr>
              </a:solidFill>
            </a:endParaRPr>
          </a:p>
        </p:txBody>
      </p:sp>
      <p:graphicFrame>
        <p:nvGraphicFramePr>
          <p:cNvPr id="3" name="2 Tabla"/>
          <p:cNvGraphicFramePr>
            <a:graphicFrameLocks noGrp="1"/>
          </p:cNvGraphicFramePr>
          <p:nvPr/>
        </p:nvGraphicFramePr>
        <p:xfrm>
          <a:off x="179388" y="1384300"/>
          <a:ext cx="8713787" cy="4510088"/>
        </p:xfrm>
        <a:graphic>
          <a:graphicData uri="http://schemas.openxmlformats.org/drawingml/2006/table">
            <a:tbl>
              <a:tblPr firstRow="1" bandRow="1">
                <a:tableStyleId>{5C22544A-7EE6-4342-B048-85BDC9FD1C3A}</a:tableStyleId>
              </a:tblPr>
              <a:tblGrid>
                <a:gridCol w="3540927"/>
                <a:gridCol w="5172041"/>
              </a:tblGrid>
              <a:tr h="396752">
                <a:tc>
                  <a:txBody>
                    <a:bodyPr/>
                    <a:lstStyle/>
                    <a:p>
                      <a:pPr algn="ctr"/>
                      <a:r>
                        <a:rPr lang="es-ES" dirty="0" smtClean="0"/>
                        <a:t>Causa que motiva variación INR</a:t>
                      </a:r>
                      <a:endParaRPr lang="es-ES" dirty="0"/>
                    </a:p>
                  </a:txBody>
                  <a:tcPr/>
                </a:tc>
                <a:tc>
                  <a:txBody>
                    <a:bodyPr/>
                    <a:lstStyle/>
                    <a:p>
                      <a:pPr algn="ctr"/>
                      <a:r>
                        <a:rPr lang="es-ES" dirty="0" smtClean="0"/>
                        <a:t>Efecto</a:t>
                      </a:r>
                      <a:endParaRPr lang="es-ES" dirty="0"/>
                    </a:p>
                  </a:txBody>
                  <a:tcPr/>
                </a:tc>
              </a:tr>
              <a:tr h="3967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solidFill>
                            <a:srgbClr val="002060"/>
                          </a:solidFill>
                        </a:rPr>
                        <a:t>Dieta</a:t>
                      </a:r>
                      <a:r>
                        <a:rPr lang="es-ES" baseline="0" dirty="0" smtClean="0">
                          <a:solidFill>
                            <a:srgbClr val="002060"/>
                          </a:solidFill>
                        </a:rPr>
                        <a:t> o suplementos</a:t>
                      </a:r>
                      <a:endParaRPr lang="es-ES" dirty="0" smtClean="0">
                        <a:solidFill>
                          <a:srgbClr val="00206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solidFill>
                            <a:srgbClr val="002060"/>
                          </a:solidFill>
                        </a:rPr>
                        <a:t>Ingesta irregular vitamina K (reduce INR)</a:t>
                      </a:r>
                    </a:p>
                  </a:txBody>
                  <a:tcPr/>
                </a:tc>
              </a:tr>
              <a:tr h="684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solidFill>
                            <a:srgbClr val="002060"/>
                          </a:solidFill>
                        </a:rPr>
                        <a:t>Inclusión/Suspensión</a:t>
                      </a:r>
                      <a:r>
                        <a:rPr lang="es-ES" baseline="0" dirty="0" smtClean="0">
                          <a:solidFill>
                            <a:srgbClr val="002060"/>
                          </a:solidFill>
                        </a:rPr>
                        <a:t> medicamentos</a:t>
                      </a:r>
                      <a:endParaRPr lang="es-ES" dirty="0" smtClean="0">
                        <a:solidFill>
                          <a:srgbClr val="002060"/>
                        </a:solidFill>
                      </a:endParaRPr>
                    </a:p>
                  </a:txBody>
                  <a:tcPr/>
                </a:tc>
                <a:tc>
                  <a:txBody>
                    <a:bodyPr/>
                    <a:lstStyle/>
                    <a:p>
                      <a:r>
                        <a:rPr lang="es-ES" dirty="0" smtClean="0">
                          <a:solidFill>
                            <a:srgbClr val="002060"/>
                          </a:solidFill>
                        </a:rPr>
                        <a:t>Modificación absorción</a:t>
                      </a:r>
                      <a:r>
                        <a:rPr lang="es-ES" baseline="0" dirty="0" smtClean="0">
                          <a:solidFill>
                            <a:srgbClr val="002060"/>
                          </a:solidFill>
                        </a:rPr>
                        <a:t> o metabolismo</a:t>
                      </a:r>
                      <a:endParaRPr lang="es-ES" dirty="0">
                        <a:solidFill>
                          <a:srgbClr val="002060"/>
                        </a:solidFill>
                      </a:endParaRPr>
                    </a:p>
                  </a:txBody>
                  <a:tcPr/>
                </a:tc>
              </a:tr>
              <a:tr h="1240678">
                <a:tc>
                  <a:txBody>
                    <a:bodyPr/>
                    <a:lstStyle/>
                    <a:p>
                      <a:r>
                        <a:rPr lang="es-ES" dirty="0" smtClean="0">
                          <a:solidFill>
                            <a:srgbClr val="002060"/>
                          </a:solidFill>
                        </a:rPr>
                        <a:t>Enfermedad concomitante</a:t>
                      </a:r>
                      <a:endParaRPr lang="es-ES" dirty="0">
                        <a:solidFill>
                          <a:srgbClr val="00206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solidFill>
                            <a:srgbClr val="002060"/>
                          </a:solidFill>
                        </a:rPr>
                        <a:t>Pacientes febriles o hipertiroideos</a:t>
                      </a:r>
                      <a:r>
                        <a:rPr lang="es-ES" baseline="0" dirty="0" smtClean="0">
                          <a:solidFill>
                            <a:srgbClr val="002060"/>
                          </a:solidFill>
                        </a:rPr>
                        <a:t> efecto ACO </a:t>
                      </a:r>
                      <a:r>
                        <a:rPr lang="es-ES" dirty="0" smtClean="0">
                          <a:solidFill>
                            <a:srgbClr val="002060"/>
                          </a:solidFill>
                        </a:rPr>
                        <a:t>aumentado (consumo rápido de factores de coagulación)</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solidFill>
                            <a:srgbClr val="002060"/>
                          </a:solidFill>
                        </a:rPr>
                        <a:t>Hipotiroidismo descompensado no descoagulado</a:t>
                      </a:r>
                      <a:endParaRPr lang="es-ES" dirty="0">
                        <a:solidFill>
                          <a:srgbClr val="002060"/>
                        </a:solidFill>
                      </a:endParaRPr>
                    </a:p>
                  </a:txBody>
                  <a:tcPr/>
                </a:tc>
              </a:tr>
              <a:tr h="512324">
                <a:tc>
                  <a:txBody>
                    <a:bodyPr/>
                    <a:lstStyle/>
                    <a:p>
                      <a:r>
                        <a:rPr lang="es-ES" dirty="0" smtClean="0">
                          <a:solidFill>
                            <a:srgbClr val="002060"/>
                          </a:solidFill>
                        </a:rPr>
                        <a:t>Homeopatía</a:t>
                      </a:r>
                      <a:endParaRPr lang="es-ES" dirty="0">
                        <a:solidFill>
                          <a:srgbClr val="002060"/>
                        </a:solidFill>
                      </a:endParaRPr>
                    </a:p>
                  </a:txBody>
                  <a:tcPr/>
                </a:tc>
                <a:tc>
                  <a:txBody>
                    <a:bodyPr/>
                    <a:lstStyle/>
                    <a:p>
                      <a:r>
                        <a:rPr lang="es-ES" dirty="0" smtClean="0">
                          <a:solidFill>
                            <a:srgbClr val="002060"/>
                          </a:solidFill>
                        </a:rPr>
                        <a:t>Inhibición citocromo</a:t>
                      </a:r>
                      <a:r>
                        <a:rPr lang="es-ES" baseline="0" dirty="0" smtClean="0">
                          <a:solidFill>
                            <a:srgbClr val="002060"/>
                          </a:solidFill>
                        </a:rPr>
                        <a:t> p450 (hierba de San Juan)</a:t>
                      </a:r>
                      <a:endParaRPr lang="es-ES" dirty="0">
                        <a:solidFill>
                          <a:srgbClr val="002060"/>
                        </a:solidFill>
                      </a:endParaRPr>
                    </a:p>
                  </a:txBody>
                  <a:tcPr/>
                </a:tc>
              </a:tr>
              <a:tr h="6848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solidFill>
                            <a:srgbClr val="002060"/>
                          </a:solidFill>
                        </a:rPr>
                        <a:t>Falta de adherencia</a:t>
                      </a:r>
                    </a:p>
                  </a:txBody>
                  <a:tcPr/>
                </a:tc>
                <a:tc>
                  <a:txBody>
                    <a:bodyPr/>
                    <a:lstStyle/>
                    <a:p>
                      <a:r>
                        <a:rPr lang="es-ES" dirty="0" smtClean="0">
                          <a:solidFill>
                            <a:srgbClr val="002060"/>
                          </a:solidFill>
                        </a:rPr>
                        <a:t>Reducción INR</a:t>
                      </a:r>
                      <a:endParaRPr lang="es-ES" dirty="0">
                        <a:solidFill>
                          <a:srgbClr val="002060"/>
                        </a:solidFill>
                      </a:endParaRPr>
                    </a:p>
                  </a:txBody>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0825" y="260350"/>
            <a:ext cx="8569325" cy="1157288"/>
          </a:xfrm>
        </p:spPr>
        <p:txBody>
          <a:bodyPr>
            <a:normAutofit fontScale="90000"/>
          </a:bodyPr>
          <a:lstStyle/>
          <a:p>
            <a:pPr algn="r" fontAlgn="auto">
              <a:spcAft>
                <a:spcPts val="0"/>
              </a:spcAft>
              <a:defRPr/>
            </a:pPr>
            <a:r>
              <a:rPr lang="es-ES" sz="2800" b="1" dirty="0">
                <a:solidFill>
                  <a:schemeClr val="tx2">
                    <a:lumMod val="50000"/>
                  </a:schemeClr>
                </a:solidFill>
                <a:effectLst>
                  <a:outerShdw blurRad="38100" dist="38100" dir="2700000" algn="tl">
                    <a:srgbClr val="000000">
                      <a:alpha val="43137"/>
                    </a:srgbClr>
                  </a:outerShdw>
                </a:effectLst>
              </a:rPr>
              <a:t>Adherencia pacientes en tratamiento crónico</a:t>
            </a:r>
            <a:r>
              <a:rPr lang="es-ES" sz="2800" dirty="0">
                <a:solidFill>
                  <a:schemeClr val="tx2">
                    <a:lumMod val="50000"/>
                  </a:schemeClr>
                </a:solidFill>
              </a:rPr>
              <a:t/>
            </a:r>
            <a:br>
              <a:rPr lang="es-ES" sz="2800" dirty="0">
                <a:solidFill>
                  <a:schemeClr val="tx2">
                    <a:lumMod val="50000"/>
                  </a:schemeClr>
                </a:solidFill>
              </a:rPr>
            </a:br>
            <a:endParaRPr lang="es-ES" sz="2800" dirty="0">
              <a:solidFill>
                <a:schemeClr val="tx2">
                  <a:lumMod val="50000"/>
                </a:schemeClr>
              </a:solidFill>
            </a:endParaRPr>
          </a:p>
        </p:txBody>
      </p:sp>
      <p:pic>
        <p:nvPicPr>
          <p:cNvPr id="34818" name="Picture 3"/>
          <p:cNvPicPr>
            <a:picLocks noGrp="1" noChangeAspect="1" noChangeArrowheads="1"/>
          </p:cNvPicPr>
          <p:nvPr>
            <p:ph idx="1"/>
          </p:nvPr>
        </p:nvPicPr>
        <p:blipFill>
          <a:blip r:embed="rId2"/>
          <a:srcRect/>
          <a:stretch>
            <a:fillRect/>
          </a:stretch>
        </p:blipFill>
        <p:spPr>
          <a:xfrm>
            <a:off x="0" y="868363"/>
            <a:ext cx="8459788" cy="5729287"/>
          </a:xfrm>
        </p:spPr>
      </p:pic>
      <p:pic>
        <p:nvPicPr>
          <p:cNvPr id="34819" name="Picture 4"/>
          <p:cNvPicPr>
            <a:picLocks noChangeAspect="1" noChangeArrowheads="1"/>
          </p:cNvPicPr>
          <p:nvPr/>
        </p:nvPicPr>
        <p:blipFill>
          <a:blip r:embed="rId3"/>
          <a:srcRect/>
          <a:stretch>
            <a:fillRect/>
          </a:stretch>
        </p:blipFill>
        <p:spPr bwMode="auto">
          <a:xfrm>
            <a:off x="3700463" y="4359275"/>
            <a:ext cx="5443537" cy="2468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2"/>
          <a:srcRect l="5049" t="9756" r="5978" b="1424"/>
          <a:stretch>
            <a:fillRect/>
          </a:stretch>
        </p:blipFill>
        <p:spPr bwMode="auto">
          <a:xfrm>
            <a:off x="1685925" y="1268413"/>
            <a:ext cx="5616575" cy="5256212"/>
          </a:xfrm>
          <a:prstGeom prst="rect">
            <a:avLst/>
          </a:prstGeom>
          <a:noFill/>
          <a:ln w="9525">
            <a:noFill/>
            <a:miter lim="800000"/>
            <a:headEnd/>
            <a:tailEnd/>
          </a:ln>
        </p:spPr>
      </p:pic>
      <p:sp>
        <p:nvSpPr>
          <p:cNvPr id="2" name="1 Título"/>
          <p:cNvSpPr>
            <a:spLocks noGrp="1"/>
          </p:cNvSpPr>
          <p:nvPr>
            <p:ph type="title"/>
          </p:nvPr>
        </p:nvSpPr>
        <p:spPr>
          <a:xfrm>
            <a:off x="1763713" y="260350"/>
            <a:ext cx="6992937" cy="1071563"/>
          </a:xfrm>
        </p:spPr>
        <p:txBody>
          <a:bodyPr/>
          <a:lstStyle/>
          <a:p>
            <a:pPr fontAlgn="auto">
              <a:spcAft>
                <a:spcPts val="0"/>
              </a:spcAft>
              <a:defRPr/>
            </a:pPr>
            <a:r>
              <a:rPr lang="es-ES" sz="2800" b="1" dirty="0">
                <a:solidFill>
                  <a:schemeClr val="tx2">
                    <a:lumMod val="50000"/>
                  </a:schemeClr>
                </a:solidFill>
                <a:effectLst>
                  <a:outerShdw blurRad="38100" dist="38100" dir="2700000" algn="tl">
                    <a:srgbClr val="000000">
                      <a:alpha val="43137"/>
                    </a:srgbClr>
                  </a:outerShdw>
                </a:effectLst>
              </a:rPr>
              <a:t>Interacción con los </a:t>
            </a:r>
            <a:r>
              <a:rPr lang="es-ES" sz="2800" b="1" dirty="0" smtClean="0">
                <a:solidFill>
                  <a:schemeClr val="tx2">
                    <a:lumMod val="50000"/>
                  </a:schemeClr>
                </a:solidFill>
                <a:effectLst>
                  <a:outerShdw blurRad="38100" dist="38100" dir="2700000" algn="tl">
                    <a:srgbClr val="000000">
                      <a:alpha val="43137"/>
                    </a:srgbClr>
                  </a:outerShdw>
                </a:effectLst>
              </a:rPr>
              <a:t>alimentos</a:t>
            </a:r>
            <a:endParaRPr lang="es-ES" sz="2800" dirty="0">
              <a:solidFill>
                <a:schemeClr val="tx2">
                  <a:lumMod val="50000"/>
                </a:schemeClr>
              </a:solidFill>
            </a:endParaRPr>
          </a:p>
        </p:txBody>
      </p:sp>
      <p:sp>
        <p:nvSpPr>
          <p:cNvPr id="3" name="2 CuadroTexto"/>
          <p:cNvSpPr txBox="1"/>
          <p:nvPr/>
        </p:nvSpPr>
        <p:spPr>
          <a:xfrm>
            <a:off x="1763713" y="3444875"/>
            <a:ext cx="5329237" cy="430213"/>
          </a:xfrm>
          <a:prstGeom prst="rect">
            <a:avLst/>
          </a:prstGeom>
          <a:ln>
            <a:noFill/>
          </a:ln>
        </p:spPr>
        <p:style>
          <a:lnRef idx="2">
            <a:schemeClr val="dk1"/>
          </a:lnRef>
          <a:fillRef idx="1">
            <a:schemeClr val="lt1"/>
          </a:fillRef>
          <a:effectRef idx="0">
            <a:schemeClr val="dk1"/>
          </a:effectRef>
          <a:fontRef idx="minor">
            <a:schemeClr val="dk1"/>
          </a:fontRef>
        </p:style>
        <p:txBody>
          <a:bodyPr>
            <a:spAutoFit/>
          </a:bodyPr>
          <a:lstStyle/>
          <a:p>
            <a:pPr>
              <a:defRPr/>
            </a:pPr>
            <a:r>
              <a:rPr lang="es-ES" sz="2200" b="1" dirty="0">
                <a:solidFill>
                  <a:srgbClr val="002060"/>
                </a:solidFill>
                <a:effectLst>
                  <a:outerShdw blurRad="38100" dist="38100" dir="2700000" algn="tl">
                    <a:srgbClr val="000000">
                      <a:alpha val="43137"/>
                    </a:srgbClr>
                  </a:outerShdw>
                </a:effectLst>
              </a:rPr>
              <a:t>1 ampolla de </a:t>
            </a:r>
            <a:r>
              <a:rPr lang="es-ES" sz="2200" b="1" dirty="0" err="1">
                <a:solidFill>
                  <a:srgbClr val="002060"/>
                </a:solidFill>
                <a:effectLst>
                  <a:outerShdw blurRad="38100" dist="38100" dir="2700000" algn="tl">
                    <a:srgbClr val="000000">
                      <a:alpha val="43137"/>
                    </a:srgbClr>
                  </a:outerShdw>
                </a:effectLst>
              </a:rPr>
              <a:t>Konakion</a:t>
            </a:r>
            <a:r>
              <a:rPr lang="es-ES" sz="2200" b="1" dirty="0">
                <a:solidFill>
                  <a:srgbClr val="002060"/>
                </a:solidFill>
                <a:effectLst>
                  <a:outerShdw blurRad="38100" dist="38100" dir="2700000" algn="tl">
                    <a:srgbClr val="000000">
                      <a:alpha val="43137"/>
                    </a:srgbClr>
                  </a:outerShdw>
                </a:effectLst>
              </a:rPr>
              <a:t> contiene 10 mg </a:t>
            </a:r>
            <a:r>
              <a:rPr lang="es-ES" sz="2200" b="1" dirty="0" err="1">
                <a:solidFill>
                  <a:srgbClr val="002060"/>
                </a:solidFill>
                <a:effectLst>
                  <a:outerShdw blurRad="38100" dist="38100" dir="2700000" algn="tl">
                    <a:srgbClr val="000000">
                      <a:alpha val="43137"/>
                    </a:srgbClr>
                  </a:outerShdw>
                </a:effectLst>
              </a:rPr>
              <a:t>vit</a:t>
            </a:r>
            <a:r>
              <a:rPr lang="es-ES" sz="2200" b="1" dirty="0">
                <a:solidFill>
                  <a:srgbClr val="002060"/>
                </a:solidFill>
                <a:effectLst>
                  <a:outerShdw blurRad="38100" dist="38100" dir="2700000" algn="tl">
                    <a:srgbClr val="000000">
                      <a:alpha val="43137"/>
                    </a:srgbClr>
                  </a:outerShdw>
                </a:effectLst>
              </a:rPr>
              <a:t> 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5888"/>
            <a:ext cx="8686800" cy="1143000"/>
          </a:xfrm>
        </p:spPr>
        <p:txBody>
          <a:bodyPr>
            <a:normAutofit fontScale="90000"/>
          </a:bodyPr>
          <a:lstStyle/>
          <a:p>
            <a:pPr algn="r" fontAlgn="auto">
              <a:spcAft>
                <a:spcPts val="0"/>
              </a:spcAft>
              <a:defRPr/>
            </a:pPr>
            <a:r>
              <a:rPr lang="es-ES" sz="2800" b="1" dirty="0" smtClean="0">
                <a:solidFill>
                  <a:schemeClr val="tx2">
                    <a:lumMod val="50000"/>
                  </a:schemeClr>
                </a:solidFill>
                <a:effectLst>
                  <a:outerShdw blurRad="38100" dist="38100" dir="2700000" algn="tl">
                    <a:srgbClr val="000000">
                      <a:alpha val="43137"/>
                    </a:srgbClr>
                  </a:outerShdw>
                </a:effectLst>
              </a:rPr>
              <a:t>Interacciones </a:t>
            </a:r>
            <a:r>
              <a:rPr lang="es-ES" sz="2800" b="1" dirty="0">
                <a:solidFill>
                  <a:schemeClr val="tx2">
                    <a:lumMod val="50000"/>
                  </a:schemeClr>
                </a:solidFill>
                <a:effectLst>
                  <a:outerShdw blurRad="38100" dist="38100" dir="2700000" algn="tl">
                    <a:srgbClr val="000000">
                      <a:alpha val="43137"/>
                    </a:srgbClr>
                  </a:outerShdw>
                </a:effectLst>
              </a:rPr>
              <a:t>con </a:t>
            </a:r>
            <a:r>
              <a:rPr lang="es-ES" sz="2800" b="1" dirty="0" smtClean="0">
                <a:solidFill>
                  <a:schemeClr val="tx2">
                    <a:lumMod val="50000"/>
                  </a:schemeClr>
                </a:solidFill>
                <a:effectLst>
                  <a:outerShdw blurRad="38100" dist="38100" dir="2700000" algn="tl">
                    <a:srgbClr val="000000">
                      <a:alpha val="43137"/>
                    </a:srgbClr>
                  </a:outerShdw>
                </a:effectLst>
              </a:rPr>
              <a:t>fármacos muy probables</a:t>
            </a:r>
            <a:r>
              <a:rPr lang="es-ES" sz="2800" dirty="0">
                <a:solidFill>
                  <a:schemeClr val="tx2">
                    <a:lumMod val="50000"/>
                  </a:schemeClr>
                </a:solidFill>
              </a:rPr>
              <a:t/>
            </a:r>
            <a:br>
              <a:rPr lang="es-ES" sz="2800" dirty="0">
                <a:solidFill>
                  <a:schemeClr val="tx2">
                    <a:lumMod val="50000"/>
                  </a:schemeClr>
                </a:solidFill>
              </a:rPr>
            </a:br>
            <a:endParaRPr lang="es-ES" sz="2800" dirty="0">
              <a:solidFill>
                <a:schemeClr val="tx2">
                  <a:lumMod val="50000"/>
                </a:schemeClr>
              </a:solidFill>
            </a:endParaRPr>
          </a:p>
        </p:txBody>
      </p:sp>
      <p:sp>
        <p:nvSpPr>
          <p:cNvPr id="36866" name="3 Rectángulo"/>
          <p:cNvSpPr>
            <a:spLocks noChangeArrowheads="1"/>
          </p:cNvSpPr>
          <p:nvPr/>
        </p:nvSpPr>
        <p:spPr bwMode="auto">
          <a:xfrm>
            <a:off x="0" y="6105525"/>
            <a:ext cx="9036050" cy="523875"/>
          </a:xfrm>
          <a:prstGeom prst="rect">
            <a:avLst/>
          </a:prstGeom>
          <a:noFill/>
          <a:ln w="9525">
            <a:noFill/>
            <a:miter lim="800000"/>
            <a:headEnd/>
            <a:tailEnd/>
          </a:ln>
        </p:spPr>
        <p:txBody>
          <a:bodyPr>
            <a:spAutoFit/>
          </a:bodyPr>
          <a:lstStyle/>
          <a:p>
            <a:r>
              <a:rPr lang="es-ES" sz="1400">
                <a:solidFill>
                  <a:srgbClr val="002060"/>
                </a:solidFill>
                <a:latin typeface="Calibri" pitchFamily="34" charset="0"/>
              </a:rPr>
              <a:t>Holbrook A, Pereira J, Labiris R, McDonald H, Douketis J, Crowther M, et al. Systematic Overview of warfarin and its drug and food interactions. Arch Intern Med 2005;165:1095-106</a:t>
            </a:r>
          </a:p>
        </p:txBody>
      </p:sp>
      <p:pic>
        <p:nvPicPr>
          <p:cNvPr id="36867" name="Picture 2"/>
          <p:cNvPicPr>
            <a:picLocks noChangeAspect="1" noChangeArrowheads="1"/>
          </p:cNvPicPr>
          <p:nvPr/>
        </p:nvPicPr>
        <p:blipFill>
          <a:blip r:embed="rId2"/>
          <a:srcRect l="14397" t="4846" r="33421" b="52602"/>
          <a:stretch>
            <a:fillRect/>
          </a:stretch>
        </p:blipFill>
        <p:spPr bwMode="auto">
          <a:xfrm>
            <a:off x="1752600" y="787400"/>
            <a:ext cx="5483225" cy="5338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388" y="274638"/>
            <a:ext cx="8686800" cy="1143000"/>
          </a:xfrm>
        </p:spPr>
        <p:txBody>
          <a:bodyPr/>
          <a:lstStyle/>
          <a:p>
            <a:pPr algn="r" fontAlgn="auto">
              <a:spcAft>
                <a:spcPts val="0"/>
              </a:spcAft>
              <a:defRPr/>
            </a:pPr>
            <a:r>
              <a:rPr lang="es-ES" sz="2800" b="1" dirty="0" smtClean="0">
                <a:solidFill>
                  <a:schemeClr val="tx2">
                    <a:lumMod val="50000"/>
                  </a:schemeClr>
                </a:solidFill>
                <a:effectLst>
                  <a:outerShdw blurRad="38100" dist="38100" dir="2700000" algn="tl">
                    <a:srgbClr val="000000">
                      <a:alpha val="43137"/>
                    </a:srgbClr>
                  </a:outerShdw>
                </a:effectLst>
              </a:rPr>
              <a:t>Probables Interacciones </a:t>
            </a:r>
            <a:r>
              <a:rPr lang="es-ES" sz="2800" b="1" dirty="0">
                <a:solidFill>
                  <a:schemeClr val="tx2">
                    <a:lumMod val="50000"/>
                  </a:schemeClr>
                </a:solidFill>
                <a:effectLst>
                  <a:outerShdw blurRad="38100" dist="38100" dir="2700000" algn="tl">
                    <a:srgbClr val="000000">
                      <a:alpha val="43137"/>
                    </a:srgbClr>
                  </a:outerShdw>
                </a:effectLst>
              </a:rPr>
              <a:t>con </a:t>
            </a:r>
            <a:r>
              <a:rPr lang="es-ES" sz="2800" b="1" dirty="0" smtClean="0">
                <a:solidFill>
                  <a:schemeClr val="tx2">
                    <a:lumMod val="50000"/>
                  </a:schemeClr>
                </a:solidFill>
                <a:effectLst>
                  <a:outerShdw blurRad="38100" dist="38100" dir="2700000" algn="tl">
                    <a:srgbClr val="000000">
                      <a:alpha val="43137"/>
                    </a:srgbClr>
                  </a:outerShdw>
                </a:effectLst>
              </a:rPr>
              <a:t>fármacos </a:t>
            </a:r>
            <a:endParaRPr lang="es-ES" sz="2800" dirty="0">
              <a:solidFill>
                <a:schemeClr val="tx2">
                  <a:lumMod val="50000"/>
                </a:schemeClr>
              </a:solidFill>
            </a:endParaRPr>
          </a:p>
        </p:txBody>
      </p:sp>
      <p:pic>
        <p:nvPicPr>
          <p:cNvPr id="37890" name="Picture 2"/>
          <p:cNvPicPr>
            <a:picLocks noGrp="1" noChangeAspect="1" noChangeArrowheads="1"/>
          </p:cNvPicPr>
          <p:nvPr>
            <p:ph idx="1"/>
          </p:nvPr>
        </p:nvPicPr>
        <p:blipFill>
          <a:blip r:embed="rId2"/>
          <a:srcRect l="13400" t="55302" r="33586" b="1193"/>
          <a:stretch>
            <a:fillRect/>
          </a:stretch>
        </p:blipFill>
        <p:spPr>
          <a:xfrm>
            <a:off x="2124075" y="1495425"/>
            <a:ext cx="4767263" cy="4670425"/>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580063" y="260350"/>
            <a:ext cx="3276600" cy="1008063"/>
          </a:xfrm>
        </p:spPr>
        <p:txBody>
          <a:bodyPr/>
          <a:lstStyle/>
          <a:p>
            <a:pPr algn="r" fontAlgn="auto">
              <a:spcAft>
                <a:spcPts val="0"/>
              </a:spcAft>
              <a:defRPr/>
            </a:pPr>
            <a:r>
              <a:rPr lang="es-ES" sz="2800" b="1" dirty="0" smtClean="0">
                <a:solidFill>
                  <a:schemeClr val="tx2">
                    <a:lumMod val="50000"/>
                  </a:schemeClr>
                </a:solidFill>
                <a:effectLst>
                  <a:outerShdw blurRad="38100" dist="38100" dir="2700000" algn="tl">
                    <a:srgbClr val="000000">
                      <a:alpha val="43137"/>
                    </a:srgbClr>
                  </a:outerShdw>
                </a:effectLst>
              </a:rPr>
              <a:t>No interacción</a:t>
            </a:r>
            <a:endParaRPr lang="es-ES" sz="2800" b="1" dirty="0">
              <a:solidFill>
                <a:schemeClr val="tx2">
                  <a:lumMod val="50000"/>
                </a:schemeClr>
              </a:solidFill>
              <a:effectLst>
                <a:outerShdw blurRad="38100" dist="38100" dir="2700000" algn="tl">
                  <a:srgbClr val="000000">
                    <a:alpha val="43137"/>
                  </a:srgbClr>
                </a:outerShdw>
              </a:effectLst>
            </a:endParaRPr>
          </a:p>
        </p:txBody>
      </p:sp>
      <p:pic>
        <p:nvPicPr>
          <p:cNvPr id="38914" name="Picture 3"/>
          <p:cNvPicPr>
            <a:picLocks noChangeAspect="1" noChangeArrowheads="1"/>
          </p:cNvPicPr>
          <p:nvPr/>
        </p:nvPicPr>
        <p:blipFill>
          <a:blip r:embed="rId2"/>
          <a:srcRect t="3879" b="53613"/>
          <a:stretch>
            <a:fillRect/>
          </a:stretch>
        </p:blipFill>
        <p:spPr bwMode="auto">
          <a:xfrm>
            <a:off x="900113" y="1628775"/>
            <a:ext cx="3906837" cy="4371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6513" y="260350"/>
            <a:ext cx="8856663" cy="936625"/>
          </a:xfrm>
        </p:spPr>
        <p:txBody>
          <a:bodyPr>
            <a:noAutofit/>
          </a:bodyPr>
          <a:lstStyle/>
          <a:p>
            <a:pPr algn="r" fontAlgn="auto">
              <a:spcAft>
                <a:spcPts val="0"/>
              </a:spcAft>
              <a:defRPr/>
            </a:pPr>
            <a:r>
              <a:rPr lang="es-ES" sz="2800" b="1" dirty="0">
                <a:solidFill>
                  <a:schemeClr val="tx2">
                    <a:lumMod val="50000"/>
                  </a:schemeClr>
                </a:solidFill>
                <a:effectLst>
                  <a:outerShdw blurRad="38100" dist="38100" dir="2700000" algn="tl">
                    <a:srgbClr val="000000">
                      <a:alpha val="43137"/>
                    </a:srgbClr>
                  </a:outerShdw>
                </a:effectLst>
              </a:rPr>
              <a:t>Lo importante: mantener el máximo tiempo INR 2-3: concepto </a:t>
            </a:r>
            <a:r>
              <a:rPr lang="es-ES" sz="2800" b="1" dirty="0" err="1">
                <a:solidFill>
                  <a:schemeClr val="tx2">
                    <a:lumMod val="50000"/>
                  </a:schemeClr>
                </a:solidFill>
                <a:effectLst>
                  <a:outerShdw blurRad="38100" dist="38100" dir="2700000" algn="tl">
                    <a:srgbClr val="000000">
                      <a:alpha val="43137"/>
                    </a:srgbClr>
                  </a:outerShdw>
                </a:effectLst>
              </a:rPr>
              <a:t>ttr</a:t>
            </a:r>
            <a:endParaRPr lang="es-ES" sz="2800" b="1" dirty="0">
              <a:solidFill>
                <a:schemeClr val="tx2">
                  <a:lumMod val="50000"/>
                </a:schemeClr>
              </a:solidFill>
              <a:effectLst>
                <a:outerShdw blurRad="38100" dist="38100" dir="2700000" algn="tl">
                  <a:srgbClr val="000000">
                    <a:alpha val="43137"/>
                  </a:srgbClr>
                </a:outerShdw>
              </a:effectLst>
            </a:endParaRPr>
          </a:p>
        </p:txBody>
      </p:sp>
      <p:sp>
        <p:nvSpPr>
          <p:cNvPr id="39938" name="2 Marcador de contenido"/>
          <p:cNvSpPr>
            <a:spLocks noGrp="1"/>
          </p:cNvSpPr>
          <p:nvPr>
            <p:ph idx="1"/>
          </p:nvPr>
        </p:nvSpPr>
        <p:spPr/>
        <p:txBody>
          <a:bodyPr/>
          <a:lstStyle/>
          <a:p>
            <a:pPr marL="0" indent="0">
              <a:buFont typeface="Arial" charset="0"/>
              <a:buNone/>
            </a:pPr>
            <a:r>
              <a:rPr lang="es-ES" sz="2000" smtClean="0">
                <a:solidFill>
                  <a:srgbClr val="002060"/>
                </a:solidFill>
              </a:rPr>
              <a:t>El 60% de los pacientes tratados con AVK presenta un INR con valores dentro del rango establecido, el 25-30% muestra valores inferiores y el 10-15%, superiores</a:t>
            </a:r>
          </a:p>
        </p:txBody>
      </p:sp>
      <p:sp>
        <p:nvSpPr>
          <p:cNvPr id="57347" name="3 Rectángulo"/>
          <p:cNvSpPr>
            <a:spLocks noChangeArrowheads="1"/>
          </p:cNvSpPr>
          <p:nvPr/>
        </p:nvSpPr>
        <p:spPr bwMode="auto">
          <a:xfrm>
            <a:off x="179388" y="2708275"/>
            <a:ext cx="8353425" cy="307975"/>
          </a:xfrm>
          <a:prstGeom prst="rect">
            <a:avLst/>
          </a:prstGeom>
          <a:noFill/>
          <a:ln w="9525">
            <a:noFill/>
            <a:miter lim="800000"/>
            <a:headEnd/>
            <a:tailEnd/>
          </a:ln>
        </p:spPr>
        <p:txBody>
          <a:bodyPr>
            <a:spAutoFit/>
          </a:bodyPr>
          <a:lstStyle/>
          <a:p>
            <a:pPr>
              <a:defRPr/>
            </a:pPr>
            <a:r>
              <a:rPr lang="es-ES" sz="1400" dirty="0" err="1">
                <a:solidFill>
                  <a:schemeClr val="tx2">
                    <a:lumMod val="50000"/>
                  </a:schemeClr>
                </a:solidFill>
                <a:latin typeface="Calibri" pitchFamily="34" charset="0"/>
              </a:rPr>
              <a:t>Menke</a:t>
            </a:r>
            <a:r>
              <a:rPr lang="es-ES" sz="1400" dirty="0">
                <a:solidFill>
                  <a:schemeClr val="tx2">
                    <a:lumMod val="50000"/>
                  </a:schemeClr>
                </a:solidFill>
                <a:latin typeface="Calibri" pitchFamily="34" charset="0"/>
              </a:rPr>
              <a:t> J, </a:t>
            </a:r>
            <a:r>
              <a:rPr lang="es-ES" sz="1400" dirty="0" err="1">
                <a:solidFill>
                  <a:schemeClr val="tx2">
                    <a:lumMod val="50000"/>
                  </a:schemeClr>
                </a:solidFill>
                <a:latin typeface="Calibri" pitchFamily="34" charset="0"/>
              </a:rPr>
              <a:t>Lutje</a:t>
            </a:r>
            <a:r>
              <a:rPr lang="es-ES" sz="1400" dirty="0">
                <a:solidFill>
                  <a:schemeClr val="tx2">
                    <a:lumMod val="50000"/>
                  </a:schemeClr>
                </a:solidFill>
                <a:latin typeface="Calibri" pitchFamily="34" charset="0"/>
              </a:rPr>
              <a:t> L, </a:t>
            </a:r>
            <a:r>
              <a:rPr lang="es-ES" sz="1400" dirty="0" err="1">
                <a:solidFill>
                  <a:schemeClr val="tx2">
                    <a:lumMod val="50000"/>
                  </a:schemeClr>
                </a:solidFill>
                <a:latin typeface="Calibri" pitchFamily="34" charset="0"/>
              </a:rPr>
              <a:t>Kastrup</a:t>
            </a:r>
            <a:r>
              <a:rPr lang="es-ES" sz="1400" dirty="0">
                <a:solidFill>
                  <a:schemeClr val="tx2">
                    <a:lumMod val="50000"/>
                  </a:schemeClr>
                </a:solidFill>
                <a:latin typeface="Calibri" pitchFamily="34" charset="0"/>
              </a:rPr>
              <a:t> A, </a:t>
            </a:r>
            <a:r>
              <a:rPr lang="es-ES" sz="1400" dirty="0" err="1">
                <a:solidFill>
                  <a:schemeClr val="tx2">
                    <a:lumMod val="50000"/>
                  </a:schemeClr>
                </a:solidFill>
                <a:latin typeface="Calibri" pitchFamily="34" charset="0"/>
              </a:rPr>
              <a:t>Larsen</a:t>
            </a:r>
            <a:r>
              <a:rPr lang="es-ES" sz="1400" dirty="0">
                <a:solidFill>
                  <a:schemeClr val="tx2">
                    <a:lumMod val="50000"/>
                  </a:schemeClr>
                </a:solidFill>
                <a:latin typeface="Calibri" pitchFamily="34" charset="0"/>
              </a:rPr>
              <a:t> J. </a:t>
            </a:r>
            <a:r>
              <a:rPr lang="es-ES" sz="1400" dirty="0" err="1">
                <a:solidFill>
                  <a:schemeClr val="tx2">
                    <a:lumMod val="50000"/>
                  </a:schemeClr>
                </a:solidFill>
                <a:latin typeface="Calibri" pitchFamily="34" charset="0"/>
              </a:rPr>
              <a:t>Thromboembolism</a:t>
            </a:r>
            <a:r>
              <a:rPr lang="es-ES" sz="1400" dirty="0">
                <a:solidFill>
                  <a:schemeClr val="tx2">
                    <a:lumMod val="50000"/>
                  </a:schemeClr>
                </a:solidFill>
                <a:latin typeface="Calibri" pitchFamily="34" charset="0"/>
              </a:rPr>
              <a:t> in atrial </a:t>
            </a:r>
            <a:r>
              <a:rPr lang="es-ES" sz="1400" dirty="0" err="1">
                <a:solidFill>
                  <a:schemeClr val="tx2">
                    <a:lumMod val="50000"/>
                  </a:schemeClr>
                </a:solidFill>
                <a:latin typeface="Calibri" pitchFamily="34" charset="0"/>
              </a:rPr>
              <a:t>fibrillation</a:t>
            </a:r>
            <a:r>
              <a:rPr lang="es-ES" sz="1400" dirty="0">
                <a:solidFill>
                  <a:schemeClr val="tx2">
                    <a:lumMod val="50000"/>
                  </a:schemeClr>
                </a:solidFill>
                <a:latin typeface="Calibri" pitchFamily="34" charset="0"/>
              </a:rPr>
              <a:t>. Am </a:t>
            </a:r>
            <a:r>
              <a:rPr lang="es-ES" sz="1400" dirty="0" err="1">
                <a:solidFill>
                  <a:schemeClr val="tx2">
                    <a:lumMod val="50000"/>
                  </a:schemeClr>
                </a:solidFill>
                <a:latin typeface="Calibri" pitchFamily="34" charset="0"/>
              </a:rPr>
              <a:t>Jcardiol</a:t>
            </a:r>
            <a:r>
              <a:rPr lang="es-ES" sz="1400" dirty="0">
                <a:solidFill>
                  <a:schemeClr val="tx2">
                    <a:lumMod val="50000"/>
                  </a:schemeClr>
                </a:solidFill>
                <a:latin typeface="Calibri" pitchFamily="34" charset="0"/>
              </a:rPr>
              <a:t> 2010; 105: 502-10.</a:t>
            </a:r>
          </a:p>
        </p:txBody>
      </p:sp>
      <p:sp>
        <p:nvSpPr>
          <p:cNvPr id="55300" name="4 Rectángulo"/>
          <p:cNvSpPr>
            <a:spLocks noChangeArrowheads="1"/>
          </p:cNvSpPr>
          <p:nvPr/>
        </p:nvSpPr>
        <p:spPr bwMode="auto">
          <a:xfrm>
            <a:off x="468313" y="3213100"/>
            <a:ext cx="8424862" cy="2370138"/>
          </a:xfrm>
          <a:prstGeom prst="rect">
            <a:avLst/>
          </a:prstGeom>
          <a:noFill/>
          <a:ln w="9525">
            <a:noFill/>
            <a:miter lim="800000"/>
            <a:headEnd/>
            <a:tailEnd/>
          </a:ln>
        </p:spPr>
        <p:txBody>
          <a:bodyPr>
            <a:spAutoFit/>
          </a:bodyPr>
          <a:lstStyle/>
          <a:p>
            <a:pPr algn="just">
              <a:spcBef>
                <a:spcPct val="20000"/>
              </a:spcBef>
              <a:buClr>
                <a:schemeClr val="accent1"/>
              </a:buClr>
              <a:defRPr/>
            </a:pPr>
            <a:r>
              <a:rPr lang="es-ES" sz="2000" dirty="0">
                <a:solidFill>
                  <a:srgbClr val="002060"/>
                </a:solidFill>
                <a:latin typeface="Calibri" pitchFamily="34" charset="0"/>
              </a:rPr>
              <a:t>“</a:t>
            </a:r>
            <a:r>
              <a:rPr lang="es-ES" sz="2000" dirty="0">
                <a:solidFill>
                  <a:srgbClr val="002060"/>
                </a:solidFill>
                <a:latin typeface="+mn-lt"/>
              </a:rPr>
              <a:t>Time in </a:t>
            </a:r>
            <a:r>
              <a:rPr lang="es-ES" sz="2000" dirty="0" err="1">
                <a:solidFill>
                  <a:srgbClr val="002060"/>
                </a:solidFill>
                <a:latin typeface="+mn-lt"/>
              </a:rPr>
              <a:t>Therapeutic</a:t>
            </a:r>
            <a:r>
              <a:rPr lang="es-ES" sz="2000" dirty="0">
                <a:solidFill>
                  <a:srgbClr val="002060"/>
                </a:solidFill>
                <a:latin typeface="+mn-lt"/>
              </a:rPr>
              <a:t> </a:t>
            </a:r>
            <a:r>
              <a:rPr lang="es-ES" sz="2000" dirty="0" err="1">
                <a:solidFill>
                  <a:srgbClr val="002060"/>
                </a:solidFill>
                <a:latin typeface="+mn-lt"/>
              </a:rPr>
              <a:t>Range</a:t>
            </a:r>
            <a:r>
              <a:rPr lang="es-ES" sz="2000" dirty="0">
                <a:solidFill>
                  <a:srgbClr val="002060"/>
                </a:solidFill>
                <a:latin typeface="+mn-lt"/>
              </a:rPr>
              <a:t>” o porcentaje del tiempo con valores INR en rango terapéutico (para FA 2-3). La correlación entre TTR y riesgo de ictus aunque controvertida1, se ha empleado en la evaluación de eficacia de los nuevos anticoagulantes 2 , siguiendo el criterio del NHS 3:</a:t>
            </a:r>
          </a:p>
          <a:p>
            <a:pPr algn="just">
              <a:spcBef>
                <a:spcPct val="20000"/>
              </a:spcBef>
              <a:buClr>
                <a:schemeClr val="accent1"/>
              </a:buClr>
              <a:defRPr/>
            </a:pPr>
            <a:r>
              <a:rPr lang="es-ES" sz="2000" dirty="0">
                <a:solidFill>
                  <a:srgbClr val="002060"/>
                </a:solidFill>
                <a:latin typeface="+mn-lt"/>
              </a:rPr>
              <a:t>	paciente </a:t>
            </a:r>
            <a:r>
              <a:rPr lang="es-ES" sz="2000" dirty="0" err="1">
                <a:solidFill>
                  <a:srgbClr val="002060"/>
                </a:solidFill>
                <a:latin typeface="+mn-lt"/>
              </a:rPr>
              <a:t>anticoagulado</a:t>
            </a:r>
            <a:r>
              <a:rPr lang="es-ES" sz="2000" dirty="0">
                <a:solidFill>
                  <a:srgbClr val="002060"/>
                </a:solidFill>
                <a:latin typeface="+mn-lt"/>
              </a:rPr>
              <a:t> correctamente: TTR &gt;65% </a:t>
            </a:r>
          </a:p>
          <a:p>
            <a:pPr algn="just">
              <a:spcBef>
                <a:spcPct val="20000"/>
              </a:spcBef>
              <a:buClr>
                <a:schemeClr val="accent1"/>
              </a:buClr>
              <a:defRPr/>
            </a:pPr>
            <a:r>
              <a:rPr lang="es-ES" sz="2000" dirty="0">
                <a:solidFill>
                  <a:srgbClr val="002060"/>
                </a:solidFill>
                <a:latin typeface="+mn-lt"/>
              </a:rPr>
              <a:t>	paciente no </a:t>
            </a:r>
            <a:r>
              <a:rPr lang="es-ES" sz="2000" dirty="0" err="1">
                <a:solidFill>
                  <a:srgbClr val="002060"/>
                </a:solidFill>
                <a:latin typeface="+mn-lt"/>
              </a:rPr>
              <a:t>anticoagulado</a:t>
            </a:r>
            <a:r>
              <a:rPr lang="es-ES" sz="2000" dirty="0">
                <a:solidFill>
                  <a:srgbClr val="002060"/>
                </a:solidFill>
                <a:latin typeface="+mn-lt"/>
              </a:rPr>
              <a:t> : TTR &lt; 65% </a:t>
            </a:r>
          </a:p>
        </p:txBody>
      </p:sp>
      <p:sp>
        <p:nvSpPr>
          <p:cNvPr id="57349" name="5 Rectángulo"/>
          <p:cNvSpPr>
            <a:spLocks noChangeArrowheads="1"/>
          </p:cNvSpPr>
          <p:nvPr/>
        </p:nvSpPr>
        <p:spPr bwMode="auto">
          <a:xfrm>
            <a:off x="33338" y="5732463"/>
            <a:ext cx="9144000" cy="1169987"/>
          </a:xfrm>
          <a:prstGeom prst="rect">
            <a:avLst/>
          </a:prstGeom>
          <a:noFill/>
          <a:ln w="9525">
            <a:noFill/>
            <a:miter lim="800000"/>
            <a:headEnd/>
            <a:tailEnd/>
          </a:ln>
        </p:spPr>
        <p:txBody>
          <a:bodyPr>
            <a:spAutoFit/>
          </a:bodyPr>
          <a:lstStyle/>
          <a:p>
            <a:pPr>
              <a:defRPr/>
            </a:pPr>
            <a:r>
              <a:rPr lang="es-ES" sz="1400" baseline="30000" dirty="0">
                <a:solidFill>
                  <a:schemeClr val="tx2">
                    <a:lumMod val="50000"/>
                  </a:schemeClr>
                </a:solidFill>
                <a:latin typeface="Calibri" pitchFamily="34" charset="0"/>
              </a:rPr>
              <a:t>1</a:t>
            </a:r>
            <a:r>
              <a:rPr lang="es-ES" sz="1400" dirty="0">
                <a:solidFill>
                  <a:schemeClr val="tx2">
                    <a:lumMod val="50000"/>
                  </a:schemeClr>
                </a:solidFill>
                <a:latin typeface="Calibri" pitchFamily="34" charset="0"/>
              </a:rPr>
              <a:t> Thompson A, M:  NDA 22-512 </a:t>
            </a:r>
            <a:r>
              <a:rPr lang="es-ES" sz="1400" dirty="0" err="1">
                <a:solidFill>
                  <a:schemeClr val="tx2">
                    <a:lumMod val="50000"/>
                  </a:schemeClr>
                </a:solidFill>
                <a:latin typeface="Calibri" pitchFamily="34" charset="0"/>
              </a:rPr>
              <a:t>Dabigatran</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Efficacy</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Review</a:t>
            </a:r>
            <a:r>
              <a:rPr lang="es-ES" sz="1400" dirty="0">
                <a:solidFill>
                  <a:schemeClr val="tx2">
                    <a:lumMod val="50000"/>
                  </a:schemeClr>
                </a:solidFill>
                <a:latin typeface="Calibri" pitchFamily="34" charset="0"/>
              </a:rPr>
              <a:t>. FDA, </a:t>
            </a:r>
            <a:r>
              <a:rPr lang="es-ES" sz="1400" dirty="0" err="1">
                <a:solidFill>
                  <a:schemeClr val="tx2">
                    <a:lumMod val="50000"/>
                  </a:schemeClr>
                </a:solidFill>
                <a:latin typeface="Calibri" pitchFamily="34" charset="0"/>
              </a:rPr>
              <a:t>Cardio</a:t>
            </a:r>
            <a:r>
              <a:rPr lang="es-ES" sz="1400" dirty="0">
                <a:solidFill>
                  <a:schemeClr val="tx2">
                    <a:lumMod val="50000"/>
                  </a:schemeClr>
                </a:solidFill>
                <a:latin typeface="Calibri" pitchFamily="34" charset="0"/>
              </a:rPr>
              <a:t>-Renal </a:t>
            </a:r>
            <a:r>
              <a:rPr lang="es-ES" sz="1400" dirty="0" err="1">
                <a:solidFill>
                  <a:schemeClr val="tx2">
                    <a:lumMod val="50000"/>
                  </a:schemeClr>
                </a:solidFill>
                <a:latin typeface="Calibri" pitchFamily="34" charset="0"/>
              </a:rPr>
              <a:t>Advisory</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Committee</a:t>
            </a:r>
            <a:r>
              <a:rPr lang="es-ES" sz="1400" dirty="0">
                <a:solidFill>
                  <a:schemeClr val="tx2">
                    <a:lumMod val="50000"/>
                  </a:schemeClr>
                </a:solidFill>
                <a:latin typeface="Calibri" pitchFamily="34" charset="0"/>
              </a:rPr>
              <a:t> Meeting </a:t>
            </a:r>
            <a:r>
              <a:rPr lang="es-ES" sz="1400" dirty="0" err="1">
                <a:solidFill>
                  <a:schemeClr val="tx2">
                    <a:lumMod val="50000"/>
                  </a:schemeClr>
                </a:solidFill>
                <a:latin typeface="Calibri" pitchFamily="34" charset="0"/>
              </a:rPr>
              <a:t>September</a:t>
            </a:r>
            <a:r>
              <a:rPr lang="es-ES" sz="1400" dirty="0">
                <a:solidFill>
                  <a:schemeClr val="tx2">
                    <a:lumMod val="50000"/>
                  </a:schemeClr>
                </a:solidFill>
                <a:latin typeface="Calibri" pitchFamily="34" charset="0"/>
              </a:rPr>
              <a:t> 20, 2010)</a:t>
            </a:r>
          </a:p>
          <a:p>
            <a:pPr>
              <a:defRPr/>
            </a:pPr>
            <a:r>
              <a:rPr lang="es-ES" sz="1400" baseline="30000" dirty="0">
                <a:solidFill>
                  <a:schemeClr val="tx2">
                    <a:lumMod val="50000"/>
                  </a:schemeClr>
                </a:solidFill>
                <a:latin typeface="Calibri" pitchFamily="34" charset="0"/>
              </a:rPr>
              <a:t>2 </a:t>
            </a:r>
            <a:r>
              <a:rPr lang="es-ES" sz="1400" dirty="0" err="1">
                <a:solidFill>
                  <a:schemeClr val="tx2">
                    <a:lumMod val="50000"/>
                  </a:schemeClr>
                </a:solidFill>
                <a:latin typeface="Calibri" pitchFamily="34" charset="0"/>
              </a:rPr>
              <a:t>Connolly</a:t>
            </a:r>
            <a:r>
              <a:rPr lang="es-ES" sz="1400" dirty="0">
                <a:solidFill>
                  <a:schemeClr val="tx2">
                    <a:lumMod val="50000"/>
                  </a:schemeClr>
                </a:solidFill>
                <a:latin typeface="Calibri" pitchFamily="34" charset="0"/>
              </a:rPr>
              <a:t> SJ, </a:t>
            </a:r>
            <a:r>
              <a:rPr lang="es-ES" sz="1400" dirty="0" err="1">
                <a:solidFill>
                  <a:schemeClr val="tx2">
                    <a:lumMod val="50000"/>
                  </a:schemeClr>
                </a:solidFill>
                <a:latin typeface="Calibri" pitchFamily="34" charset="0"/>
              </a:rPr>
              <a:t>Ezekowitz</a:t>
            </a:r>
            <a:r>
              <a:rPr lang="es-ES" sz="1400" dirty="0">
                <a:solidFill>
                  <a:schemeClr val="tx2">
                    <a:lumMod val="50000"/>
                  </a:schemeClr>
                </a:solidFill>
                <a:latin typeface="Calibri" pitchFamily="34" charset="0"/>
              </a:rPr>
              <a:t> MD, </a:t>
            </a:r>
            <a:r>
              <a:rPr lang="es-ES" sz="1400" dirty="0" err="1">
                <a:solidFill>
                  <a:schemeClr val="tx2">
                    <a:lumMod val="50000"/>
                  </a:schemeClr>
                </a:solidFill>
                <a:latin typeface="Calibri" pitchFamily="34" charset="0"/>
              </a:rPr>
              <a:t>Yusuf</a:t>
            </a:r>
            <a:r>
              <a:rPr lang="es-ES" sz="1400" dirty="0">
                <a:solidFill>
                  <a:schemeClr val="tx2">
                    <a:lumMod val="50000"/>
                  </a:schemeClr>
                </a:solidFill>
                <a:latin typeface="Calibri" pitchFamily="34" charset="0"/>
              </a:rPr>
              <a:t> S et al. New </a:t>
            </a:r>
            <a:r>
              <a:rPr lang="es-ES" sz="1400" dirty="0" err="1">
                <a:solidFill>
                  <a:schemeClr val="tx2">
                    <a:lumMod val="50000"/>
                  </a:schemeClr>
                </a:solidFill>
                <a:latin typeface="Calibri" pitchFamily="34" charset="0"/>
              </a:rPr>
              <a:t>identified</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events</a:t>
            </a:r>
            <a:r>
              <a:rPr lang="es-ES" sz="1400" dirty="0">
                <a:solidFill>
                  <a:schemeClr val="tx2">
                    <a:lumMod val="50000"/>
                  </a:schemeClr>
                </a:solidFill>
                <a:latin typeface="Calibri" pitchFamily="34" charset="0"/>
              </a:rPr>
              <a:t> in </a:t>
            </a:r>
            <a:r>
              <a:rPr lang="es-ES" sz="1400" dirty="0" err="1">
                <a:solidFill>
                  <a:schemeClr val="tx2">
                    <a:lumMod val="50000"/>
                  </a:schemeClr>
                </a:solidFill>
                <a:latin typeface="Calibri" pitchFamily="34" charset="0"/>
              </a:rPr>
              <a:t>the</a:t>
            </a:r>
            <a:r>
              <a:rPr lang="es-ES" sz="1400" dirty="0">
                <a:solidFill>
                  <a:schemeClr val="tx2">
                    <a:lumMod val="50000"/>
                  </a:schemeClr>
                </a:solidFill>
                <a:latin typeface="Calibri" pitchFamily="34" charset="0"/>
              </a:rPr>
              <a:t> RE-LY Trial. N </a:t>
            </a:r>
            <a:r>
              <a:rPr lang="es-ES" sz="1400" dirty="0" err="1">
                <a:solidFill>
                  <a:schemeClr val="tx2">
                    <a:lumMod val="50000"/>
                  </a:schemeClr>
                </a:solidFill>
                <a:latin typeface="Calibri" pitchFamily="34" charset="0"/>
              </a:rPr>
              <a:t>Eng</a:t>
            </a:r>
            <a:r>
              <a:rPr lang="es-ES" sz="1400" dirty="0">
                <a:solidFill>
                  <a:schemeClr val="tx2">
                    <a:lumMod val="50000"/>
                  </a:schemeClr>
                </a:solidFill>
                <a:latin typeface="Calibri" pitchFamily="34" charset="0"/>
              </a:rPr>
              <a:t> J </a:t>
            </a:r>
            <a:r>
              <a:rPr lang="es-ES" sz="1400" dirty="0" err="1">
                <a:solidFill>
                  <a:schemeClr val="tx2">
                    <a:lumMod val="50000"/>
                  </a:schemeClr>
                </a:solidFill>
                <a:latin typeface="Calibri" pitchFamily="34" charset="0"/>
              </a:rPr>
              <a:t>Med</a:t>
            </a:r>
            <a:r>
              <a:rPr lang="es-ES" sz="1400" dirty="0">
                <a:solidFill>
                  <a:schemeClr val="tx2">
                    <a:lumMod val="50000"/>
                  </a:schemeClr>
                </a:solidFill>
                <a:latin typeface="Calibri" pitchFamily="34" charset="0"/>
              </a:rPr>
              <a:t> 2010; 363: 1875-6.</a:t>
            </a:r>
          </a:p>
          <a:p>
            <a:pPr>
              <a:defRPr/>
            </a:pPr>
            <a:r>
              <a:rPr lang="es-ES" sz="1400" baseline="30000" dirty="0">
                <a:solidFill>
                  <a:schemeClr val="tx2">
                    <a:lumMod val="50000"/>
                  </a:schemeClr>
                </a:solidFill>
                <a:latin typeface="Calibri" pitchFamily="34" charset="0"/>
              </a:rPr>
              <a:t>3</a:t>
            </a:r>
            <a:r>
              <a:rPr lang="es-ES" sz="1400" dirty="0">
                <a:solidFill>
                  <a:schemeClr val="tx2">
                    <a:lumMod val="50000"/>
                  </a:schemeClr>
                </a:solidFill>
                <a:latin typeface="Calibri" pitchFamily="34" charset="0"/>
              </a:rPr>
              <a:t> William </a:t>
            </a:r>
            <a:r>
              <a:rPr lang="es-ES" sz="1400" dirty="0" err="1">
                <a:solidFill>
                  <a:schemeClr val="tx2">
                    <a:lumMod val="50000"/>
                  </a:schemeClr>
                </a:solidFill>
                <a:latin typeface="Calibri" pitchFamily="34" charset="0"/>
              </a:rPr>
              <a:t>Horsley</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Dabigatran</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for</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the</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prevention</a:t>
            </a:r>
            <a:r>
              <a:rPr lang="es-ES" sz="1400" dirty="0">
                <a:solidFill>
                  <a:schemeClr val="tx2">
                    <a:lumMod val="50000"/>
                  </a:schemeClr>
                </a:solidFill>
                <a:latin typeface="Calibri" pitchFamily="34" charset="0"/>
              </a:rPr>
              <a:t> of </a:t>
            </a:r>
            <a:r>
              <a:rPr lang="es-ES" sz="1400" dirty="0" err="1">
                <a:solidFill>
                  <a:schemeClr val="tx2">
                    <a:lumMod val="50000"/>
                  </a:schemeClr>
                </a:solidFill>
                <a:latin typeface="Calibri" pitchFamily="34" charset="0"/>
              </a:rPr>
              <a:t>stroke</a:t>
            </a:r>
            <a:r>
              <a:rPr lang="es-ES" sz="1400" dirty="0">
                <a:solidFill>
                  <a:schemeClr val="tx2">
                    <a:lumMod val="50000"/>
                  </a:schemeClr>
                </a:solidFill>
                <a:latin typeface="Calibri" pitchFamily="34" charset="0"/>
              </a:rPr>
              <a:t> in </a:t>
            </a:r>
            <a:r>
              <a:rPr lang="es-ES" sz="1400" dirty="0" err="1">
                <a:solidFill>
                  <a:schemeClr val="tx2">
                    <a:lumMod val="50000"/>
                  </a:schemeClr>
                </a:solidFill>
                <a:latin typeface="Calibri" pitchFamily="34" charset="0"/>
              </a:rPr>
              <a:t>patients</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with</a:t>
            </a:r>
            <a:r>
              <a:rPr lang="es-ES" sz="1400" dirty="0">
                <a:solidFill>
                  <a:schemeClr val="tx2">
                    <a:lumMod val="50000"/>
                  </a:schemeClr>
                </a:solidFill>
                <a:latin typeface="Calibri" pitchFamily="34" charset="0"/>
              </a:rPr>
              <a:t> non-valvular atrial </a:t>
            </a:r>
            <a:r>
              <a:rPr lang="es-ES" sz="1400" dirty="0" err="1">
                <a:solidFill>
                  <a:schemeClr val="tx2">
                    <a:lumMod val="50000"/>
                  </a:schemeClr>
                </a:solidFill>
                <a:latin typeface="Calibri" pitchFamily="34" charset="0"/>
              </a:rPr>
              <a:t>fibrillation</a:t>
            </a:r>
            <a:r>
              <a:rPr lang="es-ES" sz="1400" dirty="0">
                <a:solidFill>
                  <a:schemeClr val="tx2">
                    <a:lumMod val="50000"/>
                  </a:schemeClr>
                </a:solidFill>
                <a:latin typeface="Calibri" pitchFamily="34" charset="0"/>
              </a:rPr>
              <a:t>: A </a:t>
            </a:r>
            <a:r>
              <a:rPr lang="es-ES" sz="1400" dirty="0" err="1">
                <a:solidFill>
                  <a:schemeClr val="tx2">
                    <a:lumMod val="50000"/>
                  </a:schemeClr>
                </a:solidFill>
                <a:latin typeface="Calibri" pitchFamily="34" charset="0"/>
              </a:rPr>
              <a:t>cost</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analysis</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for</a:t>
            </a:r>
            <a:r>
              <a:rPr lang="es-ES" sz="1400" dirty="0">
                <a:solidFill>
                  <a:schemeClr val="tx2">
                    <a:lumMod val="50000"/>
                  </a:schemeClr>
                </a:solidFill>
                <a:latin typeface="Calibri" pitchFamily="34" charset="0"/>
              </a:rPr>
              <a:t> NHS North East.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268538" y="4067175"/>
            <a:ext cx="1560512" cy="369888"/>
          </a:xfrm>
          <a:prstGeom prst="rect">
            <a:avLst/>
          </a:prstGeom>
          <a:noFill/>
        </p:spPr>
        <p:txBody>
          <a:bodyPr wrap="none">
            <a:spAutoFit/>
          </a:bodyPr>
          <a:lstStyle/>
          <a:p>
            <a:pPr fontAlgn="auto">
              <a:spcBef>
                <a:spcPts val="0"/>
              </a:spcBef>
              <a:spcAft>
                <a:spcPts val="0"/>
              </a:spcAft>
              <a:defRPr/>
            </a:pPr>
            <a:r>
              <a:rPr lang="es-ES" b="1" dirty="0" err="1">
                <a:effectLst>
                  <a:outerShdw blurRad="38100" dist="38100" dir="2700000" algn="tl">
                    <a:srgbClr val="000000">
                      <a:alpha val="43137"/>
                    </a:srgbClr>
                  </a:outerShdw>
                </a:effectLst>
                <a:latin typeface="+mn-lt"/>
              </a:rPr>
              <a:t>Acenocumarol</a:t>
            </a:r>
            <a:endParaRPr lang="es-ES" b="1" dirty="0">
              <a:effectLst>
                <a:outerShdw blurRad="38100" dist="38100" dir="2700000" algn="tl">
                  <a:srgbClr val="000000">
                    <a:alpha val="43137"/>
                  </a:srgbClr>
                </a:outerShdw>
              </a:effectLst>
              <a:latin typeface="+mn-lt"/>
            </a:endParaRPr>
          </a:p>
        </p:txBody>
      </p:sp>
      <p:grpSp>
        <p:nvGrpSpPr>
          <p:cNvPr id="40962" name="3 Grupo"/>
          <p:cNvGrpSpPr>
            <a:grpSpLocks/>
          </p:cNvGrpSpPr>
          <p:nvPr/>
        </p:nvGrpSpPr>
        <p:grpSpPr bwMode="auto">
          <a:xfrm>
            <a:off x="55563" y="1196975"/>
            <a:ext cx="9053512" cy="4786313"/>
            <a:chOff x="55193" y="1196752"/>
            <a:chExt cx="9053311" cy="4786461"/>
          </a:xfrm>
        </p:grpSpPr>
        <p:pic>
          <p:nvPicPr>
            <p:cNvPr id="40967" name="Picture 2"/>
            <p:cNvPicPr>
              <a:picLocks noChangeAspect="1" noChangeArrowheads="1"/>
            </p:cNvPicPr>
            <p:nvPr/>
          </p:nvPicPr>
          <p:blipFill>
            <a:blip r:embed="rId2"/>
            <a:srcRect/>
            <a:stretch>
              <a:fillRect/>
            </a:stretch>
          </p:blipFill>
          <p:spPr bwMode="auto">
            <a:xfrm>
              <a:off x="55193" y="1196752"/>
              <a:ext cx="9053311" cy="4786461"/>
            </a:xfrm>
            <a:prstGeom prst="rect">
              <a:avLst/>
            </a:prstGeom>
            <a:noFill/>
            <a:ln w="9525">
              <a:noFill/>
              <a:miter lim="800000"/>
              <a:headEnd/>
              <a:tailEnd/>
            </a:ln>
          </p:spPr>
        </p:pic>
        <p:sp>
          <p:nvSpPr>
            <p:cNvPr id="3" name="2 Rectángulo"/>
            <p:cNvSpPr/>
            <p:nvPr/>
          </p:nvSpPr>
          <p:spPr>
            <a:xfrm>
              <a:off x="467934" y="4436940"/>
              <a:ext cx="1871620" cy="792186"/>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5" name="4 Rectángulo"/>
            <p:cNvSpPr/>
            <p:nvPr/>
          </p:nvSpPr>
          <p:spPr>
            <a:xfrm flipV="1">
              <a:off x="3563490" y="4436940"/>
              <a:ext cx="144459" cy="13017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grpSp>
      <p:cxnSp>
        <p:nvCxnSpPr>
          <p:cNvPr id="7" name="6 Conector recto"/>
          <p:cNvCxnSpPr/>
          <p:nvPr/>
        </p:nvCxnSpPr>
        <p:spPr>
          <a:xfrm>
            <a:off x="5724525" y="4724400"/>
            <a:ext cx="100806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5724525" y="5013325"/>
            <a:ext cx="122396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3851275" y="5013325"/>
            <a:ext cx="122555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13 CuadroTexto"/>
          <p:cNvSpPr txBox="1"/>
          <p:nvPr/>
        </p:nvSpPr>
        <p:spPr>
          <a:xfrm>
            <a:off x="2289175" y="4067175"/>
            <a:ext cx="1647825" cy="384175"/>
          </a:xfrm>
          <a:prstGeom prst="rect">
            <a:avLst/>
          </a:prstGeom>
          <a:noFill/>
        </p:spPr>
        <p:txBody>
          <a:bodyPr wrap="none">
            <a:spAutoFit/>
          </a:bodyPr>
          <a:lstStyle/>
          <a:p>
            <a:pPr fontAlgn="auto">
              <a:spcBef>
                <a:spcPts val="0"/>
              </a:spcBef>
              <a:spcAft>
                <a:spcPts val="0"/>
              </a:spcAft>
              <a:defRPr/>
            </a:pPr>
            <a:r>
              <a:rPr lang="es-ES" sz="1900" b="1" dirty="0" err="1">
                <a:effectLst>
                  <a:outerShdw blurRad="38100" dist="38100" dir="2700000" algn="tl">
                    <a:srgbClr val="000000">
                      <a:alpha val="43137"/>
                    </a:srgbClr>
                  </a:outerShdw>
                </a:effectLst>
                <a:latin typeface="+mn-lt"/>
              </a:rPr>
              <a:t>Acenocumarol</a:t>
            </a:r>
            <a:endParaRPr lang="es-ES" sz="1900" b="1" dirty="0">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50825" y="2492375"/>
            <a:ext cx="8229600" cy="1143000"/>
          </a:xfrm>
        </p:spPr>
        <p:txBody>
          <a:bodyPr/>
          <a:lstStyle/>
          <a:p>
            <a:pPr algn="r" fontAlgn="auto">
              <a:spcAft>
                <a:spcPts val="0"/>
              </a:spcAft>
              <a:defRPr/>
            </a:pPr>
            <a:r>
              <a:rPr lang="es-ES" sz="3200" b="1" dirty="0">
                <a:solidFill>
                  <a:schemeClr val="tx2">
                    <a:lumMod val="50000"/>
                  </a:schemeClr>
                </a:solidFill>
                <a:effectLst>
                  <a:outerShdw blurRad="38100" dist="38100" dir="2700000" algn="tl">
                    <a:srgbClr val="000000">
                      <a:alpha val="43137"/>
                    </a:srgbClr>
                  </a:outerShdw>
                </a:effectLst>
              </a:rPr>
              <a:t>Había una vez…</a:t>
            </a:r>
          </a:p>
        </p:txBody>
      </p:sp>
      <p:pic>
        <p:nvPicPr>
          <p:cNvPr id="17411" name="Picture 2"/>
          <p:cNvPicPr>
            <a:picLocks noChangeAspect="1" noChangeArrowheads="1"/>
          </p:cNvPicPr>
          <p:nvPr/>
        </p:nvPicPr>
        <p:blipFill>
          <a:blip r:embed="rId2"/>
          <a:srcRect/>
          <a:stretch>
            <a:fillRect/>
          </a:stretch>
        </p:blipFill>
        <p:spPr bwMode="auto">
          <a:xfrm>
            <a:off x="6804025" y="4724400"/>
            <a:ext cx="2238375" cy="2038350"/>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916238" y="274638"/>
            <a:ext cx="5961062" cy="1143000"/>
          </a:xfrm>
        </p:spPr>
        <p:txBody>
          <a:bodyPr/>
          <a:lstStyle/>
          <a:p>
            <a:pPr algn="r" fontAlgn="auto">
              <a:spcAft>
                <a:spcPts val="0"/>
              </a:spcAft>
              <a:defRPr/>
            </a:pPr>
            <a:r>
              <a:rPr lang="es-ES" sz="2800" b="1" dirty="0">
                <a:solidFill>
                  <a:schemeClr val="tx2">
                    <a:lumMod val="50000"/>
                  </a:schemeClr>
                </a:solidFill>
                <a:effectLst>
                  <a:outerShdw blurRad="38100" dist="38100" dir="2700000" algn="tl">
                    <a:srgbClr val="000000">
                      <a:alpha val="43137"/>
                    </a:srgbClr>
                  </a:outerShdw>
                </a:effectLst>
              </a:rPr>
              <a:t>Indicaciones </a:t>
            </a:r>
            <a:r>
              <a:rPr lang="es-ES" sz="2800" b="1" dirty="0" smtClean="0">
                <a:solidFill>
                  <a:schemeClr val="tx2">
                    <a:lumMod val="50000"/>
                  </a:schemeClr>
                </a:solidFill>
                <a:effectLst>
                  <a:outerShdw blurRad="38100" dist="38100" dir="2700000" algn="tl">
                    <a:srgbClr val="000000">
                      <a:alpha val="43137"/>
                    </a:srgbClr>
                  </a:outerShdw>
                </a:effectLst>
              </a:rPr>
              <a:t>aprobadas</a:t>
            </a:r>
            <a:endParaRPr lang="es-ES" sz="2800" dirty="0">
              <a:solidFill>
                <a:schemeClr val="tx2">
                  <a:lumMod val="50000"/>
                </a:schemeClr>
              </a:solidFill>
              <a:effectLst>
                <a:outerShdw blurRad="38100" dist="38100" dir="2700000" algn="tl">
                  <a:srgbClr val="000000">
                    <a:alpha val="43137"/>
                  </a:srgbClr>
                </a:outerShdw>
              </a:effectLst>
            </a:endParaRPr>
          </a:p>
        </p:txBody>
      </p:sp>
      <p:graphicFrame>
        <p:nvGraphicFramePr>
          <p:cNvPr id="8707" name="Object 515"/>
          <p:cNvGraphicFramePr>
            <a:graphicFrameLocks noChangeAspect="1"/>
          </p:cNvGraphicFramePr>
          <p:nvPr/>
        </p:nvGraphicFramePr>
        <p:xfrm>
          <a:off x="107950" y="2046288"/>
          <a:ext cx="8993188" cy="2319337"/>
        </p:xfrm>
        <a:graphic>
          <a:graphicData uri="http://schemas.openxmlformats.org/presentationml/2006/ole">
            <p:oleObj spid="_x0000_s8707" name="Documento" r:id="rId3" imgW="5399381" imgH="1397051" progId="">
              <p:embed/>
            </p:oleObj>
          </a:graphicData>
        </a:graphic>
      </p:graphicFrame>
      <p:graphicFrame>
        <p:nvGraphicFramePr>
          <p:cNvPr id="6" name="5 Tabla"/>
          <p:cNvGraphicFramePr>
            <a:graphicFrameLocks noGrp="1"/>
          </p:cNvGraphicFramePr>
          <p:nvPr/>
        </p:nvGraphicFramePr>
        <p:xfrm>
          <a:off x="250825" y="4724400"/>
          <a:ext cx="8604250" cy="1281113"/>
        </p:xfrm>
        <a:graphic>
          <a:graphicData uri="http://schemas.openxmlformats.org/drawingml/2006/table">
            <a:tbl>
              <a:tblPr>
                <a:tableStyleId>{5C22544A-7EE6-4342-B048-85BDC9FD1C3A}</a:tableStyleId>
              </a:tblPr>
              <a:tblGrid>
                <a:gridCol w="8604100"/>
              </a:tblGrid>
              <a:tr h="1183486">
                <a:tc>
                  <a:txBody>
                    <a:bodyPr/>
                    <a:lstStyle/>
                    <a:p>
                      <a:pPr algn="just">
                        <a:spcAft>
                          <a:spcPts val="0"/>
                        </a:spcAft>
                      </a:pPr>
                      <a:r>
                        <a:rPr lang="es-ES" sz="1400" b="0" baseline="30000" dirty="0">
                          <a:solidFill>
                            <a:schemeClr val="tx2">
                              <a:lumMod val="50000"/>
                            </a:schemeClr>
                          </a:solidFill>
                          <a:effectLst/>
                        </a:rPr>
                        <a:t>a </a:t>
                      </a:r>
                      <a:r>
                        <a:rPr lang="es-ES" sz="1400" b="0" dirty="0">
                          <a:solidFill>
                            <a:schemeClr val="tx2">
                              <a:lumMod val="50000"/>
                            </a:schemeClr>
                          </a:solidFill>
                          <a:effectLst/>
                        </a:rPr>
                        <a:t>Prevención </a:t>
                      </a:r>
                      <a:r>
                        <a:rPr lang="es-ES" sz="1400" b="0" dirty="0" err="1">
                          <a:solidFill>
                            <a:schemeClr val="tx2">
                              <a:lumMod val="50000"/>
                            </a:schemeClr>
                          </a:solidFill>
                          <a:effectLst/>
                        </a:rPr>
                        <a:t>tromboembolismo</a:t>
                      </a:r>
                      <a:r>
                        <a:rPr lang="es-ES" sz="1400" b="0" dirty="0">
                          <a:solidFill>
                            <a:schemeClr val="tx2">
                              <a:lumMod val="50000"/>
                            </a:schemeClr>
                          </a:solidFill>
                          <a:effectLst/>
                        </a:rPr>
                        <a:t> venoso en pacientes adultos sometidos a cirugía electiva de </a:t>
                      </a:r>
                      <a:r>
                        <a:rPr lang="es-ES" sz="1400" b="0" dirty="0" err="1">
                          <a:solidFill>
                            <a:schemeClr val="tx2">
                              <a:lumMod val="50000"/>
                            </a:schemeClr>
                          </a:solidFill>
                          <a:effectLst/>
                        </a:rPr>
                        <a:t>reemplazo</a:t>
                      </a:r>
                      <a:r>
                        <a:rPr lang="es-ES" sz="1400" b="0" dirty="0">
                          <a:solidFill>
                            <a:schemeClr val="tx2">
                              <a:lumMod val="50000"/>
                            </a:schemeClr>
                          </a:solidFill>
                          <a:effectLst/>
                        </a:rPr>
                        <a:t> de cadera o rodilla. </a:t>
                      </a:r>
                      <a:endParaRPr lang="es-ES" sz="1400" b="0" dirty="0" smtClean="0">
                        <a:solidFill>
                          <a:schemeClr val="tx2">
                            <a:lumMod val="50000"/>
                          </a:schemeClr>
                        </a:solidFill>
                        <a:effectLst/>
                      </a:endParaRPr>
                    </a:p>
                    <a:p>
                      <a:pPr algn="just">
                        <a:spcAft>
                          <a:spcPts val="0"/>
                        </a:spcAft>
                      </a:pPr>
                      <a:r>
                        <a:rPr lang="es-ES" sz="1400" b="0" baseline="30000" dirty="0" smtClean="0">
                          <a:solidFill>
                            <a:schemeClr val="tx2">
                              <a:lumMod val="50000"/>
                            </a:schemeClr>
                          </a:solidFill>
                          <a:effectLst/>
                        </a:rPr>
                        <a:t>b </a:t>
                      </a:r>
                      <a:r>
                        <a:rPr lang="es-ES" sz="1400" b="0" dirty="0">
                          <a:solidFill>
                            <a:schemeClr val="tx2">
                              <a:lumMod val="50000"/>
                            </a:schemeClr>
                          </a:solidFill>
                          <a:effectLst/>
                        </a:rPr>
                        <a:t>Prevención de ictus o embolismo sistémico en pacientes con fibrilación auricular no valvular. </a:t>
                      </a:r>
                      <a:endParaRPr lang="es-ES" sz="1400" b="0" dirty="0" smtClean="0">
                        <a:solidFill>
                          <a:schemeClr val="tx2">
                            <a:lumMod val="50000"/>
                          </a:schemeClr>
                        </a:solidFill>
                        <a:effectLst/>
                      </a:endParaRPr>
                    </a:p>
                    <a:p>
                      <a:pPr algn="just">
                        <a:spcAft>
                          <a:spcPts val="0"/>
                        </a:spcAft>
                      </a:pPr>
                      <a:r>
                        <a:rPr lang="es-ES" sz="1400" b="0" baseline="30000" dirty="0" smtClean="0">
                          <a:solidFill>
                            <a:schemeClr val="tx2">
                              <a:lumMod val="50000"/>
                            </a:schemeClr>
                          </a:solidFill>
                          <a:effectLst/>
                        </a:rPr>
                        <a:t>c </a:t>
                      </a:r>
                      <a:r>
                        <a:rPr lang="es-ES" sz="1400" b="0" dirty="0" err="1">
                          <a:solidFill>
                            <a:schemeClr val="tx2">
                              <a:lumMod val="50000"/>
                            </a:schemeClr>
                          </a:solidFill>
                          <a:effectLst/>
                        </a:rPr>
                        <a:t>Rivaroxaban</a:t>
                      </a:r>
                      <a:r>
                        <a:rPr lang="es-ES" sz="1400" b="0" dirty="0">
                          <a:solidFill>
                            <a:schemeClr val="tx2">
                              <a:lumMod val="50000"/>
                            </a:schemeClr>
                          </a:solidFill>
                          <a:effectLst/>
                        </a:rPr>
                        <a:t> también tiene aprobado por la EMA, la indicación de Tratamiento de la trombosis venosa profunda (TVP) y prevención de la TVP recurrente y de la embolia pulmonar después de una TVP aguda en pacientes adultos.</a:t>
                      </a:r>
                      <a:endParaRPr lang="es-ES" sz="1400" b="0" dirty="0">
                        <a:solidFill>
                          <a:schemeClr val="tx2">
                            <a:lumMod val="50000"/>
                          </a:schemeClr>
                        </a:solidFill>
                        <a:effectLst/>
                        <a:latin typeface="Times New Roman"/>
                        <a:ea typeface="Times New Roman"/>
                      </a:endParaRPr>
                    </a:p>
                  </a:txBody>
                  <a:tcPr marL="0" marR="0" marT="0" marB="0"/>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3"/>
          <p:cNvPicPr>
            <a:picLocks noChangeAspect="1" noChangeArrowheads="1"/>
          </p:cNvPicPr>
          <p:nvPr/>
        </p:nvPicPr>
        <p:blipFill>
          <a:blip r:embed="rId2"/>
          <a:srcRect l="25066" t="23077" r="10358" b="7571"/>
          <a:stretch>
            <a:fillRect/>
          </a:stretch>
        </p:blipFill>
        <p:spPr bwMode="auto">
          <a:xfrm>
            <a:off x="161925" y="404813"/>
            <a:ext cx="8947150" cy="600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35150" y="260350"/>
            <a:ext cx="6985000" cy="1081088"/>
          </a:xfrm>
        </p:spPr>
        <p:txBody>
          <a:bodyPr/>
          <a:lstStyle/>
          <a:p>
            <a:pPr algn="r" fontAlgn="auto">
              <a:spcAft>
                <a:spcPts val="0"/>
              </a:spcAft>
              <a:defRPr/>
            </a:pPr>
            <a:r>
              <a:rPr lang="es-ES" sz="2800" b="1" dirty="0" smtClean="0">
                <a:solidFill>
                  <a:schemeClr val="tx2">
                    <a:lumMod val="50000"/>
                  </a:schemeClr>
                </a:solidFill>
                <a:effectLst>
                  <a:outerShdw blurRad="38100" dist="38100" dir="2700000" algn="tl">
                    <a:srgbClr val="000000">
                      <a:alpha val="43137"/>
                    </a:srgbClr>
                  </a:outerShdw>
                </a:effectLst>
              </a:rPr>
              <a:t>Ventajas de los nuevos ACO</a:t>
            </a:r>
            <a:endParaRPr lang="es-ES" sz="2800" b="1" dirty="0">
              <a:solidFill>
                <a:schemeClr val="tx2">
                  <a:lumMod val="50000"/>
                </a:schemeClr>
              </a:solidFill>
              <a:effectLst>
                <a:outerShdw blurRad="38100" dist="38100" dir="2700000" algn="tl">
                  <a:srgbClr val="000000">
                    <a:alpha val="43137"/>
                  </a:srgbClr>
                </a:outerShdw>
              </a:effectLst>
            </a:endParaRPr>
          </a:p>
        </p:txBody>
      </p:sp>
      <p:graphicFrame>
        <p:nvGraphicFramePr>
          <p:cNvPr id="4" name="3 Marcador de contenido"/>
          <p:cNvGraphicFramePr>
            <a:graphicFrameLocks noGrp="1"/>
          </p:cNvGraphicFramePr>
          <p:nvPr>
            <p:ph idx="1"/>
          </p:nvPr>
        </p:nvGraphicFramePr>
        <p:xfrm>
          <a:off x="457200" y="1971675"/>
          <a:ext cx="8229600" cy="2392363"/>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algn="ctr"/>
                      <a:r>
                        <a:rPr lang="es-ES" dirty="0" smtClean="0">
                          <a:solidFill>
                            <a:schemeClr val="bg1"/>
                          </a:solidFill>
                          <a:effectLst>
                            <a:outerShdw blurRad="38100" dist="38100" dir="2700000" algn="tl">
                              <a:srgbClr val="000000">
                                <a:alpha val="43137"/>
                              </a:srgbClr>
                            </a:outerShdw>
                          </a:effectLst>
                        </a:rPr>
                        <a:t>Ventaja</a:t>
                      </a:r>
                      <a:endParaRPr lang="es-ES" dirty="0">
                        <a:solidFill>
                          <a:schemeClr val="bg1"/>
                        </a:solidFill>
                        <a:effectLst>
                          <a:outerShdw blurRad="38100" dist="38100" dir="2700000" algn="tl">
                            <a:srgbClr val="000000">
                              <a:alpha val="43137"/>
                            </a:srgbClr>
                          </a:outerShdw>
                        </a:effectLst>
                      </a:endParaRPr>
                    </a:p>
                  </a:txBody>
                  <a:tcPr/>
                </a:tc>
                <a:tc>
                  <a:txBody>
                    <a:bodyPr/>
                    <a:lstStyle/>
                    <a:p>
                      <a:pPr algn="ctr"/>
                      <a:r>
                        <a:rPr lang="es-ES" dirty="0" smtClean="0">
                          <a:solidFill>
                            <a:schemeClr val="bg1"/>
                          </a:solidFill>
                          <a:effectLst>
                            <a:outerShdw blurRad="38100" dist="38100" dir="2700000" algn="tl">
                              <a:srgbClr val="000000">
                                <a:alpha val="43137"/>
                              </a:srgbClr>
                            </a:outerShdw>
                          </a:effectLst>
                        </a:rPr>
                        <a:t>Implicación clínica</a:t>
                      </a:r>
                      <a:endParaRPr lang="es-ES" dirty="0">
                        <a:solidFill>
                          <a:schemeClr val="bg1"/>
                        </a:solidFill>
                        <a:effectLst>
                          <a:outerShdw blurRad="38100" dist="38100" dir="2700000" algn="tl">
                            <a:srgbClr val="000000">
                              <a:alpha val="43137"/>
                            </a:srgbClr>
                          </a:outerShdw>
                        </a:effectLst>
                      </a:endParaRPr>
                    </a:p>
                  </a:txBody>
                  <a:tcPr/>
                </a:tc>
              </a:tr>
              <a:tr h="370840">
                <a:tc>
                  <a:txBody>
                    <a:bodyPr/>
                    <a:lstStyle/>
                    <a:p>
                      <a:r>
                        <a:rPr lang="es-ES" dirty="0" smtClean="0">
                          <a:solidFill>
                            <a:srgbClr val="002060"/>
                          </a:solidFill>
                        </a:rPr>
                        <a:t>Rápido</a:t>
                      </a:r>
                      <a:r>
                        <a:rPr lang="es-ES" baseline="0" dirty="0" smtClean="0">
                          <a:solidFill>
                            <a:srgbClr val="002060"/>
                          </a:solidFill>
                        </a:rPr>
                        <a:t> inicio acción</a:t>
                      </a:r>
                      <a:endParaRPr lang="es-ES" dirty="0">
                        <a:solidFill>
                          <a:srgbClr val="002060"/>
                        </a:solidFill>
                      </a:endParaRPr>
                    </a:p>
                  </a:txBody>
                  <a:tcPr/>
                </a:tc>
                <a:tc>
                  <a:txBody>
                    <a:bodyPr/>
                    <a:lstStyle/>
                    <a:p>
                      <a:r>
                        <a:rPr lang="es-ES" dirty="0" smtClean="0">
                          <a:solidFill>
                            <a:srgbClr val="002060"/>
                          </a:solidFill>
                        </a:rPr>
                        <a:t>La terapia puente </a:t>
                      </a:r>
                      <a:r>
                        <a:rPr lang="es-ES" b="1" dirty="0" smtClean="0">
                          <a:solidFill>
                            <a:srgbClr val="002060"/>
                          </a:solidFill>
                        </a:rPr>
                        <a:t>no</a:t>
                      </a:r>
                      <a:r>
                        <a:rPr lang="es-ES" b="1" baseline="0" dirty="0" smtClean="0">
                          <a:solidFill>
                            <a:srgbClr val="002060"/>
                          </a:solidFill>
                        </a:rPr>
                        <a:t> es necesaria</a:t>
                      </a:r>
                      <a:endParaRPr lang="es-ES" dirty="0">
                        <a:solidFill>
                          <a:srgbClr val="002060"/>
                        </a:solidFill>
                      </a:endParaRPr>
                    </a:p>
                  </a:txBody>
                  <a:tcPr/>
                </a:tc>
              </a:tr>
              <a:tr h="370840">
                <a:tc>
                  <a:txBody>
                    <a:bodyPr/>
                    <a:lstStyle/>
                    <a:p>
                      <a:r>
                        <a:rPr lang="es-ES" dirty="0" smtClean="0">
                          <a:solidFill>
                            <a:srgbClr val="002060"/>
                          </a:solidFill>
                        </a:rPr>
                        <a:t>Efecto anticoagulante</a:t>
                      </a:r>
                      <a:r>
                        <a:rPr lang="es-ES" baseline="0" dirty="0" smtClean="0">
                          <a:solidFill>
                            <a:srgbClr val="002060"/>
                          </a:solidFill>
                        </a:rPr>
                        <a:t> predecible</a:t>
                      </a:r>
                      <a:endParaRPr lang="es-ES" dirty="0">
                        <a:solidFill>
                          <a:srgbClr val="002060"/>
                        </a:solidFill>
                      </a:endParaRPr>
                    </a:p>
                  </a:txBody>
                  <a:tcPr/>
                </a:tc>
                <a:tc>
                  <a:txBody>
                    <a:bodyPr/>
                    <a:lstStyle/>
                    <a:p>
                      <a:r>
                        <a:rPr lang="es-ES" dirty="0" smtClean="0">
                          <a:solidFill>
                            <a:srgbClr val="002060"/>
                          </a:solidFill>
                        </a:rPr>
                        <a:t>Controles rutinario</a:t>
                      </a:r>
                      <a:r>
                        <a:rPr lang="es-ES" baseline="0" dirty="0" smtClean="0">
                          <a:solidFill>
                            <a:srgbClr val="002060"/>
                          </a:solidFill>
                        </a:rPr>
                        <a:t>s </a:t>
                      </a:r>
                      <a:r>
                        <a:rPr lang="es-ES" b="1" baseline="0" dirty="0" smtClean="0">
                          <a:solidFill>
                            <a:srgbClr val="002060"/>
                          </a:solidFill>
                        </a:rPr>
                        <a:t>no necesarios</a:t>
                      </a:r>
                      <a:endParaRPr lang="es-ES" dirty="0">
                        <a:solidFill>
                          <a:srgbClr val="002060"/>
                        </a:solidFill>
                      </a:endParaRPr>
                    </a:p>
                  </a:txBody>
                  <a:tcPr/>
                </a:tc>
              </a:tr>
              <a:tr h="370840">
                <a:tc>
                  <a:txBody>
                    <a:bodyPr/>
                    <a:lstStyle/>
                    <a:p>
                      <a:r>
                        <a:rPr lang="es-ES" dirty="0" smtClean="0">
                          <a:solidFill>
                            <a:srgbClr val="002060"/>
                          </a:solidFill>
                        </a:rPr>
                        <a:t>Diana de la cascada</a:t>
                      </a:r>
                      <a:r>
                        <a:rPr lang="es-ES" baseline="0" dirty="0" smtClean="0">
                          <a:solidFill>
                            <a:srgbClr val="002060"/>
                          </a:solidFill>
                        </a:rPr>
                        <a:t> de coagulación específica</a:t>
                      </a:r>
                      <a:endParaRPr lang="es-ES" dirty="0">
                        <a:solidFill>
                          <a:srgbClr val="002060"/>
                        </a:solidFill>
                      </a:endParaRPr>
                    </a:p>
                  </a:txBody>
                  <a:tcPr/>
                </a:tc>
                <a:tc>
                  <a:txBody>
                    <a:bodyPr/>
                    <a:lstStyle/>
                    <a:p>
                      <a:r>
                        <a:rPr lang="es-ES" dirty="0" smtClean="0">
                          <a:solidFill>
                            <a:srgbClr val="002060"/>
                          </a:solidFill>
                        </a:rPr>
                        <a:t>Menor riesgo de efectos adversos</a:t>
                      </a:r>
                      <a:endParaRPr lang="es-ES" dirty="0">
                        <a:solidFill>
                          <a:srgbClr val="002060"/>
                        </a:solidFill>
                      </a:endParaRPr>
                    </a:p>
                  </a:txBody>
                  <a:tcPr/>
                </a:tc>
              </a:tr>
              <a:tr h="370840">
                <a:tc>
                  <a:txBody>
                    <a:bodyPr/>
                    <a:lstStyle/>
                    <a:p>
                      <a:r>
                        <a:rPr lang="es-ES" dirty="0" smtClean="0">
                          <a:solidFill>
                            <a:srgbClr val="002060"/>
                          </a:solidFill>
                        </a:rPr>
                        <a:t>Bajo potencial de interacciones alimentarias/medicamentosas</a:t>
                      </a:r>
                      <a:endParaRPr lang="es-ES" dirty="0">
                        <a:solidFill>
                          <a:srgbClr val="002060"/>
                        </a:solidFill>
                      </a:endParaRPr>
                    </a:p>
                  </a:txBody>
                  <a:tcPr/>
                </a:tc>
                <a:tc>
                  <a:txBody>
                    <a:bodyPr/>
                    <a:lstStyle/>
                    <a:p>
                      <a:r>
                        <a:rPr lang="es-ES" dirty="0" smtClean="0">
                          <a:solidFill>
                            <a:srgbClr val="002060"/>
                          </a:solidFill>
                        </a:rPr>
                        <a:t>Menos restricciones dietéticas/medicamentosas</a:t>
                      </a:r>
                      <a:endParaRPr lang="es-ES" dirty="0">
                        <a:solidFill>
                          <a:srgbClr val="002060"/>
                        </a:solidFill>
                      </a:endParaRPr>
                    </a:p>
                  </a:txBody>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550" y="260350"/>
            <a:ext cx="7921625" cy="1081088"/>
          </a:xfrm>
        </p:spPr>
        <p:txBody>
          <a:bodyPr/>
          <a:lstStyle/>
          <a:p>
            <a:pPr algn="r" fontAlgn="auto">
              <a:spcAft>
                <a:spcPts val="0"/>
              </a:spcAft>
              <a:defRPr/>
            </a:pPr>
            <a:r>
              <a:rPr lang="es-ES" sz="2800" b="1" dirty="0">
                <a:solidFill>
                  <a:schemeClr val="tx2">
                    <a:lumMod val="50000"/>
                  </a:schemeClr>
                </a:solidFill>
                <a:effectLst>
                  <a:outerShdw blurRad="38100" dist="38100" dir="2700000" algn="tl">
                    <a:srgbClr val="C0C0C0"/>
                  </a:outerShdw>
                </a:effectLst>
              </a:rPr>
              <a:t>Inconvenientes de los nuevos ACO</a:t>
            </a:r>
            <a:endParaRPr lang="es-ES" sz="2800" b="1" dirty="0">
              <a:solidFill>
                <a:schemeClr val="tx2">
                  <a:lumMod val="50000"/>
                </a:schemeClr>
              </a:solidFill>
              <a:effectLst>
                <a:outerShdw blurRad="38100" dist="38100" dir="2700000" algn="tl">
                  <a:srgbClr val="000000">
                    <a:alpha val="43137"/>
                  </a:srgbClr>
                </a:outerShdw>
              </a:effectLst>
            </a:endParaRPr>
          </a:p>
        </p:txBody>
      </p:sp>
      <p:graphicFrame>
        <p:nvGraphicFramePr>
          <p:cNvPr id="5" name="Group 30"/>
          <p:cNvGraphicFramePr>
            <a:graphicFrameLocks/>
          </p:cNvGraphicFramePr>
          <p:nvPr/>
        </p:nvGraphicFramePr>
        <p:xfrm>
          <a:off x="611188" y="1989138"/>
          <a:ext cx="8229600" cy="3205162"/>
        </p:xfrm>
        <a:graphic>
          <a:graphicData uri="http://schemas.openxmlformats.org/drawingml/2006/table">
            <a:tbl>
              <a:tblPr/>
              <a:tblGrid>
                <a:gridCol w="4464496"/>
                <a:gridCol w="3765104"/>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ES" sz="1800" b="1" kern="1200" dirty="0" smtClean="0">
                          <a:solidFill>
                            <a:schemeClr val="bg1"/>
                          </a:solidFill>
                          <a:effectLst>
                            <a:outerShdw blurRad="38100" dist="38100" dir="2700000" algn="tl">
                              <a:srgbClr val="000000">
                                <a:alpha val="43137"/>
                              </a:srgbClr>
                            </a:outerShdw>
                          </a:effectLst>
                          <a:latin typeface="+mn-lt"/>
                          <a:ea typeface="+mn-ea"/>
                          <a:cs typeface="+mn-cs"/>
                        </a:rPr>
                        <a:t>Inconvenientes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ES" sz="1800" b="1" kern="1200" dirty="0" smtClean="0">
                          <a:solidFill>
                            <a:schemeClr val="bg1"/>
                          </a:solidFill>
                          <a:effectLst>
                            <a:outerShdw blurRad="38100" dist="38100" dir="2700000" algn="tl">
                              <a:srgbClr val="000000">
                                <a:alpha val="43137"/>
                              </a:srgbClr>
                            </a:outerShdw>
                          </a:effectLst>
                          <a:latin typeface="+mn-lt"/>
                          <a:ea typeface="+mn-ea"/>
                          <a:cs typeface="+mn-cs"/>
                        </a:rPr>
                        <a:t>Implicación clínica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800" kern="1200" dirty="0" smtClean="0">
                          <a:solidFill>
                            <a:srgbClr val="002060"/>
                          </a:solidFill>
                          <a:latin typeface="+mn-lt"/>
                          <a:ea typeface="+mn-ea"/>
                          <a:cs typeface="+mn-cs"/>
                        </a:rPr>
                        <a:t>No antídoto para sobredosificación/urgencia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800" kern="1200" dirty="0" smtClean="0">
                          <a:solidFill>
                            <a:srgbClr val="002060"/>
                          </a:solidFill>
                          <a:latin typeface="+mn-lt"/>
                          <a:ea typeface="+mn-ea"/>
                          <a:cs typeface="+mn-cs"/>
                        </a:rPr>
                        <a:t>No se sabe cómo actuar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lang="es-ES" sz="1800" kern="1200" dirty="0" smtClean="0">
                          <a:solidFill>
                            <a:srgbClr val="002060"/>
                          </a:solidFill>
                          <a:latin typeface="+mn-lt"/>
                          <a:ea typeface="+mn-ea"/>
                          <a:cs typeface="+mn-cs"/>
                        </a:rPr>
                        <a:t>No efecto anticoagulante si una dosis se salta o se olvida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800" kern="1200" dirty="0" smtClean="0">
                          <a:solidFill>
                            <a:srgbClr val="002060"/>
                          </a:solidFill>
                          <a:latin typeface="+mn-lt"/>
                          <a:ea typeface="+mn-ea"/>
                          <a:cs typeface="+mn-cs"/>
                        </a:rPr>
                        <a:t>Labilidad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lang="es-ES" sz="1800" kern="1200" dirty="0" smtClean="0">
                          <a:solidFill>
                            <a:srgbClr val="002060"/>
                          </a:solidFill>
                          <a:latin typeface="+mn-lt"/>
                          <a:ea typeface="+mn-ea"/>
                          <a:cs typeface="+mn-cs"/>
                        </a:rPr>
                        <a:t>No hay prueba de laboratorio normalizada para monitorizar el efecto anticoagulante o su intensidad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800" kern="1200" dirty="0" smtClean="0">
                          <a:solidFill>
                            <a:srgbClr val="002060"/>
                          </a:solidFill>
                          <a:latin typeface="+mn-lt"/>
                          <a:ea typeface="+mn-ea"/>
                          <a:cs typeface="+mn-cs"/>
                        </a:rPr>
                        <a:t>En desarrollo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lang="es-ES" sz="1800" kern="1200" smtClean="0">
                          <a:solidFill>
                            <a:srgbClr val="002060"/>
                          </a:solidFill>
                          <a:latin typeface="+mn-lt"/>
                          <a:ea typeface="+mn-ea"/>
                          <a:cs typeface="+mn-cs"/>
                        </a:rPr>
                        <a:t>Dificultad para determinar la dosis adecuada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800" kern="1200" dirty="0" smtClean="0">
                          <a:solidFill>
                            <a:srgbClr val="002060"/>
                          </a:solidFill>
                          <a:latin typeface="+mn-lt"/>
                          <a:ea typeface="+mn-ea"/>
                          <a:cs typeface="+mn-cs"/>
                        </a:rPr>
                        <a:t>Establecer subgrupo de pacientes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8888" y="333375"/>
            <a:ext cx="7777162" cy="1079500"/>
          </a:xfrm>
        </p:spPr>
        <p:txBody>
          <a:bodyPr>
            <a:normAutofit fontScale="90000"/>
          </a:bodyPr>
          <a:lstStyle/>
          <a:p>
            <a:pPr algn="l" fontAlgn="auto">
              <a:spcAft>
                <a:spcPts val="0"/>
              </a:spcAft>
              <a:defRPr/>
            </a:pPr>
            <a:r>
              <a:rPr lang="es-ES" sz="3100" b="1" dirty="0" smtClean="0">
                <a:solidFill>
                  <a:schemeClr val="tx2">
                    <a:lumMod val="50000"/>
                  </a:schemeClr>
                </a:solidFill>
                <a:effectLst>
                  <a:outerShdw blurRad="38100" dist="38100" dir="2700000" algn="tl">
                    <a:srgbClr val="C0C0C0"/>
                  </a:outerShdw>
                </a:effectLst>
              </a:rPr>
              <a:t>Por tanto, los retos DE LOS nuevos anticoagulantes: Seguridad</a:t>
            </a:r>
            <a:r>
              <a:rPr lang="es-ES" sz="2500" b="1" dirty="0" smtClean="0">
                <a:solidFill>
                  <a:schemeClr val="tx2">
                    <a:lumMod val="50000"/>
                  </a:schemeClr>
                </a:solidFill>
                <a:effectLst>
                  <a:outerShdw blurRad="38100" dist="38100" dir="2700000" algn="tl">
                    <a:srgbClr val="C0C0C0"/>
                  </a:outerShdw>
                </a:effectLst>
              </a:rPr>
              <a:t/>
            </a:r>
            <a:br>
              <a:rPr lang="es-ES" sz="2500" b="1" dirty="0" smtClean="0">
                <a:solidFill>
                  <a:schemeClr val="tx2">
                    <a:lumMod val="50000"/>
                  </a:schemeClr>
                </a:solidFill>
                <a:effectLst>
                  <a:outerShdw blurRad="38100" dist="38100" dir="2700000" algn="tl">
                    <a:srgbClr val="C0C0C0"/>
                  </a:outerShdw>
                </a:effectLst>
              </a:rPr>
            </a:br>
            <a:endParaRPr lang="es-ES" sz="2500" dirty="0" smtClean="0">
              <a:solidFill>
                <a:schemeClr val="tx2">
                  <a:lumMod val="50000"/>
                </a:schemeClr>
              </a:solidFill>
              <a:effectLst>
                <a:outerShdw blurRad="38100" dist="38100" dir="2700000" algn="tl">
                  <a:srgbClr val="C0C0C0"/>
                </a:outerShdw>
              </a:effectLst>
            </a:endParaRPr>
          </a:p>
        </p:txBody>
      </p:sp>
      <p:sp>
        <p:nvSpPr>
          <p:cNvPr id="3" name="2 Marcador de contenido"/>
          <p:cNvSpPr>
            <a:spLocks noGrp="1"/>
          </p:cNvSpPr>
          <p:nvPr>
            <p:ph idx="1"/>
          </p:nvPr>
        </p:nvSpPr>
        <p:spPr/>
        <p:txBody>
          <a:bodyPr rtlCol="0">
            <a:normAutofit/>
          </a:bodyPr>
          <a:lstStyle/>
          <a:p>
            <a:pPr marL="514350" indent="-514350" fontAlgn="auto">
              <a:spcAft>
                <a:spcPts val="0"/>
              </a:spcAft>
              <a:buFont typeface="+mj-lt"/>
              <a:buAutoNum type="arabicPeriod"/>
              <a:defRPr/>
            </a:pPr>
            <a:r>
              <a:rPr lang="es-ES" sz="2200" dirty="0" smtClean="0">
                <a:solidFill>
                  <a:srgbClr val="002060"/>
                </a:solidFill>
              </a:rPr>
              <a:t>Desconocimiento de cómo actuarán en pacientes que no se están tratando con AVK (</a:t>
            </a:r>
            <a:r>
              <a:rPr lang="es-ES" sz="2200" dirty="0" err="1" smtClean="0">
                <a:solidFill>
                  <a:srgbClr val="002060"/>
                </a:solidFill>
              </a:rPr>
              <a:t>p.e</a:t>
            </a:r>
            <a:r>
              <a:rPr lang="es-ES" sz="2200" dirty="0" smtClean="0">
                <a:solidFill>
                  <a:srgbClr val="002060"/>
                </a:solidFill>
              </a:rPr>
              <a:t>. ancianos CHADS &gt;2)</a:t>
            </a:r>
          </a:p>
          <a:p>
            <a:pPr marL="514350" indent="-514350" fontAlgn="auto">
              <a:spcAft>
                <a:spcPts val="0"/>
              </a:spcAft>
              <a:buFont typeface="+mj-lt"/>
              <a:buAutoNum type="arabicPeriod"/>
              <a:defRPr/>
            </a:pPr>
            <a:r>
              <a:rPr lang="es-ES" sz="2200" dirty="0" smtClean="0">
                <a:solidFill>
                  <a:srgbClr val="002060"/>
                </a:solidFill>
              </a:rPr>
              <a:t>Difícil evaluación del cumplimiento/adherencia</a:t>
            </a:r>
          </a:p>
          <a:p>
            <a:pPr marL="514350" indent="-514350" fontAlgn="auto">
              <a:spcAft>
                <a:spcPts val="0"/>
              </a:spcAft>
              <a:buFont typeface="+mj-lt"/>
              <a:buAutoNum type="arabicPeriod"/>
              <a:defRPr/>
            </a:pPr>
            <a:r>
              <a:rPr lang="es-ES" sz="2200" dirty="0" smtClean="0">
                <a:solidFill>
                  <a:srgbClr val="002060"/>
                </a:solidFill>
              </a:rPr>
              <a:t>Efectos adversos a largo plazo??</a:t>
            </a:r>
          </a:p>
          <a:p>
            <a:pPr marL="514350" indent="-514350" fontAlgn="auto">
              <a:spcAft>
                <a:spcPts val="0"/>
              </a:spcAft>
              <a:buFont typeface="+mj-lt"/>
              <a:buAutoNum type="arabicPeriod"/>
              <a:defRPr/>
            </a:pPr>
            <a:r>
              <a:rPr lang="es-ES" sz="2200" dirty="0" smtClean="0">
                <a:solidFill>
                  <a:srgbClr val="002060"/>
                </a:solidFill>
              </a:rPr>
              <a:t>No hay pruebas para valorar el efecto anticoagulante:</a:t>
            </a:r>
          </a:p>
          <a:p>
            <a:pPr marL="514350" indent="-514350" fontAlgn="auto">
              <a:spcAft>
                <a:spcPts val="0"/>
              </a:spcAft>
              <a:buFont typeface="+mj-lt"/>
              <a:buAutoNum type="arabicPeriod"/>
              <a:defRPr/>
            </a:pPr>
            <a:endParaRPr lang="es-ES" sz="2200" dirty="0" smtClean="0">
              <a:solidFill>
                <a:srgbClr val="002060"/>
              </a:solidFill>
            </a:endParaRPr>
          </a:p>
          <a:p>
            <a:pPr lvl="2" fontAlgn="auto">
              <a:spcAft>
                <a:spcPts val="0"/>
              </a:spcAft>
              <a:buClr>
                <a:schemeClr val="accent3"/>
              </a:buClr>
              <a:buFont typeface="Arial" pitchFamily="34" charset="0"/>
              <a:buChar char="•"/>
              <a:defRPr/>
            </a:pPr>
            <a:r>
              <a:rPr lang="es-ES" sz="2200" dirty="0" smtClean="0">
                <a:solidFill>
                  <a:srgbClr val="002060"/>
                </a:solidFill>
              </a:rPr>
              <a:t>Falta rango terapéutico</a:t>
            </a:r>
          </a:p>
          <a:p>
            <a:pPr lvl="2" fontAlgn="auto">
              <a:spcAft>
                <a:spcPts val="0"/>
              </a:spcAft>
              <a:buClr>
                <a:schemeClr val="accent3"/>
              </a:buClr>
              <a:buFont typeface="Arial" pitchFamily="34" charset="0"/>
              <a:buChar char="•"/>
              <a:defRPr/>
            </a:pPr>
            <a:r>
              <a:rPr lang="es-ES" sz="2200" dirty="0">
                <a:solidFill>
                  <a:srgbClr val="002060"/>
                </a:solidFill>
              </a:rPr>
              <a:t>Falta antídoto</a:t>
            </a:r>
          </a:p>
          <a:p>
            <a:pPr lvl="2" fontAlgn="auto">
              <a:spcAft>
                <a:spcPts val="0"/>
              </a:spcAft>
              <a:buClr>
                <a:schemeClr val="accent3"/>
              </a:buClr>
              <a:buFont typeface="Arial" pitchFamily="34" charset="0"/>
              <a:buChar char="•"/>
              <a:defRPr/>
            </a:pPr>
            <a:endParaRPr lang="es-ES" sz="2200" dirty="0" smtClean="0">
              <a:solidFill>
                <a:srgbClr val="002060"/>
              </a:solidFill>
            </a:endParaRPr>
          </a:p>
          <a:p>
            <a:pPr marL="0" indent="0" fontAlgn="auto">
              <a:spcAft>
                <a:spcPts val="0"/>
              </a:spcAft>
              <a:buFont typeface="Arial" pitchFamily="34" charset="0"/>
              <a:buNone/>
              <a:defRPr/>
            </a:pPr>
            <a:r>
              <a:rPr lang="es-ES" sz="2200" dirty="0" smtClean="0">
                <a:solidFill>
                  <a:srgbClr val="002060"/>
                </a:solidFill>
              </a:rPr>
              <a:t>5.    ¿Qué ocurre con la población real?</a:t>
            </a:r>
          </a:p>
          <a:p>
            <a:pPr fontAlgn="auto">
              <a:spcAft>
                <a:spcPts val="0"/>
              </a:spcAft>
              <a:buFont typeface="Arial" pitchFamily="34" charset="0"/>
              <a:buChar char="•"/>
              <a:defRPr/>
            </a:pPr>
            <a:endParaRPr lang="es-ES" sz="3000" dirty="0" smtClean="0">
              <a:solidFill>
                <a:srgbClr val="002060"/>
              </a:solidFill>
            </a:endParaRPr>
          </a:p>
          <a:p>
            <a:pPr fontAlgn="auto">
              <a:spcAft>
                <a:spcPts val="0"/>
              </a:spcAft>
              <a:buFont typeface="Arial" pitchFamily="34" charset="0"/>
              <a:buChar char="•"/>
              <a:defRPr/>
            </a:pPr>
            <a:endParaRPr lang="es-ES" sz="2200" dirty="0" smtClean="0"/>
          </a:p>
          <a:p>
            <a:pPr marL="640080" lvl="1" fontAlgn="auto">
              <a:spcAft>
                <a:spcPts val="0"/>
              </a:spcAft>
              <a:buFont typeface="Arial" pitchFamily="34" charset="0"/>
              <a:buChar char="–"/>
              <a:defRPr/>
            </a:pPr>
            <a:endParaRPr lang="es-ES" sz="2600" dirty="0" smtClean="0"/>
          </a:p>
          <a:p>
            <a:pPr fontAlgn="auto">
              <a:spcAft>
                <a:spcPts val="0"/>
              </a:spcAft>
              <a:buFont typeface="Arial" pitchFamily="34" charset="0"/>
              <a:buChar char="•"/>
              <a:defRPr/>
            </a:pPr>
            <a:endParaRPr lang="es-ES" sz="2600" dirty="0" smtClean="0"/>
          </a:p>
          <a:p>
            <a:pPr fontAlgn="auto">
              <a:spcAft>
                <a:spcPts val="0"/>
              </a:spcAft>
              <a:buFont typeface="Arial" pitchFamily="34" charset="0"/>
              <a:buChar char="•"/>
              <a:defRPr/>
            </a:pPr>
            <a:endParaRPr lang="es-ES" sz="26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435975" cy="1143000"/>
          </a:xfrm>
        </p:spPr>
        <p:txBody>
          <a:bodyPr/>
          <a:lstStyle/>
          <a:p>
            <a:pPr algn="r" fontAlgn="auto">
              <a:spcAft>
                <a:spcPts val="0"/>
              </a:spcAft>
              <a:defRPr/>
            </a:pPr>
            <a:r>
              <a:rPr lang="es-ES" sz="2800" b="1" dirty="0" smtClean="0">
                <a:solidFill>
                  <a:schemeClr val="tx2">
                    <a:lumMod val="50000"/>
                  </a:schemeClr>
                </a:solidFill>
                <a:effectLst>
                  <a:outerShdw blurRad="38100" dist="38100" dir="2700000" algn="tl">
                    <a:srgbClr val="000000">
                      <a:alpha val="43137"/>
                    </a:srgbClr>
                  </a:outerShdw>
                </a:effectLst>
              </a:rPr>
              <a:t>Problemas de seguridad</a:t>
            </a:r>
            <a:endParaRPr lang="es-ES" sz="2800" b="1" dirty="0">
              <a:solidFill>
                <a:schemeClr val="tx2">
                  <a:lumMod val="50000"/>
                </a:schemeClr>
              </a:solidFill>
              <a:effectLst>
                <a:outerShdw blurRad="38100" dist="38100" dir="2700000" algn="tl">
                  <a:srgbClr val="000000">
                    <a:alpha val="43137"/>
                  </a:srgbClr>
                </a:outerShdw>
              </a:effectLst>
            </a:endParaRPr>
          </a:p>
        </p:txBody>
      </p:sp>
      <p:sp>
        <p:nvSpPr>
          <p:cNvPr id="49154" name="2 Marcador de contenido"/>
          <p:cNvSpPr>
            <a:spLocks noGrp="1"/>
          </p:cNvSpPr>
          <p:nvPr>
            <p:ph idx="1"/>
          </p:nvPr>
        </p:nvSpPr>
        <p:spPr>
          <a:xfrm>
            <a:off x="323850" y="1125538"/>
            <a:ext cx="8434388" cy="3527425"/>
          </a:xfrm>
        </p:spPr>
        <p:txBody>
          <a:bodyPr/>
          <a:lstStyle/>
          <a:p>
            <a:pPr marL="0" indent="0" algn="just">
              <a:buFont typeface="Arial" charset="0"/>
              <a:buNone/>
            </a:pPr>
            <a:endParaRPr lang="es-ES" sz="2200" smtClean="0">
              <a:solidFill>
                <a:srgbClr val="002060"/>
              </a:solidFill>
            </a:endParaRPr>
          </a:p>
          <a:p>
            <a:pPr marL="0" indent="0" algn="just">
              <a:buFont typeface="Arial" charset="0"/>
              <a:buNone/>
            </a:pPr>
            <a:r>
              <a:rPr lang="es-ES" sz="2200" smtClean="0">
                <a:solidFill>
                  <a:srgbClr val="002060"/>
                </a:solidFill>
              </a:rPr>
              <a:t>Como resultado de la inhibición del factor Xa (apixaban, rivaroxaban) o de la trombina (dabigatran) prolongan las pruebas de coagulación TPP, INR, pero </a:t>
            </a:r>
            <a:r>
              <a:rPr lang="es-ES" sz="2200" b="1" smtClean="0">
                <a:solidFill>
                  <a:srgbClr val="002060"/>
                </a:solidFill>
              </a:rPr>
              <a:t>están sujetos a un alto grado de variabilidad</a:t>
            </a:r>
            <a:r>
              <a:rPr lang="es-ES" sz="2200" smtClean="0">
                <a:solidFill>
                  <a:srgbClr val="002060"/>
                </a:solidFill>
              </a:rPr>
              <a:t>. </a:t>
            </a:r>
          </a:p>
          <a:p>
            <a:pPr marL="0" indent="0" algn="just">
              <a:buFont typeface="Arial" charset="0"/>
              <a:buNone/>
            </a:pPr>
            <a:endParaRPr lang="es-ES" sz="2200" smtClean="0">
              <a:solidFill>
                <a:srgbClr val="002060"/>
              </a:solidFill>
            </a:endParaRPr>
          </a:p>
          <a:p>
            <a:pPr marL="400050" lvl="1" indent="0" algn="just">
              <a:buFont typeface="Arial" charset="0"/>
              <a:buNone/>
            </a:pPr>
            <a:r>
              <a:rPr lang="es-ES" sz="1800" smtClean="0">
                <a:solidFill>
                  <a:srgbClr val="002060"/>
                </a:solidFill>
              </a:rPr>
              <a:t/>
            </a:r>
            <a:br>
              <a:rPr lang="es-ES" sz="1800" smtClean="0">
                <a:solidFill>
                  <a:srgbClr val="002060"/>
                </a:solidFill>
              </a:rPr>
            </a:br>
            <a:r>
              <a:rPr lang="es-ES" sz="1800" smtClean="0">
                <a:solidFill>
                  <a:srgbClr val="002060"/>
                </a:solidFill>
              </a:rPr>
              <a:t/>
            </a:r>
            <a:br>
              <a:rPr lang="es-ES" sz="1800" smtClean="0">
                <a:solidFill>
                  <a:srgbClr val="002060"/>
                </a:solidFill>
              </a:rPr>
            </a:br>
            <a:endParaRPr lang="es-ES" sz="1800" smtClean="0">
              <a:solidFill>
                <a:srgbClr val="002060"/>
              </a:solidFill>
            </a:endParaRPr>
          </a:p>
        </p:txBody>
      </p:sp>
      <p:graphicFrame>
        <p:nvGraphicFramePr>
          <p:cNvPr id="4" name="3 Tabla"/>
          <p:cNvGraphicFramePr>
            <a:graphicFrameLocks noGrp="1"/>
          </p:cNvGraphicFramePr>
          <p:nvPr/>
        </p:nvGraphicFramePr>
        <p:xfrm>
          <a:off x="323850" y="3716338"/>
          <a:ext cx="8736013" cy="1196975"/>
        </p:xfrm>
        <a:graphic>
          <a:graphicData uri="http://schemas.openxmlformats.org/drawingml/2006/table">
            <a:tbl>
              <a:tblPr firstRow="1" bandRow="1">
                <a:tableStyleId>{5C22544A-7EE6-4342-B048-85BDC9FD1C3A}</a:tableStyleId>
              </a:tblPr>
              <a:tblGrid>
                <a:gridCol w="2313940"/>
                <a:gridCol w="712515"/>
                <a:gridCol w="1141841"/>
                <a:gridCol w="1137409"/>
                <a:gridCol w="1146273"/>
                <a:gridCol w="1141841"/>
                <a:gridCol w="1141841"/>
              </a:tblGrid>
              <a:tr h="343543">
                <a:tc>
                  <a:txBody>
                    <a:bodyPr/>
                    <a:lstStyle/>
                    <a:p>
                      <a:r>
                        <a:rPr lang="es-ES" sz="2200" dirty="0" smtClean="0"/>
                        <a:t>Factor</a:t>
                      </a:r>
                      <a:endParaRPr lang="es-ES" sz="2200" dirty="0"/>
                    </a:p>
                  </a:txBody>
                  <a:tcPr/>
                </a:tc>
                <a:tc>
                  <a:txBody>
                    <a:bodyPr/>
                    <a:lstStyle/>
                    <a:p>
                      <a:r>
                        <a:rPr lang="es-ES" sz="2200" dirty="0" smtClean="0"/>
                        <a:t>II</a:t>
                      </a:r>
                      <a:endParaRPr lang="es-ES" sz="2200" dirty="0"/>
                    </a:p>
                  </a:txBody>
                  <a:tcPr/>
                </a:tc>
                <a:tc>
                  <a:txBody>
                    <a:bodyPr/>
                    <a:lstStyle/>
                    <a:p>
                      <a:r>
                        <a:rPr lang="es-ES" sz="2200" dirty="0" smtClean="0"/>
                        <a:t>VII</a:t>
                      </a:r>
                      <a:endParaRPr lang="es-ES" sz="2200" dirty="0"/>
                    </a:p>
                  </a:txBody>
                  <a:tcPr/>
                </a:tc>
                <a:tc>
                  <a:txBody>
                    <a:bodyPr/>
                    <a:lstStyle/>
                    <a:p>
                      <a:r>
                        <a:rPr lang="es-ES" sz="2200" dirty="0" smtClean="0"/>
                        <a:t>IX</a:t>
                      </a:r>
                      <a:endParaRPr lang="es-ES" sz="2200" dirty="0"/>
                    </a:p>
                  </a:txBody>
                  <a:tcPr/>
                </a:tc>
                <a:tc>
                  <a:txBody>
                    <a:bodyPr/>
                    <a:lstStyle/>
                    <a:p>
                      <a:r>
                        <a:rPr lang="es-ES" sz="2200" dirty="0" smtClean="0"/>
                        <a:t>X</a:t>
                      </a:r>
                      <a:endParaRPr lang="es-ES" sz="2200" dirty="0"/>
                    </a:p>
                  </a:txBody>
                  <a:tcPr/>
                </a:tc>
                <a:tc>
                  <a:txBody>
                    <a:bodyPr/>
                    <a:lstStyle/>
                    <a:p>
                      <a:r>
                        <a:rPr lang="es-ES" sz="2200" dirty="0" smtClean="0"/>
                        <a:t>C</a:t>
                      </a:r>
                      <a:endParaRPr lang="es-ES" sz="2200" dirty="0"/>
                    </a:p>
                  </a:txBody>
                  <a:tcPr/>
                </a:tc>
                <a:tc>
                  <a:txBody>
                    <a:bodyPr/>
                    <a:lstStyle/>
                    <a:p>
                      <a:r>
                        <a:rPr lang="es-ES" sz="2200" dirty="0" smtClean="0"/>
                        <a:t>S</a:t>
                      </a:r>
                      <a:endParaRPr lang="es-ES" sz="2200" dirty="0"/>
                    </a:p>
                  </a:txBody>
                  <a:tcPr/>
                </a:tc>
              </a:tr>
              <a:tr h="769905">
                <a:tc>
                  <a:txBody>
                    <a:bodyPr/>
                    <a:lstStyle/>
                    <a:p>
                      <a:r>
                        <a:rPr lang="es-ES" sz="2200" dirty="0" smtClean="0"/>
                        <a:t>Vida media (horas)</a:t>
                      </a:r>
                      <a:endParaRPr lang="es-ES" sz="2200" dirty="0"/>
                    </a:p>
                  </a:txBody>
                  <a:tcPr/>
                </a:tc>
                <a:tc>
                  <a:txBody>
                    <a:bodyPr/>
                    <a:lstStyle/>
                    <a:p>
                      <a:r>
                        <a:rPr lang="es-ES" sz="2200" dirty="0" smtClean="0"/>
                        <a:t>60</a:t>
                      </a:r>
                      <a:endParaRPr lang="es-ES" sz="2200" dirty="0"/>
                    </a:p>
                  </a:txBody>
                  <a:tcPr/>
                </a:tc>
                <a:tc>
                  <a:txBody>
                    <a:bodyPr/>
                    <a:lstStyle/>
                    <a:p>
                      <a:r>
                        <a:rPr lang="es-ES" sz="2200" dirty="0" smtClean="0"/>
                        <a:t>4-6</a:t>
                      </a:r>
                      <a:endParaRPr lang="es-ES" sz="2200" dirty="0"/>
                    </a:p>
                  </a:txBody>
                  <a:tcPr/>
                </a:tc>
                <a:tc>
                  <a:txBody>
                    <a:bodyPr/>
                    <a:lstStyle/>
                    <a:p>
                      <a:r>
                        <a:rPr lang="es-ES" sz="2200" dirty="0" smtClean="0"/>
                        <a:t>24</a:t>
                      </a:r>
                      <a:endParaRPr lang="es-ES" sz="2200" dirty="0"/>
                    </a:p>
                  </a:txBody>
                  <a:tcPr/>
                </a:tc>
                <a:tc>
                  <a:txBody>
                    <a:bodyPr/>
                    <a:lstStyle/>
                    <a:p>
                      <a:r>
                        <a:rPr lang="es-ES" sz="2200" dirty="0" smtClean="0"/>
                        <a:t>46-72</a:t>
                      </a:r>
                      <a:endParaRPr lang="es-ES" sz="2200" dirty="0"/>
                    </a:p>
                  </a:txBody>
                  <a:tcPr/>
                </a:tc>
                <a:tc>
                  <a:txBody>
                    <a:bodyPr/>
                    <a:lstStyle/>
                    <a:p>
                      <a:r>
                        <a:rPr lang="es-ES" sz="2200" dirty="0" smtClean="0"/>
                        <a:t>8</a:t>
                      </a:r>
                      <a:endParaRPr lang="es-ES" sz="2200" dirty="0"/>
                    </a:p>
                  </a:txBody>
                  <a:tcPr/>
                </a:tc>
                <a:tc>
                  <a:txBody>
                    <a:bodyPr/>
                    <a:lstStyle/>
                    <a:p>
                      <a:r>
                        <a:rPr lang="es-ES" sz="2200" dirty="0" smtClean="0"/>
                        <a:t>30</a:t>
                      </a:r>
                      <a:endParaRPr lang="es-ES" sz="2200" dirty="0"/>
                    </a:p>
                  </a:txBody>
                  <a:tcPr/>
                </a:tc>
              </a:tr>
            </a:tbl>
          </a:graphicData>
        </a:graphic>
      </p:graphicFrame>
      <p:sp>
        <p:nvSpPr>
          <p:cNvPr id="5" name="4 Rectángulo"/>
          <p:cNvSpPr/>
          <p:nvPr/>
        </p:nvSpPr>
        <p:spPr>
          <a:xfrm>
            <a:off x="5580112" y="3750360"/>
            <a:ext cx="1008112" cy="1224136"/>
          </a:xfrm>
          <a:prstGeom prst="rect">
            <a:avLst/>
          </a:prstGeom>
          <a:solidFill>
            <a:schemeClr val="accent1">
              <a:alpha val="0"/>
            </a:schemeClr>
          </a:solidFill>
          <a:ln cap="rnd" cmpd="sng">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6" name="5 CuadroTexto"/>
          <p:cNvSpPr txBox="1"/>
          <p:nvPr/>
        </p:nvSpPr>
        <p:spPr>
          <a:xfrm>
            <a:off x="5651500" y="5048250"/>
            <a:ext cx="1365250" cy="646113"/>
          </a:xfrm>
          <a:prstGeom prst="rect">
            <a:avLst/>
          </a:prstGeom>
          <a:noFill/>
        </p:spPr>
        <p:txBody>
          <a:bodyPr wrap="none">
            <a:spAutoFit/>
          </a:bodyPr>
          <a:lstStyle/>
          <a:p>
            <a:pPr fontAlgn="auto">
              <a:spcBef>
                <a:spcPts val="0"/>
              </a:spcBef>
              <a:spcAft>
                <a:spcPts val="0"/>
              </a:spcAft>
              <a:defRPr/>
            </a:pPr>
            <a:r>
              <a:rPr lang="es-ES" b="1" dirty="0" err="1">
                <a:solidFill>
                  <a:srgbClr val="FF0000"/>
                </a:solidFill>
                <a:effectLst>
                  <a:outerShdw blurRad="38100" dist="38100" dir="2700000" algn="tl">
                    <a:srgbClr val="000000">
                      <a:alpha val="43137"/>
                    </a:srgbClr>
                  </a:outerShdw>
                </a:effectLst>
                <a:latin typeface="+mn-lt"/>
              </a:rPr>
              <a:t>Apixaban</a:t>
            </a:r>
            <a:r>
              <a:rPr lang="es-ES" b="1" dirty="0">
                <a:solidFill>
                  <a:srgbClr val="FF0000"/>
                </a:solidFill>
                <a:effectLst>
                  <a:outerShdw blurRad="38100" dist="38100" dir="2700000" algn="tl">
                    <a:srgbClr val="000000">
                      <a:alpha val="43137"/>
                    </a:srgbClr>
                  </a:outerShdw>
                </a:effectLst>
                <a:latin typeface="+mn-lt"/>
              </a:rPr>
              <a:t> </a:t>
            </a:r>
          </a:p>
          <a:p>
            <a:pPr fontAlgn="auto">
              <a:spcBef>
                <a:spcPts val="0"/>
              </a:spcBef>
              <a:spcAft>
                <a:spcPts val="0"/>
              </a:spcAft>
              <a:defRPr/>
            </a:pPr>
            <a:r>
              <a:rPr lang="es-ES" b="1" dirty="0" err="1">
                <a:solidFill>
                  <a:srgbClr val="FF0000"/>
                </a:solidFill>
                <a:effectLst>
                  <a:outerShdw blurRad="38100" dist="38100" dir="2700000" algn="tl">
                    <a:srgbClr val="000000">
                      <a:alpha val="43137"/>
                    </a:srgbClr>
                  </a:outerShdw>
                </a:effectLst>
                <a:latin typeface="+mn-lt"/>
              </a:rPr>
              <a:t>Rivaroxaban</a:t>
            </a:r>
            <a:endParaRPr lang="es-ES" b="1" dirty="0">
              <a:solidFill>
                <a:srgbClr val="FF0000"/>
              </a:solidFill>
              <a:effectLst>
                <a:outerShdw blurRad="38100" dist="38100" dir="2700000" algn="tl">
                  <a:srgbClr val="000000">
                    <a:alpha val="43137"/>
                  </a:srgbClr>
                </a:outerShdw>
              </a:effectLst>
              <a:latin typeface="+mn-lt"/>
            </a:endParaRPr>
          </a:p>
        </p:txBody>
      </p:sp>
      <p:sp>
        <p:nvSpPr>
          <p:cNvPr id="7" name="6 Rectángulo"/>
          <p:cNvSpPr/>
          <p:nvPr/>
        </p:nvSpPr>
        <p:spPr>
          <a:xfrm>
            <a:off x="2483768" y="3750360"/>
            <a:ext cx="864096" cy="1224136"/>
          </a:xfrm>
          <a:prstGeom prst="rect">
            <a:avLst/>
          </a:prstGeom>
          <a:solidFill>
            <a:schemeClr val="accent1">
              <a:alpha val="0"/>
            </a:schemeClr>
          </a:solidFill>
          <a:ln cap="rnd" cmpd="sng">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8" name="7 CuadroTexto"/>
          <p:cNvSpPr txBox="1"/>
          <p:nvPr/>
        </p:nvSpPr>
        <p:spPr>
          <a:xfrm>
            <a:off x="2473325" y="5118100"/>
            <a:ext cx="1235075" cy="369888"/>
          </a:xfrm>
          <a:prstGeom prst="rect">
            <a:avLst/>
          </a:prstGeom>
          <a:noFill/>
        </p:spPr>
        <p:txBody>
          <a:bodyPr wrap="none">
            <a:spAutoFit/>
          </a:bodyPr>
          <a:lstStyle/>
          <a:p>
            <a:pPr fontAlgn="auto">
              <a:spcBef>
                <a:spcPts val="0"/>
              </a:spcBef>
              <a:spcAft>
                <a:spcPts val="0"/>
              </a:spcAft>
              <a:defRPr/>
            </a:pPr>
            <a:r>
              <a:rPr lang="es-ES" b="1" dirty="0" err="1">
                <a:solidFill>
                  <a:srgbClr val="FF0000"/>
                </a:solidFill>
                <a:effectLst>
                  <a:outerShdw blurRad="38100" dist="38100" dir="2700000" algn="tl">
                    <a:srgbClr val="000000">
                      <a:alpha val="43137"/>
                    </a:srgbClr>
                  </a:outerShdw>
                </a:effectLst>
                <a:latin typeface="+mn-lt"/>
              </a:rPr>
              <a:t>Dabigatran</a:t>
            </a:r>
            <a:endParaRPr lang="es-ES" b="1" dirty="0">
              <a:solidFill>
                <a:srgbClr val="FF0000"/>
              </a:solidFill>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950" y="561975"/>
            <a:ext cx="9036050" cy="995363"/>
          </a:xfrm>
        </p:spPr>
        <p:txBody>
          <a:bodyPr>
            <a:normAutofit fontScale="90000"/>
          </a:bodyPr>
          <a:lstStyle/>
          <a:p>
            <a:pPr fontAlgn="auto">
              <a:spcAft>
                <a:spcPts val="0"/>
              </a:spcAft>
              <a:defRPr/>
            </a:pPr>
            <a:r>
              <a:rPr lang="es-ES" sz="3100" b="1" dirty="0" smtClean="0">
                <a:solidFill>
                  <a:schemeClr val="tx2">
                    <a:lumMod val="50000"/>
                  </a:schemeClr>
                </a:solidFill>
                <a:effectLst>
                  <a:outerShdw blurRad="38100" dist="38100" dir="2700000" algn="tl">
                    <a:srgbClr val="000000">
                      <a:alpha val="43137"/>
                    </a:srgbClr>
                  </a:outerShdw>
                </a:effectLst>
              </a:rPr>
              <a:t>Los TEST </a:t>
            </a:r>
            <a:r>
              <a:rPr lang="es-ES" sz="3100" b="1" dirty="0">
                <a:solidFill>
                  <a:schemeClr val="tx2">
                    <a:lumMod val="50000"/>
                  </a:schemeClr>
                </a:solidFill>
                <a:effectLst>
                  <a:outerShdw blurRad="38100" dist="38100" dir="2700000" algn="tl">
                    <a:srgbClr val="000000">
                      <a:alpha val="43137"/>
                    </a:srgbClr>
                  </a:outerShdw>
                </a:effectLst>
              </a:rPr>
              <a:t>DE COAGULACIÓN TIENEN </a:t>
            </a:r>
            <a:br>
              <a:rPr lang="es-ES" sz="3100" b="1" dirty="0">
                <a:solidFill>
                  <a:schemeClr val="tx2">
                    <a:lumMod val="50000"/>
                  </a:schemeClr>
                </a:solidFill>
                <a:effectLst>
                  <a:outerShdw blurRad="38100" dist="38100" dir="2700000" algn="tl">
                    <a:srgbClr val="000000">
                      <a:alpha val="43137"/>
                    </a:srgbClr>
                  </a:outerShdw>
                </a:effectLst>
              </a:rPr>
            </a:br>
            <a:r>
              <a:rPr lang="es-ES" sz="3100" b="1" u="sng" dirty="0" smtClean="0">
                <a:solidFill>
                  <a:schemeClr val="tx2">
                    <a:lumMod val="50000"/>
                  </a:schemeClr>
                </a:solidFill>
                <a:effectLst>
                  <a:outerShdw blurRad="38100" dist="38100" dir="2700000" algn="tl">
                    <a:srgbClr val="000000">
                      <a:alpha val="43137"/>
                    </a:srgbClr>
                  </a:outerShdw>
                </a:effectLst>
              </a:rPr>
              <a:t>SÓLO</a:t>
            </a:r>
            <a:r>
              <a:rPr lang="es-ES" sz="3100" b="1" dirty="0" smtClean="0">
                <a:solidFill>
                  <a:schemeClr val="tx2">
                    <a:lumMod val="50000"/>
                  </a:schemeClr>
                </a:solidFill>
                <a:effectLst>
                  <a:outerShdw blurRad="38100" dist="38100" dir="2700000" algn="tl">
                    <a:srgbClr val="000000">
                      <a:alpha val="43137"/>
                    </a:srgbClr>
                  </a:outerShdw>
                </a:effectLst>
              </a:rPr>
              <a:t> VALOR CUALITATIVO, </a:t>
            </a:r>
            <a:r>
              <a:rPr lang="es-ES" sz="3100" b="1" cap="none" dirty="0" err="1" smtClean="0">
                <a:solidFill>
                  <a:schemeClr val="tx2">
                    <a:lumMod val="50000"/>
                  </a:schemeClr>
                </a:solidFill>
                <a:effectLst>
                  <a:outerShdw blurRad="38100" dist="38100" dir="2700000" algn="tl">
                    <a:srgbClr val="000000">
                      <a:alpha val="43137"/>
                    </a:srgbClr>
                  </a:outerShdw>
                </a:effectLst>
              </a:rPr>
              <a:t>p.e</a:t>
            </a:r>
            <a:r>
              <a:rPr lang="es-ES" sz="3100" b="1" cap="none" dirty="0" smtClean="0">
                <a:solidFill>
                  <a:schemeClr val="tx2">
                    <a:lumMod val="50000"/>
                  </a:schemeClr>
                </a:solidFill>
                <a:effectLst>
                  <a:outerShdw blurRad="38100" dist="38100" dir="2700000" algn="tl">
                    <a:srgbClr val="000000">
                      <a:alpha val="43137"/>
                    </a:srgbClr>
                  </a:outerShdw>
                </a:effectLst>
              </a:rPr>
              <a:t>. </a:t>
            </a:r>
            <a:r>
              <a:rPr lang="es-ES" sz="3100" b="1" cap="none" dirty="0" err="1" smtClean="0">
                <a:solidFill>
                  <a:schemeClr val="tx2">
                    <a:lumMod val="50000"/>
                  </a:schemeClr>
                </a:solidFill>
                <a:effectLst>
                  <a:outerShdw blurRad="38100" dist="38100" dir="2700000" algn="tl">
                    <a:srgbClr val="000000">
                      <a:alpha val="43137"/>
                    </a:srgbClr>
                  </a:outerShdw>
                </a:effectLst>
              </a:rPr>
              <a:t>dabigatrán</a:t>
            </a:r>
            <a:r>
              <a:rPr lang="es-ES" dirty="0">
                <a:solidFill>
                  <a:schemeClr val="accent1">
                    <a:lumMod val="75000"/>
                  </a:schemeClr>
                </a:solidFill>
              </a:rPr>
              <a:t/>
            </a:r>
            <a:br>
              <a:rPr lang="es-ES" dirty="0">
                <a:solidFill>
                  <a:schemeClr val="accent1">
                    <a:lumMod val="75000"/>
                  </a:schemeClr>
                </a:solidFill>
              </a:rPr>
            </a:br>
            <a:endParaRPr lang="es-ES" dirty="0">
              <a:solidFill>
                <a:schemeClr val="accent1">
                  <a:lumMod val="75000"/>
                </a:schemeClr>
              </a:solidFill>
            </a:endParaRPr>
          </a:p>
        </p:txBody>
      </p:sp>
      <p:sp>
        <p:nvSpPr>
          <p:cNvPr id="72706" name="3 Rectángulo"/>
          <p:cNvSpPr>
            <a:spLocks noChangeArrowheads="1"/>
          </p:cNvSpPr>
          <p:nvPr/>
        </p:nvSpPr>
        <p:spPr bwMode="auto">
          <a:xfrm>
            <a:off x="477838" y="1651000"/>
            <a:ext cx="8399462" cy="2430463"/>
          </a:xfrm>
          <a:prstGeom prst="rect">
            <a:avLst/>
          </a:prstGeom>
          <a:solidFill>
            <a:schemeClr val="bg1"/>
          </a:solidFill>
          <a:ln w="9525">
            <a:solidFill>
              <a:schemeClr val="tx1"/>
            </a:solidFill>
            <a:miter lim="800000"/>
            <a:headEnd/>
            <a:tailEnd/>
          </a:ln>
        </p:spPr>
        <p:txBody>
          <a:bodyPr>
            <a:spAutoFit/>
          </a:bodyPr>
          <a:lstStyle/>
          <a:p>
            <a:pPr>
              <a:defRPr/>
            </a:pPr>
            <a:r>
              <a:rPr lang="es-ES" sz="2100" b="1" dirty="0" err="1">
                <a:solidFill>
                  <a:srgbClr val="002060"/>
                </a:solidFill>
                <a:latin typeface="+mn-lt"/>
              </a:rPr>
              <a:t>TTPa</a:t>
            </a:r>
            <a:r>
              <a:rPr lang="es-ES" sz="2100" b="1" dirty="0">
                <a:solidFill>
                  <a:srgbClr val="002060"/>
                </a:solidFill>
                <a:latin typeface="+mn-lt"/>
              </a:rPr>
              <a:t>:</a:t>
            </a:r>
          </a:p>
          <a:p>
            <a:pPr algn="just">
              <a:defRPr/>
            </a:pPr>
            <a:r>
              <a:rPr lang="es-ES" sz="2100" dirty="0">
                <a:solidFill>
                  <a:srgbClr val="002060"/>
                </a:solidFill>
                <a:latin typeface="+mn-lt"/>
              </a:rPr>
              <a:t>Puede ser útil para determinar un exceso de actividad anticoagulante, a pesar de que el </a:t>
            </a:r>
            <a:r>
              <a:rPr lang="es-ES" sz="2100" dirty="0" err="1">
                <a:solidFill>
                  <a:srgbClr val="002060"/>
                </a:solidFill>
                <a:latin typeface="+mn-lt"/>
              </a:rPr>
              <a:t>TTPa</a:t>
            </a:r>
            <a:r>
              <a:rPr lang="es-ES" sz="2100" dirty="0">
                <a:solidFill>
                  <a:srgbClr val="002060"/>
                </a:solidFill>
                <a:latin typeface="+mn-lt"/>
              </a:rPr>
              <a:t> sea menos sensible a la actividad por encima de los niveles terapéuticos</a:t>
            </a:r>
          </a:p>
          <a:p>
            <a:pPr algn="just">
              <a:defRPr/>
            </a:pPr>
            <a:r>
              <a:rPr lang="es-ES" sz="2100" dirty="0">
                <a:solidFill>
                  <a:srgbClr val="002060"/>
                </a:solidFill>
                <a:latin typeface="+mn-lt"/>
              </a:rPr>
              <a:t>Un </a:t>
            </a:r>
            <a:r>
              <a:rPr lang="es-ES" sz="2100" dirty="0" err="1">
                <a:solidFill>
                  <a:srgbClr val="002060"/>
                </a:solidFill>
                <a:latin typeface="+mn-lt"/>
              </a:rPr>
              <a:t>TTPa</a:t>
            </a:r>
            <a:r>
              <a:rPr lang="es-ES" sz="2100" dirty="0">
                <a:solidFill>
                  <a:srgbClr val="002060"/>
                </a:solidFill>
                <a:latin typeface="+mn-lt"/>
              </a:rPr>
              <a:t> &gt; </a:t>
            </a:r>
            <a:r>
              <a:rPr lang="es-ES" sz="2100" dirty="0">
                <a:solidFill>
                  <a:srgbClr val="002060"/>
                </a:solidFill>
                <a:latin typeface="+mn-lt"/>
              </a:rPr>
              <a:t>80 </a:t>
            </a:r>
            <a:r>
              <a:rPr lang="es-ES" sz="2100" dirty="0">
                <a:solidFill>
                  <a:srgbClr val="002060"/>
                </a:solidFill>
                <a:latin typeface="+mn-lt"/>
              </a:rPr>
              <a:t>segundos en el punto de concentración mínima (cuando se debe administrar la próxima dosis) esta asociado a un mayor riesgo de hemorragia</a:t>
            </a:r>
          </a:p>
        </p:txBody>
      </p:sp>
      <p:sp>
        <p:nvSpPr>
          <p:cNvPr id="5" name="4 CuadroTexto"/>
          <p:cNvSpPr txBox="1"/>
          <p:nvPr/>
        </p:nvSpPr>
        <p:spPr>
          <a:xfrm>
            <a:off x="477838" y="4149725"/>
            <a:ext cx="8397875" cy="769938"/>
          </a:xfrm>
          <a:prstGeom prst="rect">
            <a:avLst/>
          </a:prstGeom>
          <a:noFill/>
          <a:ln w="12700">
            <a:solidFill>
              <a:schemeClr val="tx1"/>
            </a:solidFill>
          </a:ln>
        </p:spPr>
        <p:txBody>
          <a:bodyPr>
            <a:spAutoFit/>
          </a:bodyPr>
          <a:lstStyle/>
          <a:p>
            <a:pPr fontAlgn="auto">
              <a:spcBef>
                <a:spcPts val="0"/>
              </a:spcBef>
              <a:spcAft>
                <a:spcPts val="0"/>
              </a:spcAft>
              <a:defRPr/>
            </a:pPr>
            <a:r>
              <a:rPr lang="es-ES" sz="2100" b="1" dirty="0">
                <a:solidFill>
                  <a:srgbClr val="002060"/>
                </a:solidFill>
                <a:latin typeface="+mn-lt"/>
              </a:rPr>
              <a:t>El tiempo de protrombina (INR</a:t>
            </a:r>
            <a:r>
              <a:rPr lang="es-ES" sz="2200" b="1" dirty="0">
                <a:solidFill>
                  <a:srgbClr val="002060"/>
                </a:solidFill>
                <a:latin typeface="+mn-lt"/>
              </a:rPr>
              <a:t>):</a:t>
            </a:r>
          </a:p>
          <a:p>
            <a:pPr algn="just" fontAlgn="auto">
              <a:spcBef>
                <a:spcPts val="0"/>
              </a:spcBef>
              <a:spcAft>
                <a:spcPts val="0"/>
              </a:spcAft>
              <a:defRPr/>
            </a:pPr>
            <a:r>
              <a:rPr lang="es-ES" sz="2200" b="1" dirty="0">
                <a:solidFill>
                  <a:srgbClr val="002060"/>
                </a:solidFill>
                <a:latin typeface="+mn-lt"/>
              </a:rPr>
              <a:t> </a:t>
            </a:r>
            <a:r>
              <a:rPr lang="es-ES" sz="2100" dirty="0">
                <a:solidFill>
                  <a:srgbClr val="002060"/>
                </a:solidFill>
                <a:latin typeface="+mn-lt"/>
              </a:rPr>
              <a:t>No es suficientemente sensible y no se recomienda</a:t>
            </a:r>
          </a:p>
        </p:txBody>
      </p:sp>
      <p:sp>
        <p:nvSpPr>
          <p:cNvPr id="6" name="5 CuadroTexto"/>
          <p:cNvSpPr txBox="1"/>
          <p:nvPr/>
        </p:nvSpPr>
        <p:spPr>
          <a:xfrm>
            <a:off x="477838" y="4884738"/>
            <a:ext cx="8399462" cy="1708150"/>
          </a:xfrm>
          <a:prstGeom prst="rect">
            <a:avLst/>
          </a:prstGeom>
          <a:noFill/>
          <a:ln w="12700">
            <a:solidFill>
              <a:schemeClr val="tx1"/>
            </a:solidFill>
          </a:ln>
        </p:spPr>
        <p:txBody>
          <a:bodyPr>
            <a:spAutoFit/>
          </a:bodyPr>
          <a:lstStyle/>
          <a:p>
            <a:pPr fontAlgn="auto">
              <a:spcBef>
                <a:spcPts val="0"/>
              </a:spcBef>
              <a:spcAft>
                <a:spcPts val="0"/>
              </a:spcAft>
              <a:defRPr/>
            </a:pPr>
            <a:r>
              <a:rPr lang="es-ES" sz="2100" b="1" dirty="0">
                <a:solidFill>
                  <a:srgbClr val="002060"/>
                </a:solidFill>
                <a:latin typeface="+mn-lt"/>
              </a:rPr>
              <a:t>El tiempo de coagulación de </a:t>
            </a:r>
            <a:r>
              <a:rPr lang="es-ES" sz="2100" b="1" dirty="0" err="1">
                <a:solidFill>
                  <a:srgbClr val="002060"/>
                </a:solidFill>
                <a:latin typeface="+mn-lt"/>
              </a:rPr>
              <a:t>ecarina</a:t>
            </a:r>
            <a:r>
              <a:rPr lang="es-ES" sz="2100" b="1" dirty="0">
                <a:solidFill>
                  <a:srgbClr val="002060"/>
                </a:solidFill>
                <a:latin typeface="+mn-lt"/>
              </a:rPr>
              <a:t> (</a:t>
            </a:r>
            <a:r>
              <a:rPr lang="es-ES" sz="2100" b="1" dirty="0">
                <a:solidFill>
                  <a:srgbClr val="002060"/>
                </a:solidFill>
                <a:latin typeface="+mn-lt"/>
              </a:rPr>
              <a:t>TCE)</a:t>
            </a:r>
          </a:p>
          <a:p>
            <a:pPr algn="just" fontAlgn="auto">
              <a:spcBef>
                <a:spcPts val="0"/>
              </a:spcBef>
              <a:spcAft>
                <a:spcPts val="0"/>
              </a:spcAft>
              <a:defRPr/>
            </a:pPr>
            <a:r>
              <a:rPr lang="es-ES" sz="2100" dirty="0">
                <a:solidFill>
                  <a:srgbClr val="002060"/>
                </a:solidFill>
                <a:latin typeface="+mn-lt"/>
              </a:rPr>
              <a:t>Proporciona </a:t>
            </a:r>
            <a:r>
              <a:rPr lang="es-ES" sz="2100" dirty="0">
                <a:solidFill>
                  <a:srgbClr val="002060"/>
                </a:solidFill>
                <a:latin typeface="+mn-lt"/>
              </a:rPr>
              <a:t>una medición directa de la actividad de los inhibidores directos de la trombina</a:t>
            </a:r>
          </a:p>
          <a:p>
            <a:pPr algn="just" fontAlgn="auto">
              <a:spcBef>
                <a:spcPts val="0"/>
              </a:spcBef>
              <a:spcAft>
                <a:spcPts val="0"/>
              </a:spcAft>
              <a:defRPr/>
            </a:pPr>
            <a:r>
              <a:rPr lang="es-ES" sz="2100" dirty="0">
                <a:solidFill>
                  <a:srgbClr val="002060"/>
                </a:solidFill>
                <a:latin typeface="+mn-lt"/>
              </a:rPr>
              <a:t>Un </a:t>
            </a:r>
            <a:r>
              <a:rPr lang="es-ES" sz="2100" dirty="0">
                <a:solidFill>
                  <a:srgbClr val="002060"/>
                </a:solidFill>
                <a:latin typeface="+mn-lt"/>
              </a:rPr>
              <a:t>TCE 3-4 </a:t>
            </a:r>
            <a:r>
              <a:rPr lang="es-ES" sz="2100" dirty="0">
                <a:solidFill>
                  <a:srgbClr val="002060"/>
                </a:solidFill>
                <a:latin typeface="+mn-lt"/>
              </a:rPr>
              <a:t>veces superior a los niveles normales en el valle de </a:t>
            </a:r>
            <a:r>
              <a:rPr lang="es-ES" sz="2100" dirty="0" err="1">
                <a:solidFill>
                  <a:srgbClr val="002060"/>
                </a:solidFill>
                <a:latin typeface="+mn-lt"/>
              </a:rPr>
              <a:t>dabigatran</a:t>
            </a:r>
            <a:r>
              <a:rPr lang="es-ES" sz="2100" dirty="0">
                <a:solidFill>
                  <a:srgbClr val="002060"/>
                </a:solidFill>
                <a:latin typeface="+mn-lt"/>
              </a:rPr>
              <a:t> se asocia a un mayor riesgo de hemorragia</a:t>
            </a:r>
          </a:p>
        </p:txBody>
      </p:sp>
      <p:sp>
        <p:nvSpPr>
          <p:cNvPr id="4" name="3 CuadroTexto"/>
          <p:cNvSpPr txBox="1"/>
          <p:nvPr/>
        </p:nvSpPr>
        <p:spPr>
          <a:xfrm>
            <a:off x="1042988" y="3429000"/>
            <a:ext cx="6864350" cy="954088"/>
          </a:xfrm>
          <a:prstGeom prst="rect">
            <a:avLst/>
          </a:prstGeom>
          <a:solidFill>
            <a:schemeClr val="bg1"/>
          </a:solidFill>
        </p:spPr>
        <p:txBody>
          <a:bodyPr wrap="none">
            <a:spAutoFit/>
          </a:bodyPr>
          <a:lstStyle/>
          <a:p>
            <a:pPr>
              <a:defRPr/>
            </a:pPr>
            <a:r>
              <a:rPr lang="es-ES" sz="2800" b="1" dirty="0">
                <a:solidFill>
                  <a:schemeClr val="tx2">
                    <a:lumMod val="50000"/>
                  </a:schemeClr>
                </a:solidFill>
                <a:effectLst>
                  <a:outerShdw blurRad="38100" dist="38100" dir="2700000" algn="tl">
                    <a:srgbClr val="000000">
                      <a:alpha val="43137"/>
                    </a:srgbClr>
                  </a:outerShdw>
                </a:effectLst>
              </a:rPr>
              <a:t>LOS TEST DE COAGULACIÓN TIENEN </a:t>
            </a:r>
          </a:p>
          <a:p>
            <a:pPr>
              <a:defRPr/>
            </a:pPr>
            <a:r>
              <a:rPr lang="es-ES" sz="2800" b="1" dirty="0">
                <a:solidFill>
                  <a:schemeClr val="tx2">
                    <a:lumMod val="50000"/>
                  </a:schemeClr>
                </a:solidFill>
                <a:effectLst>
                  <a:outerShdw blurRad="38100" dist="38100" dir="2700000" algn="tl">
                    <a:srgbClr val="000000">
                      <a:alpha val="43137"/>
                    </a:srgbClr>
                  </a:outerShdw>
                </a:effectLst>
              </a:rPr>
              <a:t>VALOR CUALITATIVO</a:t>
            </a:r>
            <a:endParaRPr lang="es-ES" sz="2800" b="1" dirty="0">
              <a:solidFill>
                <a:schemeClr val="tx2">
                  <a:lumMod val="5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635375" y="188913"/>
            <a:ext cx="5616575" cy="1301750"/>
          </a:xfrm>
        </p:spPr>
        <p:txBody>
          <a:bodyPr/>
          <a:lstStyle/>
          <a:p>
            <a:pPr fontAlgn="auto">
              <a:spcAft>
                <a:spcPts val="0"/>
              </a:spcAft>
              <a:defRPr/>
            </a:pPr>
            <a:r>
              <a:rPr lang="es-ES" sz="2800" b="1" dirty="0">
                <a:solidFill>
                  <a:schemeClr val="tx2">
                    <a:lumMod val="50000"/>
                  </a:schemeClr>
                </a:solidFill>
                <a:effectLst>
                  <a:outerShdw blurRad="38100" dist="38100" dir="2700000" algn="tl">
                    <a:srgbClr val="000000">
                      <a:alpha val="43137"/>
                    </a:srgbClr>
                  </a:outerShdw>
                </a:effectLst>
              </a:rPr>
              <a:t>Tiempo de Trombina</a:t>
            </a:r>
            <a:r>
              <a:rPr lang="es-ES" sz="2600" b="1" dirty="0">
                <a:solidFill>
                  <a:schemeClr val="accent1">
                    <a:lumMod val="75000"/>
                  </a:schemeClr>
                </a:solidFill>
                <a:effectLst>
                  <a:outerShdw blurRad="38100" dist="38100" dir="2700000" algn="tl">
                    <a:srgbClr val="000000">
                      <a:alpha val="43137"/>
                    </a:srgbClr>
                  </a:outerShdw>
                </a:effectLst>
              </a:rPr>
              <a:t/>
            </a:r>
            <a:br>
              <a:rPr lang="es-ES" sz="2600" b="1" dirty="0">
                <a:solidFill>
                  <a:schemeClr val="accent1">
                    <a:lumMod val="75000"/>
                  </a:schemeClr>
                </a:solidFill>
                <a:effectLst>
                  <a:outerShdw blurRad="38100" dist="38100" dir="2700000" algn="tl">
                    <a:srgbClr val="000000">
                      <a:alpha val="43137"/>
                    </a:srgbClr>
                  </a:outerShdw>
                </a:effectLst>
              </a:rPr>
            </a:br>
            <a:endParaRPr lang="es-ES" sz="2600" dirty="0">
              <a:solidFill>
                <a:schemeClr val="accent1">
                  <a:lumMod val="75000"/>
                </a:schemeClr>
              </a:solidFill>
              <a:effectLst>
                <a:outerShdw blurRad="38100" dist="38100" dir="2700000" algn="tl">
                  <a:srgbClr val="000000">
                    <a:alpha val="43137"/>
                  </a:srgbClr>
                </a:outerShdw>
              </a:effectLst>
            </a:endParaRPr>
          </a:p>
        </p:txBody>
      </p:sp>
      <p:sp>
        <p:nvSpPr>
          <p:cNvPr id="73730" name="3 Rectángulo"/>
          <p:cNvSpPr>
            <a:spLocks noChangeArrowheads="1"/>
          </p:cNvSpPr>
          <p:nvPr/>
        </p:nvSpPr>
        <p:spPr bwMode="auto">
          <a:xfrm>
            <a:off x="107950" y="1654175"/>
            <a:ext cx="9036050" cy="3478213"/>
          </a:xfrm>
          <a:prstGeom prst="rect">
            <a:avLst/>
          </a:prstGeom>
          <a:noFill/>
          <a:ln w="9525">
            <a:noFill/>
            <a:miter lim="800000"/>
            <a:headEnd/>
            <a:tailEnd/>
          </a:ln>
        </p:spPr>
        <p:txBody>
          <a:bodyPr>
            <a:spAutoFit/>
          </a:bodyPr>
          <a:lstStyle/>
          <a:p>
            <a:pPr marL="285750" indent="-285750" algn="just">
              <a:buFont typeface="Arial" charset="0"/>
              <a:buChar char="•"/>
              <a:defRPr/>
            </a:pPr>
            <a:r>
              <a:rPr lang="es-ES" sz="2000" dirty="0">
                <a:solidFill>
                  <a:srgbClr val="002060"/>
                </a:solidFill>
                <a:latin typeface="+mn-lt"/>
              </a:rPr>
              <a:t>Recomendable utilizar el ensayo del inhibidor de la trombina con método de TT diluido (</a:t>
            </a:r>
            <a:r>
              <a:rPr lang="es-ES" sz="2000" dirty="0" err="1">
                <a:solidFill>
                  <a:srgbClr val="002060"/>
                </a:solidFill>
                <a:latin typeface="+mn-lt"/>
              </a:rPr>
              <a:t>Hemoclot</a:t>
            </a:r>
            <a:r>
              <a:rPr lang="es-ES" sz="2000" dirty="0">
                <a:solidFill>
                  <a:srgbClr val="002060"/>
                </a:solidFill>
                <a:latin typeface="+mn-lt"/>
              </a:rPr>
              <a:t>®) calibrado con estándares de </a:t>
            </a:r>
            <a:r>
              <a:rPr lang="es-ES" sz="2000" dirty="0" err="1">
                <a:solidFill>
                  <a:srgbClr val="002060"/>
                </a:solidFill>
                <a:latin typeface="+mn-lt"/>
              </a:rPr>
              <a:t>dabigatran</a:t>
            </a:r>
            <a:r>
              <a:rPr lang="es-ES" sz="2000" dirty="0">
                <a:solidFill>
                  <a:srgbClr val="002060"/>
                </a:solidFill>
                <a:latin typeface="+mn-lt"/>
              </a:rPr>
              <a:t> para calcular la concentración de </a:t>
            </a:r>
            <a:r>
              <a:rPr lang="es-ES" sz="2000" dirty="0" err="1">
                <a:solidFill>
                  <a:srgbClr val="002060"/>
                </a:solidFill>
                <a:latin typeface="+mn-lt"/>
              </a:rPr>
              <a:t>dabigatran</a:t>
            </a:r>
            <a:r>
              <a:rPr lang="es-ES" sz="2000" dirty="0">
                <a:solidFill>
                  <a:srgbClr val="002060"/>
                </a:solidFill>
                <a:latin typeface="+mn-lt"/>
              </a:rPr>
              <a:t> en vez de determinar el TT</a:t>
            </a:r>
          </a:p>
          <a:p>
            <a:pPr marL="285750" indent="-285750" algn="just">
              <a:buFont typeface="Arial" charset="0"/>
              <a:buChar char="•"/>
              <a:defRPr/>
            </a:pPr>
            <a:endParaRPr lang="es-ES" sz="2000" dirty="0">
              <a:solidFill>
                <a:srgbClr val="002060"/>
              </a:solidFill>
              <a:latin typeface="+mn-lt"/>
            </a:endParaRPr>
          </a:p>
          <a:p>
            <a:pPr marL="285750" indent="-285750" algn="just">
              <a:buFont typeface="Arial" charset="0"/>
              <a:buChar char="•"/>
              <a:defRPr/>
            </a:pPr>
            <a:r>
              <a:rPr lang="es-ES" sz="2000" dirty="0">
                <a:solidFill>
                  <a:srgbClr val="002060"/>
                </a:solidFill>
                <a:latin typeface="+mn-lt"/>
              </a:rPr>
              <a:t>Un valor del TT con el ensayo calibrado del inhibidor de la trombina </a:t>
            </a:r>
            <a:r>
              <a:rPr lang="es-ES" sz="2000" dirty="0" err="1">
                <a:solidFill>
                  <a:srgbClr val="002060"/>
                </a:solidFill>
                <a:latin typeface="+mn-lt"/>
              </a:rPr>
              <a:t>Hemoclot</a:t>
            </a:r>
            <a:r>
              <a:rPr lang="fr-FR" sz="2000" dirty="0">
                <a:solidFill>
                  <a:srgbClr val="002060"/>
                </a:solidFill>
                <a:latin typeface="+mn-lt"/>
              </a:rPr>
              <a:t> de &gt; </a:t>
            </a:r>
            <a:r>
              <a:rPr lang="fr-FR" sz="2000" dirty="0">
                <a:solidFill>
                  <a:srgbClr val="002060"/>
                </a:solidFill>
                <a:latin typeface="+mn-lt"/>
              </a:rPr>
              <a:t>200 </a:t>
            </a:r>
            <a:r>
              <a:rPr lang="fr-FR" sz="2000" dirty="0" err="1">
                <a:solidFill>
                  <a:srgbClr val="002060"/>
                </a:solidFill>
                <a:latin typeface="+mn-lt"/>
              </a:rPr>
              <a:t>ng</a:t>
            </a:r>
            <a:r>
              <a:rPr lang="fr-FR" sz="2000" dirty="0">
                <a:solidFill>
                  <a:srgbClr val="002060"/>
                </a:solidFill>
                <a:latin typeface="+mn-lt"/>
              </a:rPr>
              <a:t>/ml </a:t>
            </a:r>
            <a:r>
              <a:rPr lang="es-ES" sz="2000" dirty="0">
                <a:solidFill>
                  <a:srgbClr val="002060"/>
                </a:solidFill>
                <a:latin typeface="+mn-lt"/>
              </a:rPr>
              <a:t>de </a:t>
            </a:r>
            <a:r>
              <a:rPr lang="es-ES" sz="2000" dirty="0" err="1">
                <a:solidFill>
                  <a:srgbClr val="002060"/>
                </a:solidFill>
                <a:latin typeface="+mn-lt"/>
              </a:rPr>
              <a:t>dabigatrán</a:t>
            </a:r>
            <a:r>
              <a:rPr lang="es-ES" sz="2000" dirty="0">
                <a:solidFill>
                  <a:srgbClr val="002060"/>
                </a:solidFill>
                <a:latin typeface="+mn-lt"/>
              </a:rPr>
              <a:t> plasmático se asocia a un mayor riesgo de </a:t>
            </a:r>
            <a:r>
              <a:rPr lang="es-ES" sz="2000" dirty="0">
                <a:solidFill>
                  <a:srgbClr val="002060"/>
                </a:solidFill>
                <a:latin typeface="+mn-lt"/>
              </a:rPr>
              <a:t>hemorragia (equivale a TT  &gt;65 </a:t>
            </a:r>
            <a:r>
              <a:rPr lang="es-ES" sz="2000" dirty="0" err="1">
                <a:solidFill>
                  <a:srgbClr val="002060"/>
                </a:solidFill>
                <a:latin typeface="+mn-lt"/>
              </a:rPr>
              <a:t>seg</a:t>
            </a:r>
            <a:r>
              <a:rPr lang="es-ES" sz="2000" dirty="0">
                <a:solidFill>
                  <a:srgbClr val="002060"/>
                </a:solidFill>
                <a:latin typeface="+mn-lt"/>
              </a:rPr>
              <a:t>)</a:t>
            </a:r>
            <a:endParaRPr lang="es-ES" sz="2000" dirty="0">
              <a:solidFill>
                <a:srgbClr val="002060"/>
              </a:solidFill>
              <a:latin typeface="+mn-lt"/>
            </a:endParaRPr>
          </a:p>
          <a:p>
            <a:pPr marL="285750" indent="-285750" algn="just">
              <a:buFont typeface="Arial" charset="0"/>
              <a:buChar char="•"/>
              <a:defRPr/>
            </a:pPr>
            <a:endParaRPr lang="es-ES" sz="2000" dirty="0">
              <a:solidFill>
                <a:srgbClr val="002060"/>
              </a:solidFill>
              <a:latin typeface="+mn-lt"/>
            </a:endParaRPr>
          </a:p>
          <a:p>
            <a:pPr marL="285750" indent="-285750" algn="just">
              <a:buFont typeface="Arial" charset="0"/>
              <a:buChar char="•"/>
              <a:defRPr/>
            </a:pPr>
            <a:r>
              <a:rPr lang="es-ES" sz="2000" dirty="0">
                <a:solidFill>
                  <a:srgbClr val="002060"/>
                </a:solidFill>
                <a:latin typeface="+mn-lt"/>
              </a:rPr>
              <a:t>Un valor normal del TT indica que no hay un efecto anticoagulante clínicamente relevante de </a:t>
            </a:r>
            <a:r>
              <a:rPr lang="es-ES" sz="2000" dirty="0" err="1">
                <a:solidFill>
                  <a:srgbClr val="002060"/>
                </a:solidFill>
                <a:latin typeface="+mn-lt"/>
              </a:rPr>
              <a:t>dabigatrán</a:t>
            </a:r>
            <a:r>
              <a:rPr lang="es-ES" sz="2000" dirty="0">
                <a:solidFill>
                  <a:srgbClr val="002060"/>
                </a:solidFill>
                <a:latin typeface="+mn-lt"/>
              </a:rPr>
              <a:t> </a:t>
            </a:r>
          </a:p>
        </p:txBody>
      </p:sp>
      <p:pic>
        <p:nvPicPr>
          <p:cNvPr id="51203" name="Picture 2"/>
          <p:cNvPicPr>
            <a:picLocks noChangeAspect="1" noChangeArrowheads="1"/>
          </p:cNvPicPr>
          <p:nvPr/>
        </p:nvPicPr>
        <p:blipFill>
          <a:blip r:embed="rId2"/>
          <a:srcRect/>
          <a:stretch>
            <a:fillRect/>
          </a:stretch>
        </p:blipFill>
        <p:spPr bwMode="auto">
          <a:xfrm>
            <a:off x="5651500" y="5300663"/>
            <a:ext cx="3241675" cy="1487487"/>
          </a:xfrm>
          <a:prstGeom prst="rect">
            <a:avLst/>
          </a:prstGeom>
          <a:noFill/>
          <a:ln w="9525">
            <a:noFill/>
            <a:miter lim="800000"/>
            <a:headEnd/>
            <a:tailEnd/>
          </a:ln>
        </p:spPr>
      </p:pic>
      <p:sp>
        <p:nvSpPr>
          <p:cNvPr id="3" name="2 CuadroTexto"/>
          <p:cNvSpPr txBox="1"/>
          <p:nvPr/>
        </p:nvSpPr>
        <p:spPr>
          <a:xfrm>
            <a:off x="2149475" y="2806700"/>
            <a:ext cx="4953000" cy="523875"/>
          </a:xfrm>
          <a:prstGeom prst="rect">
            <a:avLst/>
          </a:prstGeom>
          <a:solidFill>
            <a:schemeClr val="bg1"/>
          </a:solidFill>
        </p:spPr>
        <p:txBody>
          <a:bodyPr wrap="none">
            <a:spAutoFit/>
          </a:bodyPr>
          <a:lstStyle/>
          <a:p>
            <a:pPr algn="ctr" fontAlgn="auto">
              <a:spcAft>
                <a:spcPts val="0"/>
              </a:spcAft>
              <a:defRPr/>
            </a:pPr>
            <a:r>
              <a:rPr lang="es-ES" sz="2800" b="1" cap="all" dirty="0">
                <a:solidFill>
                  <a:schemeClr val="tx2">
                    <a:lumMod val="50000"/>
                  </a:schemeClr>
                </a:solidFill>
                <a:effectLst>
                  <a:outerShdw blurRad="38100" dist="38100" dir="2700000" algn="tl">
                    <a:srgbClr val="000000">
                      <a:alpha val="43137"/>
                    </a:srgbClr>
                  </a:outerShdw>
                </a:effectLst>
                <a:latin typeface="+mj-lt"/>
                <a:ea typeface="+mj-ea"/>
                <a:cs typeface="+mj-cs"/>
              </a:rPr>
              <a:t>YA ESTA EN EL MERCADO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4 Rectángulo"/>
          <p:cNvSpPr>
            <a:spLocks noChangeArrowheads="1"/>
          </p:cNvSpPr>
          <p:nvPr/>
        </p:nvSpPr>
        <p:spPr bwMode="auto">
          <a:xfrm>
            <a:off x="9232900" y="38376225"/>
            <a:ext cx="2286000" cy="460375"/>
          </a:xfrm>
          <a:prstGeom prst="rect">
            <a:avLst/>
          </a:prstGeom>
          <a:noFill/>
          <a:ln w="9525">
            <a:noFill/>
            <a:miter lim="800000"/>
            <a:headEnd/>
            <a:tailEnd/>
          </a:ln>
        </p:spPr>
        <p:txBody>
          <a:bodyPr>
            <a:spAutoFit/>
          </a:bodyPr>
          <a:lstStyle/>
          <a:p>
            <a:r>
              <a:rPr lang="es-ES" sz="1200">
                <a:solidFill>
                  <a:srgbClr val="000000"/>
                </a:solidFill>
                <a:latin typeface="Calibri" pitchFamily="34" charset="0"/>
              </a:rPr>
              <a:t>  </a:t>
            </a:r>
          </a:p>
          <a:p>
            <a:endParaRPr lang="es-ES" sz="1200">
              <a:solidFill>
                <a:srgbClr val="000000"/>
              </a:solidFill>
              <a:latin typeface="Calibri" pitchFamily="34" charset="0"/>
            </a:endParaRPr>
          </a:p>
        </p:txBody>
      </p:sp>
      <p:pic>
        <p:nvPicPr>
          <p:cNvPr id="52226" name="Picture 2"/>
          <p:cNvPicPr>
            <a:picLocks noGrp="1" noChangeAspect="1" noChangeArrowheads="1"/>
          </p:cNvPicPr>
          <p:nvPr>
            <p:ph idx="1"/>
          </p:nvPr>
        </p:nvPicPr>
        <p:blipFill>
          <a:blip r:embed="rId2"/>
          <a:srcRect/>
          <a:stretch>
            <a:fillRect/>
          </a:stretch>
        </p:blipFill>
        <p:spPr>
          <a:xfrm>
            <a:off x="827088" y="1196975"/>
            <a:ext cx="6832600" cy="5545138"/>
          </a:xfrm>
        </p:spPr>
      </p:pic>
      <p:sp>
        <p:nvSpPr>
          <p:cNvPr id="2" name="1 CuadroTexto"/>
          <p:cNvSpPr txBox="1"/>
          <p:nvPr/>
        </p:nvSpPr>
        <p:spPr>
          <a:xfrm>
            <a:off x="2268538" y="542925"/>
            <a:ext cx="6600825" cy="522288"/>
          </a:xfrm>
          <a:prstGeom prst="rect">
            <a:avLst/>
          </a:prstGeom>
          <a:noFill/>
        </p:spPr>
        <p:txBody>
          <a:bodyPr wrap="none">
            <a:spAutoFit/>
          </a:bodyPr>
          <a:lstStyle/>
          <a:p>
            <a:pPr>
              <a:defRPr/>
            </a:pPr>
            <a:r>
              <a:rPr lang="es-ES" sz="2800" b="1" cap="all" dirty="0">
                <a:solidFill>
                  <a:schemeClr val="tx2">
                    <a:lumMod val="50000"/>
                  </a:schemeClr>
                </a:solidFill>
                <a:effectLst>
                  <a:outerShdw blurRad="38100" dist="38100" dir="2700000" algn="tl">
                    <a:srgbClr val="000000">
                      <a:alpha val="43137"/>
                    </a:srgbClr>
                  </a:outerShdw>
                </a:effectLst>
                <a:latin typeface="+mj-lt"/>
                <a:ea typeface="+mj-ea"/>
                <a:cs typeface="+mj-cs"/>
              </a:rPr>
              <a:t>INTERACCIONES MEDICAMENTOS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288" y="404813"/>
            <a:ext cx="8407400" cy="936625"/>
          </a:xfrm>
        </p:spPr>
        <p:txBody>
          <a:bodyPr>
            <a:noAutofit/>
          </a:bodyPr>
          <a:lstStyle/>
          <a:p>
            <a:pPr algn="r" fontAlgn="auto">
              <a:spcAft>
                <a:spcPts val="0"/>
              </a:spcAft>
              <a:defRPr/>
            </a:pPr>
            <a:r>
              <a:rPr lang="es-ES" sz="2800" b="1" cap="none" dirty="0" err="1" smtClean="0">
                <a:solidFill>
                  <a:schemeClr val="tx2">
                    <a:lumMod val="50000"/>
                  </a:schemeClr>
                </a:solidFill>
                <a:effectLst>
                  <a:outerShdw blurRad="38100" dist="38100" dir="2700000" algn="tl">
                    <a:srgbClr val="000000">
                      <a:alpha val="43137"/>
                    </a:srgbClr>
                  </a:outerShdw>
                </a:effectLst>
              </a:rPr>
              <a:t>p.e</a:t>
            </a:r>
            <a:r>
              <a:rPr lang="es-ES" sz="2800" b="1" cap="none" dirty="0" smtClean="0">
                <a:solidFill>
                  <a:schemeClr val="tx2">
                    <a:lumMod val="50000"/>
                  </a:schemeClr>
                </a:solidFill>
                <a:effectLst>
                  <a:outerShdw blurRad="38100" dist="38100" dir="2700000" algn="tl">
                    <a:srgbClr val="000000">
                      <a:alpha val="43137"/>
                    </a:srgbClr>
                  </a:outerShdw>
                </a:effectLst>
              </a:rPr>
              <a:t>. </a:t>
            </a:r>
            <a:r>
              <a:rPr lang="es-ES" sz="2800" b="1" cap="none" dirty="0" err="1" smtClean="0">
                <a:solidFill>
                  <a:schemeClr val="tx2">
                    <a:lumMod val="50000"/>
                  </a:schemeClr>
                </a:solidFill>
                <a:effectLst>
                  <a:outerShdw blurRad="38100" dist="38100" dir="2700000" algn="tl">
                    <a:srgbClr val="000000">
                      <a:alpha val="43137"/>
                    </a:srgbClr>
                  </a:outerShdw>
                </a:effectLst>
              </a:rPr>
              <a:t>dabigatrán</a:t>
            </a:r>
            <a:r>
              <a:rPr lang="es-ES" sz="2800" b="1" cap="none" dirty="0" smtClean="0">
                <a:solidFill>
                  <a:schemeClr val="tx2">
                    <a:lumMod val="50000"/>
                  </a:schemeClr>
                </a:solidFill>
                <a:effectLst>
                  <a:outerShdw blurRad="38100" dist="38100" dir="2700000" algn="tl">
                    <a:srgbClr val="000000">
                      <a:alpha val="43137"/>
                    </a:srgbClr>
                  </a:outerShdw>
                </a:effectLst>
              </a:rPr>
              <a:t> </a:t>
            </a:r>
            <a:r>
              <a:rPr lang="es-ES" sz="2800" b="1" dirty="0" smtClean="0">
                <a:solidFill>
                  <a:schemeClr val="tx2">
                    <a:lumMod val="50000"/>
                  </a:schemeClr>
                </a:solidFill>
                <a:effectLst>
                  <a:outerShdw blurRad="38100" dist="38100" dir="2700000" algn="tl">
                    <a:srgbClr val="000000">
                      <a:alpha val="43137"/>
                    </a:srgbClr>
                  </a:outerShdw>
                </a:effectLst>
              </a:rPr>
              <a:t>Interacciones dietéticas/farmacológicas</a:t>
            </a:r>
            <a:endParaRPr lang="es-ES" sz="2800" b="1" dirty="0">
              <a:solidFill>
                <a:schemeClr val="tx2">
                  <a:lumMod val="50000"/>
                </a:schemeClr>
              </a:solidFill>
              <a:effectLst>
                <a:outerShdw blurRad="38100" dist="38100" dir="2700000" algn="tl">
                  <a:srgbClr val="000000">
                    <a:alpha val="43137"/>
                  </a:srgbClr>
                </a:outerShdw>
              </a:effectLst>
            </a:endParaRPr>
          </a:p>
        </p:txBody>
      </p:sp>
      <p:sp>
        <p:nvSpPr>
          <p:cNvPr id="6" name="Rectangle 3"/>
          <p:cNvSpPr>
            <a:spLocks noGrp="1" noChangeArrowheads="1"/>
          </p:cNvSpPr>
          <p:nvPr>
            <p:ph idx="1"/>
          </p:nvPr>
        </p:nvSpPr>
        <p:spPr/>
        <p:txBody>
          <a:bodyPr rtlCol="0">
            <a:normAutofit/>
          </a:bodyPr>
          <a:lstStyle/>
          <a:p>
            <a:pPr marL="0" indent="0" fontAlgn="auto">
              <a:lnSpc>
                <a:spcPct val="150000"/>
              </a:lnSpc>
              <a:spcBef>
                <a:spcPct val="75000"/>
              </a:spcBef>
              <a:spcAft>
                <a:spcPts val="0"/>
              </a:spcAft>
              <a:buFont typeface="Arial" charset="0"/>
              <a:buNone/>
              <a:defRPr/>
            </a:pPr>
            <a:r>
              <a:rPr lang="en-GB" sz="2200" dirty="0" err="1" smtClean="0">
                <a:solidFill>
                  <a:srgbClr val="002060"/>
                </a:solidFill>
              </a:rPr>
              <a:t>Dabigatran</a:t>
            </a:r>
            <a:r>
              <a:rPr lang="en-GB" sz="2200" dirty="0" smtClean="0">
                <a:solidFill>
                  <a:srgbClr val="002060"/>
                </a:solidFill>
              </a:rPr>
              <a:t>: Los </a:t>
            </a:r>
            <a:r>
              <a:rPr lang="en-GB" sz="2200" dirty="0" err="1" smtClean="0">
                <a:solidFill>
                  <a:srgbClr val="002060"/>
                </a:solidFill>
              </a:rPr>
              <a:t>alimentos</a:t>
            </a:r>
            <a:r>
              <a:rPr lang="en-GB" sz="2200" dirty="0" smtClean="0">
                <a:solidFill>
                  <a:srgbClr val="002060"/>
                </a:solidFill>
              </a:rPr>
              <a:t> no </a:t>
            </a:r>
            <a:r>
              <a:rPr lang="en-GB" sz="2200" dirty="0" err="1" smtClean="0">
                <a:solidFill>
                  <a:srgbClr val="002060"/>
                </a:solidFill>
              </a:rPr>
              <a:t>tienen</a:t>
            </a:r>
            <a:r>
              <a:rPr lang="en-GB" sz="2200" dirty="0" smtClean="0">
                <a:solidFill>
                  <a:srgbClr val="002060"/>
                </a:solidFill>
              </a:rPr>
              <a:t> un </a:t>
            </a:r>
            <a:r>
              <a:rPr lang="en-GB" sz="2200" dirty="0" err="1" smtClean="0">
                <a:solidFill>
                  <a:srgbClr val="002060"/>
                </a:solidFill>
              </a:rPr>
              <a:t>efecto</a:t>
            </a:r>
            <a:r>
              <a:rPr lang="en-GB" sz="2200" dirty="0" smtClean="0">
                <a:solidFill>
                  <a:srgbClr val="002060"/>
                </a:solidFill>
              </a:rPr>
              <a:t> </a:t>
            </a:r>
            <a:r>
              <a:rPr lang="en-GB" sz="2200" dirty="0" err="1" smtClean="0">
                <a:solidFill>
                  <a:srgbClr val="002060"/>
                </a:solidFill>
              </a:rPr>
              <a:t>clínicamente</a:t>
            </a:r>
            <a:r>
              <a:rPr lang="en-GB" sz="2200" dirty="0" smtClean="0">
                <a:solidFill>
                  <a:srgbClr val="002060"/>
                </a:solidFill>
              </a:rPr>
              <a:t> </a:t>
            </a:r>
            <a:r>
              <a:rPr lang="en-GB" sz="2200" dirty="0" err="1" smtClean="0">
                <a:solidFill>
                  <a:srgbClr val="002060"/>
                </a:solidFill>
              </a:rPr>
              <a:t>relevante</a:t>
            </a:r>
            <a:r>
              <a:rPr lang="en-GB" sz="2200" dirty="0" smtClean="0">
                <a:solidFill>
                  <a:srgbClr val="002060"/>
                </a:solidFill>
              </a:rPr>
              <a:t> No </a:t>
            </a:r>
            <a:r>
              <a:rPr lang="en-GB" sz="2200" dirty="0" err="1" smtClean="0">
                <a:solidFill>
                  <a:srgbClr val="002060"/>
                </a:solidFill>
              </a:rPr>
              <a:t>interacciona</a:t>
            </a:r>
            <a:r>
              <a:rPr lang="en-GB" sz="2200" dirty="0" smtClean="0">
                <a:solidFill>
                  <a:srgbClr val="002060"/>
                </a:solidFill>
              </a:rPr>
              <a:t> con los </a:t>
            </a:r>
            <a:r>
              <a:rPr lang="en-GB" sz="2200" dirty="0" err="1" smtClean="0">
                <a:solidFill>
                  <a:srgbClr val="002060"/>
                </a:solidFill>
              </a:rPr>
              <a:t>siguientes</a:t>
            </a:r>
            <a:r>
              <a:rPr lang="en-GB" sz="2200" dirty="0" smtClean="0">
                <a:solidFill>
                  <a:srgbClr val="002060"/>
                </a:solidFill>
              </a:rPr>
              <a:t> fármacos:</a:t>
            </a:r>
            <a:r>
              <a:rPr lang="en-GB" sz="2200" baseline="30000" dirty="0" smtClean="0">
                <a:solidFill>
                  <a:srgbClr val="002060"/>
                </a:solidFill>
              </a:rPr>
              <a:t>1</a:t>
            </a:r>
          </a:p>
          <a:p>
            <a:pPr marL="400050" lvl="1" indent="0" fontAlgn="auto">
              <a:spcBef>
                <a:spcPct val="10000"/>
              </a:spcBef>
              <a:spcAft>
                <a:spcPts val="0"/>
              </a:spcAft>
              <a:buFont typeface="Arial" charset="0"/>
              <a:buNone/>
              <a:defRPr/>
            </a:pPr>
            <a:r>
              <a:rPr lang="en-GB" sz="1400" dirty="0" smtClean="0">
                <a:solidFill>
                  <a:srgbClr val="002060"/>
                </a:solidFill>
              </a:rPr>
              <a:t>β-</a:t>
            </a:r>
            <a:r>
              <a:rPr lang="en-GB" sz="1400" dirty="0" err="1" smtClean="0">
                <a:solidFill>
                  <a:srgbClr val="002060"/>
                </a:solidFill>
              </a:rPr>
              <a:t>adreNoceptor</a:t>
            </a:r>
            <a:r>
              <a:rPr lang="en-GB" sz="1400" dirty="0" smtClean="0">
                <a:solidFill>
                  <a:srgbClr val="002060"/>
                </a:solidFill>
              </a:rPr>
              <a:t> </a:t>
            </a:r>
            <a:r>
              <a:rPr lang="en-GB" sz="1400" dirty="0">
                <a:solidFill>
                  <a:srgbClr val="002060"/>
                </a:solidFill>
              </a:rPr>
              <a:t>antagonists</a:t>
            </a:r>
          </a:p>
          <a:p>
            <a:pPr marL="400050" lvl="1" indent="0" fontAlgn="auto">
              <a:spcBef>
                <a:spcPct val="10000"/>
              </a:spcBef>
              <a:spcAft>
                <a:spcPts val="0"/>
              </a:spcAft>
              <a:buFont typeface="Arial" charset="0"/>
              <a:buNone/>
              <a:defRPr/>
            </a:pPr>
            <a:r>
              <a:rPr lang="en-GB" sz="1400" dirty="0" err="1">
                <a:solidFill>
                  <a:srgbClr val="002060"/>
                </a:solidFill>
              </a:rPr>
              <a:t>Propulsives</a:t>
            </a:r>
            <a:endParaRPr lang="en-GB" sz="1400" dirty="0">
              <a:solidFill>
                <a:srgbClr val="002060"/>
              </a:solidFill>
            </a:endParaRPr>
          </a:p>
          <a:p>
            <a:pPr marL="400050" lvl="1" indent="0" fontAlgn="auto">
              <a:spcBef>
                <a:spcPct val="10000"/>
              </a:spcBef>
              <a:spcAft>
                <a:spcPts val="0"/>
              </a:spcAft>
              <a:buFont typeface="Arial" charset="0"/>
              <a:buNone/>
              <a:defRPr/>
            </a:pPr>
            <a:r>
              <a:rPr lang="en-GB" sz="1400" dirty="0" err="1" smtClean="0">
                <a:solidFill>
                  <a:srgbClr val="002060"/>
                </a:solidFill>
              </a:rPr>
              <a:t>Antacidos</a:t>
            </a:r>
            <a:endParaRPr lang="en-GB" sz="1400" dirty="0">
              <a:solidFill>
                <a:srgbClr val="002060"/>
              </a:solidFill>
            </a:endParaRPr>
          </a:p>
          <a:p>
            <a:pPr marL="400050" lvl="1" indent="0" fontAlgn="auto">
              <a:spcBef>
                <a:spcPct val="10000"/>
              </a:spcBef>
              <a:spcAft>
                <a:spcPts val="0"/>
              </a:spcAft>
              <a:buFont typeface="Arial" charset="0"/>
              <a:buNone/>
              <a:defRPr/>
            </a:pPr>
            <a:r>
              <a:rPr lang="en-GB" sz="1400" dirty="0" err="1" smtClean="0">
                <a:solidFill>
                  <a:srgbClr val="002060"/>
                </a:solidFill>
              </a:rPr>
              <a:t>Atorvastatina</a:t>
            </a:r>
            <a:endParaRPr lang="en-GB" sz="1400" dirty="0">
              <a:solidFill>
                <a:srgbClr val="002060"/>
              </a:solidFill>
            </a:endParaRPr>
          </a:p>
          <a:p>
            <a:pPr marL="400050" lvl="1" indent="0" fontAlgn="auto">
              <a:spcBef>
                <a:spcPct val="10000"/>
              </a:spcBef>
              <a:spcAft>
                <a:spcPts val="0"/>
              </a:spcAft>
              <a:buFont typeface="Arial" charset="0"/>
              <a:buNone/>
              <a:defRPr/>
            </a:pPr>
            <a:r>
              <a:rPr lang="en-GB" sz="1400" dirty="0">
                <a:solidFill>
                  <a:srgbClr val="002060"/>
                </a:solidFill>
              </a:rPr>
              <a:t>Benzodiazepine derivatives</a:t>
            </a:r>
          </a:p>
          <a:p>
            <a:pPr marL="400050" lvl="1" indent="0" fontAlgn="auto">
              <a:spcBef>
                <a:spcPct val="10000"/>
              </a:spcBef>
              <a:spcAft>
                <a:spcPts val="0"/>
              </a:spcAft>
              <a:buFont typeface="Arial" charset="0"/>
              <a:buNone/>
              <a:defRPr/>
            </a:pPr>
            <a:r>
              <a:rPr lang="en-GB" sz="1400" dirty="0">
                <a:solidFill>
                  <a:srgbClr val="002060"/>
                </a:solidFill>
              </a:rPr>
              <a:t>Ca2+-channel blockers</a:t>
            </a:r>
          </a:p>
          <a:p>
            <a:pPr marL="400050" lvl="1" indent="0" fontAlgn="auto">
              <a:spcBef>
                <a:spcPct val="10000"/>
              </a:spcBef>
              <a:spcAft>
                <a:spcPts val="0"/>
              </a:spcAft>
              <a:buFont typeface="Arial" charset="0"/>
              <a:buNone/>
              <a:defRPr/>
            </a:pPr>
            <a:r>
              <a:rPr lang="en-GB" sz="1400" dirty="0">
                <a:solidFill>
                  <a:srgbClr val="002060"/>
                </a:solidFill>
              </a:rPr>
              <a:t>COX-2 inhibitors</a:t>
            </a:r>
          </a:p>
          <a:p>
            <a:pPr marL="266700" indent="-266700" fontAlgn="auto">
              <a:lnSpc>
                <a:spcPct val="80000"/>
              </a:lnSpc>
              <a:spcBef>
                <a:spcPct val="75000"/>
              </a:spcBef>
              <a:spcAft>
                <a:spcPts val="0"/>
              </a:spcAft>
              <a:buFont typeface="Arial" pitchFamily="34" charset="0"/>
              <a:buChar char="•"/>
              <a:defRPr/>
            </a:pPr>
            <a:endParaRPr lang="en-GB" sz="1800" dirty="0" smtClean="0">
              <a:solidFill>
                <a:schemeClr val="accent2"/>
              </a:solidFill>
            </a:endParaRPr>
          </a:p>
        </p:txBody>
      </p:sp>
      <p:sp>
        <p:nvSpPr>
          <p:cNvPr id="7" name="Rectangle 5"/>
          <p:cNvSpPr>
            <a:spLocks noChangeArrowheads="1"/>
          </p:cNvSpPr>
          <p:nvPr/>
        </p:nvSpPr>
        <p:spPr bwMode="auto">
          <a:xfrm>
            <a:off x="4356100" y="2855913"/>
            <a:ext cx="3514725" cy="1492250"/>
          </a:xfrm>
          <a:prstGeom prst="rect">
            <a:avLst/>
          </a:prstGeom>
          <a:noFill/>
          <a:ln>
            <a:noFill/>
          </a:ln>
          <a:extLst/>
        </p:spPr>
        <p:txBody>
          <a:bodyPr>
            <a:spAutoFit/>
          </a:bodyPr>
          <a:lstStyle/>
          <a:p>
            <a:pPr>
              <a:spcBef>
                <a:spcPct val="10000"/>
              </a:spcBef>
              <a:defRPr/>
            </a:pPr>
            <a:r>
              <a:rPr lang="en-GB" sz="1400" dirty="0" err="1">
                <a:solidFill>
                  <a:srgbClr val="002060"/>
                </a:solidFill>
                <a:latin typeface="+mn-lt"/>
              </a:rPr>
              <a:t>Diclofenaco</a:t>
            </a:r>
            <a:endParaRPr lang="en-GB" sz="1400" dirty="0">
              <a:solidFill>
                <a:srgbClr val="002060"/>
              </a:solidFill>
              <a:latin typeface="+mn-lt"/>
            </a:endParaRPr>
          </a:p>
          <a:p>
            <a:pPr>
              <a:spcBef>
                <a:spcPct val="10000"/>
              </a:spcBef>
              <a:defRPr/>
            </a:pPr>
            <a:r>
              <a:rPr lang="en-GB" sz="1400" dirty="0" err="1">
                <a:solidFill>
                  <a:srgbClr val="002060"/>
                </a:solidFill>
                <a:latin typeface="+mn-lt"/>
              </a:rPr>
              <a:t>Digoxina</a:t>
            </a:r>
            <a:endParaRPr lang="en-GB" sz="1400" dirty="0">
              <a:solidFill>
                <a:srgbClr val="002060"/>
              </a:solidFill>
              <a:latin typeface="+mn-lt"/>
            </a:endParaRPr>
          </a:p>
          <a:p>
            <a:pPr>
              <a:spcBef>
                <a:spcPct val="10000"/>
              </a:spcBef>
              <a:defRPr/>
            </a:pPr>
            <a:r>
              <a:rPr lang="en-GB" sz="1400" dirty="0" err="1">
                <a:solidFill>
                  <a:srgbClr val="002060"/>
                </a:solidFill>
                <a:latin typeface="+mn-lt"/>
              </a:rPr>
              <a:t>Diureticos</a:t>
            </a:r>
            <a:endParaRPr lang="en-GB" sz="1400" dirty="0">
              <a:solidFill>
                <a:srgbClr val="002060"/>
              </a:solidFill>
              <a:latin typeface="+mn-lt"/>
            </a:endParaRPr>
          </a:p>
          <a:p>
            <a:pPr>
              <a:spcBef>
                <a:spcPct val="10000"/>
              </a:spcBef>
              <a:defRPr/>
            </a:pPr>
            <a:r>
              <a:rPr lang="en-GB" sz="1400" dirty="0">
                <a:solidFill>
                  <a:srgbClr val="002060"/>
                </a:solidFill>
                <a:latin typeface="+mn-lt"/>
              </a:rPr>
              <a:t>NSAIDs</a:t>
            </a:r>
          </a:p>
          <a:p>
            <a:pPr>
              <a:spcBef>
                <a:spcPct val="10000"/>
              </a:spcBef>
              <a:defRPr/>
            </a:pPr>
            <a:r>
              <a:rPr lang="en-GB" sz="1400" dirty="0" err="1">
                <a:solidFill>
                  <a:srgbClr val="002060"/>
                </a:solidFill>
                <a:latin typeface="+mn-lt"/>
              </a:rPr>
              <a:t>Opioides</a:t>
            </a:r>
            <a:endParaRPr lang="en-GB" sz="1400" dirty="0">
              <a:solidFill>
                <a:srgbClr val="002060"/>
              </a:solidFill>
              <a:latin typeface="+mn-lt"/>
            </a:endParaRPr>
          </a:p>
          <a:p>
            <a:pPr>
              <a:spcBef>
                <a:spcPct val="10000"/>
              </a:spcBef>
              <a:defRPr/>
            </a:pPr>
            <a:r>
              <a:rPr lang="en-GB" sz="1400" dirty="0" err="1">
                <a:solidFill>
                  <a:srgbClr val="002060"/>
                </a:solidFill>
                <a:latin typeface="+mn-lt"/>
              </a:rPr>
              <a:t>Paracetamol</a:t>
            </a:r>
            <a:endParaRPr lang="en-GB" sz="1400" dirty="0">
              <a:solidFill>
                <a:srgbClr val="002060"/>
              </a:solidFill>
              <a:latin typeface="+mn-lt"/>
            </a:endParaRPr>
          </a:p>
        </p:txBody>
      </p:sp>
      <p:pic>
        <p:nvPicPr>
          <p:cNvPr id="53252" name="Picture 2"/>
          <p:cNvPicPr>
            <a:picLocks noChangeAspect="1" noChangeArrowheads="1"/>
          </p:cNvPicPr>
          <p:nvPr/>
        </p:nvPicPr>
        <p:blipFill>
          <a:blip r:embed="rId2"/>
          <a:srcRect/>
          <a:stretch>
            <a:fillRect/>
          </a:stretch>
        </p:blipFill>
        <p:spPr bwMode="auto">
          <a:xfrm>
            <a:off x="1403350" y="4981575"/>
            <a:ext cx="6553200" cy="1328738"/>
          </a:xfrm>
          <a:prstGeom prst="rect">
            <a:avLst/>
          </a:prstGeom>
          <a:noFill/>
          <a:ln w="9525">
            <a:noFill/>
            <a:miter lim="800000"/>
            <a:headEnd/>
            <a:tailEnd/>
          </a:ln>
        </p:spPr>
      </p:pic>
      <p:pic>
        <p:nvPicPr>
          <p:cNvPr id="53253" name="Picture 3"/>
          <p:cNvPicPr>
            <a:picLocks noChangeAspect="1" noChangeArrowheads="1"/>
          </p:cNvPicPr>
          <p:nvPr/>
        </p:nvPicPr>
        <p:blipFill>
          <a:blip r:embed="rId3"/>
          <a:srcRect/>
          <a:stretch>
            <a:fillRect/>
          </a:stretch>
        </p:blipFill>
        <p:spPr bwMode="auto">
          <a:xfrm>
            <a:off x="250825" y="6396038"/>
            <a:ext cx="7850188" cy="1228725"/>
          </a:xfrm>
          <a:prstGeom prst="rect">
            <a:avLst/>
          </a:prstGeom>
          <a:noFill/>
          <a:ln w="9525">
            <a:noFill/>
            <a:miter lim="800000"/>
            <a:headEnd/>
            <a:tailEnd/>
          </a:ln>
        </p:spPr>
      </p:pic>
      <p:sp>
        <p:nvSpPr>
          <p:cNvPr id="3" name="2 CuadroTexto"/>
          <p:cNvSpPr txBox="1"/>
          <p:nvPr/>
        </p:nvSpPr>
        <p:spPr>
          <a:xfrm>
            <a:off x="250825" y="2214563"/>
            <a:ext cx="8208963" cy="954087"/>
          </a:xfrm>
          <a:prstGeom prst="rect">
            <a:avLst/>
          </a:prstGeom>
          <a:solidFill>
            <a:schemeClr val="bg1"/>
          </a:solidFill>
        </p:spPr>
        <p:txBody>
          <a:bodyPr>
            <a:spAutoFit/>
          </a:bodyPr>
          <a:lstStyle/>
          <a:p>
            <a:pPr>
              <a:defRPr/>
            </a:pPr>
            <a:r>
              <a:rPr lang="es-ES" sz="2800" b="1" cap="all" dirty="0">
                <a:solidFill>
                  <a:schemeClr val="tx2">
                    <a:lumMod val="50000"/>
                  </a:schemeClr>
                </a:solidFill>
                <a:effectLst>
                  <a:outerShdw blurRad="38100" dist="38100" dir="2700000" algn="tl">
                    <a:srgbClr val="000000">
                      <a:alpha val="43137"/>
                    </a:srgbClr>
                  </a:outerShdw>
                </a:effectLst>
                <a:latin typeface="+mj-lt"/>
                <a:ea typeface="+mj-ea"/>
                <a:cs typeface="+mj-cs"/>
              </a:rPr>
              <a:t>¿Qué ocurre con los fármacos no testados?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3"/>
          <a:srcRect/>
          <a:stretch>
            <a:fillRect/>
          </a:stretch>
        </p:blipFill>
        <p:spPr bwMode="auto">
          <a:xfrm>
            <a:off x="-36513" y="1268413"/>
            <a:ext cx="9053513" cy="4787900"/>
          </a:xfrm>
          <a:prstGeom prst="rect">
            <a:avLst/>
          </a:prstGeom>
          <a:noFill/>
          <a:ln w="9525">
            <a:noFill/>
            <a:miter lim="800000"/>
            <a:headEnd/>
            <a:tailEnd/>
          </a:ln>
        </p:spPr>
      </p:pic>
      <p:sp>
        <p:nvSpPr>
          <p:cNvPr id="2" name="1 CuadroTexto"/>
          <p:cNvSpPr txBox="1"/>
          <p:nvPr/>
        </p:nvSpPr>
        <p:spPr>
          <a:xfrm>
            <a:off x="1857375" y="4140200"/>
            <a:ext cx="1863725" cy="427038"/>
          </a:xfrm>
          <a:prstGeom prst="rect">
            <a:avLst/>
          </a:prstGeom>
          <a:noFill/>
        </p:spPr>
        <p:txBody>
          <a:bodyPr wrap="none">
            <a:spAutoFit/>
          </a:bodyPr>
          <a:lstStyle/>
          <a:p>
            <a:pPr>
              <a:defRPr/>
            </a:pPr>
            <a:r>
              <a:rPr lang="es-ES" sz="2200" b="1">
                <a:effectLst>
                  <a:outerShdw blurRad="38100" dist="38100" dir="2700000" algn="tl">
                    <a:srgbClr val="C0C0C0"/>
                  </a:outerShdw>
                </a:effectLst>
                <a:latin typeface="Calibri" pitchFamily="34" charset="0"/>
              </a:rPr>
              <a:t>Acenocumarol</a:t>
            </a:r>
          </a:p>
        </p:txBody>
      </p:sp>
      <p:sp>
        <p:nvSpPr>
          <p:cNvPr id="5" name="4 Rectángulo"/>
          <p:cNvSpPr>
            <a:spLocks noChangeArrowheads="1"/>
          </p:cNvSpPr>
          <p:nvPr/>
        </p:nvSpPr>
        <p:spPr bwMode="auto">
          <a:xfrm flipV="1">
            <a:off x="1763713" y="4510088"/>
            <a:ext cx="144462" cy="130175"/>
          </a:xfrm>
          <a:prstGeom prst="rect">
            <a:avLst/>
          </a:prstGeom>
          <a:solidFill>
            <a:srgbClr val="B2B2B2"/>
          </a:solidFill>
          <a:ln w="25400" algn="ctr">
            <a:noFill/>
            <a:miter lim="800000"/>
            <a:headEnd/>
            <a:tailEnd/>
          </a:ln>
        </p:spPr>
        <p:txBody>
          <a:bodyPr rot="10800000" anchor="ctr"/>
          <a:lstStyle/>
          <a:p>
            <a:pPr algn="ctr" fontAlgn="auto">
              <a:spcBef>
                <a:spcPts val="0"/>
              </a:spcBef>
              <a:spcAft>
                <a:spcPts val="0"/>
              </a:spcAft>
              <a:defRPr/>
            </a:pPr>
            <a:endParaRPr lang="es-ES">
              <a:solidFill>
                <a:schemeClr val="lt1"/>
              </a:solidFill>
              <a:latin typeface="+mn-lt"/>
            </a:endParaRPr>
          </a:p>
        </p:txBody>
      </p:sp>
      <p:sp>
        <p:nvSpPr>
          <p:cNvPr id="4" name="3 Rectángulo"/>
          <p:cNvSpPr/>
          <p:nvPr/>
        </p:nvSpPr>
        <p:spPr>
          <a:xfrm>
            <a:off x="3757613" y="981075"/>
            <a:ext cx="5280025" cy="5400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6" name="5 Rectángulo"/>
          <p:cNvSpPr/>
          <p:nvPr/>
        </p:nvSpPr>
        <p:spPr>
          <a:xfrm>
            <a:off x="2290763" y="1196975"/>
            <a:ext cx="1489075" cy="86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7" name="6 CuadroTexto"/>
          <p:cNvSpPr txBox="1"/>
          <p:nvPr/>
        </p:nvSpPr>
        <p:spPr>
          <a:xfrm>
            <a:off x="395288" y="333375"/>
            <a:ext cx="8424862" cy="584200"/>
          </a:xfrm>
          <a:prstGeom prst="rect">
            <a:avLst/>
          </a:prstGeom>
          <a:noFill/>
        </p:spPr>
        <p:txBody>
          <a:bodyPr>
            <a:spAutoFit/>
          </a:bodyPr>
          <a:lstStyle/>
          <a:p>
            <a:pPr algn="r" fontAlgn="auto">
              <a:spcBef>
                <a:spcPts val="0"/>
              </a:spcBef>
              <a:spcAft>
                <a:spcPts val="0"/>
              </a:spcAft>
              <a:defRPr/>
            </a:pPr>
            <a:r>
              <a:rPr lang="es-ES" sz="3200" b="1" dirty="0">
                <a:solidFill>
                  <a:schemeClr val="tx2">
                    <a:lumMod val="50000"/>
                  </a:schemeClr>
                </a:solidFill>
                <a:effectLst>
                  <a:outerShdw blurRad="38100" dist="38100" dir="2700000" algn="tl">
                    <a:srgbClr val="000000">
                      <a:alpha val="43137"/>
                    </a:srgbClr>
                  </a:outerShdw>
                </a:effectLst>
                <a:latin typeface="+mj-lt"/>
                <a:ea typeface="+mj-ea"/>
                <a:cs typeface="+mj-cs"/>
              </a:rPr>
              <a:t>ANTICOAGULANTES CLÁSICOS: AVK</a:t>
            </a:r>
            <a:endParaRPr lang="es-ES" sz="3200" b="1" dirty="0">
              <a:solidFill>
                <a:schemeClr val="tx2">
                  <a:lumMod val="50000"/>
                </a:schemeClr>
              </a:solidFill>
              <a:effectLst>
                <a:outerShdw blurRad="38100" dist="38100" dir="2700000" algn="tl">
                  <a:srgbClr val="000000">
                    <a:alpha val="43137"/>
                  </a:srgbClr>
                </a:outerShdw>
              </a:effectLst>
              <a:latin typeface="+mj-lt"/>
              <a:ea typeface="+mj-ea"/>
              <a:cs typeface="+mj-cs"/>
            </a:endParaRPr>
          </a:p>
        </p:txBody>
      </p:sp>
      <p:pic>
        <p:nvPicPr>
          <p:cNvPr id="18439" name="Picture 2"/>
          <p:cNvPicPr>
            <a:picLocks noChangeAspect="1" noChangeArrowheads="1"/>
          </p:cNvPicPr>
          <p:nvPr/>
        </p:nvPicPr>
        <p:blipFill>
          <a:blip r:embed="rId4"/>
          <a:srcRect/>
          <a:stretch>
            <a:fillRect/>
          </a:stretch>
        </p:blipFill>
        <p:spPr bwMode="auto">
          <a:xfrm>
            <a:off x="3471863" y="4554538"/>
            <a:ext cx="234950" cy="98425"/>
          </a:xfrm>
          <a:prstGeom prst="rect">
            <a:avLst/>
          </a:prstGeom>
          <a:noFill/>
          <a:ln w="9525">
            <a:noFill/>
            <a:miter lim="800000"/>
            <a:headEnd/>
            <a:tailEnd/>
          </a:ln>
        </p:spPr>
      </p:pic>
      <p:sp>
        <p:nvSpPr>
          <p:cNvPr id="9" name="8 Rectángulo"/>
          <p:cNvSpPr>
            <a:spLocks noChangeArrowheads="1"/>
          </p:cNvSpPr>
          <p:nvPr/>
        </p:nvSpPr>
        <p:spPr bwMode="auto">
          <a:xfrm>
            <a:off x="3660775" y="1587500"/>
            <a:ext cx="5643563" cy="5586413"/>
          </a:xfrm>
          <a:prstGeom prst="rect">
            <a:avLst/>
          </a:prstGeom>
          <a:noFill/>
          <a:ln w="9525">
            <a:noFill/>
            <a:miter lim="800000"/>
            <a:headEnd/>
            <a:tailEnd/>
          </a:ln>
        </p:spPr>
        <p:txBody>
          <a:bodyPr>
            <a:spAutoFit/>
          </a:bodyPr>
          <a:lstStyle/>
          <a:p>
            <a:r>
              <a:rPr lang="es-ES" sz="1700">
                <a:solidFill>
                  <a:srgbClr val="002060"/>
                </a:solidFill>
                <a:latin typeface="Calibri" pitchFamily="34" charset="0"/>
              </a:rPr>
              <a:t>1.   Prevención    primaria  y secundaria  del TEV</a:t>
            </a:r>
          </a:p>
          <a:p>
            <a:r>
              <a:rPr lang="es-ES" sz="1700">
                <a:solidFill>
                  <a:srgbClr val="002060"/>
                </a:solidFill>
                <a:latin typeface="Calibri" pitchFamily="34" charset="0"/>
              </a:rPr>
              <a:t>2.   Prevención del embolismo sistémico en pacientes con FA</a:t>
            </a:r>
          </a:p>
          <a:p>
            <a:r>
              <a:rPr lang="es-ES" sz="1700">
                <a:solidFill>
                  <a:srgbClr val="002060"/>
                </a:solidFill>
                <a:latin typeface="Calibri" pitchFamily="34" charset="0"/>
              </a:rPr>
              <a:t>3.   Prevención del embolismo sistémico en pacientes con prótesis valvulares de tipo mecánico y tisular</a:t>
            </a:r>
          </a:p>
          <a:p>
            <a:r>
              <a:rPr lang="es-ES" sz="1700">
                <a:solidFill>
                  <a:srgbClr val="002060"/>
                </a:solidFill>
                <a:latin typeface="Calibri" pitchFamily="34" charset="0"/>
              </a:rPr>
              <a:t>4.   Prevención de recurrencia de infarto agudo de miocardio</a:t>
            </a:r>
          </a:p>
          <a:p>
            <a:r>
              <a:rPr lang="es-ES" sz="1700">
                <a:solidFill>
                  <a:srgbClr val="002060"/>
                </a:solidFill>
                <a:latin typeface="Calibri" pitchFamily="34" charset="0"/>
              </a:rPr>
              <a:t>5.   Prevención de muerte súbita en pacientes con infarto agudo del miocardio</a:t>
            </a:r>
          </a:p>
          <a:p>
            <a:r>
              <a:rPr lang="es-ES" sz="1700">
                <a:solidFill>
                  <a:srgbClr val="002060"/>
                </a:solidFill>
                <a:latin typeface="Calibri" pitchFamily="34" charset="0"/>
              </a:rPr>
              <a:t>6.   Prevención  del  embolismo  en  pacientes  con valvulopatías</a:t>
            </a:r>
          </a:p>
          <a:p>
            <a:r>
              <a:rPr lang="es-ES" sz="1700">
                <a:solidFill>
                  <a:srgbClr val="002060"/>
                </a:solidFill>
                <a:latin typeface="Calibri" pitchFamily="34" charset="0"/>
              </a:rPr>
              <a:t>7.   Prevención del embolismo al Sistema Nervioso Central</a:t>
            </a:r>
          </a:p>
          <a:p>
            <a:r>
              <a:rPr lang="es-ES" sz="1700">
                <a:solidFill>
                  <a:srgbClr val="002060"/>
                </a:solidFill>
                <a:latin typeface="Calibri" pitchFamily="34" charset="0"/>
              </a:rPr>
              <a:t>8.   Prevención del infarto agudo del miocardio en pacientes con enfermedad arterial periférica</a:t>
            </a:r>
          </a:p>
          <a:p>
            <a:pPr>
              <a:buFontTx/>
              <a:buAutoNum type="arabicPeriod" startAt="9"/>
            </a:pPr>
            <a:r>
              <a:rPr lang="es-ES" sz="1700">
                <a:solidFill>
                  <a:srgbClr val="002060"/>
                </a:solidFill>
                <a:latin typeface="Calibri" pitchFamily="34" charset="0"/>
              </a:rPr>
              <a:t> En el tratamiento de la trombosis venosa profunda</a:t>
            </a:r>
          </a:p>
          <a:p>
            <a:pPr>
              <a:buFontTx/>
              <a:buAutoNum type="arabicPeriod" startAt="9"/>
            </a:pPr>
            <a:r>
              <a:rPr lang="es-ES" sz="1700">
                <a:solidFill>
                  <a:srgbClr val="002060"/>
                </a:solidFill>
                <a:latin typeface="Calibri" pitchFamily="34" charset="0"/>
              </a:rPr>
              <a:t> Para el tratamiento de la deficiencia de antitrombina III</a:t>
            </a:r>
          </a:p>
          <a:p>
            <a:pPr>
              <a:buFontTx/>
              <a:buAutoNum type="arabicPeriod" startAt="9"/>
            </a:pPr>
            <a:r>
              <a:rPr lang="es-ES" sz="1700">
                <a:solidFill>
                  <a:srgbClr val="002060"/>
                </a:solidFill>
                <a:latin typeface="Calibri" pitchFamily="34" charset="0"/>
              </a:rPr>
              <a:t> Para el tratamiento de la deficiencia del cofactor II de la heparina</a:t>
            </a:r>
          </a:p>
          <a:p>
            <a:pPr>
              <a:buFontTx/>
              <a:buAutoNum type="arabicPeriod" startAt="9"/>
            </a:pPr>
            <a:r>
              <a:rPr lang="es-ES" sz="1700">
                <a:solidFill>
                  <a:srgbClr val="002060"/>
                </a:solidFill>
                <a:latin typeface="Calibri" pitchFamily="34" charset="0"/>
              </a:rPr>
              <a:t> Para el tratamiento de la trombosis asociada a hemoglobinuria paroxística nocturna</a:t>
            </a:r>
          </a:p>
          <a:p>
            <a:pPr>
              <a:buFontTx/>
              <a:buAutoNum type="arabicPeriod" startAt="9"/>
            </a:pPr>
            <a:r>
              <a:rPr lang="es-ES" sz="1700">
                <a:solidFill>
                  <a:srgbClr val="002060"/>
                </a:solidFill>
                <a:latin typeface="Calibri" pitchFamily="34" charset="0"/>
              </a:rPr>
              <a:t> Profilaxis de trombosis venosa después de cirugía de cadera y obstétricas</a:t>
            </a:r>
          </a:p>
          <a:p>
            <a:endParaRPr lang="es-ES" sz="1700">
              <a:solidFill>
                <a:srgbClr val="002060"/>
              </a:solidFill>
              <a:latin typeface="Calibri" pitchFamily="34" charset="0"/>
            </a:endParaRPr>
          </a:p>
        </p:txBody>
      </p:sp>
      <p:sp>
        <p:nvSpPr>
          <p:cNvPr id="3" name="2 CuadroTexto"/>
          <p:cNvSpPr txBox="1"/>
          <p:nvPr/>
        </p:nvSpPr>
        <p:spPr>
          <a:xfrm>
            <a:off x="930275" y="5157788"/>
            <a:ext cx="1651000" cy="492125"/>
          </a:xfrm>
          <a:prstGeom prst="rect">
            <a:avLst/>
          </a:prstGeom>
          <a:noFill/>
        </p:spPr>
        <p:txBody>
          <a:bodyPr wrap="none">
            <a:spAutoFit/>
          </a:bodyPr>
          <a:lstStyle/>
          <a:p>
            <a:pPr>
              <a:defRPr/>
            </a:pPr>
            <a:r>
              <a:rPr lang="es-ES" sz="2600" b="1" dirty="0">
                <a:solidFill>
                  <a:srgbClr val="6B0F11"/>
                </a:solidFill>
                <a:effectLst>
                  <a:outerShdw blurRad="38100" dist="38100" dir="2700000" algn="tl">
                    <a:srgbClr val="000000">
                      <a:alpha val="43137"/>
                    </a:srgbClr>
                  </a:outerShdw>
                </a:effectLst>
              </a:rPr>
              <a:t>50 años!!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9">
                                            <p:txEl>
                                              <p:pRg st="11" end="11"/>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9">
                                            <p:txEl>
                                              <p:pRg st="1" end="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p:cNvSpPr>
            <a:spLocks noGrp="1" noChangeArrowheads="1"/>
          </p:cNvSpPr>
          <p:nvPr>
            <p:ph type="body" idx="1"/>
          </p:nvPr>
        </p:nvSpPr>
        <p:spPr>
          <a:xfrm>
            <a:off x="457200" y="5334000"/>
            <a:ext cx="8229600" cy="914400"/>
          </a:xfrm>
        </p:spPr>
        <p:txBody>
          <a:bodyPr/>
          <a:lstStyle/>
          <a:p>
            <a:pPr>
              <a:buFontTx/>
              <a:buNone/>
            </a:pPr>
            <a:r>
              <a:rPr lang="es-ES" smtClean="0"/>
              <a:t>	</a:t>
            </a:r>
          </a:p>
        </p:txBody>
      </p:sp>
      <p:sp>
        <p:nvSpPr>
          <p:cNvPr id="5123" name="Rectangle 5"/>
          <p:cNvSpPr>
            <a:spLocks noChangeArrowheads="1"/>
          </p:cNvSpPr>
          <p:nvPr/>
        </p:nvSpPr>
        <p:spPr bwMode="auto">
          <a:xfrm>
            <a:off x="533400" y="5334000"/>
            <a:ext cx="5562600" cy="957263"/>
          </a:xfrm>
          <a:prstGeom prst="rect">
            <a:avLst/>
          </a:prstGeom>
          <a:noFill/>
          <a:ln>
            <a:noFill/>
          </a:ln>
          <a:extLst>
            <a:ext uri="{909E8E84-426E-40DD-AFC4-6F175D3DCCD1}"/>
            <a:ext uri="{91240B29-F687-4F45-9708-019B960494DF}"/>
          </a:extLst>
        </p:spPr>
        <p:txBody>
          <a:bodyPr>
            <a:spAutoFit/>
          </a:bodyPr>
          <a:lstStyle/>
          <a:p>
            <a:pPr>
              <a:lnSpc>
                <a:spcPct val="150000"/>
              </a:lnSpc>
              <a:defRPr/>
            </a:pPr>
            <a:r>
              <a:rPr lang="es-ES_tradnl" sz="2000" dirty="0">
                <a:solidFill>
                  <a:srgbClr val="002060"/>
                </a:solidFill>
                <a:latin typeface="+mn-lt"/>
              </a:rPr>
              <a:t>Evaluación de la seguridad </a:t>
            </a:r>
            <a:br>
              <a:rPr lang="es-ES_tradnl" sz="2000" dirty="0">
                <a:solidFill>
                  <a:srgbClr val="002060"/>
                </a:solidFill>
                <a:latin typeface="+mn-lt"/>
              </a:rPr>
            </a:br>
            <a:r>
              <a:rPr lang="es-ES_tradnl" sz="2000" dirty="0">
                <a:solidFill>
                  <a:srgbClr val="002060"/>
                </a:solidFill>
                <a:latin typeface="+mn-lt"/>
              </a:rPr>
              <a:t>en los </a:t>
            </a:r>
            <a:r>
              <a:rPr lang="es-ES_tradnl" sz="2000" b="1" dirty="0">
                <a:solidFill>
                  <a:srgbClr val="002060"/>
                </a:solidFill>
                <a:effectLst>
                  <a:outerShdw blurRad="38100" dist="38100" dir="2700000" algn="tl">
                    <a:srgbClr val="000000">
                      <a:alpha val="43137"/>
                    </a:srgbClr>
                  </a:outerShdw>
                </a:effectLst>
                <a:latin typeface="+mn-lt"/>
              </a:rPr>
              <a:t>EECC</a:t>
            </a:r>
            <a:endParaRPr lang="es-ES" sz="2000" b="1" dirty="0">
              <a:solidFill>
                <a:srgbClr val="002060"/>
              </a:solidFill>
              <a:effectLst>
                <a:outerShdw blurRad="38100" dist="38100" dir="2700000" algn="tl">
                  <a:srgbClr val="000000">
                    <a:alpha val="43137"/>
                  </a:srgbClr>
                </a:outerShdw>
              </a:effectLst>
              <a:latin typeface="+mn-lt"/>
            </a:endParaRPr>
          </a:p>
        </p:txBody>
      </p:sp>
      <p:pic>
        <p:nvPicPr>
          <p:cNvPr id="5" name="4 Imagen" descr="sMALL.jpg"/>
          <p:cNvPicPr>
            <a:picLocks noChangeAspect="1"/>
          </p:cNvPicPr>
          <p:nvPr/>
        </p:nvPicPr>
        <p:blipFill>
          <a:blip r:embed="rId3" cstate="print"/>
          <a:stretch>
            <a:fillRect/>
          </a:stretch>
        </p:blipFill>
        <p:spPr>
          <a:xfrm>
            <a:off x="3886200" y="1066800"/>
            <a:ext cx="3895725" cy="29710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533400" y="990600"/>
            <a:ext cx="8077200" cy="4724400"/>
          </a:xfrm>
        </p:spPr>
        <p:txBody>
          <a:bodyPr rtlCol="0">
            <a:normAutofit/>
          </a:bodyPr>
          <a:lstStyle/>
          <a:p>
            <a:pPr algn="ctr" fontAlgn="auto">
              <a:spcAft>
                <a:spcPts val="0"/>
              </a:spcAft>
              <a:buClr>
                <a:schemeClr val="tx1"/>
              </a:buClr>
              <a:buFontTx/>
              <a:buNone/>
              <a:defRPr/>
            </a:pPr>
            <a:r>
              <a:rPr lang="es-ES_tradnl" sz="2800" b="1" cap="all" dirty="0">
                <a:solidFill>
                  <a:schemeClr val="tx2">
                    <a:lumMod val="50000"/>
                  </a:schemeClr>
                </a:solidFill>
                <a:effectLst>
                  <a:outerShdw blurRad="38100" dist="38100" dir="2700000" algn="tl">
                    <a:srgbClr val="000000">
                      <a:alpha val="43137"/>
                    </a:srgbClr>
                  </a:outerShdw>
                </a:effectLst>
                <a:latin typeface="+mj-lt"/>
                <a:ea typeface="+mj-ea"/>
                <a:cs typeface="+mj-cs"/>
              </a:rPr>
              <a:t>PRINCIPALES LIMITACIONES</a:t>
            </a:r>
          </a:p>
          <a:p>
            <a:pPr fontAlgn="auto">
              <a:spcAft>
                <a:spcPts val="0"/>
              </a:spcAft>
              <a:buClr>
                <a:schemeClr val="tx1"/>
              </a:buClr>
              <a:buFont typeface="Arial" pitchFamily="34" charset="0"/>
              <a:buChar char="•"/>
              <a:defRPr/>
            </a:pPr>
            <a:endParaRPr lang="es-ES_tradnl" dirty="0" smtClean="0"/>
          </a:p>
          <a:p>
            <a:pPr>
              <a:lnSpc>
                <a:spcPct val="150000"/>
              </a:lnSpc>
              <a:spcBef>
                <a:spcPct val="0"/>
              </a:spcBef>
              <a:buClr>
                <a:schemeClr val="tx1"/>
              </a:buClr>
              <a:buFontTx/>
              <a:buNone/>
              <a:defRPr/>
            </a:pPr>
            <a:r>
              <a:rPr lang="es-ES_tradnl" sz="2000" dirty="0" smtClean="0">
                <a:solidFill>
                  <a:srgbClr val="002060"/>
                </a:solidFill>
              </a:rPr>
              <a:t>En los ECC no recogemos:</a:t>
            </a:r>
            <a:br>
              <a:rPr lang="es-ES_tradnl" sz="2000" dirty="0" smtClean="0">
                <a:solidFill>
                  <a:srgbClr val="002060"/>
                </a:solidFill>
              </a:rPr>
            </a:br>
            <a:endParaRPr lang="es-ES_tradnl" sz="2000" dirty="0" smtClean="0">
              <a:solidFill>
                <a:srgbClr val="002060"/>
              </a:solidFill>
            </a:endParaRPr>
          </a:p>
          <a:p>
            <a:pPr marL="640080" lvl="1">
              <a:lnSpc>
                <a:spcPct val="150000"/>
              </a:lnSpc>
              <a:spcBef>
                <a:spcPct val="0"/>
              </a:spcBef>
              <a:buClr>
                <a:schemeClr val="tx1"/>
              </a:buClr>
              <a:buFontTx/>
              <a:buNone/>
              <a:defRPr/>
            </a:pPr>
            <a:r>
              <a:rPr lang="es-ES_tradnl" dirty="0" err="1" smtClean="0">
                <a:solidFill>
                  <a:srgbClr val="002060"/>
                </a:solidFill>
              </a:rPr>
              <a:t>RAMs</a:t>
            </a:r>
            <a:r>
              <a:rPr lang="es-ES_tradnl" dirty="0" smtClean="0">
                <a:solidFill>
                  <a:srgbClr val="002060"/>
                </a:solidFill>
              </a:rPr>
              <a:t> </a:t>
            </a:r>
            <a:r>
              <a:rPr lang="es-ES_tradnl" dirty="0">
                <a:solidFill>
                  <a:srgbClr val="002060"/>
                </a:solidFill>
              </a:rPr>
              <a:t>baja frecuencia</a:t>
            </a:r>
          </a:p>
          <a:p>
            <a:pPr marL="640080" lvl="1">
              <a:lnSpc>
                <a:spcPct val="150000"/>
              </a:lnSpc>
              <a:spcBef>
                <a:spcPct val="0"/>
              </a:spcBef>
              <a:buClr>
                <a:schemeClr val="tx1"/>
              </a:buClr>
              <a:buFontTx/>
              <a:buNone/>
              <a:defRPr/>
            </a:pPr>
            <a:endParaRPr lang="es-ES_tradnl" dirty="0">
              <a:solidFill>
                <a:srgbClr val="002060"/>
              </a:solidFill>
            </a:endParaRPr>
          </a:p>
          <a:p>
            <a:pPr marL="640080" lvl="1">
              <a:lnSpc>
                <a:spcPct val="150000"/>
              </a:lnSpc>
              <a:spcBef>
                <a:spcPct val="0"/>
              </a:spcBef>
              <a:buClr>
                <a:schemeClr val="tx1"/>
              </a:buClr>
              <a:buFontTx/>
              <a:buNone/>
              <a:defRPr/>
            </a:pPr>
            <a:r>
              <a:rPr lang="es-ES_tradnl" dirty="0" err="1">
                <a:solidFill>
                  <a:srgbClr val="002060"/>
                </a:solidFill>
              </a:rPr>
              <a:t>RAMs</a:t>
            </a:r>
            <a:r>
              <a:rPr lang="es-ES_tradnl" dirty="0">
                <a:solidFill>
                  <a:srgbClr val="002060"/>
                </a:solidFill>
              </a:rPr>
              <a:t> de exposición prolongada</a:t>
            </a:r>
          </a:p>
          <a:p>
            <a:pPr marL="640080" lvl="1">
              <a:lnSpc>
                <a:spcPct val="150000"/>
              </a:lnSpc>
              <a:spcBef>
                <a:spcPct val="0"/>
              </a:spcBef>
              <a:buClr>
                <a:schemeClr val="tx1"/>
              </a:buClr>
              <a:buFontTx/>
              <a:buNone/>
              <a:defRPr/>
            </a:pPr>
            <a:endParaRPr lang="es-ES_tradnl" dirty="0">
              <a:solidFill>
                <a:srgbClr val="002060"/>
              </a:solidFill>
            </a:endParaRPr>
          </a:p>
          <a:p>
            <a:pPr marL="640080" lvl="1">
              <a:lnSpc>
                <a:spcPct val="150000"/>
              </a:lnSpc>
              <a:spcBef>
                <a:spcPct val="0"/>
              </a:spcBef>
              <a:buClr>
                <a:schemeClr val="tx1"/>
              </a:buClr>
              <a:buFontTx/>
              <a:buNone/>
              <a:defRPr/>
            </a:pPr>
            <a:r>
              <a:rPr lang="es-ES_tradnl" dirty="0">
                <a:solidFill>
                  <a:srgbClr val="002060"/>
                </a:solidFill>
              </a:rPr>
              <a:t>Exclusión de grupos de riesgo</a:t>
            </a:r>
          </a:p>
          <a:p>
            <a:pPr>
              <a:lnSpc>
                <a:spcPct val="150000"/>
              </a:lnSpc>
              <a:spcBef>
                <a:spcPct val="0"/>
              </a:spcBef>
              <a:buClr>
                <a:schemeClr val="tx1"/>
              </a:buClr>
              <a:buFontTx/>
              <a:buNone/>
              <a:defRPr/>
            </a:pPr>
            <a:endParaRPr lang="es-ES_tradnl" sz="2000" dirty="0">
              <a:solidFill>
                <a:srgbClr val="002060"/>
              </a:solidFill>
            </a:endParaRPr>
          </a:p>
        </p:txBody>
      </p:sp>
      <p:sp>
        <p:nvSpPr>
          <p:cNvPr id="56322" name="Rectangle 5"/>
          <p:cNvSpPr>
            <a:spLocks noChangeArrowheads="1"/>
          </p:cNvSpPr>
          <p:nvPr/>
        </p:nvSpPr>
        <p:spPr bwMode="auto">
          <a:xfrm>
            <a:off x="152400" y="152400"/>
            <a:ext cx="8839200" cy="6553200"/>
          </a:xfrm>
          <a:prstGeom prst="rect">
            <a:avLst/>
          </a:prstGeom>
          <a:noFill/>
          <a:ln w="19050">
            <a:solidFill>
              <a:schemeClr val="bg1"/>
            </a:solidFill>
            <a:miter lim="800000"/>
            <a:headEnd/>
            <a:tailEnd/>
          </a:ln>
        </p:spPr>
        <p:txBody>
          <a:bodyPr wrap="none" anchor="ctr"/>
          <a:lstStyle/>
          <a:p>
            <a:endParaRPr lang="es-E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3"/>
          <a:srcRect l="10542" r="16837" b="6250"/>
          <a:stretch>
            <a:fillRect/>
          </a:stretch>
        </p:blipFill>
        <p:spPr bwMode="auto">
          <a:xfrm>
            <a:off x="0" y="0"/>
            <a:ext cx="9448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95963" y="188913"/>
            <a:ext cx="2987675" cy="1138237"/>
          </a:xfrm>
        </p:spPr>
        <p:txBody>
          <a:bodyPr/>
          <a:lstStyle/>
          <a:p>
            <a:pPr algn="r" fontAlgn="auto">
              <a:spcAft>
                <a:spcPts val="0"/>
              </a:spcAft>
              <a:defRPr/>
            </a:pPr>
            <a:r>
              <a:rPr lang="es-ES" sz="2800" b="1" dirty="0" smtClean="0">
                <a:solidFill>
                  <a:schemeClr val="tx2">
                    <a:lumMod val="50000"/>
                  </a:schemeClr>
                </a:solidFill>
                <a:effectLst>
                  <a:outerShdw blurRad="38100" dist="38100" dir="2700000" algn="tl">
                    <a:srgbClr val="000000">
                      <a:alpha val="43137"/>
                    </a:srgbClr>
                  </a:outerShdw>
                </a:effectLst>
              </a:rPr>
              <a:t>¿Qué ocurre?</a:t>
            </a:r>
            <a:endParaRPr lang="es-ES" sz="2800" b="1" dirty="0">
              <a:solidFill>
                <a:schemeClr val="tx2">
                  <a:lumMod val="50000"/>
                </a:schemeClr>
              </a:solidFill>
              <a:effectLst>
                <a:outerShdw blurRad="38100" dist="38100" dir="2700000" algn="tl">
                  <a:srgbClr val="000000">
                    <a:alpha val="43137"/>
                  </a:srgbClr>
                </a:outerShdw>
              </a:effectLst>
            </a:endParaRPr>
          </a:p>
        </p:txBody>
      </p:sp>
      <p:grpSp>
        <p:nvGrpSpPr>
          <p:cNvPr id="59394" name="4 Grupo"/>
          <p:cNvGrpSpPr>
            <a:grpSpLocks/>
          </p:cNvGrpSpPr>
          <p:nvPr/>
        </p:nvGrpSpPr>
        <p:grpSpPr bwMode="auto">
          <a:xfrm>
            <a:off x="2627313" y="1916113"/>
            <a:ext cx="3960812" cy="4608512"/>
            <a:chOff x="0" y="218336"/>
            <a:chExt cx="1749425" cy="2385164"/>
          </a:xfrm>
        </p:grpSpPr>
        <p:pic>
          <p:nvPicPr>
            <p:cNvPr id="59396" name="Picture 2"/>
            <p:cNvPicPr>
              <a:picLocks noChangeAspect="1" noChangeArrowheads="1"/>
            </p:cNvPicPr>
            <p:nvPr/>
          </p:nvPicPr>
          <p:blipFill>
            <a:blip r:embed="rId2"/>
            <a:srcRect t="8386"/>
            <a:stretch>
              <a:fillRect/>
            </a:stretch>
          </p:blipFill>
          <p:spPr bwMode="auto">
            <a:xfrm>
              <a:off x="0" y="218336"/>
              <a:ext cx="1749425" cy="2385164"/>
            </a:xfrm>
            <a:prstGeom prst="rect">
              <a:avLst/>
            </a:prstGeom>
            <a:noFill/>
            <a:ln w="9525">
              <a:noFill/>
              <a:miter lim="800000"/>
              <a:headEnd/>
              <a:tailEnd/>
            </a:ln>
          </p:spPr>
        </p:pic>
        <p:sp>
          <p:nvSpPr>
            <p:cNvPr id="4" name="3 Rectángulo"/>
            <p:cNvSpPr/>
            <p:nvPr/>
          </p:nvSpPr>
          <p:spPr>
            <a:xfrm>
              <a:off x="179500" y="979978"/>
              <a:ext cx="1367987" cy="216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grpSp>
      <p:sp>
        <p:nvSpPr>
          <p:cNvPr id="3" name="2 Rectángulo"/>
          <p:cNvSpPr/>
          <p:nvPr/>
        </p:nvSpPr>
        <p:spPr>
          <a:xfrm>
            <a:off x="2700338" y="6237288"/>
            <a:ext cx="863600" cy="252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2 Marcador de contenido"/>
          <p:cNvSpPr>
            <a:spLocks noGrp="1"/>
          </p:cNvSpPr>
          <p:nvPr>
            <p:ph idx="1"/>
          </p:nvPr>
        </p:nvSpPr>
        <p:spPr>
          <a:xfrm>
            <a:off x="1116013" y="2852738"/>
            <a:ext cx="7516812" cy="4525962"/>
          </a:xfrm>
        </p:spPr>
        <p:txBody>
          <a:bodyPr/>
          <a:lstStyle/>
          <a:p>
            <a:pPr marL="0" indent="0">
              <a:buFont typeface="Arial" charset="0"/>
              <a:buNone/>
            </a:pPr>
            <a:r>
              <a:rPr lang="es-ES" sz="2200" smtClean="0">
                <a:solidFill>
                  <a:srgbClr val="002060"/>
                </a:solidFill>
              </a:rPr>
              <a:t>Comercializado 75 y 110 mg</a:t>
            </a:r>
          </a:p>
          <a:p>
            <a:pPr marL="0" indent="0">
              <a:buFont typeface="Arial" charset="0"/>
              <a:buNone/>
            </a:pPr>
            <a:r>
              <a:rPr lang="es-ES" sz="2200" smtClean="0">
                <a:solidFill>
                  <a:srgbClr val="002060"/>
                </a:solidFill>
              </a:rPr>
              <a:t>En Japón se han notificado 81 casos de efectos adversos severos (64.000 pacientes)</a:t>
            </a:r>
          </a:p>
          <a:p>
            <a:pPr marL="0" indent="0">
              <a:buFont typeface="Arial" charset="0"/>
              <a:buNone/>
            </a:pPr>
            <a:r>
              <a:rPr lang="es-ES" sz="2200" smtClean="0">
                <a:solidFill>
                  <a:srgbClr val="002060"/>
                </a:solidFill>
              </a:rPr>
              <a:t>5 muertes 4 hombres 1 mujer</a:t>
            </a:r>
          </a:p>
          <a:p>
            <a:pPr marL="0" indent="0">
              <a:buFont typeface="Arial" charset="0"/>
              <a:buNone/>
            </a:pPr>
            <a:r>
              <a:rPr lang="es-ES" sz="2200" smtClean="0">
                <a:solidFill>
                  <a:srgbClr val="002060"/>
                </a:solidFill>
              </a:rPr>
              <a:t>4 mayores de 80 años</a:t>
            </a:r>
          </a:p>
        </p:txBody>
      </p:sp>
      <p:pic>
        <p:nvPicPr>
          <p:cNvPr id="60418" name="Picture 2"/>
          <p:cNvPicPr>
            <a:picLocks noChangeAspect="1" noChangeArrowheads="1"/>
          </p:cNvPicPr>
          <p:nvPr/>
        </p:nvPicPr>
        <p:blipFill>
          <a:blip r:embed="rId2"/>
          <a:srcRect l="3964" t="21600" r="4964" b="33485"/>
          <a:stretch>
            <a:fillRect/>
          </a:stretch>
        </p:blipFill>
        <p:spPr bwMode="auto">
          <a:xfrm>
            <a:off x="395288" y="123825"/>
            <a:ext cx="7453312" cy="2297113"/>
          </a:xfrm>
          <a:prstGeom prst="rect">
            <a:avLst/>
          </a:prstGeom>
          <a:noFill/>
          <a:ln w="9525">
            <a:noFill/>
            <a:miter lim="800000"/>
            <a:headEnd/>
            <a:tailEnd/>
          </a:ln>
        </p:spPr>
      </p:pic>
      <p:pic>
        <p:nvPicPr>
          <p:cNvPr id="60419" name="Picture 2"/>
          <p:cNvPicPr>
            <a:picLocks noChangeAspect="1" noChangeArrowheads="1"/>
          </p:cNvPicPr>
          <p:nvPr/>
        </p:nvPicPr>
        <p:blipFill>
          <a:blip r:embed="rId3"/>
          <a:srcRect/>
          <a:stretch>
            <a:fillRect/>
          </a:stretch>
        </p:blipFill>
        <p:spPr bwMode="auto">
          <a:xfrm>
            <a:off x="6372225" y="4724400"/>
            <a:ext cx="2619375" cy="174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4138" y="476250"/>
            <a:ext cx="8229600" cy="1143000"/>
          </a:xfrm>
        </p:spPr>
        <p:txBody>
          <a:bodyPr>
            <a:noAutofit/>
          </a:bodyPr>
          <a:lstStyle/>
          <a:p>
            <a:pPr algn="r" fontAlgn="auto">
              <a:spcAft>
                <a:spcPts val="0"/>
              </a:spcAft>
              <a:defRPr/>
            </a:pPr>
            <a:r>
              <a:rPr lang="es-ES" sz="2800" b="1" dirty="0" smtClean="0">
                <a:solidFill>
                  <a:schemeClr val="tx2">
                    <a:lumMod val="50000"/>
                  </a:schemeClr>
                </a:solidFill>
                <a:effectLst>
                  <a:outerShdw blurRad="38100" dist="38100" dir="2700000" algn="tl">
                    <a:srgbClr val="000000">
                      <a:alpha val="43137"/>
                    </a:srgbClr>
                  </a:outerShdw>
                </a:effectLst>
              </a:rPr>
              <a:t>Nuevas </a:t>
            </a:r>
            <a:r>
              <a:rPr lang="es-ES" sz="2800" b="1" dirty="0">
                <a:solidFill>
                  <a:schemeClr val="tx2">
                    <a:lumMod val="50000"/>
                  </a:schemeClr>
                </a:solidFill>
                <a:effectLst>
                  <a:outerShdw blurRad="38100" dist="38100" dir="2700000" algn="tl">
                    <a:srgbClr val="000000">
                      <a:alpha val="43137"/>
                    </a:srgbClr>
                  </a:outerShdw>
                </a:effectLst>
              </a:rPr>
              <a:t>recomendaciones de control de la función </a:t>
            </a:r>
            <a:r>
              <a:rPr lang="es-ES" sz="2800" b="1" dirty="0" smtClean="0">
                <a:solidFill>
                  <a:schemeClr val="tx2">
                    <a:lumMod val="50000"/>
                  </a:schemeClr>
                </a:solidFill>
                <a:effectLst>
                  <a:outerShdw blurRad="38100" dist="38100" dir="2700000" algn="tl">
                    <a:srgbClr val="000000">
                      <a:alpha val="43137"/>
                    </a:srgbClr>
                  </a:outerShdw>
                </a:effectLst>
              </a:rPr>
              <a:t>renal</a:t>
            </a:r>
            <a:r>
              <a:rPr lang="es-ES" sz="2800" b="1" dirty="0">
                <a:solidFill>
                  <a:schemeClr val="tx2">
                    <a:lumMod val="50000"/>
                  </a:schemeClr>
                </a:solidFill>
                <a:effectLst>
                  <a:outerShdw blurRad="38100" dist="38100" dir="2700000" algn="tl">
                    <a:srgbClr val="000000">
                      <a:alpha val="43137"/>
                    </a:srgbClr>
                  </a:outerShdw>
                </a:effectLst>
              </a:rPr>
              <a:t/>
            </a:r>
            <a:br>
              <a:rPr lang="es-ES" sz="2800" b="1" dirty="0">
                <a:solidFill>
                  <a:schemeClr val="tx2">
                    <a:lumMod val="50000"/>
                  </a:schemeClr>
                </a:solidFill>
                <a:effectLst>
                  <a:outerShdw blurRad="38100" dist="38100" dir="2700000" algn="tl">
                    <a:srgbClr val="000000">
                      <a:alpha val="43137"/>
                    </a:srgbClr>
                  </a:outerShdw>
                </a:effectLst>
              </a:rPr>
            </a:br>
            <a:r>
              <a:rPr lang="es-ES" sz="2800" b="1" dirty="0" smtClean="0">
                <a:solidFill>
                  <a:schemeClr val="tx2">
                    <a:lumMod val="50000"/>
                  </a:schemeClr>
                </a:solidFill>
                <a:effectLst>
                  <a:outerShdw blurRad="38100" dist="38100" dir="2700000" algn="tl">
                    <a:srgbClr val="000000">
                      <a:alpha val="43137"/>
                    </a:srgbClr>
                  </a:outerShdw>
                </a:effectLst>
              </a:rPr>
              <a:t>27 /11/ 2011</a:t>
            </a:r>
            <a:endParaRPr lang="es-ES" sz="2800" b="1" dirty="0">
              <a:solidFill>
                <a:schemeClr val="tx2">
                  <a:lumMod val="50000"/>
                </a:schemeClr>
              </a:solidFill>
              <a:effectLst>
                <a:outerShdw blurRad="38100" dist="38100" dir="2700000" algn="tl">
                  <a:srgbClr val="000000">
                    <a:alpha val="43137"/>
                  </a:srgbClr>
                </a:outerShdw>
              </a:effectLst>
            </a:endParaRPr>
          </a:p>
        </p:txBody>
      </p:sp>
      <p:sp>
        <p:nvSpPr>
          <p:cNvPr id="78850" name="2 Marcador de contenido"/>
          <p:cNvSpPr>
            <a:spLocks noGrp="1"/>
          </p:cNvSpPr>
          <p:nvPr>
            <p:ph idx="1"/>
          </p:nvPr>
        </p:nvSpPr>
        <p:spPr>
          <a:xfrm>
            <a:off x="468313" y="1639888"/>
            <a:ext cx="8229600" cy="4525962"/>
          </a:xfrm>
        </p:spPr>
        <p:txBody>
          <a:bodyPr rtlCol="0">
            <a:normAutofit fontScale="92500" lnSpcReduction="10000"/>
          </a:bodyPr>
          <a:lstStyle/>
          <a:p>
            <a:pPr marL="0" indent="0" algn="just" fontAlgn="auto">
              <a:spcAft>
                <a:spcPts val="0"/>
              </a:spcAft>
              <a:buFont typeface="Arial" charset="0"/>
              <a:buNone/>
              <a:defRPr/>
            </a:pPr>
            <a:r>
              <a:rPr lang="es-ES" sz="2200" dirty="0" smtClean="0">
                <a:solidFill>
                  <a:srgbClr val="002060"/>
                </a:solidFill>
              </a:rPr>
              <a:t>* Antes de iniciar el tratamiento con </a:t>
            </a:r>
            <a:r>
              <a:rPr lang="es-ES" sz="2200" dirty="0" err="1" smtClean="0">
                <a:solidFill>
                  <a:srgbClr val="002060"/>
                </a:solidFill>
              </a:rPr>
              <a:t>dabigatrán</a:t>
            </a:r>
            <a:r>
              <a:rPr lang="es-ES" sz="2200" dirty="0" smtClean="0">
                <a:solidFill>
                  <a:srgbClr val="002060"/>
                </a:solidFill>
              </a:rPr>
              <a:t> debe evaluarse la función renal en todos los pacientes, calculando el aclaramiento de creatinina (</a:t>
            </a:r>
            <a:r>
              <a:rPr lang="es-ES" sz="2200" dirty="0" err="1" smtClean="0">
                <a:solidFill>
                  <a:srgbClr val="002060"/>
                </a:solidFill>
              </a:rPr>
              <a:t>ACr</a:t>
            </a:r>
            <a:r>
              <a:rPr lang="es-ES" sz="2200" dirty="0" smtClean="0">
                <a:solidFill>
                  <a:srgbClr val="002060"/>
                </a:solidFill>
              </a:rPr>
              <a:t>), con el fin de excluir a pacientes con insuficiencia renal grave (</a:t>
            </a:r>
            <a:r>
              <a:rPr lang="es-ES" sz="2200" dirty="0" err="1" smtClean="0">
                <a:solidFill>
                  <a:srgbClr val="002060"/>
                </a:solidFill>
              </a:rPr>
              <a:t>ACr</a:t>
            </a:r>
            <a:r>
              <a:rPr lang="es-ES" sz="2200" dirty="0" smtClean="0">
                <a:solidFill>
                  <a:srgbClr val="002060"/>
                </a:solidFill>
              </a:rPr>
              <a:t>&lt;30 ml/min)</a:t>
            </a:r>
          </a:p>
          <a:p>
            <a:pPr marL="0" indent="0" algn="just" fontAlgn="auto">
              <a:spcAft>
                <a:spcPts val="0"/>
              </a:spcAft>
              <a:buFont typeface="Arial" charset="0"/>
              <a:buNone/>
              <a:defRPr/>
            </a:pPr>
            <a:endParaRPr lang="es-ES" sz="2200" dirty="0" smtClean="0">
              <a:solidFill>
                <a:srgbClr val="002060"/>
              </a:solidFill>
            </a:endParaRPr>
          </a:p>
          <a:p>
            <a:pPr marL="0" indent="0" algn="just" fontAlgn="auto">
              <a:spcAft>
                <a:spcPts val="0"/>
              </a:spcAft>
              <a:buFont typeface="Arial" charset="0"/>
              <a:buNone/>
              <a:defRPr/>
            </a:pPr>
            <a:r>
              <a:rPr lang="es-ES" sz="2200" dirty="0" smtClean="0">
                <a:solidFill>
                  <a:srgbClr val="002060"/>
                </a:solidFill>
              </a:rPr>
              <a:t>    * Durante el tratamiento, debe evaluarse la función renal en determinadas situaciones clínicas cuando se sospeche que la función renal podría disminuir o deteriorarse (hipovolemia, deshidratación, uso concomitante de determinados medicamentos)</a:t>
            </a:r>
          </a:p>
          <a:p>
            <a:pPr marL="0" indent="0" algn="just" fontAlgn="auto">
              <a:spcAft>
                <a:spcPts val="0"/>
              </a:spcAft>
              <a:buFont typeface="Arial" charset="0"/>
              <a:buNone/>
              <a:defRPr/>
            </a:pPr>
            <a:endParaRPr lang="es-ES" sz="2200" dirty="0" smtClean="0">
              <a:solidFill>
                <a:srgbClr val="002060"/>
              </a:solidFill>
            </a:endParaRPr>
          </a:p>
          <a:p>
            <a:pPr marL="0" indent="0" algn="just" fontAlgn="auto">
              <a:spcAft>
                <a:spcPts val="0"/>
              </a:spcAft>
              <a:buFont typeface="Arial" charset="0"/>
              <a:buNone/>
              <a:defRPr/>
            </a:pPr>
            <a:r>
              <a:rPr lang="es-ES" sz="2200" dirty="0" smtClean="0">
                <a:solidFill>
                  <a:srgbClr val="002060"/>
                </a:solidFill>
              </a:rPr>
              <a:t>    * En pacientes mayores de 75 años o en pacientes con insuficiencia renal moderada o leve, debe evaluarse la función renal al menos una vez al año</a:t>
            </a:r>
          </a:p>
          <a:p>
            <a:pPr marL="0" indent="0" fontAlgn="auto">
              <a:spcAft>
                <a:spcPts val="0"/>
              </a:spcAft>
              <a:buFont typeface="Arial" charset="0"/>
              <a:buNone/>
              <a:defRPr/>
            </a:pPr>
            <a:endParaRPr lang="es-ES" sz="2200" dirty="0" smtClean="0">
              <a:solidFill>
                <a:srgbClr val="002060"/>
              </a:solidFill>
            </a:endParaRPr>
          </a:p>
          <a:p>
            <a:pPr marL="0" indent="0" fontAlgn="auto">
              <a:spcAft>
                <a:spcPts val="0"/>
              </a:spcAft>
              <a:buFont typeface="Arial" charset="0"/>
              <a:buNone/>
              <a:defRPr/>
            </a:pPr>
            <a:endParaRPr lang="es-ES" sz="2200" dirty="0" smtClean="0">
              <a:solidFill>
                <a:srgbClr val="002060"/>
              </a:solidFill>
            </a:endParaRPr>
          </a:p>
          <a:p>
            <a:pPr marL="0" indent="0" fontAlgn="auto">
              <a:spcAft>
                <a:spcPts val="0"/>
              </a:spcAft>
              <a:buFont typeface="Arial" charset="0"/>
              <a:buNone/>
              <a:defRPr/>
            </a:pPr>
            <a:endParaRPr lang="es-ES" sz="2200" dirty="0" smtClean="0">
              <a:solidFill>
                <a:srgbClr val="002060"/>
              </a:solidFill>
            </a:endParaRPr>
          </a:p>
        </p:txBody>
      </p:sp>
      <p:pic>
        <p:nvPicPr>
          <p:cNvPr id="61443" name="Picture 2"/>
          <p:cNvPicPr>
            <a:picLocks noChangeAspect="1" noChangeArrowheads="1"/>
          </p:cNvPicPr>
          <p:nvPr/>
        </p:nvPicPr>
        <p:blipFill>
          <a:blip r:embed="rId3"/>
          <a:srcRect/>
          <a:stretch>
            <a:fillRect/>
          </a:stretch>
        </p:blipFill>
        <p:spPr bwMode="auto">
          <a:xfrm>
            <a:off x="184150" y="1052513"/>
            <a:ext cx="1724025" cy="534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p:cNvPicPr>
            <a:picLocks noChangeAspect="1" noChangeArrowheads="1"/>
          </p:cNvPicPr>
          <p:nvPr/>
        </p:nvPicPr>
        <p:blipFill>
          <a:blip r:embed="rId2"/>
          <a:srcRect l="1546" t="33600" r="36679" b="17543"/>
          <a:stretch>
            <a:fillRect/>
          </a:stretch>
        </p:blipFill>
        <p:spPr bwMode="auto">
          <a:xfrm>
            <a:off x="900113" y="84138"/>
            <a:ext cx="6408737" cy="3168650"/>
          </a:xfrm>
          <a:prstGeom prst="rect">
            <a:avLst/>
          </a:prstGeom>
          <a:noFill/>
          <a:ln w="9525">
            <a:noFill/>
            <a:miter lim="800000"/>
            <a:headEnd/>
            <a:tailEnd/>
          </a:ln>
        </p:spPr>
      </p:pic>
      <p:sp>
        <p:nvSpPr>
          <p:cNvPr id="84994" name="1 CuadroTexto"/>
          <p:cNvSpPr txBox="1">
            <a:spLocks noChangeArrowheads="1"/>
          </p:cNvSpPr>
          <p:nvPr/>
        </p:nvSpPr>
        <p:spPr bwMode="auto">
          <a:xfrm>
            <a:off x="144463" y="3429000"/>
            <a:ext cx="8891587" cy="2432050"/>
          </a:xfrm>
          <a:prstGeom prst="rect">
            <a:avLst/>
          </a:prstGeom>
          <a:noFill/>
          <a:ln w="9525">
            <a:noFill/>
            <a:miter lim="800000"/>
            <a:headEnd/>
            <a:tailEnd/>
          </a:ln>
        </p:spPr>
        <p:txBody>
          <a:bodyPr>
            <a:spAutoFit/>
          </a:bodyPr>
          <a:lstStyle/>
          <a:p>
            <a:pPr>
              <a:defRPr/>
            </a:pPr>
            <a:r>
              <a:rPr lang="es-ES" sz="2200" dirty="0">
                <a:solidFill>
                  <a:srgbClr val="002060"/>
                </a:solidFill>
                <a:latin typeface="+mn-lt"/>
              </a:rPr>
              <a:t>1 de Julio se aprueba prescripción para FA no valvular, sin </a:t>
            </a:r>
            <a:r>
              <a:rPr lang="es-ES" sz="2200" dirty="0">
                <a:solidFill>
                  <a:srgbClr val="002060"/>
                </a:solidFill>
                <a:latin typeface="+mn-lt"/>
              </a:rPr>
              <a:t>restricciones</a:t>
            </a:r>
            <a:br>
              <a:rPr lang="es-ES" sz="2200" dirty="0">
                <a:solidFill>
                  <a:srgbClr val="002060"/>
                </a:solidFill>
                <a:latin typeface="+mn-lt"/>
              </a:rPr>
            </a:br>
            <a:endParaRPr lang="es-ES" sz="2200" dirty="0">
              <a:solidFill>
                <a:srgbClr val="002060"/>
              </a:solidFill>
              <a:latin typeface="+mn-lt"/>
            </a:endParaRPr>
          </a:p>
          <a:p>
            <a:pPr>
              <a:defRPr/>
            </a:pPr>
            <a:r>
              <a:rPr lang="es-ES" sz="2200" dirty="0">
                <a:solidFill>
                  <a:srgbClr val="002060"/>
                </a:solidFill>
                <a:latin typeface="+mn-lt"/>
              </a:rPr>
              <a:t>En los primeros 2 meses se prescribieron 7000 </a:t>
            </a:r>
            <a:r>
              <a:rPr lang="es-ES" sz="2200" dirty="0">
                <a:solidFill>
                  <a:srgbClr val="002060"/>
                </a:solidFill>
                <a:latin typeface="+mn-lt"/>
              </a:rPr>
              <a:t>pacientes</a:t>
            </a:r>
          </a:p>
          <a:p>
            <a:pPr>
              <a:defRPr/>
            </a:pPr>
            <a:endParaRPr lang="es-ES" sz="2200" dirty="0">
              <a:solidFill>
                <a:srgbClr val="002060"/>
              </a:solidFill>
              <a:latin typeface="+mn-lt"/>
            </a:endParaRPr>
          </a:p>
          <a:p>
            <a:pPr>
              <a:defRPr/>
            </a:pPr>
            <a:r>
              <a:rPr lang="es-ES" sz="2200" dirty="0">
                <a:solidFill>
                  <a:srgbClr val="002060"/>
                </a:solidFill>
                <a:latin typeface="+mn-lt"/>
              </a:rPr>
              <a:t>Se notifican 78 casos de hemorragias</a:t>
            </a:r>
          </a:p>
          <a:p>
            <a:pPr>
              <a:defRPr/>
            </a:pPr>
            <a:r>
              <a:rPr lang="es-ES" sz="2000" dirty="0">
                <a:solidFill>
                  <a:srgbClr val="002060"/>
                </a:solidFill>
                <a:latin typeface="+mn-lt"/>
              </a:rPr>
              <a:t> </a:t>
            </a:r>
          </a:p>
        </p:txBody>
      </p:sp>
      <p:pic>
        <p:nvPicPr>
          <p:cNvPr id="63491" name="Picture 2"/>
          <p:cNvPicPr>
            <a:picLocks noChangeAspect="1" noChangeArrowheads="1"/>
          </p:cNvPicPr>
          <p:nvPr/>
        </p:nvPicPr>
        <p:blipFill>
          <a:blip r:embed="rId3"/>
          <a:srcRect/>
          <a:stretch>
            <a:fillRect/>
          </a:stretch>
        </p:blipFill>
        <p:spPr bwMode="auto">
          <a:xfrm>
            <a:off x="6948488" y="5441950"/>
            <a:ext cx="1944687" cy="1293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863725"/>
            <a:ext cx="8229600" cy="4373563"/>
          </a:xfrm>
        </p:spPr>
        <p:txBody>
          <a:bodyPr rtlCol="0">
            <a:normAutofit fontScale="47500" lnSpcReduction="20000"/>
          </a:bodyPr>
          <a:lstStyle/>
          <a:p>
            <a:pPr marL="0" indent="0" fontAlgn="auto">
              <a:spcAft>
                <a:spcPts val="0"/>
              </a:spcAft>
              <a:buFont typeface="Arial" pitchFamily="34" charset="0"/>
              <a:buNone/>
              <a:defRPr/>
            </a:pPr>
            <a:endParaRPr lang="es-ES" sz="2600" dirty="0" smtClean="0">
              <a:solidFill>
                <a:schemeClr val="tx2">
                  <a:lumMod val="50000"/>
                </a:schemeClr>
              </a:solidFill>
            </a:endParaRPr>
          </a:p>
          <a:p>
            <a:pPr marL="0" indent="0" fontAlgn="auto">
              <a:spcAft>
                <a:spcPts val="0"/>
              </a:spcAft>
              <a:buFont typeface="Arial" pitchFamily="34" charset="0"/>
              <a:buNone/>
              <a:defRPr/>
            </a:pPr>
            <a:endParaRPr lang="es-ES" sz="2600" dirty="0">
              <a:solidFill>
                <a:schemeClr val="tx2">
                  <a:lumMod val="50000"/>
                </a:schemeClr>
              </a:solidFill>
            </a:endParaRPr>
          </a:p>
          <a:p>
            <a:pPr marL="0" indent="0" fontAlgn="auto">
              <a:spcAft>
                <a:spcPts val="0"/>
              </a:spcAft>
              <a:buFont typeface="Arial" pitchFamily="34" charset="0"/>
              <a:buNone/>
              <a:defRPr/>
            </a:pPr>
            <a:endParaRPr lang="es-ES" sz="2600" dirty="0" smtClean="0">
              <a:solidFill>
                <a:schemeClr val="tx2">
                  <a:lumMod val="50000"/>
                </a:schemeClr>
              </a:solidFill>
            </a:endParaRPr>
          </a:p>
          <a:p>
            <a:pPr marL="0" indent="0" fontAlgn="auto">
              <a:spcAft>
                <a:spcPts val="0"/>
              </a:spcAft>
              <a:buFont typeface="Arial" pitchFamily="34" charset="0"/>
              <a:buNone/>
              <a:defRPr/>
            </a:pPr>
            <a:endParaRPr lang="es-ES" sz="2600" dirty="0">
              <a:solidFill>
                <a:schemeClr val="tx2">
                  <a:lumMod val="50000"/>
                </a:schemeClr>
              </a:solidFill>
            </a:endParaRPr>
          </a:p>
          <a:p>
            <a:pPr marL="0" indent="0" fontAlgn="auto">
              <a:spcAft>
                <a:spcPts val="0"/>
              </a:spcAft>
              <a:buFont typeface="Arial" pitchFamily="34" charset="0"/>
              <a:buNone/>
              <a:defRPr/>
            </a:pPr>
            <a:endParaRPr lang="es-ES" sz="2600" dirty="0" smtClean="0">
              <a:solidFill>
                <a:schemeClr val="tx2">
                  <a:lumMod val="50000"/>
                </a:schemeClr>
              </a:solidFill>
            </a:endParaRPr>
          </a:p>
          <a:p>
            <a:pPr marL="0" indent="0" fontAlgn="auto">
              <a:spcAft>
                <a:spcPts val="0"/>
              </a:spcAft>
              <a:buFont typeface="Arial" pitchFamily="34" charset="0"/>
              <a:buNone/>
              <a:defRPr/>
            </a:pPr>
            <a:endParaRPr lang="es-ES" sz="2600" dirty="0">
              <a:solidFill>
                <a:schemeClr val="tx2">
                  <a:lumMod val="50000"/>
                </a:schemeClr>
              </a:solidFill>
            </a:endParaRPr>
          </a:p>
          <a:p>
            <a:pPr marL="0" indent="0" fontAlgn="auto">
              <a:spcAft>
                <a:spcPts val="0"/>
              </a:spcAft>
              <a:buFont typeface="Arial" pitchFamily="34" charset="0"/>
              <a:buNone/>
              <a:defRPr/>
            </a:pPr>
            <a:endParaRPr lang="es-ES" sz="2600" dirty="0" smtClean="0">
              <a:solidFill>
                <a:schemeClr val="tx2">
                  <a:lumMod val="50000"/>
                </a:schemeClr>
              </a:solidFill>
            </a:endParaRPr>
          </a:p>
          <a:p>
            <a:pPr marL="0" indent="0" fontAlgn="auto">
              <a:spcAft>
                <a:spcPts val="0"/>
              </a:spcAft>
              <a:buFont typeface="Arial" pitchFamily="34" charset="0"/>
              <a:buNone/>
              <a:defRPr/>
            </a:pPr>
            <a:endParaRPr lang="es-ES" sz="2800" dirty="0">
              <a:solidFill>
                <a:schemeClr val="tx2">
                  <a:lumMod val="50000"/>
                </a:schemeClr>
              </a:solidFill>
            </a:endParaRPr>
          </a:p>
          <a:p>
            <a:pPr marL="0" indent="0" fontAlgn="auto">
              <a:spcAft>
                <a:spcPts val="0"/>
              </a:spcAft>
              <a:buFont typeface="Arial" pitchFamily="34" charset="0"/>
              <a:buNone/>
              <a:defRPr/>
            </a:pPr>
            <a:endParaRPr lang="es-ES" sz="2800" dirty="0" smtClean="0">
              <a:solidFill>
                <a:schemeClr val="tx2">
                  <a:lumMod val="50000"/>
                </a:schemeClr>
              </a:solidFill>
            </a:endParaRPr>
          </a:p>
          <a:p>
            <a:pPr marL="0" indent="0">
              <a:lnSpc>
                <a:spcPct val="170000"/>
              </a:lnSpc>
              <a:spcBef>
                <a:spcPct val="0"/>
              </a:spcBef>
              <a:buFont typeface="Arial" pitchFamily="34" charset="0"/>
              <a:buNone/>
              <a:defRPr/>
            </a:pPr>
            <a:endParaRPr lang="es-ES" sz="4000" dirty="0">
              <a:solidFill>
                <a:srgbClr val="002060"/>
              </a:solidFill>
            </a:endParaRPr>
          </a:p>
          <a:p>
            <a:pPr marL="0" indent="0">
              <a:lnSpc>
                <a:spcPct val="170000"/>
              </a:lnSpc>
              <a:spcBef>
                <a:spcPct val="0"/>
              </a:spcBef>
              <a:buFont typeface="Arial" pitchFamily="34" charset="0"/>
              <a:buNone/>
              <a:defRPr/>
            </a:pPr>
            <a:r>
              <a:rPr lang="es-ES" sz="4600" dirty="0">
                <a:solidFill>
                  <a:srgbClr val="002060"/>
                </a:solidFill>
              </a:rPr>
              <a:t>Al evaluar las causas de 44 pacientes:</a:t>
            </a:r>
          </a:p>
          <a:p>
            <a:pPr marL="400050" lvl="1" indent="0">
              <a:lnSpc>
                <a:spcPct val="170000"/>
              </a:lnSpc>
              <a:spcBef>
                <a:spcPct val="0"/>
              </a:spcBef>
              <a:buFont typeface="Arial" pitchFamily="34" charset="0"/>
              <a:buNone/>
              <a:defRPr/>
            </a:pPr>
            <a:r>
              <a:rPr lang="es-ES" sz="4600" dirty="0">
                <a:solidFill>
                  <a:srgbClr val="002060"/>
                </a:solidFill>
              </a:rPr>
              <a:t>	Error en prescripción e Insuficiencia renal aguda</a:t>
            </a:r>
          </a:p>
          <a:p>
            <a:pPr marL="400050" lvl="1" indent="0">
              <a:lnSpc>
                <a:spcPct val="170000"/>
              </a:lnSpc>
              <a:spcBef>
                <a:spcPct val="0"/>
              </a:spcBef>
              <a:buFont typeface="Arial" pitchFamily="34" charset="0"/>
              <a:buNone/>
              <a:defRPr/>
            </a:pPr>
            <a:r>
              <a:rPr lang="es-ES" sz="4600" dirty="0">
                <a:solidFill>
                  <a:srgbClr val="002060"/>
                </a:solidFill>
              </a:rPr>
              <a:t>	Edad del paciente</a:t>
            </a:r>
          </a:p>
          <a:p>
            <a:pPr marL="400050" lvl="1" indent="0">
              <a:lnSpc>
                <a:spcPct val="170000"/>
              </a:lnSpc>
              <a:spcBef>
                <a:spcPct val="0"/>
              </a:spcBef>
              <a:buFont typeface="Arial" pitchFamily="34" charset="0"/>
              <a:buNone/>
              <a:defRPr/>
            </a:pPr>
            <a:r>
              <a:rPr lang="es-ES" sz="4600" dirty="0">
                <a:solidFill>
                  <a:srgbClr val="002060"/>
                </a:solidFill>
              </a:rPr>
              <a:t>	Falta de antídoto</a:t>
            </a:r>
          </a:p>
          <a:p>
            <a:pPr fontAlgn="auto">
              <a:spcAft>
                <a:spcPts val="0"/>
              </a:spcAft>
              <a:buFont typeface="Arial" pitchFamily="34" charset="0"/>
              <a:buChar char="•"/>
              <a:defRPr/>
            </a:pPr>
            <a:endParaRPr lang="es-ES" sz="4600" dirty="0">
              <a:solidFill>
                <a:schemeClr val="tx2">
                  <a:lumMod val="50000"/>
                </a:schemeClr>
              </a:solidFill>
            </a:endParaRPr>
          </a:p>
        </p:txBody>
      </p:sp>
      <p:pic>
        <p:nvPicPr>
          <p:cNvPr id="64514" name="Picture 2"/>
          <p:cNvPicPr>
            <a:picLocks noChangeAspect="1" noChangeArrowheads="1"/>
          </p:cNvPicPr>
          <p:nvPr/>
        </p:nvPicPr>
        <p:blipFill>
          <a:blip r:embed="rId2"/>
          <a:srcRect/>
          <a:stretch>
            <a:fillRect/>
          </a:stretch>
        </p:blipFill>
        <p:spPr bwMode="auto">
          <a:xfrm>
            <a:off x="4427538" y="257175"/>
            <a:ext cx="4465637" cy="3673475"/>
          </a:xfrm>
          <a:prstGeom prst="rect">
            <a:avLst/>
          </a:prstGeom>
          <a:noFill/>
          <a:ln w="9525">
            <a:noFill/>
            <a:miter lim="800000"/>
            <a:headEnd/>
            <a:tailEnd/>
          </a:ln>
        </p:spPr>
      </p:pic>
      <p:pic>
        <p:nvPicPr>
          <p:cNvPr id="64515" name="Picture 2"/>
          <p:cNvPicPr>
            <a:picLocks noChangeAspect="1" noChangeArrowheads="1"/>
          </p:cNvPicPr>
          <p:nvPr/>
        </p:nvPicPr>
        <p:blipFill>
          <a:blip r:embed="rId3"/>
          <a:srcRect/>
          <a:stretch>
            <a:fillRect/>
          </a:stretch>
        </p:blipFill>
        <p:spPr bwMode="auto">
          <a:xfrm>
            <a:off x="323850" y="260350"/>
            <a:ext cx="1944688" cy="1292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31913" y="333375"/>
            <a:ext cx="7524750" cy="1084263"/>
          </a:xfrm>
        </p:spPr>
        <p:txBody>
          <a:bodyPr/>
          <a:lstStyle/>
          <a:p>
            <a:pPr fontAlgn="auto">
              <a:spcAft>
                <a:spcPts val="0"/>
              </a:spcAft>
              <a:defRPr/>
            </a:pPr>
            <a:r>
              <a:rPr lang="es-ES" sz="2800" b="1" dirty="0" smtClean="0">
                <a:solidFill>
                  <a:schemeClr val="tx2">
                    <a:lumMod val="50000"/>
                  </a:schemeClr>
                </a:solidFill>
                <a:effectLst>
                  <a:outerShdw blurRad="38100" dist="38100" dir="2700000" algn="tl">
                    <a:srgbClr val="000000">
                      <a:alpha val="43137"/>
                    </a:srgbClr>
                  </a:outerShdw>
                </a:effectLst>
              </a:rPr>
              <a:t>¿Comparación entre poblaciones?</a:t>
            </a:r>
            <a:endParaRPr lang="es-ES" sz="2800" b="1" dirty="0">
              <a:solidFill>
                <a:schemeClr val="tx2">
                  <a:lumMod val="50000"/>
                </a:schemeClr>
              </a:solidFill>
              <a:effectLst>
                <a:outerShdw blurRad="38100" dist="38100" dir="2700000" algn="tl">
                  <a:srgbClr val="000000">
                    <a:alpha val="43137"/>
                  </a:srgbClr>
                </a:outerShdw>
              </a:effectLst>
            </a:endParaRPr>
          </a:p>
        </p:txBody>
      </p:sp>
      <p:graphicFrame>
        <p:nvGraphicFramePr>
          <p:cNvPr id="5" name="4 Marcador de contenido"/>
          <p:cNvGraphicFramePr>
            <a:graphicFrameLocks noGrp="1"/>
          </p:cNvGraphicFramePr>
          <p:nvPr>
            <p:ph idx="1"/>
          </p:nvPr>
        </p:nvGraphicFramePr>
        <p:xfrm>
          <a:off x="468313" y="1557338"/>
          <a:ext cx="8137525" cy="2970212"/>
        </p:xfrm>
        <a:graphic>
          <a:graphicData uri="http://schemas.openxmlformats.org/drawingml/2006/table">
            <a:tbl>
              <a:tblPr firstRow="1" bandRow="1">
                <a:tableStyleId>{5C22544A-7EE6-4342-B048-85BDC9FD1C3A}</a:tableStyleId>
              </a:tblPr>
              <a:tblGrid>
                <a:gridCol w="3401022"/>
                <a:gridCol w="2593268"/>
                <a:gridCol w="2142614"/>
              </a:tblGrid>
              <a:tr h="559658">
                <a:tc>
                  <a:txBody>
                    <a:bodyPr/>
                    <a:lstStyle/>
                    <a:p>
                      <a:pPr algn="ctr"/>
                      <a:r>
                        <a:rPr lang="es-ES" sz="2200" dirty="0" smtClean="0"/>
                        <a:t>Porcentaje de pacientes</a:t>
                      </a:r>
                      <a:endParaRPr lang="es-ES" sz="2200" dirty="0"/>
                    </a:p>
                  </a:txBody>
                  <a:tcPr/>
                </a:tc>
                <a:tc>
                  <a:txBody>
                    <a:bodyPr/>
                    <a:lstStyle/>
                    <a:p>
                      <a:pPr algn="ctr"/>
                      <a:r>
                        <a:rPr lang="es-ES" sz="2200" dirty="0" smtClean="0"/>
                        <a:t>Estudio</a:t>
                      </a:r>
                      <a:r>
                        <a:rPr lang="es-ES" sz="2200" baseline="0" dirty="0" smtClean="0"/>
                        <a:t> RELY</a:t>
                      </a:r>
                      <a:endParaRPr lang="es-ES" sz="2200" dirty="0"/>
                    </a:p>
                  </a:txBody>
                  <a:tcPr/>
                </a:tc>
                <a:tc>
                  <a:txBody>
                    <a:bodyPr/>
                    <a:lstStyle/>
                    <a:p>
                      <a:pPr algn="ctr"/>
                      <a:r>
                        <a:rPr lang="es-ES" sz="2200" dirty="0" smtClean="0"/>
                        <a:t>Nueva Zelanda</a:t>
                      </a:r>
                      <a:endParaRPr lang="es-ES" sz="2200" dirty="0"/>
                    </a:p>
                  </a:txBody>
                  <a:tcPr/>
                </a:tc>
              </a:tr>
              <a:tr h="559658">
                <a:tc>
                  <a:txBody>
                    <a:bodyPr/>
                    <a:lstStyle/>
                    <a:p>
                      <a:pPr algn="ctr"/>
                      <a:r>
                        <a:rPr lang="es-ES" sz="2200" dirty="0" smtClean="0">
                          <a:solidFill>
                            <a:srgbClr val="002060"/>
                          </a:solidFill>
                        </a:rPr>
                        <a:t>Edad &gt; 80 años</a:t>
                      </a:r>
                      <a:endParaRPr lang="es-ES" sz="2200" dirty="0">
                        <a:solidFill>
                          <a:srgbClr val="002060"/>
                        </a:solidFill>
                      </a:endParaRPr>
                    </a:p>
                  </a:txBody>
                  <a:tcPr/>
                </a:tc>
                <a:tc>
                  <a:txBody>
                    <a:bodyPr/>
                    <a:lstStyle/>
                    <a:p>
                      <a:pPr algn="ctr"/>
                      <a:r>
                        <a:rPr lang="es-ES" sz="2200" dirty="0" smtClean="0">
                          <a:solidFill>
                            <a:srgbClr val="002060"/>
                          </a:solidFill>
                        </a:rPr>
                        <a:t>33 %</a:t>
                      </a:r>
                      <a:endParaRPr lang="es-ES" sz="2200" dirty="0">
                        <a:solidFill>
                          <a:srgbClr val="002060"/>
                        </a:solidFill>
                      </a:endParaRPr>
                    </a:p>
                  </a:txBody>
                  <a:tcPr/>
                </a:tc>
                <a:tc>
                  <a:txBody>
                    <a:bodyPr/>
                    <a:lstStyle/>
                    <a:p>
                      <a:pPr algn="ctr"/>
                      <a:r>
                        <a:rPr lang="es-ES" sz="2200" dirty="0" smtClean="0">
                          <a:solidFill>
                            <a:srgbClr val="002060"/>
                          </a:solidFill>
                        </a:rPr>
                        <a:t>66 %</a:t>
                      </a:r>
                      <a:endParaRPr lang="es-ES" sz="2200" dirty="0">
                        <a:solidFill>
                          <a:srgbClr val="002060"/>
                        </a:solidFill>
                      </a:endParaRPr>
                    </a:p>
                  </a:txBody>
                  <a:tcPr/>
                </a:tc>
              </a:tr>
              <a:tr h="551991">
                <a:tc>
                  <a:txBody>
                    <a:bodyPr/>
                    <a:lstStyle/>
                    <a:p>
                      <a:pPr algn="ctr"/>
                      <a:r>
                        <a:rPr lang="es-ES" sz="2200" dirty="0" smtClean="0">
                          <a:solidFill>
                            <a:srgbClr val="002060"/>
                          </a:solidFill>
                        </a:rPr>
                        <a:t>Peso &lt; 60 Kg</a:t>
                      </a:r>
                      <a:endParaRPr lang="es-ES" sz="2200" dirty="0">
                        <a:solidFill>
                          <a:srgbClr val="002060"/>
                        </a:solidFill>
                      </a:endParaRPr>
                    </a:p>
                  </a:txBody>
                  <a:tcPr/>
                </a:tc>
                <a:tc>
                  <a:txBody>
                    <a:bodyPr/>
                    <a:lstStyle/>
                    <a:p>
                      <a:pPr algn="ctr"/>
                      <a:r>
                        <a:rPr lang="es-ES" sz="2200" dirty="0" smtClean="0">
                          <a:solidFill>
                            <a:srgbClr val="002060"/>
                          </a:solidFill>
                        </a:rPr>
                        <a:t>33%</a:t>
                      </a:r>
                      <a:endParaRPr lang="es-ES" sz="2200" dirty="0">
                        <a:solidFill>
                          <a:srgbClr val="002060"/>
                        </a:solidFill>
                      </a:endParaRPr>
                    </a:p>
                  </a:txBody>
                  <a:tcPr/>
                </a:tc>
                <a:tc>
                  <a:txBody>
                    <a:bodyPr/>
                    <a:lstStyle/>
                    <a:p>
                      <a:pPr algn="ctr"/>
                      <a:r>
                        <a:rPr lang="es-ES" sz="2200" dirty="0" smtClean="0">
                          <a:solidFill>
                            <a:srgbClr val="002060"/>
                          </a:solidFill>
                        </a:rPr>
                        <a:t>50%</a:t>
                      </a:r>
                      <a:endParaRPr lang="es-ES" sz="2200" dirty="0">
                        <a:solidFill>
                          <a:srgbClr val="002060"/>
                        </a:solidFill>
                      </a:endParaRPr>
                    </a:p>
                  </a:txBody>
                  <a:tcPr/>
                </a:tc>
              </a:tr>
              <a:tr h="704957">
                <a:tc>
                  <a:txBody>
                    <a:bodyPr/>
                    <a:lstStyle/>
                    <a:p>
                      <a:pPr algn="ctr"/>
                      <a:r>
                        <a:rPr lang="es-ES" sz="2200" dirty="0" smtClean="0">
                          <a:solidFill>
                            <a:srgbClr val="002060"/>
                          </a:solidFill>
                        </a:rPr>
                        <a:t>Aclaramiento creatinina inferior a 50 ml/min</a:t>
                      </a:r>
                      <a:endParaRPr lang="es-ES" sz="2200" dirty="0">
                        <a:solidFill>
                          <a:srgbClr val="002060"/>
                        </a:solidFill>
                      </a:endParaRPr>
                    </a:p>
                  </a:txBody>
                  <a:tcPr/>
                </a:tc>
                <a:tc>
                  <a:txBody>
                    <a:bodyPr/>
                    <a:lstStyle/>
                    <a:p>
                      <a:pPr algn="ctr"/>
                      <a:r>
                        <a:rPr lang="es-ES" sz="2200" dirty="0" smtClean="0">
                          <a:solidFill>
                            <a:srgbClr val="002060"/>
                          </a:solidFill>
                        </a:rPr>
                        <a:t>20 % </a:t>
                      </a:r>
                      <a:endParaRPr lang="es-ES" sz="2200" dirty="0">
                        <a:solidFill>
                          <a:srgbClr val="00206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200" dirty="0" smtClean="0">
                          <a:solidFill>
                            <a:srgbClr val="002060"/>
                          </a:solidFill>
                        </a:rPr>
                        <a:t>58%</a:t>
                      </a:r>
                    </a:p>
                    <a:p>
                      <a:pPr algn="ctr"/>
                      <a:endParaRPr lang="es-ES" sz="2200" dirty="0">
                        <a:solidFill>
                          <a:srgbClr val="002060"/>
                        </a:solidFill>
                      </a:endParaRPr>
                    </a:p>
                  </a:txBody>
                  <a:tcPr/>
                </a:tc>
              </a:tr>
            </a:tbl>
          </a:graphicData>
        </a:graphic>
      </p:graphicFrame>
      <p:pic>
        <p:nvPicPr>
          <p:cNvPr id="65560" name="Picture 2"/>
          <p:cNvPicPr>
            <a:picLocks noChangeAspect="1" noChangeArrowheads="1"/>
          </p:cNvPicPr>
          <p:nvPr/>
        </p:nvPicPr>
        <p:blipFill>
          <a:blip r:embed="rId2"/>
          <a:srcRect/>
          <a:stretch>
            <a:fillRect/>
          </a:stretch>
        </p:blipFill>
        <p:spPr bwMode="auto">
          <a:xfrm>
            <a:off x="7092950" y="5373688"/>
            <a:ext cx="1944688" cy="1292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850" y="274638"/>
            <a:ext cx="8496300" cy="1138237"/>
          </a:xfrm>
        </p:spPr>
        <p:txBody>
          <a:bodyPr/>
          <a:lstStyle/>
          <a:p>
            <a:pPr algn="r" fontAlgn="auto">
              <a:spcAft>
                <a:spcPts val="0"/>
              </a:spcAft>
              <a:defRPr/>
            </a:pPr>
            <a:r>
              <a:rPr lang="es-ES" sz="2800" b="1" dirty="0">
                <a:solidFill>
                  <a:schemeClr val="tx2">
                    <a:lumMod val="50000"/>
                  </a:schemeClr>
                </a:solidFill>
                <a:effectLst>
                  <a:outerShdw blurRad="38100" dist="38100" dir="2700000" algn="tl">
                    <a:srgbClr val="000000">
                      <a:alpha val="43137"/>
                    </a:srgbClr>
                  </a:outerShdw>
                </a:effectLst>
              </a:rPr>
              <a:t>Error en </a:t>
            </a:r>
            <a:r>
              <a:rPr lang="es-ES" sz="2800" b="1" dirty="0" smtClean="0">
                <a:solidFill>
                  <a:schemeClr val="tx2">
                    <a:lumMod val="50000"/>
                  </a:schemeClr>
                </a:solidFill>
                <a:effectLst>
                  <a:outerShdw blurRad="38100" dist="38100" dir="2700000" algn="tl">
                    <a:srgbClr val="000000">
                      <a:alpha val="43137"/>
                    </a:srgbClr>
                  </a:outerShdw>
                </a:effectLst>
              </a:rPr>
              <a:t>prescripción incluyendo la insuficiencia renal</a:t>
            </a:r>
            <a:endParaRPr lang="es-ES" sz="2800" dirty="0">
              <a:solidFill>
                <a:schemeClr val="tx2">
                  <a:lumMod val="50000"/>
                </a:schemeClr>
              </a:solidFill>
            </a:endParaRPr>
          </a:p>
        </p:txBody>
      </p:sp>
      <p:sp>
        <p:nvSpPr>
          <p:cNvPr id="66562" name="2 Marcador de contenido"/>
          <p:cNvSpPr>
            <a:spLocks noGrp="1"/>
          </p:cNvSpPr>
          <p:nvPr>
            <p:ph idx="1"/>
          </p:nvPr>
        </p:nvSpPr>
        <p:spPr/>
        <p:txBody>
          <a:bodyPr/>
          <a:lstStyle/>
          <a:p>
            <a:pPr marL="0" indent="0">
              <a:buFont typeface="Arial" charset="0"/>
              <a:buNone/>
            </a:pPr>
            <a:r>
              <a:rPr lang="es-ES" sz="2200" smtClean="0">
                <a:solidFill>
                  <a:srgbClr val="002060"/>
                </a:solidFill>
              </a:rPr>
              <a:t>4 pacientes antes de comenzar suspendieron warfarina demasiado pronto por lo que estuvieron durante un tiempo con INR inferiores a 2</a:t>
            </a:r>
          </a:p>
          <a:p>
            <a:pPr marL="0" indent="0">
              <a:buFont typeface="Arial" charset="0"/>
              <a:buNone/>
            </a:pPr>
            <a:endParaRPr lang="es-ES" sz="2200" smtClean="0">
              <a:solidFill>
                <a:srgbClr val="002060"/>
              </a:solidFill>
            </a:endParaRPr>
          </a:p>
          <a:p>
            <a:pPr marL="0" indent="0">
              <a:buFont typeface="Arial" charset="0"/>
              <a:buNone/>
            </a:pPr>
            <a:endParaRPr lang="es-ES" sz="2200" smtClean="0">
              <a:solidFill>
                <a:srgbClr val="002060"/>
              </a:solidFill>
            </a:endParaRPr>
          </a:p>
          <a:p>
            <a:pPr marL="0" indent="0">
              <a:buFont typeface="Arial" charset="0"/>
              <a:buNone/>
            </a:pPr>
            <a:r>
              <a:rPr lang="es-ES" sz="2200" smtClean="0">
                <a:solidFill>
                  <a:srgbClr val="002060"/>
                </a:solidFill>
              </a:rPr>
              <a:t>6 pacientes con insuficiencia renal previa</a:t>
            </a:r>
          </a:p>
          <a:p>
            <a:pPr marL="0" indent="0">
              <a:buFont typeface="Arial" charset="0"/>
              <a:buNone/>
            </a:pPr>
            <a:endParaRPr lang="es-ES" sz="2200" smtClean="0">
              <a:solidFill>
                <a:srgbClr val="002060"/>
              </a:solidFill>
            </a:endParaRPr>
          </a:p>
        </p:txBody>
      </p:sp>
      <p:pic>
        <p:nvPicPr>
          <p:cNvPr id="66563" name="Picture 2"/>
          <p:cNvPicPr>
            <a:picLocks noChangeAspect="1" noChangeArrowheads="1"/>
          </p:cNvPicPr>
          <p:nvPr/>
        </p:nvPicPr>
        <p:blipFill>
          <a:blip r:embed="rId3"/>
          <a:srcRect/>
          <a:stretch>
            <a:fillRect/>
          </a:stretch>
        </p:blipFill>
        <p:spPr bwMode="auto">
          <a:xfrm>
            <a:off x="7019925" y="5445125"/>
            <a:ext cx="1944688" cy="1292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2"/>
          <a:srcRect/>
          <a:stretch>
            <a:fillRect/>
          </a:stretch>
        </p:blipFill>
        <p:spPr bwMode="auto">
          <a:xfrm>
            <a:off x="1835150" y="260350"/>
            <a:ext cx="5049838" cy="639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ChangeAspect="1" noChangeArrowheads="1"/>
          </p:cNvPicPr>
          <p:nvPr/>
        </p:nvPicPr>
        <p:blipFill>
          <a:blip r:embed="rId2"/>
          <a:srcRect l="6828" t="32343" r="2316" b="24927"/>
          <a:stretch>
            <a:fillRect/>
          </a:stretch>
        </p:blipFill>
        <p:spPr bwMode="auto">
          <a:xfrm>
            <a:off x="260350" y="549275"/>
            <a:ext cx="8704263" cy="2557463"/>
          </a:xfrm>
          <a:prstGeom prst="rect">
            <a:avLst/>
          </a:prstGeom>
          <a:noFill/>
          <a:ln w="9525">
            <a:noFill/>
            <a:miter lim="800000"/>
            <a:headEnd/>
            <a:tailEnd/>
          </a:ln>
        </p:spPr>
      </p:pic>
      <p:sp>
        <p:nvSpPr>
          <p:cNvPr id="80898" name="2 Rectángulo"/>
          <p:cNvSpPr>
            <a:spLocks noChangeArrowheads="1"/>
          </p:cNvSpPr>
          <p:nvPr/>
        </p:nvSpPr>
        <p:spPr bwMode="auto">
          <a:xfrm>
            <a:off x="250825" y="3197225"/>
            <a:ext cx="8497888" cy="2484438"/>
          </a:xfrm>
          <a:prstGeom prst="rect">
            <a:avLst/>
          </a:prstGeom>
          <a:noFill/>
          <a:ln w="9525">
            <a:noFill/>
            <a:miter lim="800000"/>
            <a:headEnd/>
            <a:tailEnd/>
          </a:ln>
        </p:spPr>
        <p:txBody>
          <a:bodyPr>
            <a:spAutoFit/>
          </a:bodyPr>
          <a:lstStyle/>
          <a:p>
            <a:pPr fontAlgn="auto">
              <a:spcBef>
                <a:spcPct val="20000"/>
              </a:spcBef>
              <a:spcAft>
                <a:spcPts val="0"/>
              </a:spcAft>
              <a:buClr>
                <a:schemeClr val="accent1"/>
              </a:buClr>
              <a:defRPr/>
            </a:pPr>
            <a:r>
              <a:rPr lang="en-US" sz="2100" dirty="0">
                <a:solidFill>
                  <a:srgbClr val="002060"/>
                </a:solidFill>
                <a:latin typeface="+mn-lt"/>
              </a:rPr>
              <a:t>Los </a:t>
            </a:r>
            <a:r>
              <a:rPr lang="en-US" sz="2100" dirty="0" err="1">
                <a:solidFill>
                  <a:srgbClr val="002060"/>
                </a:solidFill>
                <a:latin typeface="+mn-lt"/>
              </a:rPr>
              <a:t>nuevos</a:t>
            </a:r>
            <a:r>
              <a:rPr lang="en-US" sz="2100" dirty="0">
                <a:solidFill>
                  <a:srgbClr val="002060"/>
                </a:solidFill>
                <a:latin typeface="+mn-lt"/>
              </a:rPr>
              <a:t> ACO (</a:t>
            </a:r>
            <a:r>
              <a:rPr lang="en-US" sz="2100" dirty="0" err="1">
                <a:solidFill>
                  <a:srgbClr val="002060"/>
                </a:solidFill>
                <a:latin typeface="+mn-lt"/>
              </a:rPr>
              <a:t>dabigatran</a:t>
            </a:r>
            <a:r>
              <a:rPr lang="en-US" sz="2100" dirty="0">
                <a:solidFill>
                  <a:srgbClr val="002060"/>
                </a:solidFill>
                <a:latin typeface="+mn-lt"/>
              </a:rPr>
              <a:t>, </a:t>
            </a:r>
            <a:r>
              <a:rPr lang="en-US" sz="2100" dirty="0" err="1">
                <a:solidFill>
                  <a:srgbClr val="002060"/>
                </a:solidFill>
                <a:latin typeface="+mn-lt"/>
              </a:rPr>
              <a:t>rivaroxaban</a:t>
            </a:r>
            <a:r>
              <a:rPr lang="en-US" sz="2100" dirty="0">
                <a:solidFill>
                  <a:srgbClr val="002060"/>
                </a:solidFill>
                <a:latin typeface="+mn-lt"/>
              </a:rPr>
              <a:t> y </a:t>
            </a:r>
            <a:r>
              <a:rPr lang="en-US" sz="2100" dirty="0" err="1">
                <a:solidFill>
                  <a:srgbClr val="002060"/>
                </a:solidFill>
                <a:latin typeface="+mn-lt"/>
              </a:rPr>
              <a:t>apixaban</a:t>
            </a:r>
            <a:r>
              <a:rPr lang="en-US" sz="2100" dirty="0">
                <a:solidFill>
                  <a:srgbClr val="002060"/>
                </a:solidFill>
                <a:latin typeface="+mn-lt"/>
              </a:rPr>
              <a:t>) en </a:t>
            </a:r>
            <a:r>
              <a:rPr lang="en-US" sz="2100" dirty="0" err="1">
                <a:solidFill>
                  <a:srgbClr val="002060"/>
                </a:solidFill>
                <a:latin typeface="+mn-lt"/>
              </a:rPr>
              <a:t>sus</a:t>
            </a:r>
            <a:r>
              <a:rPr lang="en-US" sz="2100" dirty="0">
                <a:solidFill>
                  <a:srgbClr val="002060"/>
                </a:solidFill>
                <a:latin typeface="+mn-lt"/>
              </a:rPr>
              <a:t> </a:t>
            </a:r>
            <a:r>
              <a:rPr lang="en-US" sz="2100" dirty="0" err="1">
                <a:solidFill>
                  <a:srgbClr val="002060"/>
                </a:solidFill>
                <a:latin typeface="+mn-lt"/>
              </a:rPr>
              <a:t>respectivos</a:t>
            </a:r>
            <a:r>
              <a:rPr lang="en-US" sz="2100" dirty="0">
                <a:solidFill>
                  <a:srgbClr val="002060"/>
                </a:solidFill>
                <a:latin typeface="+mn-lt"/>
              </a:rPr>
              <a:t> </a:t>
            </a:r>
            <a:r>
              <a:rPr lang="en-US" sz="2100" dirty="0" err="1">
                <a:solidFill>
                  <a:srgbClr val="002060"/>
                </a:solidFill>
                <a:latin typeface="+mn-lt"/>
              </a:rPr>
              <a:t>ensayos</a:t>
            </a:r>
            <a:r>
              <a:rPr lang="en-US" sz="2100" dirty="0">
                <a:solidFill>
                  <a:srgbClr val="002060"/>
                </a:solidFill>
                <a:latin typeface="+mn-lt"/>
              </a:rPr>
              <a:t> </a:t>
            </a:r>
            <a:r>
              <a:rPr lang="en-US" sz="2100" dirty="0" err="1">
                <a:solidFill>
                  <a:srgbClr val="002060"/>
                </a:solidFill>
                <a:latin typeface="+mn-lt"/>
              </a:rPr>
              <a:t>clínicos</a:t>
            </a:r>
            <a:r>
              <a:rPr lang="en-US" sz="2100" dirty="0">
                <a:solidFill>
                  <a:srgbClr val="002060"/>
                </a:solidFill>
                <a:latin typeface="+mn-lt"/>
              </a:rPr>
              <a:t> </a:t>
            </a:r>
            <a:r>
              <a:rPr lang="en-US" sz="2100" dirty="0" err="1">
                <a:solidFill>
                  <a:srgbClr val="002060"/>
                </a:solidFill>
                <a:latin typeface="+mn-lt"/>
              </a:rPr>
              <a:t>pivotales</a:t>
            </a:r>
            <a:r>
              <a:rPr lang="en-US" sz="2100" dirty="0">
                <a:solidFill>
                  <a:srgbClr val="002060"/>
                </a:solidFill>
                <a:latin typeface="+mn-lt"/>
              </a:rPr>
              <a:t> </a:t>
            </a:r>
            <a:r>
              <a:rPr lang="en-US" sz="2100" dirty="0" err="1">
                <a:solidFill>
                  <a:srgbClr val="002060"/>
                </a:solidFill>
                <a:latin typeface="+mn-lt"/>
              </a:rPr>
              <a:t>muestran</a:t>
            </a:r>
            <a:r>
              <a:rPr lang="en-US" sz="2100" dirty="0">
                <a:solidFill>
                  <a:srgbClr val="002060"/>
                </a:solidFill>
                <a:latin typeface="+mn-lt"/>
              </a:rPr>
              <a:t> un </a:t>
            </a:r>
            <a:r>
              <a:rPr lang="en-US" sz="2100" b="1" dirty="0" err="1">
                <a:solidFill>
                  <a:srgbClr val="002060"/>
                </a:solidFill>
                <a:latin typeface="+mn-lt"/>
              </a:rPr>
              <a:t>beneficio</a:t>
            </a:r>
            <a:r>
              <a:rPr lang="en-US" sz="2100" b="1" dirty="0">
                <a:solidFill>
                  <a:srgbClr val="002060"/>
                </a:solidFill>
                <a:latin typeface="+mn-lt"/>
              </a:rPr>
              <a:t> </a:t>
            </a:r>
            <a:r>
              <a:rPr lang="en-US" sz="2100" b="1" dirty="0" err="1">
                <a:solidFill>
                  <a:srgbClr val="002060"/>
                </a:solidFill>
                <a:latin typeface="+mn-lt"/>
              </a:rPr>
              <a:t>riesgo</a:t>
            </a:r>
            <a:r>
              <a:rPr lang="en-US" sz="2100" b="1" dirty="0">
                <a:solidFill>
                  <a:srgbClr val="002060"/>
                </a:solidFill>
                <a:latin typeface="+mn-lt"/>
              </a:rPr>
              <a:t> favorable</a:t>
            </a:r>
          </a:p>
          <a:p>
            <a:pPr fontAlgn="auto">
              <a:spcBef>
                <a:spcPct val="20000"/>
              </a:spcBef>
              <a:spcAft>
                <a:spcPts val="0"/>
              </a:spcAft>
              <a:buClr>
                <a:schemeClr val="accent1"/>
              </a:buClr>
              <a:defRPr/>
            </a:pPr>
            <a:endParaRPr lang="es-ES" sz="2100" dirty="0">
              <a:solidFill>
                <a:srgbClr val="002060"/>
              </a:solidFill>
              <a:latin typeface="+mn-lt"/>
            </a:endParaRPr>
          </a:p>
          <a:p>
            <a:pPr fontAlgn="auto">
              <a:spcBef>
                <a:spcPct val="20000"/>
              </a:spcBef>
              <a:spcAft>
                <a:spcPts val="0"/>
              </a:spcAft>
              <a:buClr>
                <a:schemeClr val="accent1"/>
              </a:buClr>
              <a:defRPr/>
            </a:pPr>
            <a:r>
              <a:rPr lang="en-US" sz="2100" dirty="0">
                <a:solidFill>
                  <a:srgbClr val="002060"/>
                </a:solidFill>
                <a:latin typeface="+mn-lt"/>
              </a:rPr>
              <a:t>El </a:t>
            </a:r>
            <a:r>
              <a:rPr lang="en-US" sz="2100" dirty="0" err="1">
                <a:solidFill>
                  <a:srgbClr val="002060"/>
                </a:solidFill>
                <a:latin typeface="+mn-lt"/>
              </a:rPr>
              <a:t>beneficio</a:t>
            </a:r>
            <a:r>
              <a:rPr lang="en-US" sz="2100" dirty="0">
                <a:solidFill>
                  <a:srgbClr val="002060"/>
                </a:solidFill>
                <a:latin typeface="+mn-lt"/>
              </a:rPr>
              <a:t> </a:t>
            </a:r>
            <a:r>
              <a:rPr lang="en-US" sz="2100" dirty="0" err="1">
                <a:solidFill>
                  <a:srgbClr val="002060"/>
                </a:solidFill>
                <a:latin typeface="+mn-lt"/>
              </a:rPr>
              <a:t>sólo</a:t>
            </a:r>
            <a:r>
              <a:rPr lang="en-US" sz="2100" dirty="0">
                <a:solidFill>
                  <a:srgbClr val="002060"/>
                </a:solidFill>
                <a:latin typeface="+mn-lt"/>
              </a:rPr>
              <a:t> </a:t>
            </a:r>
            <a:r>
              <a:rPr lang="en-US" sz="2100" dirty="0" err="1">
                <a:solidFill>
                  <a:srgbClr val="002060"/>
                </a:solidFill>
                <a:latin typeface="+mn-lt"/>
              </a:rPr>
              <a:t>es</a:t>
            </a:r>
            <a:r>
              <a:rPr lang="en-US" sz="2100" dirty="0">
                <a:solidFill>
                  <a:srgbClr val="002060"/>
                </a:solidFill>
                <a:latin typeface="+mn-lt"/>
              </a:rPr>
              <a:t> </a:t>
            </a:r>
            <a:r>
              <a:rPr lang="en-US" sz="2100" dirty="0" err="1">
                <a:solidFill>
                  <a:srgbClr val="002060"/>
                </a:solidFill>
                <a:latin typeface="+mn-lt"/>
              </a:rPr>
              <a:t>negativo</a:t>
            </a:r>
            <a:r>
              <a:rPr lang="en-US" sz="2100" dirty="0">
                <a:solidFill>
                  <a:srgbClr val="002060"/>
                </a:solidFill>
                <a:latin typeface="+mn-lt"/>
              </a:rPr>
              <a:t> en </a:t>
            </a:r>
            <a:r>
              <a:rPr lang="en-US" sz="2100" dirty="0" err="1">
                <a:solidFill>
                  <a:srgbClr val="002060"/>
                </a:solidFill>
                <a:latin typeface="+mn-lt"/>
              </a:rPr>
              <a:t>pacientes</a:t>
            </a:r>
            <a:r>
              <a:rPr lang="en-US" sz="2100" dirty="0">
                <a:solidFill>
                  <a:srgbClr val="002060"/>
                </a:solidFill>
                <a:latin typeface="+mn-lt"/>
              </a:rPr>
              <a:t> con </a:t>
            </a:r>
            <a:r>
              <a:rPr lang="en-US" sz="2100" dirty="0" err="1">
                <a:solidFill>
                  <a:srgbClr val="002060"/>
                </a:solidFill>
                <a:latin typeface="+mn-lt"/>
              </a:rPr>
              <a:t>puntuación</a:t>
            </a:r>
            <a:r>
              <a:rPr lang="en-US" sz="2100" dirty="0">
                <a:solidFill>
                  <a:srgbClr val="002060"/>
                </a:solidFill>
                <a:latin typeface="+mn-lt"/>
              </a:rPr>
              <a:t> CHAD2SD2-VASc =0 (mayor </a:t>
            </a:r>
            <a:r>
              <a:rPr lang="en-US" sz="2100" dirty="0" err="1">
                <a:solidFill>
                  <a:srgbClr val="002060"/>
                </a:solidFill>
                <a:latin typeface="+mn-lt"/>
              </a:rPr>
              <a:t>riesgo</a:t>
            </a:r>
            <a:r>
              <a:rPr lang="en-US" sz="2100" dirty="0">
                <a:solidFill>
                  <a:srgbClr val="002060"/>
                </a:solidFill>
                <a:latin typeface="+mn-lt"/>
              </a:rPr>
              <a:t> de </a:t>
            </a:r>
            <a:r>
              <a:rPr lang="en-US" sz="2100" dirty="0" err="1">
                <a:solidFill>
                  <a:srgbClr val="002060"/>
                </a:solidFill>
                <a:latin typeface="+mn-lt"/>
              </a:rPr>
              <a:t>sangrado</a:t>
            </a:r>
            <a:r>
              <a:rPr lang="en-US" sz="2100" dirty="0">
                <a:solidFill>
                  <a:srgbClr val="002060"/>
                </a:solidFill>
                <a:latin typeface="+mn-lt"/>
              </a:rPr>
              <a:t> </a:t>
            </a:r>
            <a:r>
              <a:rPr lang="en-US" sz="2100" dirty="0" err="1">
                <a:solidFill>
                  <a:srgbClr val="002060"/>
                </a:solidFill>
                <a:latin typeface="+mn-lt"/>
              </a:rPr>
              <a:t>que</a:t>
            </a:r>
            <a:r>
              <a:rPr lang="en-US" sz="2100" dirty="0">
                <a:solidFill>
                  <a:srgbClr val="002060"/>
                </a:solidFill>
                <a:latin typeface="+mn-lt"/>
              </a:rPr>
              <a:t> </a:t>
            </a:r>
            <a:r>
              <a:rPr lang="en-US" sz="2100" dirty="0" err="1">
                <a:solidFill>
                  <a:srgbClr val="002060"/>
                </a:solidFill>
                <a:latin typeface="+mn-lt"/>
              </a:rPr>
              <a:t>beneficio</a:t>
            </a:r>
            <a:r>
              <a:rPr lang="en-US" sz="2100" dirty="0">
                <a:solidFill>
                  <a:srgbClr val="002060"/>
                </a:solidFill>
                <a:latin typeface="+mn-lt"/>
              </a:rPr>
              <a:t>), </a:t>
            </a:r>
            <a:r>
              <a:rPr lang="en-US" sz="2100" dirty="0" err="1">
                <a:solidFill>
                  <a:srgbClr val="002060"/>
                </a:solidFill>
                <a:latin typeface="+mn-lt"/>
              </a:rPr>
              <a:t>realmente</a:t>
            </a:r>
            <a:r>
              <a:rPr lang="en-US" sz="2100" dirty="0">
                <a:solidFill>
                  <a:srgbClr val="002060"/>
                </a:solidFill>
                <a:latin typeface="+mn-lt"/>
              </a:rPr>
              <a:t> son </a:t>
            </a:r>
            <a:r>
              <a:rPr lang="en-US" sz="2100" b="1" dirty="0" err="1">
                <a:solidFill>
                  <a:srgbClr val="002060"/>
                </a:solidFill>
                <a:latin typeface="+mn-lt"/>
              </a:rPr>
              <a:t>pacientes</a:t>
            </a:r>
            <a:r>
              <a:rPr lang="en-US" sz="2100" b="1" dirty="0">
                <a:solidFill>
                  <a:srgbClr val="002060"/>
                </a:solidFill>
                <a:latin typeface="+mn-lt"/>
              </a:rPr>
              <a:t> de </a:t>
            </a:r>
            <a:r>
              <a:rPr lang="en-US" sz="2100" b="1" dirty="0" err="1">
                <a:solidFill>
                  <a:srgbClr val="002060"/>
                </a:solidFill>
                <a:latin typeface="+mn-lt"/>
              </a:rPr>
              <a:t>bajo</a:t>
            </a:r>
            <a:r>
              <a:rPr lang="en-US" sz="2100" b="1" dirty="0">
                <a:solidFill>
                  <a:srgbClr val="002060"/>
                </a:solidFill>
                <a:latin typeface="+mn-lt"/>
              </a:rPr>
              <a:t> </a:t>
            </a:r>
            <a:r>
              <a:rPr lang="en-US" sz="2100" b="1" dirty="0" err="1">
                <a:solidFill>
                  <a:srgbClr val="002060"/>
                </a:solidFill>
                <a:latin typeface="+mn-lt"/>
              </a:rPr>
              <a:t>riesgo</a:t>
            </a:r>
            <a:endParaRPr lang="es-ES" sz="2100" b="1" dirty="0">
              <a:solidFill>
                <a:srgbClr val="002060"/>
              </a:solidFill>
              <a:latin typeface="+mn-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p:cNvPicPr>
            <a:picLocks noChangeAspect="1" noChangeArrowheads="1"/>
          </p:cNvPicPr>
          <p:nvPr/>
        </p:nvPicPr>
        <p:blipFill>
          <a:blip r:embed="rId2"/>
          <a:srcRect/>
          <a:stretch>
            <a:fillRect/>
          </a:stretch>
        </p:blipFill>
        <p:spPr bwMode="auto">
          <a:xfrm>
            <a:off x="417513" y="549275"/>
            <a:ext cx="8329612" cy="560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2"/>
          <a:srcRect/>
          <a:stretch>
            <a:fillRect/>
          </a:stretch>
        </p:blipFill>
        <p:spPr bwMode="auto">
          <a:xfrm>
            <a:off x="250825" y="604838"/>
            <a:ext cx="8731250" cy="5561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850" y="333375"/>
            <a:ext cx="8569325" cy="1084263"/>
          </a:xfrm>
        </p:spPr>
        <p:txBody>
          <a:bodyPr>
            <a:normAutofit fontScale="90000"/>
          </a:bodyPr>
          <a:lstStyle/>
          <a:p>
            <a:pPr algn="r" fontAlgn="auto">
              <a:spcAft>
                <a:spcPts val="0"/>
              </a:spcAft>
              <a:defRPr/>
            </a:pPr>
            <a:r>
              <a:rPr lang="es-ES" sz="2800" b="1" dirty="0" smtClean="0">
                <a:solidFill>
                  <a:schemeClr val="tx2">
                    <a:lumMod val="50000"/>
                  </a:schemeClr>
                </a:solidFill>
                <a:effectLst>
                  <a:outerShdw blurRad="38100" dist="38100" dir="2700000" algn="tl">
                    <a:srgbClr val="000000">
                      <a:alpha val="43137"/>
                    </a:srgbClr>
                  </a:outerShdw>
                </a:effectLst>
              </a:rPr>
              <a:t>¿Qué ocurre con pacientes </a:t>
            </a:r>
            <a:r>
              <a:rPr lang="es-ES" sz="2800" b="1" dirty="0">
                <a:solidFill>
                  <a:schemeClr val="tx2">
                    <a:lumMod val="50000"/>
                  </a:schemeClr>
                </a:solidFill>
                <a:effectLst>
                  <a:outerShdw blurRad="38100" dist="38100" dir="2700000" algn="tl">
                    <a:srgbClr val="000000">
                      <a:alpha val="43137"/>
                    </a:srgbClr>
                  </a:outerShdw>
                </a:effectLst>
              </a:rPr>
              <a:t>que no se están tratando con </a:t>
            </a:r>
            <a:r>
              <a:rPr lang="es-ES" sz="2800" b="1" dirty="0" err="1">
                <a:solidFill>
                  <a:schemeClr val="tx2">
                    <a:lumMod val="50000"/>
                  </a:schemeClr>
                </a:solidFill>
                <a:effectLst>
                  <a:outerShdw blurRad="38100" dist="38100" dir="2700000" algn="tl">
                    <a:srgbClr val="000000">
                      <a:alpha val="43137"/>
                    </a:srgbClr>
                  </a:outerShdw>
                </a:effectLst>
              </a:rPr>
              <a:t>warfarina</a:t>
            </a:r>
            <a:r>
              <a:rPr lang="es-ES" sz="2800" b="1" dirty="0">
                <a:solidFill>
                  <a:schemeClr val="tx2">
                    <a:lumMod val="50000"/>
                  </a:schemeClr>
                </a:solidFill>
                <a:effectLst>
                  <a:outerShdw blurRad="38100" dist="38100" dir="2700000" algn="tl">
                    <a:srgbClr val="000000">
                      <a:alpha val="43137"/>
                    </a:srgbClr>
                  </a:outerShdw>
                </a:effectLst>
              </a:rPr>
              <a:t> pese a </a:t>
            </a:r>
            <a:r>
              <a:rPr lang="es-ES" sz="2800" b="1" dirty="0" smtClean="0">
                <a:solidFill>
                  <a:schemeClr val="tx2">
                    <a:lumMod val="50000"/>
                  </a:schemeClr>
                </a:solidFill>
                <a:effectLst>
                  <a:outerShdw blurRad="38100" dist="38100" dir="2700000" algn="tl">
                    <a:srgbClr val="000000">
                      <a:alpha val="43137"/>
                    </a:srgbClr>
                  </a:outerShdw>
                </a:effectLst>
              </a:rPr>
              <a:t>tener un diagnóstico FA no valvular?</a:t>
            </a:r>
            <a:endParaRPr lang="es-ES" sz="2800" b="1" dirty="0">
              <a:solidFill>
                <a:schemeClr val="tx2">
                  <a:lumMod val="50000"/>
                </a:schemeClr>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p:txBody>
          <a:bodyPr rtlCol="0">
            <a:normAutofit/>
          </a:bodyPr>
          <a:lstStyle/>
          <a:p>
            <a:pPr marL="0" indent="0" fontAlgn="auto">
              <a:spcAft>
                <a:spcPts val="0"/>
              </a:spcAft>
              <a:buFont typeface="Arial" pitchFamily="34" charset="0"/>
              <a:buNone/>
              <a:defRPr/>
            </a:pPr>
            <a:r>
              <a:rPr lang="en-US" sz="2100" dirty="0">
                <a:solidFill>
                  <a:srgbClr val="002060"/>
                </a:solidFill>
              </a:rPr>
              <a:t> CHADS2=0 </a:t>
            </a:r>
            <a:r>
              <a:rPr lang="en-US" sz="2100" dirty="0" err="1">
                <a:solidFill>
                  <a:srgbClr val="002060"/>
                </a:solidFill>
              </a:rPr>
              <a:t>pero</a:t>
            </a:r>
            <a:r>
              <a:rPr lang="en-US" sz="2100" dirty="0">
                <a:solidFill>
                  <a:srgbClr val="002060"/>
                </a:solidFill>
              </a:rPr>
              <a:t> </a:t>
            </a:r>
            <a:r>
              <a:rPr lang="en-US" sz="2100" dirty="0" err="1">
                <a:solidFill>
                  <a:srgbClr val="002060"/>
                </a:solidFill>
              </a:rPr>
              <a:t>elevado</a:t>
            </a:r>
            <a:r>
              <a:rPr lang="en-US" sz="2100" dirty="0">
                <a:solidFill>
                  <a:srgbClr val="002060"/>
                </a:solidFill>
              </a:rPr>
              <a:t> </a:t>
            </a:r>
            <a:r>
              <a:rPr lang="en-US" sz="2100" dirty="0" err="1">
                <a:solidFill>
                  <a:srgbClr val="002060"/>
                </a:solidFill>
              </a:rPr>
              <a:t>riesgo</a:t>
            </a:r>
            <a:r>
              <a:rPr lang="en-US" sz="2100" dirty="0">
                <a:solidFill>
                  <a:srgbClr val="002060"/>
                </a:solidFill>
              </a:rPr>
              <a:t> </a:t>
            </a:r>
            <a:r>
              <a:rPr lang="en-US" sz="2100" dirty="0" err="1">
                <a:solidFill>
                  <a:srgbClr val="002060"/>
                </a:solidFill>
              </a:rPr>
              <a:t>sangrado</a:t>
            </a:r>
            <a:r>
              <a:rPr lang="en-US" sz="2100" dirty="0">
                <a:solidFill>
                  <a:srgbClr val="002060"/>
                </a:solidFill>
              </a:rPr>
              <a:t>, </a:t>
            </a:r>
            <a:r>
              <a:rPr lang="en-US" sz="2100" dirty="0" err="1">
                <a:solidFill>
                  <a:srgbClr val="002060"/>
                </a:solidFill>
              </a:rPr>
              <a:t>apixaban</a:t>
            </a:r>
            <a:r>
              <a:rPr lang="en-US" sz="2100" dirty="0">
                <a:solidFill>
                  <a:srgbClr val="002060"/>
                </a:solidFill>
              </a:rPr>
              <a:t> y </a:t>
            </a:r>
            <a:r>
              <a:rPr lang="en-US" sz="2100" dirty="0" err="1">
                <a:solidFill>
                  <a:srgbClr val="002060"/>
                </a:solidFill>
              </a:rPr>
              <a:t>dabigatran</a:t>
            </a:r>
            <a:r>
              <a:rPr lang="en-US" sz="2100" dirty="0">
                <a:solidFill>
                  <a:srgbClr val="002060"/>
                </a:solidFill>
              </a:rPr>
              <a:t> 110 mg/12 h </a:t>
            </a:r>
            <a:r>
              <a:rPr lang="en-US" sz="2100" dirty="0" err="1">
                <a:solidFill>
                  <a:srgbClr val="002060"/>
                </a:solidFill>
              </a:rPr>
              <a:t>siguen</a:t>
            </a:r>
            <a:r>
              <a:rPr lang="en-US" sz="2100" dirty="0">
                <a:solidFill>
                  <a:srgbClr val="002060"/>
                </a:solidFill>
              </a:rPr>
              <a:t> </a:t>
            </a:r>
            <a:r>
              <a:rPr lang="en-US" sz="2100" dirty="0" err="1">
                <a:solidFill>
                  <a:srgbClr val="002060"/>
                </a:solidFill>
              </a:rPr>
              <a:t>teniendo</a:t>
            </a:r>
            <a:r>
              <a:rPr lang="en-US" sz="2100" dirty="0">
                <a:solidFill>
                  <a:srgbClr val="002060"/>
                </a:solidFill>
              </a:rPr>
              <a:t> un </a:t>
            </a:r>
            <a:r>
              <a:rPr lang="en-US" sz="2100" dirty="0" err="1">
                <a:solidFill>
                  <a:srgbClr val="002060"/>
                </a:solidFill>
              </a:rPr>
              <a:t>beneficio</a:t>
            </a:r>
            <a:r>
              <a:rPr lang="en-US" sz="2100" dirty="0">
                <a:solidFill>
                  <a:srgbClr val="002060"/>
                </a:solidFill>
              </a:rPr>
              <a:t> </a:t>
            </a:r>
            <a:r>
              <a:rPr lang="en-US" sz="2100" dirty="0" err="1">
                <a:solidFill>
                  <a:srgbClr val="002060"/>
                </a:solidFill>
              </a:rPr>
              <a:t>positivo</a:t>
            </a:r>
            <a:r>
              <a:rPr lang="en-US" sz="2100" dirty="0">
                <a:solidFill>
                  <a:srgbClr val="002060"/>
                </a:solidFill>
              </a:rPr>
              <a:t>.</a:t>
            </a:r>
          </a:p>
          <a:p>
            <a:pPr fontAlgn="auto">
              <a:spcAft>
                <a:spcPts val="0"/>
              </a:spcAft>
              <a:buFont typeface="Arial" pitchFamily="34" charset="0"/>
              <a:buChar char="•"/>
              <a:defRPr/>
            </a:pPr>
            <a:endParaRPr lang="es-ES" dirty="0">
              <a:solidFill>
                <a:srgbClr val="002060"/>
              </a:solidFill>
            </a:endParaRPr>
          </a:p>
        </p:txBody>
      </p:sp>
      <p:pic>
        <p:nvPicPr>
          <p:cNvPr id="71683" name="Picture 3"/>
          <p:cNvPicPr>
            <a:picLocks noChangeAspect="1" noChangeArrowheads="1"/>
          </p:cNvPicPr>
          <p:nvPr/>
        </p:nvPicPr>
        <p:blipFill>
          <a:blip r:embed="rId2"/>
          <a:srcRect b="52383"/>
          <a:stretch>
            <a:fillRect/>
          </a:stretch>
        </p:blipFill>
        <p:spPr bwMode="auto">
          <a:xfrm>
            <a:off x="138113" y="3108325"/>
            <a:ext cx="8897937" cy="2697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00338" y="188913"/>
            <a:ext cx="6202362" cy="1212850"/>
          </a:xfrm>
        </p:spPr>
        <p:txBody>
          <a:bodyPr/>
          <a:lstStyle/>
          <a:p>
            <a:pPr algn="r" fontAlgn="auto">
              <a:spcAft>
                <a:spcPts val="0"/>
              </a:spcAft>
              <a:defRPr/>
            </a:pPr>
            <a:r>
              <a:rPr lang="es-ES" sz="2800" b="1" dirty="0" smtClean="0">
                <a:solidFill>
                  <a:schemeClr val="tx2">
                    <a:lumMod val="50000"/>
                  </a:schemeClr>
                </a:solidFill>
                <a:effectLst>
                  <a:outerShdw blurRad="38100" dist="38100" dir="2700000" algn="tl">
                    <a:srgbClr val="000000">
                      <a:alpha val="43137"/>
                    </a:srgbClr>
                  </a:outerShdw>
                </a:effectLst>
              </a:rPr>
              <a:t>Evaluación cumplimiento</a:t>
            </a:r>
            <a:endParaRPr lang="es-ES" sz="2800" b="1" dirty="0">
              <a:solidFill>
                <a:schemeClr val="tx2">
                  <a:lumMod val="50000"/>
                </a:schemeClr>
              </a:solidFill>
              <a:effectLst>
                <a:outerShdw blurRad="38100" dist="38100" dir="2700000" algn="tl">
                  <a:srgbClr val="000000">
                    <a:alpha val="43137"/>
                  </a:srgbClr>
                </a:outerShdw>
              </a:effectLst>
            </a:endParaRPr>
          </a:p>
        </p:txBody>
      </p:sp>
      <p:sp>
        <p:nvSpPr>
          <p:cNvPr id="72706" name="2 Marcador de contenido"/>
          <p:cNvSpPr>
            <a:spLocks noGrp="1"/>
          </p:cNvSpPr>
          <p:nvPr>
            <p:ph idx="1"/>
          </p:nvPr>
        </p:nvSpPr>
        <p:spPr/>
        <p:txBody>
          <a:bodyPr/>
          <a:lstStyle/>
          <a:p>
            <a:pPr marL="0" indent="0">
              <a:buFont typeface="Arial" charset="0"/>
              <a:buNone/>
            </a:pPr>
            <a:endParaRPr lang="es-ES_tradnl" smtClean="0"/>
          </a:p>
        </p:txBody>
      </p:sp>
      <p:pic>
        <p:nvPicPr>
          <p:cNvPr id="72707" name="Picture 2"/>
          <p:cNvPicPr>
            <a:picLocks noChangeAspect="1" noChangeArrowheads="1"/>
          </p:cNvPicPr>
          <p:nvPr/>
        </p:nvPicPr>
        <p:blipFill>
          <a:blip r:embed="rId3"/>
          <a:srcRect l="13393" t="21600" r="16095" b="53290"/>
          <a:stretch>
            <a:fillRect/>
          </a:stretch>
        </p:blipFill>
        <p:spPr bwMode="auto">
          <a:xfrm>
            <a:off x="295275" y="1589088"/>
            <a:ext cx="8597900" cy="1911350"/>
          </a:xfrm>
          <a:prstGeom prst="rect">
            <a:avLst/>
          </a:prstGeom>
          <a:noFill/>
          <a:ln w="9525">
            <a:noFill/>
            <a:miter lim="800000"/>
            <a:headEnd/>
            <a:tailEnd/>
          </a:ln>
        </p:spPr>
      </p:pic>
      <p:pic>
        <p:nvPicPr>
          <p:cNvPr id="72708" name="Picture 3"/>
          <p:cNvPicPr>
            <a:picLocks noChangeAspect="1" noChangeArrowheads="1"/>
          </p:cNvPicPr>
          <p:nvPr/>
        </p:nvPicPr>
        <p:blipFill>
          <a:blip r:embed="rId4"/>
          <a:srcRect l="13385" t="46500" r="15324" b="10834"/>
          <a:stretch>
            <a:fillRect/>
          </a:stretch>
        </p:blipFill>
        <p:spPr bwMode="auto">
          <a:xfrm>
            <a:off x="273050" y="3562350"/>
            <a:ext cx="8691563" cy="3251200"/>
          </a:xfrm>
          <a:prstGeom prst="rect">
            <a:avLst/>
          </a:prstGeom>
          <a:noFill/>
          <a:ln w="9525">
            <a:noFill/>
            <a:miter lim="800000"/>
            <a:headEnd/>
            <a:tailEnd/>
          </a:ln>
        </p:spPr>
      </p:pic>
      <p:pic>
        <p:nvPicPr>
          <p:cNvPr id="72709" name="Picture 5"/>
          <p:cNvPicPr>
            <a:picLocks noChangeAspect="1" noChangeArrowheads="1"/>
          </p:cNvPicPr>
          <p:nvPr/>
        </p:nvPicPr>
        <p:blipFill>
          <a:blip r:embed="rId5"/>
          <a:srcRect/>
          <a:stretch>
            <a:fillRect/>
          </a:stretch>
        </p:blipFill>
        <p:spPr bwMode="auto">
          <a:xfrm>
            <a:off x="0" y="111125"/>
            <a:ext cx="2916238" cy="1155700"/>
          </a:xfrm>
          <a:prstGeom prst="rect">
            <a:avLst/>
          </a:prstGeom>
          <a:noFill/>
          <a:ln w="9525">
            <a:noFill/>
            <a:miter lim="800000"/>
            <a:headEnd/>
            <a:tailEnd/>
          </a:ln>
        </p:spPr>
      </p:pic>
      <p:sp>
        <p:nvSpPr>
          <p:cNvPr id="3" name="2 CuadroTexto"/>
          <p:cNvSpPr txBox="1"/>
          <p:nvPr/>
        </p:nvSpPr>
        <p:spPr>
          <a:xfrm>
            <a:off x="23813" y="981075"/>
            <a:ext cx="3108325" cy="276225"/>
          </a:xfrm>
          <a:prstGeom prst="rect">
            <a:avLst/>
          </a:prstGeom>
          <a:noFill/>
        </p:spPr>
        <p:txBody>
          <a:bodyPr wrap="none">
            <a:spAutoFit/>
          </a:bodyPr>
          <a:lstStyle/>
          <a:p>
            <a:pPr>
              <a:defRPr/>
            </a:pPr>
            <a:r>
              <a:rPr lang="es-ES" sz="1200" b="1" dirty="0" err="1">
                <a:solidFill>
                  <a:schemeClr val="tx2">
                    <a:lumMod val="50000"/>
                  </a:schemeClr>
                </a:solidFill>
                <a:effectLst>
                  <a:outerShdw blurRad="38100" dist="38100" dir="2700000" algn="tl">
                    <a:srgbClr val="000000">
                      <a:alpha val="43137"/>
                    </a:srgbClr>
                  </a:outerShdw>
                </a:effectLst>
                <a:latin typeface="Century Gothic" pitchFamily="34" charset="0"/>
              </a:rPr>
              <a:t>Academy</a:t>
            </a:r>
            <a:r>
              <a:rPr lang="es-ES" sz="1200" b="1" dirty="0">
                <a:solidFill>
                  <a:schemeClr val="tx2">
                    <a:lumMod val="50000"/>
                  </a:schemeClr>
                </a:solidFill>
                <a:effectLst>
                  <a:outerShdw blurRad="38100" dist="38100" dir="2700000" algn="tl">
                    <a:srgbClr val="000000">
                      <a:alpha val="43137"/>
                    </a:srgbClr>
                  </a:outerShdw>
                </a:effectLst>
                <a:latin typeface="Century Gothic" pitchFamily="34" charset="0"/>
              </a:rPr>
              <a:t> of </a:t>
            </a:r>
            <a:r>
              <a:rPr lang="es-ES" sz="1200" b="1" dirty="0" err="1">
                <a:solidFill>
                  <a:schemeClr val="tx2">
                    <a:lumMod val="50000"/>
                  </a:schemeClr>
                </a:solidFill>
                <a:effectLst>
                  <a:outerShdw blurRad="38100" dist="38100" dir="2700000" algn="tl">
                    <a:srgbClr val="000000">
                      <a:alpha val="43137"/>
                    </a:srgbClr>
                  </a:outerShdw>
                </a:effectLst>
                <a:latin typeface="Century Gothic" pitchFamily="34" charset="0"/>
              </a:rPr>
              <a:t>Managed</a:t>
            </a:r>
            <a:r>
              <a:rPr lang="es-ES" sz="1200" b="1" dirty="0">
                <a:solidFill>
                  <a:schemeClr val="tx2">
                    <a:lumMod val="50000"/>
                  </a:schemeClr>
                </a:solidFill>
                <a:effectLst>
                  <a:outerShdw blurRad="38100" dist="38100" dir="2700000" algn="tl">
                    <a:srgbClr val="000000">
                      <a:alpha val="43137"/>
                    </a:srgbClr>
                  </a:outerShdw>
                </a:effectLst>
                <a:latin typeface="Century Gothic" pitchFamily="34" charset="0"/>
              </a:rPr>
              <a:t> </a:t>
            </a:r>
            <a:r>
              <a:rPr lang="es-ES" sz="1200" b="1" dirty="0" err="1">
                <a:solidFill>
                  <a:schemeClr val="tx2">
                    <a:lumMod val="50000"/>
                  </a:schemeClr>
                </a:solidFill>
                <a:effectLst>
                  <a:outerShdw blurRad="38100" dist="38100" dir="2700000" algn="tl">
                    <a:srgbClr val="000000">
                      <a:alpha val="43137"/>
                    </a:srgbClr>
                  </a:outerShdw>
                </a:effectLst>
                <a:latin typeface="Century Gothic" pitchFamily="34" charset="0"/>
              </a:rPr>
              <a:t>Care</a:t>
            </a:r>
            <a:r>
              <a:rPr lang="es-ES" sz="1200" b="1" dirty="0">
                <a:solidFill>
                  <a:schemeClr val="tx2">
                    <a:lumMod val="50000"/>
                  </a:schemeClr>
                </a:solidFill>
                <a:effectLst>
                  <a:outerShdw blurRad="38100" dist="38100" dir="2700000" algn="tl">
                    <a:srgbClr val="000000">
                      <a:alpha val="43137"/>
                    </a:srgbClr>
                  </a:outerShdw>
                </a:effectLst>
                <a:latin typeface="Century Gothic" pitchFamily="34" charset="0"/>
              </a:rPr>
              <a:t> </a:t>
            </a:r>
            <a:r>
              <a:rPr lang="es-ES" sz="1200" b="1" dirty="0" err="1">
                <a:solidFill>
                  <a:schemeClr val="tx2">
                    <a:lumMod val="50000"/>
                  </a:schemeClr>
                </a:solidFill>
                <a:effectLst>
                  <a:outerShdw blurRad="38100" dist="38100" dir="2700000" algn="tl">
                    <a:srgbClr val="000000">
                      <a:alpha val="43137"/>
                    </a:srgbClr>
                  </a:outerShdw>
                </a:effectLst>
                <a:latin typeface="Century Gothic" pitchFamily="34" charset="0"/>
              </a:rPr>
              <a:t>Pharmacy</a:t>
            </a:r>
            <a:endParaRPr lang="es-ES" sz="1200" b="1" dirty="0">
              <a:solidFill>
                <a:schemeClr val="tx2">
                  <a:lumMod val="50000"/>
                </a:schemeClr>
              </a:solidFill>
              <a:effectLst>
                <a:outerShdw blurRad="38100" dist="38100" dir="2700000" algn="tl">
                  <a:srgbClr val="000000">
                    <a:alpha val="43137"/>
                  </a:srgbClr>
                </a:outerShdw>
              </a:effectLst>
              <a:latin typeface="Century Gothic"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950" y="274638"/>
            <a:ext cx="8686800" cy="1143000"/>
          </a:xfrm>
        </p:spPr>
        <p:txBody>
          <a:bodyPr/>
          <a:lstStyle/>
          <a:p>
            <a:pPr algn="r" fontAlgn="auto">
              <a:spcAft>
                <a:spcPts val="0"/>
              </a:spcAft>
              <a:defRPr/>
            </a:pPr>
            <a:r>
              <a:rPr lang="es-ES" sz="2800" b="1" dirty="0">
                <a:solidFill>
                  <a:schemeClr val="tx2">
                    <a:lumMod val="50000"/>
                  </a:schemeClr>
                </a:solidFill>
                <a:effectLst>
                  <a:outerShdw blurRad="38100" dist="38100" dir="2700000" algn="tl">
                    <a:srgbClr val="000000">
                      <a:alpha val="43137"/>
                    </a:srgbClr>
                  </a:outerShdw>
                </a:effectLst>
              </a:rPr>
              <a:t>Cirugía </a:t>
            </a:r>
            <a:r>
              <a:rPr lang="es-ES" sz="2800" b="1" dirty="0" smtClean="0">
                <a:solidFill>
                  <a:schemeClr val="tx2">
                    <a:lumMod val="50000"/>
                  </a:schemeClr>
                </a:solidFill>
                <a:effectLst>
                  <a:outerShdw blurRad="38100" dist="38100" dir="2700000" algn="tl">
                    <a:srgbClr val="000000">
                      <a:alpha val="43137"/>
                    </a:srgbClr>
                  </a:outerShdw>
                </a:effectLst>
              </a:rPr>
              <a:t>programada </a:t>
            </a:r>
            <a:r>
              <a:rPr lang="es-ES" sz="2800" b="1" dirty="0">
                <a:solidFill>
                  <a:schemeClr val="tx2">
                    <a:lumMod val="50000"/>
                  </a:schemeClr>
                </a:solidFill>
                <a:effectLst>
                  <a:outerShdw blurRad="38100" dist="38100" dir="2700000" algn="tl">
                    <a:srgbClr val="000000">
                      <a:alpha val="43137"/>
                    </a:srgbClr>
                  </a:outerShdw>
                </a:effectLst>
              </a:rPr>
              <a:t>en un paciente con nuevo ACO </a:t>
            </a:r>
            <a:endParaRPr lang="es-ES" sz="2800" dirty="0">
              <a:solidFill>
                <a:schemeClr val="accent1">
                  <a:lumMod val="75000"/>
                </a:schemeClr>
              </a:solidFill>
            </a:endParaRPr>
          </a:p>
        </p:txBody>
      </p:sp>
      <p:graphicFrame>
        <p:nvGraphicFramePr>
          <p:cNvPr id="4" name="3 Marcador de contenido"/>
          <p:cNvGraphicFramePr>
            <a:graphicFrameLocks noGrp="1"/>
          </p:cNvGraphicFramePr>
          <p:nvPr>
            <p:ph idx="1"/>
          </p:nvPr>
        </p:nvGraphicFramePr>
        <p:xfrm>
          <a:off x="250825" y="1546225"/>
          <a:ext cx="8578850" cy="2871788"/>
        </p:xfrm>
        <a:graphic>
          <a:graphicData uri="http://schemas.openxmlformats.org/drawingml/2006/table">
            <a:tbl>
              <a:tblPr firstRow="1" bandRow="1">
                <a:tableStyleId>{5C22544A-7EE6-4342-B048-85BDC9FD1C3A}</a:tableStyleId>
              </a:tblPr>
              <a:tblGrid>
                <a:gridCol w="2144824"/>
                <a:gridCol w="2144824"/>
                <a:gridCol w="2252034"/>
                <a:gridCol w="2037614"/>
              </a:tblGrid>
              <a:tr h="576063">
                <a:tc gridSpan="4">
                  <a:txBody>
                    <a:bodyPr/>
                    <a:lstStyle/>
                    <a:p>
                      <a:pPr algn="ctr"/>
                      <a:r>
                        <a:rPr lang="es-ES" sz="2200" dirty="0" smtClean="0"/>
                        <a:t>Suspensión de </a:t>
                      </a:r>
                      <a:r>
                        <a:rPr lang="es-ES" sz="2200" dirty="0" err="1" smtClean="0"/>
                        <a:t>dabigatrán</a:t>
                      </a:r>
                      <a:r>
                        <a:rPr lang="es-ES" sz="2200" baseline="0" dirty="0" smtClean="0"/>
                        <a:t> individualizada por paciente y tipo de cirugía</a:t>
                      </a:r>
                      <a:endParaRPr lang="es-ES" sz="2200" dirty="0" smtClean="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r>
              <a:tr h="687788">
                <a:tc>
                  <a:txBody>
                    <a:bodyPr/>
                    <a:lstStyle/>
                    <a:p>
                      <a:pPr algn="ctr"/>
                      <a:r>
                        <a:rPr lang="es-ES" dirty="0" smtClean="0">
                          <a:solidFill>
                            <a:srgbClr val="002060"/>
                          </a:solidFill>
                        </a:rPr>
                        <a:t>Aclaramiento creatinina (ml/min)</a:t>
                      </a:r>
                      <a:endParaRPr lang="es-ES" dirty="0">
                        <a:solidFill>
                          <a:srgbClr val="002060"/>
                        </a:solidFill>
                      </a:endParaRPr>
                    </a:p>
                  </a:txBody>
                  <a:tcPr/>
                </a:tc>
                <a:tc>
                  <a:txBody>
                    <a:bodyPr/>
                    <a:lstStyle/>
                    <a:p>
                      <a:pPr algn="ctr"/>
                      <a:r>
                        <a:rPr lang="es-ES" dirty="0" smtClean="0">
                          <a:solidFill>
                            <a:srgbClr val="002060"/>
                          </a:solidFill>
                        </a:rPr>
                        <a:t>Semivida estimada</a:t>
                      </a:r>
                      <a:r>
                        <a:rPr lang="es-ES" baseline="0" dirty="0" smtClean="0">
                          <a:solidFill>
                            <a:srgbClr val="002060"/>
                          </a:solidFill>
                        </a:rPr>
                        <a:t> (horas)</a:t>
                      </a:r>
                      <a:endParaRPr lang="es-ES" dirty="0">
                        <a:solidFill>
                          <a:srgbClr val="002060"/>
                        </a:solidFill>
                      </a:endParaRPr>
                    </a:p>
                  </a:txBody>
                  <a:tcPr/>
                </a:tc>
                <a:tc>
                  <a:txBody>
                    <a:bodyPr/>
                    <a:lstStyle/>
                    <a:p>
                      <a:pPr algn="ctr"/>
                      <a:r>
                        <a:rPr lang="es-ES" dirty="0" smtClean="0">
                          <a:solidFill>
                            <a:srgbClr val="002060"/>
                          </a:solidFill>
                        </a:rPr>
                        <a:t>Alto riesgo sangrado</a:t>
                      </a:r>
                      <a:endParaRPr lang="es-ES" dirty="0">
                        <a:solidFill>
                          <a:srgbClr val="002060"/>
                        </a:solidFill>
                      </a:endParaRPr>
                    </a:p>
                  </a:txBody>
                  <a:tcPr/>
                </a:tc>
                <a:tc>
                  <a:txBody>
                    <a:bodyPr/>
                    <a:lstStyle/>
                    <a:p>
                      <a:pPr algn="ctr"/>
                      <a:r>
                        <a:rPr lang="es-ES" dirty="0" smtClean="0">
                          <a:solidFill>
                            <a:srgbClr val="002060"/>
                          </a:solidFill>
                        </a:rPr>
                        <a:t>Cirugía estándar</a:t>
                      </a:r>
                      <a:endParaRPr lang="es-ES" dirty="0">
                        <a:solidFill>
                          <a:srgbClr val="002060"/>
                        </a:solidFill>
                      </a:endParaRPr>
                    </a:p>
                  </a:txBody>
                  <a:tcPr/>
                </a:tc>
              </a:tr>
              <a:tr h="398480">
                <a:tc>
                  <a:txBody>
                    <a:bodyPr/>
                    <a:lstStyle/>
                    <a:p>
                      <a:pPr algn="ctr"/>
                      <a:r>
                        <a:rPr lang="es-ES" dirty="0" smtClean="0">
                          <a:solidFill>
                            <a:srgbClr val="002060"/>
                          </a:solidFill>
                        </a:rPr>
                        <a:t>&gt;80</a:t>
                      </a:r>
                      <a:endParaRPr lang="es-ES" dirty="0">
                        <a:solidFill>
                          <a:srgbClr val="002060"/>
                        </a:solidFill>
                      </a:endParaRPr>
                    </a:p>
                  </a:txBody>
                  <a:tcPr/>
                </a:tc>
                <a:tc>
                  <a:txBody>
                    <a:bodyPr/>
                    <a:lstStyle/>
                    <a:p>
                      <a:pPr algn="ctr"/>
                      <a:r>
                        <a:rPr lang="es-ES" dirty="0" smtClean="0">
                          <a:solidFill>
                            <a:srgbClr val="002060"/>
                          </a:solidFill>
                        </a:rPr>
                        <a:t>13</a:t>
                      </a:r>
                      <a:endParaRPr lang="es-ES" dirty="0">
                        <a:solidFill>
                          <a:srgbClr val="002060"/>
                        </a:solidFill>
                      </a:endParaRPr>
                    </a:p>
                  </a:txBody>
                  <a:tcPr/>
                </a:tc>
                <a:tc>
                  <a:txBody>
                    <a:bodyPr/>
                    <a:lstStyle/>
                    <a:p>
                      <a:pPr algn="ctr"/>
                      <a:r>
                        <a:rPr lang="es-ES" dirty="0" smtClean="0">
                          <a:solidFill>
                            <a:srgbClr val="002060"/>
                          </a:solidFill>
                        </a:rPr>
                        <a:t>2 días</a:t>
                      </a:r>
                      <a:endParaRPr lang="es-ES" dirty="0">
                        <a:solidFill>
                          <a:srgbClr val="002060"/>
                        </a:solidFill>
                      </a:endParaRPr>
                    </a:p>
                  </a:txBody>
                  <a:tcPr/>
                </a:tc>
                <a:tc>
                  <a:txBody>
                    <a:bodyPr/>
                    <a:lstStyle/>
                    <a:p>
                      <a:pPr algn="ctr"/>
                      <a:r>
                        <a:rPr lang="es-ES" dirty="0" smtClean="0">
                          <a:solidFill>
                            <a:srgbClr val="002060"/>
                          </a:solidFill>
                        </a:rPr>
                        <a:t>24 h</a:t>
                      </a:r>
                      <a:endParaRPr lang="es-ES" dirty="0">
                        <a:solidFill>
                          <a:srgbClr val="002060"/>
                        </a:solidFill>
                      </a:endParaRPr>
                    </a:p>
                  </a:txBody>
                  <a:tcPr/>
                </a:tc>
              </a:tr>
              <a:tr h="398480">
                <a:tc>
                  <a:txBody>
                    <a:bodyPr/>
                    <a:lstStyle/>
                    <a:p>
                      <a:pPr algn="ctr"/>
                      <a:r>
                        <a:rPr lang="es-ES" dirty="0" smtClean="0">
                          <a:solidFill>
                            <a:srgbClr val="002060"/>
                          </a:solidFill>
                        </a:rPr>
                        <a:t>80-50</a:t>
                      </a:r>
                      <a:endParaRPr lang="es-ES" dirty="0">
                        <a:solidFill>
                          <a:srgbClr val="002060"/>
                        </a:solidFill>
                      </a:endParaRPr>
                    </a:p>
                  </a:txBody>
                  <a:tcPr/>
                </a:tc>
                <a:tc>
                  <a:txBody>
                    <a:bodyPr/>
                    <a:lstStyle/>
                    <a:p>
                      <a:pPr algn="ctr"/>
                      <a:r>
                        <a:rPr lang="es-ES" dirty="0" smtClean="0">
                          <a:solidFill>
                            <a:srgbClr val="002060"/>
                          </a:solidFill>
                        </a:rPr>
                        <a:t>15</a:t>
                      </a:r>
                      <a:endParaRPr lang="es-ES" dirty="0">
                        <a:solidFill>
                          <a:srgbClr val="002060"/>
                        </a:solidFill>
                      </a:endParaRPr>
                    </a:p>
                  </a:txBody>
                  <a:tcPr/>
                </a:tc>
                <a:tc>
                  <a:txBody>
                    <a:bodyPr/>
                    <a:lstStyle/>
                    <a:p>
                      <a:pPr algn="ctr"/>
                      <a:r>
                        <a:rPr lang="es-ES" dirty="0" smtClean="0">
                          <a:solidFill>
                            <a:srgbClr val="002060"/>
                          </a:solidFill>
                        </a:rPr>
                        <a:t>2-3 días</a:t>
                      </a:r>
                      <a:endParaRPr lang="es-ES" dirty="0">
                        <a:solidFill>
                          <a:srgbClr val="002060"/>
                        </a:solidFill>
                      </a:endParaRPr>
                    </a:p>
                  </a:txBody>
                  <a:tcPr/>
                </a:tc>
                <a:tc>
                  <a:txBody>
                    <a:bodyPr/>
                    <a:lstStyle/>
                    <a:p>
                      <a:pPr algn="ctr"/>
                      <a:r>
                        <a:rPr lang="es-ES" dirty="0" smtClean="0">
                          <a:solidFill>
                            <a:srgbClr val="002060"/>
                          </a:solidFill>
                        </a:rPr>
                        <a:t>1-2 días</a:t>
                      </a:r>
                      <a:endParaRPr lang="es-ES" dirty="0">
                        <a:solidFill>
                          <a:srgbClr val="002060"/>
                        </a:solidFill>
                      </a:endParaRPr>
                    </a:p>
                  </a:txBody>
                  <a:tcPr/>
                </a:tc>
              </a:tr>
              <a:tr h="398480">
                <a:tc>
                  <a:txBody>
                    <a:bodyPr/>
                    <a:lstStyle/>
                    <a:p>
                      <a:pPr algn="ctr"/>
                      <a:r>
                        <a:rPr lang="es-ES" dirty="0" smtClean="0">
                          <a:solidFill>
                            <a:srgbClr val="002060"/>
                          </a:solidFill>
                        </a:rPr>
                        <a:t>&lt;50</a:t>
                      </a:r>
                      <a:endParaRPr lang="es-ES" dirty="0">
                        <a:solidFill>
                          <a:srgbClr val="002060"/>
                        </a:solidFill>
                      </a:endParaRPr>
                    </a:p>
                  </a:txBody>
                  <a:tcPr/>
                </a:tc>
                <a:tc>
                  <a:txBody>
                    <a:bodyPr/>
                    <a:lstStyle/>
                    <a:p>
                      <a:pPr algn="ctr"/>
                      <a:r>
                        <a:rPr lang="es-ES" dirty="0" smtClean="0">
                          <a:solidFill>
                            <a:srgbClr val="002060"/>
                          </a:solidFill>
                        </a:rPr>
                        <a:t>18</a:t>
                      </a:r>
                      <a:endParaRPr lang="es-ES" dirty="0">
                        <a:solidFill>
                          <a:srgbClr val="002060"/>
                        </a:solidFill>
                      </a:endParaRPr>
                    </a:p>
                  </a:txBody>
                  <a:tcPr/>
                </a:tc>
                <a:tc>
                  <a:txBody>
                    <a:bodyPr/>
                    <a:lstStyle/>
                    <a:p>
                      <a:pPr algn="ctr"/>
                      <a:r>
                        <a:rPr lang="es-ES" dirty="0" smtClean="0">
                          <a:solidFill>
                            <a:srgbClr val="002060"/>
                          </a:solidFill>
                        </a:rPr>
                        <a:t>4 días</a:t>
                      </a:r>
                      <a:endParaRPr lang="es-ES" dirty="0">
                        <a:solidFill>
                          <a:srgbClr val="002060"/>
                        </a:solidFill>
                      </a:endParaRPr>
                    </a:p>
                  </a:txBody>
                  <a:tcPr/>
                </a:tc>
                <a:tc>
                  <a:txBody>
                    <a:bodyPr/>
                    <a:lstStyle/>
                    <a:p>
                      <a:pPr algn="ctr"/>
                      <a:r>
                        <a:rPr lang="es-ES" dirty="0" smtClean="0">
                          <a:solidFill>
                            <a:srgbClr val="002060"/>
                          </a:solidFill>
                        </a:rPr>
                        <a:t>2-3</a:t>
                      </a:r>
                      <a:r>
                        <a:rPr lang="es-ES" baseline="0" dirty="0" smtClean="0">
                          <a:solidFill>
                            <a:srgbClr val="002060"/>
                          </a:solidFill>
                        </a:rPr>
                        <a:t> días</a:t>
                      </a:r>
                      <a:endParaRPr lang="es-ES" dirty="0">
                        <a:solidFill>
                          <a:srgbClr val="002060"/>
                        </a:solidFill>
                      </a:endParaRPr>
                    </a:p>
                  </a:txBody>
                  <a:tcPr/>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4213" y="358775"/>
            <a:ext cx="8259762" cy="1039813"/>
          </a:xfrm>
        </p:spPr>
        <p:txBody>
          <a:bodyPr/>
          <a:lstStyle/>
          <a:p>
            <a:pPr fontAlgn="auto">
              <a:spcAft>
                <a:spcPts val="0"/>
              </a:spcAft>
              <a:defRPr/>
            </a:pPr>
            <a:r>
              <a:rPr lang="es-ES" sz="2800" b="1" dirty="0">
                <a:solidFill>
                  <a:schemeClr val="tx2">
                    <a:lumMod val="50000"/>
                  </a:schemeClr>
                </a:solidFill>
                <a:effectLst>
                  <a:outerShdw blurRad="38100" dist="38100" dir="2700000" algn="tl">
                    <a:srgbClr val="000000">
                      <a:alpha val="43137"/>
                    </a:srgbClr>
                  </a:outerShdw>
                </a:effectLst>
              </a:rPr>
              <a:t>¿ACLARAMIENTO CREATININA?</a:t>
            </a:r>
          </a:p>
        </p:txBody>
      </p:sp>
      <p:sp>
        <p:nvSpPr>
          <p:cNvPr id="75778" name="2 Marcador de contenido"/>
          <p:cNvSpPr>
            <a:spLocks noGrp="1"/>
          </p:cNvSpPr>
          <p:nvPr>
            <p:ph idx="1"/>
          </p:nvPr>
        </p:nvSpPr>
        <p:spPr/>
        <p:txBody>
          <a:bodyPr/>
          <a:lstStyle/>
          <a:p>
            <a:endParaRPr lang="es-ES" smtClean="0"/>
          </a:p>
        </p:txBody>
      </p:sp>
      <p:pic>
        <p:nvPicPr>
          <p:cNvPr id="75779" name="Picture 3"/>
          <p:cNvPicPr>
            <a:picLocks noChangeAspect="1" noChangeArrowheads="1"/>
          </p:cNvPicPr>
          <p:nvPr/>
        </p:nvPicPr>
        <p:blipFill>
          <a:blip r:embed="rId3"/>
          <a:srcRect l="6000" t="2499" r="34322" b="10001"/>
          <a:stretch>
            <a:fillRect/>
          </a:stretch>
        </p:blipFill>
        <p:spPr bwMode="auto">
          <a:xfrm>
            <a:off x="1703388" y="1387475"/>
            <a:ext cx="5970587" cy="547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850" y="188913"/>
            <a:ext cx="8809038" cy="1152525"/>
          </a:xfrm>
        </p:spPr>
        <p:txBody>
          <a:bodyPr>
            <a:noAutofit/>
          </a:bodyPr>
          <a:lstStyle/>
          <a:p>
            <a:pPr fontAlgn="auto">
              <a:spcAft>
                <a:spcPts val="0"/>
              </a:spcAft>
              <a:defRPr/>
            </a:pPr>
            <a:r>
              <a:rPr lang="es-ES" sz="2800" b="1" dirty="0" err="1" smtClean="0">
                <a:solidFill>
                  <a:schemeClr val="tx2">
                    <a:lumMod val="50000"/>
                  </a:schemeClr>
                </a:solidFill>
                <a:effectLst>
                  <a:outerShdw blurRad="38100" dist="38100" dir="2700000" algn="tl">
                    <a:srgbClr val="000000">
                      <a:alpha val="43137"/>
                    </a:srgbClr>
                  </a:outerShdw>
                </a:effectLst>
              </a:rPr>
              <a:t>Switching</a:t>
            </a:r>
            <a:r>
              <a:rPr lang="es-ES" sz="2800" b="1" dirty="0">
                <a:solidFill>
                  <a:schemeClr val="tx2">
                    <a:lumMod val="50000"/>
                  </a:schemeClr>
                </a:solidFill>
                <a:effectLst>
                  <a:outerShdw blurRad="38100" dist="38100" dir="2700000" algn="tl">
                    <a:srgbClr val="000000">
                      <a:alpha val="43137"/>
                    </a:srgbClr>
                  </a:outerShdw>
                </a:effectLst>
              </a:rPr>
              <a:t>: cambios de tratamientos anticoagulantes</a:t>
            </a:r>
          </a:p>
        </p:txBody>
      </p:sp>
      <p:pic>
        <p:nvPicPr>
          <p:cNvPr id="77826" name="Picture 2"/>
          <p:cNvPicPr>
            <a:picLocks noGrp="1" noChangeAspect="1" noChangeArrowheads="1"/>
          </p:cNvPicPr>
          <p:nvPr>
            <p:ph sz="half" idx="1"/>
          </p:nvPr>
        </p:nvPicPr>
        <p:blipFill>
          <a:blip r:embed="rId2"/>
          <a:srcRect/>
          <a:stretch>
            <a:fillRect/>
          </a:stretch>
        </p:blipFill>
        <p:spPr>
          <a:xfrm>
            <a:off x="395288" y="1539875"/>
            <a:ext cx="3744912" cy="5183188"/>
          </a:xfrm>
          <a:ln>
            <a:solidFill>
              <a:schemeClr val="tx1"/>
            </a:solidFill>
          </a:ln>
        </p:spPr>
      </p:pic>
      <p:pic>
        <p:nvPicPr>
          <p:cNvPr id="77827" name="Picture 2"/>
          <p:cNvPicPr>
            <a:picLocks noChangeAspect="1" noChangeArrowheads="1"/>
          </p:cNvPicPr>
          <p:nvPr/>
        </p:nvPicPr>
        <p:blipFill>
          <a:blip r:embed="rId3"/>
          <a:srcRect/>
          <a:stretch>
            <a:fillRect/>
          </a:stretch>
        </p:blipFill>
        <p:spPr bwMode="auto">
          <a:xfrm>
            <a:off x="4932363" y="1539875"/>
            <a:ext cx="3713162" cy="5273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97063" y="333375"/>
            <a:ext cx="7081837" cy="1157288"/>
          </a:xfrm>
        </p:spPr>
        <p:txBody>
          <a:bodyPr/>
          <a:lstStyle/>
          <a:p>
            <a:pPr fontAlgn="auto">
              <a:spcAft>
                <a:spcPts val="0"/>
              </a:spcAft>
              <a:defRPr/>
            </a:pPr>
            <a:r>
              <a:rPr lang="es-ES" sz="2800" b="1" dirty="0" smtClean="0">
                <a:solidFill>
                  <a:schemeClr val="tx2">
                    <a:lumMod val="50000"/>
                  </a:schemeClr>
                </a:solidFill>
                <a:effectLst>
                  <a:outerShdw blurRad="38100" dist="38100" dir="2700000" algn="tl">
                    <a:srgbClr val="000000">
                      <a:alpha val="43137"/>
                    </a:srgbClr>
                  </a:outerShdw>
                </a:effectLst>
              </a:rPr>
              <a:t>Cirugía urgente en un paciente con nuevo ACO </a:t>
            </a:r>
            <a:endParaRPr lang="es-ES" sz="2800" b="1" dirty="0">
              <a:solidFill>
                <a:schemeClr val="tx2">
                  <a:lumMod val="50000"/>
                </a:schemeClr>
              </a:solidFill>
              <a:effectLst>
                <a:outerShdw blurRad="38100" dist="38100" dir="2700000" algn="tl">
                  <a:srgbClr val="000000">
                    <a:alpha val="43137"/>
                  </a:srgbClr>
                </a:outerShdw>
              </a:effectLst>
            </a:endParaRPr>
          </a:p>
        </p:txBody>
      </p:sp>
      <p:pic>
        <p:nvPicPr>
          <p:cNvPr id="78850" name="Picture 2"/>
          <p:cNvPicPr>
            <a:picLocks noChangeAspect="1" noChangeArrowheads="1"/>
          </p:cNvPicPr>
          <p:nvPr/>
        </p:nvPicPr>
        <p:blipFill>
          <a:blip r:embed="rId2"/>
          <a:srcRect/>
          <a:stretch>
            <a:fillRect/>
          </a:stretch>
        </p:blipFill>
        <p:spPr bwMode="auto">
          <a:xfrm>
            <a:off x="4356100" y="3213100"/>
            <a:ext cx="4643438" cy="3482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362950" cy="1143000"/>
          </a:xfrm>
        </p:spPr>
        <p:txBody>
          <a:bodyPr/>
          <a:lstStyle/>
          <a:p>
            <a:pPr algn="r" fontAlgn="auto">
              <a:spcAft>
                <a:spcPts val="0"/>
              </a:spcAft>
              <a:defRPr/>
            </a:pPr>
            <a:r>
              <a:rPr lang="en-GB" sz="2800" b="1" dirty="0" err="1">
                <a:solidFill>
                  <a:schemeClr val="tx2">
                    <a:lumMod val="50000"/>
                  </a:schemeClr>
                </a:solidFill>
                <a:effectLst>
                  <a:outerShdw blurRad="38100" dist="38100" dir="2700000" algn="tl">
                    <a:srgbClr val="000000">
                      <a:alpha val="43137"/>
                    </a:srgbClr>
                  </a:outerShdw>
                </a:effectLst>
              </a:rPr>
              <a:t>Sobredosificación</a:t>
            </a:r>
            <a:r>
              <a:rPr lang="en-GB" sz="2800" b="1" dirty="0">
                <a:solidFill>
                  <a:schemeClr val="tx2">
                    <a:lumMod val="50000"/>
                  </a:schemeClr>
                </a:solidFill>
                <a:effectLst>
                  <a:outerShdw blurRad="38100" dist="38100" dir="2700000" algn="tl">
                    <a:srgbClr val="000000">
                      <a:alpha val="43137"/>
                    </a:srgbClr>
                  </a:outerShdw>
                </a:effectLst>
              </a:rPr>
              <a:t>/ </a:t>
            </a:r>
            <a:r>
              <a:rPr lang="en-GB" sz="2800" b="1" dirty="0" err="1">
                <a:solidFill>
                  <a:schemeClr val="tx2">
                    <a:lumMod val="50000"/>
                  </a:schemeClr>
                </a:solidFill>
                <a:effectLst>
                  <a:outerShdw blurRad="38100" dist="38100" dir="2700000" algn="tl">
                    <a:srgbClr val="000000">
                      <a:alpha val="43137"/>
                    </a:srgbClr>
                  </a:outerShdw>
                </a:effectLst>
              </a:rPr>
              <a:t>manejo</a:t>
            </a:r>
            <a:r>
              <a:rPr lang="en-GB" sz="2800" b="1" dirty="0">
                <a:solidFill>
                  <a:schemeClr val="tx2">
                    <a:lumMod val="50000"/>
                  </a:schemeClr>
                </a:solidFill>
                <a:effectLst>
                  <a:outerShdw blurRad="38100" dist="38100" dir="2700000" algn="tl">
                    <a:srgbClr val="000000">
                      <a:alpha val="43137"/>
                    </a:srgbClr>
                  </a:outerShdw>
                </a:effectLst>
              </a:rPr>
              <a:t> de </a:t>
            </a:r>
            <a:r>
              <a:rPr lang="en-GB" sz="2800" b="1" dirty="0" err="1">
                <a:solidFill>
                  <a:schemeClr val="tx2">
                    <a:lumMod val="50000"/>
                  </a:schemeClr>
                </a:solidFill>
                <a:effectLst>
                  <a:outerShdw blurRad="38100" dist="38100" dir="2700000" algn="tl">
                    <a:srgbClr val="000000">
                      <a:alpha val="43137"/>
                    </a:srgbClr>
                  </a:outerShdw>
                </a:effectLst>
              </a:rPr>
              <a:t>hemorragias</a:t>
            </a:r>
            <a:endParaRPr lang="es-ES" sz="2800" dirty="0">
              <a:solidFill>
                <a:schemeClr val="accent1">
                  <a:lumMod val="75000"/>
                </a:schemeClr>
              </a:solidFill>
            </a:endParaRPr>
          </a:p>
        </p:txBody>
      </p:sp>
      <p:graphicFrame>
        <p:nvGraphicFramePr>
          <p:cNvPr id="4" name="3 Marcador de contenido"/>
          <p:cNvGraphicFramePr>
            <a:graphicFrameLocks noGrp="1"/>
          </p:cNvGraphicFramePr>
          <p:nvPr>
            <p:ph idx="1"/>
          </p:nvPr>
        </p:nvGraphicFramePr>
        <p:xfrm>
          <a:off x="457200" y="1752600"/>
          <a:ext cx="8229600" cy="3517900"/>
        </p:xfrm>
        <a:graphic>
          <a:graphicData uri="http://schemas.openxmlformats.org/drawingml/2006/table">
            <a:tbl>
              <a:tblPr firstRow="1" bandRow="1">
                <a:tableStyleId>{5C22544A-7EE6-4342-B048-85BDC9FD1C3A}</a:tableStyleId>
              </a:tblPr>
              <a:tblGrid>
                <a:gridCol w="3466728"/>
                <a:gridCol w="4762872"/>
              </a:tblGrid>
              <a:tr h="370840">
                <a:tc>
                  <a:txBody>
                    <a:bodyPr/>
                    <a:lstStyle/>
                    <a:p>
                      <a:pPr algn="ctr"/>
                      <a:r>
                        <a:rPr lang="es-ES" sz="2200" dirty="0" smtClean="0"/>
                        <a:t>Clasificación</a:t>
                      </a:r>
                      <a:r>
                        <a:rPr lang="es-ES" sz="2200" baseline="0" dirty="0" smtClean="0"/>
                        <a:t> de hemorragia</a:t>
                      </a:r>
                      <a:endParaRPr lang="es-ES" sz="2200" dirty="0"/>
                    </a:p>
                  </a:txBody>
                  <a:tcPr/>
                </a:tc>
                <a:tc>
                  <a:txBody>
                    <a:bodyPr/>
                    <a:lstStyle/>
                    <a:p>
                      <a:pPr algn="ctr"/>
                      <a:r>
                        <a:rPr lang="es-ES" sz="2200" dirty="0" smtClean="0"/>
                        <a:t>Actuación</a:t>
                      </a:r>
                      <a:endParaRPr lang="es-ES" sz="2200" dirty="0"/>
                    </a:p>
                  </a:txBody>
                  <a:tcPr/>
                </a:tc>
              </a:tr>
              <a:tr h="377840">
                <a:tc>
                  <a:txBody>
                    <a:bodyPr/>
                    <a:lstStyle/>
                    <a:p>
                      <a:r>
                        <a:rPr lang="es-ES" dirty="0" smtClean="0">
                          <a:solidFill>
                            <a:srgbClr val="002060"/>
                          </a:solidFill>
                        </a:rPr>
                        <a:t>Leve</a:t>
                      </a:r>
                      <a:endParaRPr lang="es-ES" dirty="0">
                        <a:solidFill>
                          <a:srgbClr val="002060"/>
                        </a:solidFill>
                      </a:endParaRPr>
                    </a:p>
                  </a:txBody>
                  <a:tcPr/>
                </a:tc>
                <a:tc>
                  <a:txBody>
                    <a:bodyPr/>
                    <a:lstStyle/>
                    <a:p>
                      <a:r>
                        <a:rPr lang="es-ES" dirty="0" smtClean="0">
                          <a:solidFill>
                            <a:srgbClr val="002060"/>
                          </a:solidFill>
                        </a:rPr>
                        <a:t>Suspender</a:t>
                      </a:r>
                      <a:r>
                        <a:rPr lang="es-ES" baseline="0" dirty="0" smtClean="0">
                          <a:solidFill>
                            <a:srgbClr val="002060"/>
                          </a:solidFill>
                        </a:rPr>
                        <a:t> tratamiento</a:t>
                      </a:r>
                      <a:endParaRPr lang="es-ES" dirty="0">
                        <a:solidFill>
                          <a:srgbClr val="002060"/>
                        </a:solidFill>
                      </a:endParaRPr>
                    </a:p>
                  </a:txBody>
                  <a:tcPr/>
                </a:tc>
              </a:tr>
              <a:tr h="370840">
                <a:tc>
                  <a:txBody>
                    <a:bodyPr/>
                    <a:lstStyle/>
                    <a:p>
                      <a:r>
                        <a:rPr lang="es-ES" dirty="0" smtClean="0">
                          <a:solidFill>
                            <a:srgbClr val="002060"/>
                          </a:solidFill>
                        </a:rPr>
                        <a:t>Moderada/grave</a:t>
                      </a:r>
                      <a:endParaRPr lang="es-ES" dirty="0">
                        <a:solidFill>
                          <a:srgbClr val="002060"/>
                        </a:solidFill>
                      </a:endParaRPr>
                    </a:p>
                  </a:txBody>
                  <a:tcPr/>
                </a:tc>
                <a:tc>
                  <a:txBody>
                    <a:bodyPr/>
                    <a:lstStyle/>
                    <a:p>
                      <a:r>
                        <a:rPr lang="es-ES" dirty="0" smtClean="0">
                          <a:solidFill>
                            <a:srgbClr val="002060"/>
                          </a:solidFill>
                        </a:rPr>
                        <a:t>Compresión</a:t>
                      </a:r>
                    </a:p>
                    <a:p>
                      <a:r>
                        <a:rPr lang="es-ES" dirty="0" smtClean="0">
                          <a:solidFill>
                            <a:srgbClr val="002060"/>
                          </a:solidFill>
                        </a:rPr>
                        <a:t>Reposición de líquidos</a:t>
                      </a:r>
                    </a:p>
                    <a:p>
                      <a:r>
                        <a:rPr lang="es-ES" dirty="0" smtClean="0">
                          <a:solidFill>
                            <a:srgbClr val="002060"/>
                          </a:solidFill>
                        </a:rPr>
                        <a:t>Transfusión</a:t>
                      </a:r>
                    </a:p>
                    <a:p>
                      <a:r>
                        <a:rPr lang="es-ES" dirty="0" smtClean="0">
                          <a:solidFill>
                            <a:srgbClr val="002060"/>
                          </a:solidFill>
                        </a:rPr>
                        <a:t>Hemodiálisis</a:t>
                      </a:r>
                    </a:p>
                    <a:p>
                      <a:r>
                        <a:rPr lang="es-ES" dirty="0" smtClean="0">
                          <a:solidFill>
                            <a:srgbClr val="002060"/>
                          </a:solidFill>
                        </a:rPr>
                        <a:t>Carbón activado (si &lt; 2 horas desde ingesta)</a:t>
                      </a:r>
                    </a:p>
                  </a:txBody>
                  <a:tcPr/>
                </a:tc>
              </a:tr>
              <a:tr h="370840">
                <a:tc>
                  <a:txBody>
                    <a:bodyPr/>
                    <a:lstStyle/>
                    <a:p>
                      <a:r>
                        <a:rPr lang="es-ES" dirty="0" smtClean="0">
                          <a:solidFill>
                            <a:srgbClr val="002060"/>
                          </a:solidFill>
                        </a:rPr>
                        <a:t>Letal</a:t>
                      </a:r>
                      <a:endParaRPr lang="es-ES" dirty="0">
                        <a:solidFill>
                          <a:srgbClr val="002060"/>
                        </a:solidFill>
                      </a:endParaRPr>
                    </a:p>
                  </a:txBody>
                  <a:tcPr/>
                </a:tc>
                <a:tc>
                  <a:txBody>
                    <a:bodyPr/>
                    <a:lstStyle/>
                    <a:p>
                      <a:r>
                        <a:rPr lang="es-ES" dirty="0" smtClean="0">
                          <a:solidFill>
                            <a:srgbClr val="002060"/>
                          </a:solidFill>
                        </a:rPr>
                        <a:t>Factores</a:t>
                      </a:r>
                      <a:r>
                        <a:rPr lang="es-ES" baseline="0" dirty="0" smtClean="0">
                          <a:solidFill>
                            <a:srgbClr val="002060"/>
                          </a:solidFill>
                        </a:rPr>
                        <a:t> de coagulación</a:t>
                      </a:r>
                    </a:p>
                    <a:p>
                      <a:r>
                        <a:rPr lang="es-ES" baseline="0" dirty="0" smtClean="0">
                          <a:solidFill>
                            <a:srgbClr val="002060"/>
                          </a:solidFill>
                        </a:rPr>
                        <a:t>Plasma fresco</a:t>
                      </a:r>
                      <a:endParaRPr lang="es-ES" dirty="0">
                        <a:solidFill>
                          <a:srgbClr val="002060"/>
                        </a:solidFill>
                      </a:endParaRPr>
                    </a:p>
                  </a:txBody>
                  <a:tcPr/>
                </a:tc>
              </a:tr>
            </a:tbl>
          </a:graphicData>
        </a:graphic>
      </p:graphicFrame>
      <p:pic>
        <p:nvPicPr>
          <p:cNvPr id="79891" name="Picture 2"/>
          <p:cNvPicPr>
            <a:picLocks noChangeAspect="1" noChangeArrowheads="1"/>
          </p:cNvPicPr>
          <p:nvPr/>
        </p:nvPicPr>
        <p:blipFill>
          <a:blip r:embed="rId2"/>
          <a:srcRect t="7974"/>
          <a:stretch>
            <a:fillRect/>
          </a:stretch>
        </p:blipFill>
        <p:spPr bwMode="auto">
          <a:xfrm>
            <a:off x="2730500" y="5300663"/>
            <a:ext cx="2303463" cy="1468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350" y="260350"/>
            <a:ext cx="7572375" cy="1157288"/>
          </a:xfrm>
        </p:spPr>
        <p:txBody>
          <a:bodyPr/>
          <a:lstStyle/>
          <a:p>
            <a:pPr fontAlgn="auto">
              <a:spcAft>
                <a:spcPts val="0"/>
              </a:spcAft>
              <a:defRPr/>
            </a:pPr>
            <a:r>
              <a:rPr lang="es-ES" sz="2600" b="1" dirty="0" smtClean="0">
                <a:solidFill>
                  <a:schemeClr val="tx2">
                    <a:lumMod val="50000"/>
                  </a:schemeClr>
                </a:solidFill>
                <a:effectLst>
                  <a:outerShdw blurRad="38100" dist="38100" dir="2700000" algn="tl">
                    <a:srgbClr val="000000">
                      <a:alpha val="43137"/>
                    </a:srgbClr>
                  </a:outerShdw>
                </a:effectLst>
              </a:rPr>
              <a:t>¿Por qué nos referimos sólo a la FA?</a:t>
            </a:r>
            <a:endParaRPr lang="es-ES" sz="2600" b="1" dirty="0">
              <a:solidFill>
                <a:schemeClr val="tx2">
                  <a:lumMod val="50000"/>
                </a:schemeClr>
              </a:solidFill>
              <a:effectLst>
                <a:outerShdw blurRad="38100" dist="38100" dir="2700000" algn="tl">
                  <a:srgbClr val="000000">
                    <a:alpha val="43137"/>
                  </a:srgbClr>
                </a:outerShdw>
              </a:effectLst>
            </a:endParaRPr>
          </a:p>
        </p:txBody>
      </p:sp>
      <p:sp>
        <p:nvSpPr>
          <p:cNvPr id="21506" name="2 Marcador de contenido"/>
          <p:cNvSpPr>
            <a:spLocks noGrp="1"/>
          </p:cNvSpPr>
          <p:nvPr>
            <p:ph idx="1"/>
          </p:nvPr>
        </p:nvSpPr>
        <p:spPr>
          <a:xfrm>
            <a:off x="457200" y="1600200"/>
            <a:ext cx="8686800" cy="4492625"/>
          </a:xfrm>
        </p:spPr>
        <p:txBody>
          <a:bodyPr/>
          <a:lstStyle/>
          <a:p>
            <a:pPr marL="0" indent="0">
              <a:buFont typeface="Arial" charset="0"/>
              <a:buNone/>
            </a:pPr>
            <a:r>
              <a:rPr lang="es-ES" sz="2200" smtClean="0">
                <a:solidFill>
                  <a:srgbClr val="002060"/>
                </a:solidFill>
              </a:rPr>
              <a:t>Primera causa de ECVA prevenible (15% de ACV, tienen su origen en embolismo cardiaco, el 45% por FA)</a:t>
            </a:r>
          </a:p>
          <a:p>
            <a:pPr marL="0" indent="0">
              <a:buFont typeface="Arial" charset="0"/>
              <a:buNone/>
            </a:pPr>
            <a:endParaRPr lang="es-ES" sz="2200" smtClean="0">
              <a:solidFill>
                <a:srgbClr val="002060"/>
              </a:solidFill>
            </a:endParaRPr>
          </a:p>
          <a:p>
            <a:pPr marL="0" indent="0">
              <a:buFont typeface="Arial" charset="0"/>
              <a:buNone/>
            </a:pPr>
            <a:r>
              <a:rPr lang="es-ES" sz="2200" smtClean="0">
                <a:solidFill>
                  <a:srgbClr val="002060"/>
                </a:solidFill>
              </a:rPr>
              <a:t>En España, prevalencia del 8.5 % en mayores de 60 años</a:t>
            </a:r>
          </a:p>
          <a:p>
            <a:pPr marL="0" indent="0">
              <a:buFont typeface="Arial" charset="0"/>
              <a:buNone/>
            </a:pPr>
            <a:r>
              <a:rPr lang="es-ES" sz="2200" smtClean="0">
                <a:solidFill>
                  <a:srgbClr val="002060"/>
                </a:solidFill>
              </a:rPr>
              <a:t>	El número de pacientes crece 10-15% por año (supervivencia tras 	evento y envejecimiento de la población)</a:t>
            </a:r>
          </a:p>
          <a:p>
            <a:pPr marL="0" indent="0">
              <a:buFont typeface="Arial" charset="0"/>
              <a:buNone/>
            </a:pPr>
            <a:endParaRPr lang="es-ES" sz="2200" smtClean="0">
              <a:solidFill>
                <a:srgbClr val="002060"/>
              </a:solidFill>
            </a:endParaRPr>
          </a:p>
          <a:p>
            <a:pPr marL="0" indent="0">
              <a:buFont typeface="Arial" charset="0"/>
              <a:buNone/>
            </a:pPr>
            <a:r>
              <a:rPr lang="es-ES" sz="2200" smtClean="0">
                <a:solidFill>
                  <a:srgbClr val="002060"/>
                </a:solidFill>
              </a:rPr>
              <a:t>En España, 1 millón anticoagulados, el 50-60% pacientes en TAO  son por FA crónica (6,2 pacientes por cada 1.000 habitantes)</a:t>
            </a:r>
          </a:p>
          <a:p>
            <a:pPr marL="0" indent="0">
              <a:buFont typeface="Arial" charset="0"/>
              <a:buNone/>
            </a:pPr>
            <a:endParaRPr lang="es-ES" smtClean="0">
              <a:solidFill>
                <a:srgbClr val="002060"/>
              </a:solidFill>
            </a:endParaRPr>
          </a:p>
        </p:txBody>
      </p:sp>
      <p:sp>
        <p:nvSpPr>
          <p:cNvPr id="35843" name="3 Rectángulo"/>
          <p:cNvSpPr>
            <a:spLocks noChangeArrowheads="1"/>
          </p:cNvSpPr>
          <p:nvPr/>
        </p:nvSpPr>
        <p:spPr bwMode="auto">
          <a:xfrm>
            <a:off x="207963" y="6094413"/>
            <a:ext cx="8936037" cy="585787"/>
          </a:xfrm>
          <a:prstGeom prst="rect">
            <a:avLst/>
          </a:prstGeom>
          <a:noFill/>
          <a:ln w="9525">
            <a:noFill/>
            <a:miter lim="800000"/>
            <a:headEnd/>
            <a:tailEnd/>
          </a:ln>
        </p:spPr>
        <p:txBody>
          <a:bodyPr>
            <a:spAutoFit/>
          </a:bodyPr>
          <a:lstStyle/>
          <a:p>
            <a:pPr>
              <a:defRPr/>
            </a:pPr>
            <a:r>
              <a:rPr lang="es-ES" sz="1600" dirty="0">
                <a:solidFill>
                  <a:schemeClr val="tx2">
                    <a:lumMod val="50000"/>
                  </a:schemeClr>
                </a:solidFill>
                <a:latin typeface="Calibri" pitchFamily="34" charset="0"/>
              </a:rPr>
              <a:t>Navarro JL, César JM, Fernández MA et al. Morbilidad y mortalidad en pacientes con tratamiento anticoagulante oral. </a:t>
            </a:r>
            <a:r>
              <a:rPr lang="es-ES" sz="1600" dirty="0" err="1">
                <a:solidFill>
                  <a:schemeClr val="tx2">
                    <a:lumMod val="50000"/>
                  </a:schemeClr>
                </a:solidFill>
                <a:latin typeface="Calibri" pitchFamily="34" charset="0"/>
              </a:rPr>
              <a:t>Rev</a:t>
            </a:r>
            <a:r>
              <a:rPr lang="es-ES" sz="1600" dirty="0">
                <a:solidFill>
                  <a:schemeClr val="tx2">
                    <a:lumMod val="50000"/>
                  </a:schemeClr>
                </a:solidFill>
                <a:latin typeface="Calibri" pitchFamily="34" charset="0"/>
              </a:rPr>
              <a:t> </a:t>
            </a:r>
            <a:r>
              <a:rPr lang="es-ES" sz="1600" dirty="0" err="1">
                <a:solidFill>
                  <a:schemeClr val="tx2">
                    <a:lumMod val="50000"/>
                  </a:schemeClr>
                </a:solidFill>
                <a:latin typeface="Calibri" pitchFamily="34" charset="0"/>
              </a:rPr>
              <a:t>Esp</a:t>
            </a:r>
            <a:r>
              <a:rPr lang="es-ES" sz="1600" dirty="0">
                <a:solidFill>
                  <a:schemeClr val="tx2">
                    <a:lumMod val="50000"/>
                  </a:schemeClr>
                </a:solidFill>
                <a:latin typeface="Calibri" pitchFamily="34" charset="0"/>
              </a:rPr>
              <a:t> </a:t>
            </a:r>
            <a:r>
              <a:rPr lang="es-ES" sz="1600" dirty="0" err="1">
                <a:solidFill>
                  <a:schemeClr val="tx2">
                    <a:lumMod val="50000"/>
                  </a:schemeClr>
                </a:solidFill>
                <a:latin typeface="Calibri" pitchFamily="34" charset="0"/>
              </a:rPr>
              <a:t>Cardiol</a:t>
            </a:r>
            <a:r>
              <a:rPr lang="es-ES" sz="1600" dirty="0">
                <a:solidFill>
                  <a:schemeClr val="tx2">
                    <a:lumMod val="50000"/>
                  </a:schemeClr>
                </a:solidFill>
                <a:latin typeface="Calibri" pitchFamily="34" charset="0"/>
              </a:rPr>
              <a:t> 2007; 60: 1226-32.</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5888"/>
            <a:ext cx="8435975" cy="1143000"/>
          </a:xfrm>
        </p:spPr>
        <p:txBody>
          <a:bodyPr/>
          <a:lstStyle/>
          <a:p>
            <a:pPr algn="r" fontAlgn="auto">
              <a:spcAft>
                <a:spcPts val="0"/>
              </a:spcAft>
              <a:defRPr/>
            </a:pPr>
            <a:r>
              <a:rPr lang="en-GB" sz="2800" b="1" dirty="0" err="1">
                <a:solidFill>
                  <a:schemeClr val="tx2">
                    <a:lumMod val="50000"/>
                  </a:schemeClr>
                </a:solidFill>
                <a:effectLst>
                  <a:outerShdw blurRad="38100" dist="38100" dir="2700000" algn="tl">
                    <a:srgbClr val="000000">
                      <a:alpha val="43137"/>
                    </a:srgbClr>
                  </a:outerShdw>
                </a:effectLst>
              </a:rPr>
              <a:t>Sobredosificación</a:t>
            </a:r>
            <a:r>
              <a:rPr lang="en-GB" sz="2800" b="1" dirty="0">
                <a:solidFill>
                  <a:schemeClr val="tx2">
                    <a:lumMod val="50000"/>
                  </a:schemeClr>
                </a:solidFill>
                <a:effectLst>
                  <a:outerShdw blurRad="38100" dist="38100" dir="2700000" algn="tl">
                    <a:srgbClr val="000000">
                      <a:alpha val="43137"/>
                    </a:srgbClr>
                  </a:outerShdw>
                </a:effectLst>
              </a:rPr>
              <a:t>/ </a:t>
            </a:r>
            <a:r>
              <a:rPr lang="en-GB" sz="2800" b="1" dirty="0" err="1">
                <a:solidFill>
                  <a:schemeClr val="tx2">
                    <a:lumMod val="50000"/>
                  </a:schemeClr>
                </a:solidFill>
                <a:effectLst>
                  <a:outerShdw blurRad="38100" dist="38100" dir="2700000" algn="tl">
                    <a:srgbClr val="000000">
                      <a:alpha val="43137"/>
                    </a:srgbClr>
                  </a:outerShdw>
                </a:effectLst>
              </a:rPr>
              <a:t>manejo</a:t>
            </a:r>
            <a:r>
              <a:rPr lang="en-GB" sz="2800" b="1" dirty="0">
                <a:solidFill>
                  <a:schemeClr val="tx2">
                    <a:lumMod val="50000"/>
                  </a:schemeClr>
                </a:solidFill>
                <a:effectLst>
                  <a:outerShdw blurRad="38100" dist="38100" dir="2700000" algn="tl">
                    <a:srgbClr val="000000">
                      <a:alpha val="43137"/>
                    </a:srgbClr>
                  </a:outerShdw>
                </a:effectLst>
              </a:rPr>
              <a:t> de </a:t>
            </a:r>
            <a:r>
              <a:rPr lang="en-GB" sz="2800" b="1" dirty="0" err="1">
                <a:solidFill>
                  <a:schemeClr val="tx2">
                    <a:lumMod val="50000"/>
                  </a:schemeClr>
                </a:solidFill>
                <a:effectLst>
                  <a:outerShdw blurRad="38100" dist="38100" dir="2700000" algn="tl">
                    <a:srgbClr val="000000">
                      <a:alpha val="43137"/>
                    </a:srgbClr>
                  </a:outerShdw>
                </a:effectLst>
              </a:rPr>
              <a:t>hemorragias</a:t>
            </a:r>
            <a:endParaRPr lang="es-ES" sz="2800" b="1" dirty="0">
              <a:solidFill>
                <a:schemeClr val="tx2">
                  <a:lumMod val="50000"/>
                </a:schemeClr>
              </a:solidFill>
              <a:effectLst>
                <a:outerShdw blurRad="38100" dist="38100" dir="2700000" algn="tl">
                  <a:srgbClr val="000000">
                    <a:alpha val="43137"/>
                  </a:srgbClr>
                </a:outerShdw>
              </a:effectLst>
            </a:endParaRPr>
          </a:p>
        </p:txBody>
      </p:sp>
      <p:pic>
        <p:nvPicPr>
          <p:cNvPr id="80898" name="Picture 2"/>
          <p:cNvPicPr>
            <a:picLocks noGrp="1" noChangeAspect="1" noChangeArrowheads="1"/>
          </p:cNvPicPr>
          <p:nvPr>
            <p:ph idx="1"/>
          </p:nvPr>
        </p:nvPicPr>
        <p:blipFill>
          <a:blip r:embed="rId3"/>
          <a:srcRect/>
          <a:stretch>
            <a:fillRect/>
          </a:stretch>
        </p:blipFill>
        <p:spPr>
          <a:xfrm>
            <a:off x="1835150" y="1628775"/>
            <a:ext cx="4826000" cy="5229225"/>
          </a:xfrm>
          <a:solidFill>
            <a:schemeClr val="bg1"/>
          </a:solidFill>
        </p:spPr>
      </p:pic>
      <p:sp>
        <p:nvSpPr>
          <p:cNvPr id="6" name="5 CuadroTexto"/>
          <p:cNvSpPr txBox="1"/>
          <p:nvPr/>
        </p:nvSpPr>
        <p:spPr>
          <a:xfrm>
            <a:off x="1331913" y="2492375"/>
            <a:ext cx="5688012" cy="1200150"/>
          </a:xfrm>
          <a:prstGeom prst="rect">
            <a:avLst/>
          </a:prstGeom>
          <a:solidFill>
            <a:schemeClr val="bg1"/>
          </a:solidFill>
          <a:ln w="38100">
            <a:noFill/>
          </a:ln>
        </p:spPr>
        <p:txBody>
          <a:bodyPr>
            <a:spAutoFit/>
          </a:bodyPr>
          <a:lstStyle/>
          <a:p>
            <a:pPr>
              <a:defRPr/>
            </a:pPr>
            <a:r>
              <a:rPr lang="es-ES" sz="2400" b="1" dirty="0">
                <a:solidFill>
                  <a:schemeClr val="tx2"/>
                </a:solidFill>
                <a:effectLst>
                  <a:outerShdw blurRad="38100" dist="38100" dir="2700000" algn="tl">
                    <a:srgbClr val="000000">
                      <a:alpha val="43137"/>
                    </a:srgbClr>
                  </a:outerShdw>
                </a:effectLst>
                <a:latin typeface="+mj-lt"/>
              </a:rPr>
              <a:t>C</a:t>
            </a:r>
            <a:r>
              <a:rPr lang="es-ES" sz="2400" b="1" dirty="0">
                <a:solidFill>
                  <a:schemeClr val="tx2"/>
                </a:solidFill>
                <a:effectLst>
                  <a:outerShdw blurRad="38100" dist="38100" dir="2700000" algn="tl">
                    <a:srgbClr val="000000">
                      <a:alpha val="43137"/>
                    </a:srgbClr>
                  </a:outerShdw>
                </a:effectLst>
                <a:latin typeface="+mj-lt"/>
              </a:rPr>
              <a:t>omplejo </a:t>
            </a:r>
            <a:r>
              <a:rPr lang="es-ES" sz="2400" b="1" dirty="0">
                <a:solidFill>
                  <a:schemeClr val="tx2"/>
                </a:solidFill>
                <a:effectLst>
                  <a:outerShdw blurRad="38100" dist="38100" dir="2700000" algn="tl">
                    <a:srgbClr val="000000">
                      <a:alpha val="43137"/>
                    </a:srgbClr>
                  </a:outerShdw>
                </a:effectLst>
                <a:latin typeface="+mj-lt"/>
              </a:rPr>
              <a:t>concentrado de </a:t>
            </a:r>
            <a:r>
              <a:rPr lang="es-ES" sz="2400" b="1" dirty="0">
                <a:solidFill>
                  <a:schemeClr val="tx2"/>
                </a:solidFill>
                <a:effectLst>
                  <a:outerShdw blurRad="38100" dist="38100" dir="2700000" algn="tl">
                    <a:srgbClr val="000000">
                      <a:alpha val="43137"/>
                    </a:srgbClr>
                  </a:outerShdw>
                </a:effectLst>
                <a:latin typeface="+mj-lt"/>
              </a:rPr>
              <a:t>protrombina (FEIBA) </a:t>
            </a:r>
            <a:r>
              <a:rPr lang="es-ES" sz="2400" b="1" dirty="0">
                <a:solidFill>
                  <a:schemeClr val="tx2"/>
                </a:solidFill>
                <a:effectLst>
                  <a:outerShdw blurRad="38100" dist="38100" dir="2700000" algn="tl">
                    <a:srgbClr val="000000">
                      <a:alpha val="43137"/>
                    </a:srgbClr>
                  </a:outerShdw>
                </a:effectLst>
                <a:latin typeface="+mj-lt"/>
              </a:rPr>
              <a:t>parece que es más efectivo que </a:t>
            </a:r>
            <a:r>
              <a:rPr lang="es-ES" sz="2400" b="1" dirty="0" err="1">
                <a:solidFill>
                  <a:schemeClr val="tx2"/>
                </a:solidFill>
                <a:effectLst>
                  <a:outerShdw blurRad="38100" dist="38100" dir="2700000" algn="tl">
                    <a:srgbClr val="000000">
                      <a:alpha val="43137"/>
                    </a:srgbClr>
                  </a:outerShdw>
                </a:effectLst>
                <a:latin typeface="+mj-lt"/>
              </a:rPr>
              <a:t>Novoseven</a:t>
            </a:r>
            <a:r>
              <a:rPr lang="es-ES" sz="2400" b="1" dirty="0">
                <a:solidFill>
                  <a:schemeClr val="tx2"/>
                </a:solidFill>
                <a:effectLst>
                  <a:outerShdw blurRad="38100" dist="38100" dir="2700000" algn="tl">
                    <a:srgbClr val="000000">
                      <a:alpha val="43137"/>
                    </a:srgbClr>
                  </a:outerShdw>
                </a:effectLst>
                <a:latin typeface="+mj-lt"/>
              </a:rPr>
              <a:t> </a:t>
            </a:r>
            <a:r>
              <a:rPr lang="es-ES" sz="2400" b="1" dirty="0">
                <a:solidFill>
                  <a:schemeClr val="tx2"/>
                </a:solidFill>
                <a:effectLst>
                  <a:outerShdw blurRad="38100" dist="38100" dir="2700000" algn="tl">
                    <a:srgbClr val="000000">
                      <a:alpha val="43137"/>
                    </a:srgbClr>
                  </a:outerShdw>
                </a:effectLst>
                <a:latin typeface="+mj-lt"/>
              </a:rPr>
              <a:t>(</a:t>
            </a:r>
            <a:r>
              <a:rPr lang="es-ES" sz="2400" b="1" dirty="0" err="1">
                <a:solidFill>
                  <a:schemeClr val="tx2"/>
                </a:solidFill>
                <a:effectLst>
                  <a:outerShdw blurRad="38100" dist="38100" dir="2700000" algn="tl">
                    <a:srgbClr val="000000">
                      <a:alpha val="43137"/>
                    </a:srgbClr>
                  </a:outerShdw>
                </a:effectLst>
                <a:latin typeface="+mj-lt"/>
              </a:rPr>
              <a:t>rFVIIa</a:t>
            </a:r>
            <a:r>
              <a:rPr lang="es-ES" sz="2400" b="1" dirty="0">
                <a:solidFill>
                  <a:schemeClr val="tx2"/>
                </a:solidFill>
                <a:effectLst>
                  <a:outerShdw blurRad="38100" dist="38100" dir="2700000" algn="tl">
                    <a:srgbClr val="000000">
                      <a:alpha val="43137"/>
                    </a:srgbClr>
                  </a:outerShdw>
                </a:effectLst>
                <a:latin typeface="+mj-lt"/>
              </a:rPr>
              <a:t>)</a:t>
            </a:r>
          </a:p>
        </p:txBody>
      </p:sp>
      <p:pic>
        <p:nvPicPr>
          <p:cNvPr id="80900" name="Picture 6"/>
          <p:cNvPicPr>
            <a:picLocks noChangeAspect="1" noChangeArrowheads="1"/>
          </p:cNvPicPr>
          <p:nvPr/>
        </p:nvPicPr>
        <p:blipFill>
          <a:blip r:embed="rId4"/>
          <a:srcRect b="78687"/>
          <a:stretch>
            <a:fillRect/>
          </a:stretch>
        </p:blipFill>
        <p:spPr bwMode="auto">
          <a:xfrm>
            <a:off x="0" y="93663"/>
            <a:ext cx="2051050" cy="6715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490538"/>
            <a:ext cx="8832850" cy="1282700"/>
          </a:xfrm>
        </p:spPr>
        <p:txBody>
          <a:bodyPr>
            <a:noAutofit/>
          </a:bodyPr>
          <a:lstStyle/>
          <a:p>
            <a:pPr algn="r" fontAlgn="auto">
              <a:spcAft>
                <a:spcPts val="0"/>
              </a:spcAft>
              <a:defRPr/>
            </a:pPr>
            <a:r>
              <a:rPr lang="es-ES" sz="2800" b="1" dirty="0">
                <a:solidFill>
                  <a:schemeClr val="tx2">
                    <a:lumMod val="50000"/>
                  </a:schemeClr>
                </a:solidFill>
                <a:effectLst>
                  <a:outerShdw blurRad="38100" dist="38100" dir="2700000" algn="tl">
                    <a:srgbClr val="000000">
                      <a:alpha val="43137"/>
                    </a:srgbClr>
                  </a:outerShdw>
                </a:effectLst>
              </a:rPr>
              <a:t>Falta antídoto, pero </a:t>
            </a:r>
            <a:r>
              <a:rPr lang="es-ES_tradnl" sz="2800" b="1" dirty="0">
                <a:solidFill>
                  <a:schemeClr val="tx2">
                    <a:lumMod val="50000"/>
                  </a:schemeClr>
                </a:solidFill>
                <a:effectLst>
                  <a:outerShdw blurRad="38100" dist="38100" dir="2700000" algn="tl">
                    <a:srgbClr val="000000">
                      <a:alpha val="43137"/>
                    </a:srgbClr>
                  </a:outerShdw>
                </a:effectLst>
              </a:rPr>
              <a:t>en el congreso del ACC del 2011 se presentaron los datos preliminares…</a:t>
            </a:r>
            <a:br>
              <a:rPr lang="es-ES_tradnl" sz="2800" b="1" dirty="0">
                <a:solidFill>
                  <a:schemeClr val="tx2">
                    <a:lumMod val="50000"/>
                  </a:schemeClr>
                </a:solidFill>
                <a:effectLst>
                  <a:outerShdw blurRad="38100" dist="38100" dir="2700000" algn="tl">
                    <a:srgbClr val="000000">
                      <a:alpha val="43137"/>
                    </a:srgbClr>
                  </a:outerShdw>
                </a:effectLst>
              </a:rPr>
            </a:br>
            <a:endParaRPr lang="es-ES" sz="2800" b="1" dirty="0">
              <a:solidFill>
                <a:schemeClr val="tx2">
                  <a:lumMod val="50000"/>
                </a:schemeClr>
              </a:solidFill>
              <a:effectLst>
                <a:outerShdw blurRad="38100" dist="38100" dir="2700000" algn="tl">
                  <a:srgbClr val="000000">
                    <a:alpha val="43137"/>
                  </a:srgbClr>
                </a:outerShdw>
              </a:effectLst>
            </a:endParaRPr>
          </a:p>
        </p:txBody>
      </p:sp>
      <p:pic>
        <p:nvPicPr>
          <p:cNvPr id="82946" name="Picture 2"/>
          <p:cNvPicPr>
            <a:picLocks noChangeAspect="1" noChangeArrowheads="1"/>
          </p:cNvPicPr>
          <p:nvPr/>
        </p:nvPicPr>
        <p:blipFill>
          <a:blip r:embed="rId3"/>
          <a:srcRect/>
          <a:stretch>
            <a:fillRect/>
          </a:stretch>
        </p:blipFill>
        <p:spPr bwMode="auto">
          <a:xfrm>
            <a:off x="301625" y="2205038"/>
            <a:ext cx="8662988" cy="4371975"/>
          </a:xfrm>
          <a:prstGeom prst="rect">
            <a:avLst/>
          </a:prstGeom>
          <a:noFill/>
          <a:ln w="9525">
            <a:noFill/>
            <a:miter lim="800000"/>
            <a:headEnd/>
            <a:tailEnd/>
          </a:ln>
        </p:spPr>
      </p:pic>
      <p:sp>
        <p:nvSpPr>
          <p:cNvPr id="5" name="4 CuadroTexto"/>
          <p:cNvSpPr txBox="1"/>
          <p:nvPr/>
        </p:nvSpPr>
        <p:spPr>
          <a:xfrm rot="19552749">
            <a:off x="814518" y="3738438"/>
            <a:ext cx="6137526" cy="1323439"/>
          </a:xfrm>
          <a:prstGeom prst="rect">
            <a:avLst/>
          </a:prstGeom>
          <a:solidFill>
            <a:schemeClr val="bg1"/>
          </a:solidFill>
          <a:scene3d>
            <a:camera prst="orthographicFront">
              <a:rot lat="0" lon="21299999" rev="0"/>
            </a:camera>
            <a:lightRig rig="threePt" dir="t"/>
          </a:scene3d>
        </p:spPr>
        <p:txBody>
          <a:bodyPr>
            <a:spAutoFit/>
          </a:bodyPr>
          <a:lstStyle/>
          <a:p>
            <a:pPr algn="ctr" fontAlgn="auto">
              <a:spcBef>
                <a:spcPts val="0"/>
              </a:spcBef>
              <a:spcAft>
                <a:spcPts val="0"/>
              </a:spcAft>
              <a:defRPr/>
            </a:pPr>
            <a:r>
              <a:rPr lang="es-ES" sz="4000" b="1" dirty="0">
                <a:solidFill>
                  <a:schemeClr val="tx2"/>
                </a:solidFill>
                <a:effectLst>
                  <a:outerShdw blurRad="38100" dist="38100" dir="2700000" algn="tl">
                    <a:srgbClr val="000000">
                      <a:alpha val="43137"/>
                    </a:srgbClr>
                  </a:outerShdw>
                </a:effectLst>
                <a:latin typeface="+mn-lt"/>
              </a:rPr>
              <a:t>En desarrollo, en el mercado en 2-3 años</a:t>
            </a:r>
          </a:p>
        </p:txBody>
      </p:sp>
      <p:sp>
        <p:nvSpPr>
          <p:cNvPr id="6" name="5 CuadroTexto"/>
          <p:cNvSpPr txBox="1"/>
          <p:nvPr/>
        </p:nvSpPr>
        <p:spPr>
          <a:xfrm rot="19592770">
            <a:off x="1037635" y="3071573"/>
            <a:ext cx="4166193" cy="707886"/>
          </a:xfrm>
          <a:prstGeom prst="rect">
            <a:avLst/>
          </a:prstGeom>
          <a:solidFill>
            <a:schemeClr val="bg1"/>
          </a:solidFill>
          <a:scene3d>
            <a:camera prst="orthographicFront">
              <a:rot lat="0" lon="21299999" rev="0"/>
            </a:camera>
            <a:lightRig rig="threePt" dir="t"/>
          </a:scene3d>
        </p:spPr>
        <p:txBody>
          <a:bodyPr>
            <a:spAutoFit/>
          </a:bodyPr>
          <a:lstStyle>
            <a:defPPr>
              <a:defRPr lang="es-ES"/>
            </a:defPPr>
            <a:lvl1pPr>
              <a:defRPr sz="4000" b="1">
                <a:solidFill>
                  <a:srgbClr val="FF0000"/>
                </a:solidFill>
                <a:effectLst>
                  <a:outerShdw blurRad="38100" dist="38100" dir="2700000" algn="tl">
                    <a:srgbClr val="000000">
                      <a:alpha val="43137"/>
                    </a:srgbClr>
                  </a:outerShdw>
                </a:effectLst>
              </a:defRPr>
            </a:lvl1pPr>
          </a:lstStyle>
          <a:p>
            <a:pPr fontAlgn="auto">
              <a:spcBef>
                <a:spcPts val="0"/>
              </a:spcBef>
              <a:spcAft>
                <a:spcPts val="0"/>
              </a:spcAft>
              <a:defRPr/>
            </a:pPr>
            <a:r>
              <a:rPr lang="es-ES" dirty="0">
                <a:solidFill>
                  <a:schemeClr val="tx2"/>
                </a:solidFill>
                <a:latin typeface="+mn-lt"/>
              </a:rPr>
              <a:t>Revierte rápido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p:cNvSpPr>
          <p:nvPr>
            <p:ph type="title"/>
          </p:nvPr>
        </p:nvSpPr>
        <p:spPr>
          <a:xfrm>
            <a:off x="457200" y="274638"/>
            <a:ext cx="8362950" cy="1143000"/>
          </a:xfrm>
        </p:spPr>
        <p:txBody>
          <a:bodyPr/>
          <a:lstStyle/>
          <a:p>
            <a:pPr algn="r" fontAlgn="auto">
              <a:spcAft>
                <a:spcPts val="0"/>
              </a:spcAft>
              <a:defRPr/>
            </a:pPr>
            <a:r>
              <a:rPr lang="es-ES_tradnl" sz="2800" b="1" dirty="0" smtClean="0">
                <a:solidFill>
                  <a:schemeClr val="tx2">
                    <a:lumMod val="50000"/>
                  </a:schemeClr>
                </a:solidFill>
                <a:effectLst>
                  <a:outerShdw blurRad="38100" dist="38100" dir="2700000" algn="tl">
                    <a:srgbClr val="000000">
                      <a:alpha val="43137"/>
                    </a:srgbClr>
                  </a:outerShdw>
                </a:effectLst>
              </a:rPr>
              <a:t>Nuevos anticoagulantes, nuevas tecnologías</a:t>
            </a:r>
          </a:p>
        </p:txBody>
      </p:sp>
      <p:pic>
        <p:nvPicPr>
          <p:cNvPr id="84994" name="Picture 3"/>
          <p:cNvPicPr>
            <a:picLocks noGrp="1" noChangeAspect="1" noChangeArrowheads="1"/>
          </p:cNvPicPr>
          <p:nvPr>
            <p:ph idx="1"/>
          </p:nvPr>
        </p:nvPicPr>
        <p:blipFill>
          <a:blip r:embed="rId2"/>
          <a:srcRect l="8118" t="3036" r="6921" b="6528"/>
          <a:stretch>
            <a:fillRect/>
          </a:stretch>
        </p:blipFill>
        <p:spPr>
          <a:xfrm>
            <a:off x="611188" y="1341438"/>
            <a:ext cx="7573962" cy="4860925"/>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p:cNvSpPr>
          <p:nvPr>
            <p:ph type="title"/>
          </p:nvPr>
        </p:nvSpPr>
        <p:spPr>
          <a:xfrm>
            <a:off x="457200" y="274638"/>
            <a:ext cx="8362950" cy="1143000"/>
          </a:xfrm>
        </p:spPr>
        <p:txBody>
          <a:bodyPr/>
          <a:lstStyle/>
          <a:p>
            <a:pPr algn="r" fontAlgn="auto">
              <a:spcAft>
                <a:spcPts val="0"/>
              </a:spcAft>
              <a:defRPr/>
            </a:pPr>
            <a:r>
              <a:rPr lang="es-ES" sz="2800" b="1" dirty="0">
                <a:solidFill>
                  <a:schemeClr val="tx2">
                    <a:lumMod val="50000"/>
                  </a:schemeClr>
                </a:solidFill>
                <a:effectLst>
                  <a:outerShdw blurRad="38100" dist="38100" dir="2700000" algn="tl">
                    <a:srgbClr val="000000">
                      <a:alpha val="43137"/>
                    </a:srgbClr>
                  </a:outerShdw>
                </a:effectLst>
              </a:rPr>
              <a:t>ACTITUD EXPECTANTE</a:t>
            </a:r>
            <a:endParaRPr lang="es-ES_tradnl" sz="2800" b="1" dirty="0">
              <a:solidFill>
                <a:schemeClr val="tx2">
                  <a:lumMod val="50000"/>
                </a:schemeClr>
              </a:solidFill>
              <a:effectLst>
                <a:outerShdw blurRad="38100" dist="38100" dir="2700000" algn="tl">
                  <a:srgbClr val="000000">
                    <a:alpha val="43137"/>
                  </a:srgbClr>
                </a:outerShdw>
              </a:effectLst>
            </a:endParaRPr>
          </a:p>
        </p:txBody>
      </p:sp>
      <p:sp>
        <p:nvSpPr>
          <p:cNvPr id="86018" name="1 Marcador de contenido"/>
          <p:cNvSpPr>
            <a:spLocks noGrp="1"/>
          </p:cNvSpPr>
          <p:nvPr>
            <p:ph idx="1"/>
          </p:nvPr>
        </p:nvSpPr>
        <p:spPr/>
        <p:txBody>
          <a:bodyPr/>
          <a:lstStyle/>
          <a:p>
            <a:pPr marL="0" lvl="1" indent="0">
              <a:buClr>
                <a:schemeClr val="accent1"/>
              </a:buClr>
              <a:buFont typeface="Arial" charset="0"/>
              <a:buNone/>
            </a:pPr>
            <a:r>
              <a:rPr lang="es-ES" sz="2200" smtClean="0">
                <a:solidFill>
                  <a:srgbClr val="002060"/>
                </a:solidFill>
              </a:rPr>
              <a:t>Buena opción para sustituir a los anticoagulantes clásicos, </a:t>
            </a:r>
            <a:r>
              <a:rPr lang="es-ES" sz="2200" b="1" smtClean="0">
                <a:solidFill>
                  <a:srgbClr val="002060"/>
                </a:solidFill>
              </a:rPr>
              <a:t>PERO:</a:t>
            </a:r>
          </a:p>
          <a:p>
            <a:pPr marL="0" lvl="1" indent="0">
              <a:buClr>
                <a:schemeClr val="accent1"/>
              </a:buClr>
              <a:buFont typeface="Arial" charset="0"/>
              <a:buNone/>
            </a:pPr>
            <a:endParaRPr lang="es-ES" sz="2200" smtClean="0">
              <a:solidFill>
                <a:srgbClr val="002060"/>
              </a:solidFill>
            </a:endParaRPr>
          </a:p>
          <a:p>
            <a:pPr marL="400050" lvl="2" indent="0">
              <a:buClr>
                <a:schemeClr val="accent1"/>
              </a:buClr>
              <a:buFont typeface="Arial" charset="0"/>
              <a:buNone/>
            </a:pPr>
            <a:r>
              <a:rPr lang="es-ES" sz="2200" smtClean="0">
                <a:solidFill>
                  <a:srgbClr val="002060"/>
                </a:solidFill>
              </a:rPr>
              <a:t>Warnings ( Japón, Canadá, Nueva Zelanda) </a:t>
            </a:r>
          </a:p>
          <a:p>
            <a:pPr marL="400050" lvl="2" indent="0">
              <a:buClr>
                <a:schemeClr val="accent1"/>
              </a:buClr>
              <a:buFont typeface="Arial" charset="0"/>
              <a:buNone/>
            </a:pPr>
            <a:r>
              <a:rPr lang="es-ES" sz="2200" smtClean="0">
                <a:solidFill>
                  <a:srgbClr val="002060"/>
                </a:solidFill>
              </a:rPr>
              <a:t>No hay un antídoto ni control analítico estandarizado</a:t>
            </a:r>
          </a:p>
          <a:p>
            <a:pPr marL="400050" lvl="2" indent="0">
              <a:buClr>
                <a:schemeClr val="accent1"/>
              </a:buClr>
              <a:buFont typeface="Arial" charset="0"/>
              <a:buNone/>
            </a:pPr>
            <a:r>
              <a:rPr lang="es-ES" sz="2200" smtClean="0">
                <a:solidFill>
                  <a:srgbClr val="002060"/>
                </a:solidFill>
              </a:rPr>
              <a:t>Poblaciones especiales (embarazadas, niños,…)</a:t>
            </a:r>
          </a:p>
          <a:p>
            <a:pPr marL="400050" lvl="2" indent="0">
              <a:buClr>
                <a:schemeClr val="accent1"/>
              </a:buClr>
              <a:buFont typeface="Arial" charset="0"/>
              <a:buNone/>
            </a:pPr>
            <a:r>
              <a:rPr lang="es-ES" sz="2200" smtClean="0">
                <a:solidFill>
                  <a:srgbClr val="002060"/>
                </a:solidFill>
              </a:rPr>
              <a:t>Coste</a:t>
            </a:r>
          </a:p>
          <a:p>
            <a:pPr marL="400050" lvl="2" indent="0">
              <a:buClr>
                <a:schemeClr val="accent1"/>
              </a:buClr>
              <a:buFont typeface="Arial" charset="0"/>
              <a:buNone/>
            </a:pPr>
            <a:r>
              <a:rPr lang="es-ES" sz="2200" smtClean="0">
                <a:solidFill>
                  <a:srgbClr val="002060"/>
                </a:solidFill>
              </a:rPr>
              <a:t>Adherencia al tratamiento</a:t>
            </a:r>
          </a:p>
          <a:p>
            <a:endParaRPr lang="es-ES"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r" fontAlgn="auto">
              <a:spcAft>
                <a:spcPts val="0"/>
              </a:spcAft>
              <a:defRPr/>
            </a:pPr>
            <a:r>
              <a:rPr lang="es-ES" sz="2800" b="1" dirty="0">
                <a:solidFill>
                  <a:schemeClr val="tx2">
                    <a:lumMod val="50000"/>
                  </a:schemeClr>
                </a:solidFill>
                <a:effectLst>
                  <a:outerShdw blurRad="38100" dist="38100" dir="2700000" algn="tl">
                    <a:srgbClr val="000000">
                      <a:alpha val="43137"/>
                    </a:srgbClr>
                  </a:outerShdw>
                </a:effectLst>
              </a:rPr>
              <a:t>Cada </a:t>
            </a:r>
            <a:r>
              <a:rPr lang="es-ES" sz="2800" b="1" dirty="0" smtClean="0">
                <a:solidFill>
                  <a:schemeClr val="tx2">
                    <a:lumMod val="50000"/>
                  </a:schemeClr>
                </a:solidFill>
                <a:effectLst>
                  <a:outerShdw blurRad="38100" dist="38100" dir="2700000" algn="tl">
                    <a:srgbClr val="000000">
                      <a:alpha val="43137"/>
                    </a:srgbClr>
                  </a:outerShdw>
                </a:effectLst>
              </a:rPr>
              <a:t>día, </a:t>
            </a:r>
            <a:r>
              <a:rPr lang="es-ES" sz="2800" b="1" dirty="0">
                <a:solidFill>
                  <a:schemeClr val="tx2">
                    <a:lumMod val="50000"/>
                  </a:schemeClr>
                </a:solidFill>
                <a:effectLst>
                  <a:outerShdw blurRad="38100" dist="38100" dir="2700000" algn="tl">
                    <a:srgbClr val="000000">
                      <a:alpha val="43137"/>
                    </a:srgbClr>
                  </a:outerShdw>
                </a:effectLst>
              </a:rPr>
              <a:t>una novedad</a:t>
            </a:r>
          </a:p>
        </p:txBody>
      </p:sp>
      <p:pic>
        <p:nvPicPr>
          <p:cNvPr id="87042" name="Picture 2"/>
          <p:cNvPicPr>
            <a:picLocks noGrp="1" noChangeAspect="1" noChangeArrowheads="1"/>
          </p:cNvPicPr>
          <p:nvPr>
            <p:ph idx="1"/>
          </p:nvPr>
        </p:nvPicPr>
        <p:blipFill>
          <a:blip r:embed="rId2"/>
          <a:srcRect l="10486" t="20947" r="5775" b="6757"/>
          <a:stretch>
            <a:fillRect/>
          </a:stretch>
        </p:blipFill>
        <p:spPr>
          <a:xfrm>
            <a:off x="1258888" y="1628775"/>
            <a:ext cx="7173912" cy="4652963"/>
          </a:xfrm>
        </p:spPr>
      </p:pic>
      <p:sp>
        <p:nvSpPr>
          <p:cNvPr id="5" name="4 Rectángulo"/>
          <p:cNvSpPr/>
          <p:nvPr/>
        </p:nvSpPr>
        <p:spPr>
          <a:xfrm>
            <a:off x="1619250" y="3141663"/>
            <a:ext cx="1657350" cy="9350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2 Marcador de contenido"/>
          <p:cNvSpPr>
            <a:spLocks noGrp="1"/>
          </p:cNvSpPr>
          <p:nvPr>
            <p:ph idx="1"/>
          </p:nvPr>
        </p:nvSpPr>
        <p:spPr>
          <a:xfrm>
            <a:off x="1979613" y="2347913"/>
            <a:ext cx="6875462" cy="3776662"/>
          </a:xfrm>
        </p:spPr>
        <p:txBody>
          <a:bodyPr/>
          <a:lstStyle/>
          <a:p>
            <a:pPr marL="0" indent="0">
              <a:buFont typeface="Arial" charset="0"/>
              <a:buNone/>
            </a:pPr>
            <a:r>
              <a:rPr lang="en-US" sz="2200" smtClean="0">
                <a:solidFill>
                  <a:srgbClr val="002060"/>
                </a:solidFill>
              </a:rPr>
              <a:t>"We have begun a new, very promising era in preventing stroke in AF. The novel anticoagulants appear to constitute a positive disruptive technology.”</a:t>
            </a:r>
          </a:p>
          <a:p>
            <a:pPr marL="0" indent="0">
              <a:buFont typeface="Arial" charset="0"/>
              <a:buNone/>
            </a:pPr>
            <a:r>
              <a:rPr lang="en-US" sz="2200" smtClean="0">
                <a:solidFill>
                  <a:srgbClr val="002060"/>
                </a:solidFill>
              </a:rPr>
              <a:t>"However, warfarin management has also evolved, allowing safe, effective, and inexpensive anticoagulation for many patients with AF, likely slowing the ultimate transition to modern anticoagulant agents."</a:t>
            </a:r>
          </a:p>
        </p:txBody>
      </p:sp>
      <p:sp>
        <p:nvSpPr>
          <p:cNvPr id="98306" name="3 Rectángulo"/>
          <p:cNvSpPr>
            <a:spLocks noChangeArrowheads="1"/>
          </p:cNvSpPr>
          <p:nvPr/>
        </p:nvSpPr>
        <p:spPr bwMode="auto">
          <a:xfrm>
            <a:off x="358775" y="5927725"/>
            <a:ext cx="8785225" cy="523875"/>
          </a:xfrm>
          <a:prstGeom prst="rect">
            <a:avLst/>
          </a:prstGeom>
          <a:noFill/>
          <a:ln w="9525">
            <a:noFill/>
            <a:miter lim="800000"/>
            <a:headEnd/>
            <a:tailEnd/>
          </a:ln>
        </p:spPr>
        <p:txBody>
          <a:bodyPr>
            <a:spAutoFit/>
          </a:bodyPr>
          <a:lstStyle/>
          <a:p>
            <a:pPr>
              <a:defRPr/>
            </a:pPr>
            <a:r>
              <a:rPr lang="es-ES" sz="1400" dirty="0">
                <a:solidFill>
                  <a:schemeClr val="tx2">
                    <a:lumMod val="50000"/>
                  </a:schemeClr>
                </a:solidFill>
                <a:latin typeface="Calibri" pitchFamily="34" charset="0"/>
              </a:rPr>
              <a:t>Daniel E. Singer, MD; Alan S. </a:t>
            </a:r>
            <a:r>
              <a:rPr lang="es-ES" sz="1400" dirty="0" err="1">
                <a:solidFill>
                  <a:schemeClr val="tx2">
                    <a:lumMod val="50000"/>
                  </a:schemeClr>
                </a:solidFill>
                <a:latin typeface="Calibri" pitchFamily="34" charset="0"/>
              </a:rPr>
              <a:t>Go</a:t>
            </a:r>
            <a:r>
              <a:rPr lang="es-ES" sz="1400" dirty="0">
                <a:solidFill>
                  <a:schemeClr val="tx2">
                    <a:lumMod val="50000"/>
                  </a:schemeClr>
                </a:solidFill>
                <a:latin typeface="Calibri" pitchFamily="34" charset="0"/>
              </a:rPr>
              <a:t>, MD. A New Era in </a:t>
            </a:r>
            <a:r>
              <a:rPr lang="es-ES" sz="1400" dirty="0" err="1">
                <a:solidFill>
                  <a:schemeClr val="tx2">
                    <a:lumMod val="50000"/>
                  </a:schemeClr>
                </a:solidFill>
                <a:latin typeface="Calibri" pitchFamily="34" charset="0"/>
              </a:rPr>
              <a:t>Stroke</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Prevention</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for</a:t>
            </a:r>
            <a:r>
              <a:rPr lang="es-ES" sz="1400" dirty="0">
                <a:solidFill>
                  <a:schemeClr val="tx2">
                    <a:lumMod val="50000"/>
                  </a:schemeClr>
                </a:solidFill>
                <a:latin typeface="Calibri" pitchFamily="34" charset="0"/>
              </a:rPr>
              <a:t> Atrial </a:t>
            </a:r>
            <a:r>
              <a:rPr lang="es-ES" sz="1400" dirty="0" err="1">
                <a:solidFill>
                  <a:schemeClr val="tx2">
                    <a:lumMod val="50000"/>
                  </a:schemeClr>
                </a:solidFill>
                <a:latin typeface="Calibri" pitchFamily="34" charset="0"/>
              </a:rPr>
              <a:t>Fibrillation</a:t>
            </a:r>
            <a:r>
              <a:rPr lang="es-ES" sz="1400" dirty="0">
                <a:solidFill>
                  <a:schemeClr val="tx2">
                    <a:lumMod val="50000"/>
                  </a:schemeClr>
                </a:solidFill>
                <a:latin typeface="Calibri" pitchFamily="34" charset="0"/>
              </a:rPr>
              <a:t>. </a:t>
            </a:r>
            <a:r>
              <a:rPr lang="en-US" sz="1400" dirty="0">
                <a:solidFill>
                  <a:schemeClr val="tx2">
                    <a:lumMod val="50000"/>
                  </a:schemeClr>
                </a:solidFill>
                <a:latin typeface="Calibri" pitchFamily="34" charset="0"/>
              </a:rPr>
              <a:t>Arch Intern Med. Published online March 26, 2012. doi:10.1001/archinternmed.2012.897</a:t>
            </a:r>
          </a:p>
        </p:txBody>
      </p:sp>
      <p:pic>
        <p:nvPicPr>
          <p:cNvPr id="88067" name="Picture 2"/>
          <p:cNvPicPr>
            <a:picLocks noChangeAspect="1" noChangeArrowheads="1"/>
          </p:cNvPicPr>
          <p:nvPr/>
        </p:nvPicPr>
        <p:blipFill>
          <a:blip r:embed="rId2"/>
          <a:srcRect/>
          <a:stretch>
            <a:fillRect/>
          </a:stretch>
        </p:blipFill>
        <p:spPr bwMode="auto">
          <a:xfrm>
            <a:off x="179388" y="225425"/>
            <a:ext cx="1698625" cy="2124075"/>
          </a:xfrm>
          <a:prstGeom prst="rect">
            <a:avLst/>
          </a:prstGeom>
          <a:noFill/>
          <a:ln w="9525">
            <a:noFill/>
            <a:miter lim="800000"/>
            <a:headEnd/>
            <a:tailEnd/>
          </a:ln>
        </p:spPr>
      </p:pic>
      <p:pic>
        <p:nvPicPr>
          <p:cNvPr id="88068" name="Picture 2"/>
          <p:cNvPicPr>
            <a:picLocks noChangeAspect="1" noChangeArrowheads="1"/>
          </p:cNvPicPr>
          <p:nvPr/>
        </p:nvPicPr>
        <p:blipFill>
          <a:blip r:embed="rId3"/>
          <a:srcRect/>
          <a:stretch>
            <a:fillRect/>
          </a:stretch>
        </p:blipFill>
        <p:spPr bwMode="auto">
          <a:xfrm>
            <a:off x="5876925" y="225425"/>
            <a:ext cx="2600325" cy="1762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2 Marcador de contenido"/>
          <p:cNvSpPr>
            <a:spLocks noGrp="1"/>
          </p:cNvSpPr>
          <p:nvPr>
            <p:ph idx="1"/>
          </p:nvPr>
        </p:nvSpPr>
        <p:spPr>
          <a:xfrm>
            <a:off x="2051050" y="2349500"/>
            <a:ext cx="6635750" cy="3776663"/>
          </a:xfrm>
        </p:spPr>
        <p:txBody>
          <a:bodyPr/>
          <a:lstStyle/>
          <a:p>
            <a:pPr marL="0" indent="0" algn="just">
              <a:buFont typeface="Arial" charset="0"/>
              <a:buNone/>
            </a:pPr>
            <a:r>
              <a:rPr lang="en-US" sz="2200" smtClean="0">
                <a:solidFill>
                  <a:srgbClr val="002060"/>
                </a:solidFill>
              </a:rPr>
              <a:t>“We need longer-term data; we've only got a year or two of follow-up maximum on any of these agents, whereas we've got patients on warfarin for 10 to 20 years. We're going to find out more about things like MI and bleeding with dabigatran as the data emerge, but this is the best that we can do at the moment”</a:t>
            </a:r>
            <a:endParaRPr lang="es-ES" sz="2200" smtClean="0">
              <a:solidFill>
                <a:srgbClr val="002060"/>
              </a:solidFill>
            </a:endParaRPr>
          </a:p>
        </p:txBody>
      </p:sp>
      <p:sp>
        <p:nvSpPr>
          <p:cNvPr id="98306" name="3 Rectángulo"/>
          <p:cNvSpPr>
            <a:spLocks noChangeArrowheads="1"/>
          </p:cNvSpPr>
          <p:nvPr/>
        </p:nvSpPr>
        <p:spPr bwMode="auto">
          <a:xfrm>
            <a:off x="358775" y="5927725"/>
            <a:ext cx="8496300" cy="738188"/>
          </a:xfrm>
          <a:prstGeom prst="rect">
            <a:avLst/>
          </a:prstGeom>
          <a:noFill/>
          <a:ln w="9525">
            <a:noFill/>
            <a:miter lim="800000"/>
            <a:headEnd/>
            <a:tailEnd/>
          </a:ln>
        </p:spPr>
        <p:txBody>
          <a:bodyPr>
            <a:spAutoFit/>
          </a:bodyPr>
          <a:lstStyle/>
          <a:p>
            <a:pPr algn="just">
              <a:defRPr/>
            </a:pPr>
            <a:r>
              <a:rPr lang="es-ES" sz="1400" dirty="0" err="1">
                <a:solidFill>
                  <a:schemeClr val="tx2">
                    <a:lumMod val="50000"/>
                  </a:schemeClr>
                </a:solidFill>
                <a:latin typeface="Calibri" pitchFamily="34" charset="0"/>
              </a:rPr>
              <a:t>Banerjee</a:t>
            </a:r>
            <a:r>
              <a:rPr lang="es-ES" sz="1400" dirty="0">
                <a:solidFill>
                  <a:schemeClr val="tx2">
                    <a:lumMod val="50000"/>
                  </a:schemeClr>
                </a:solidFill>
                <a:latin typeface="Calibri" pitchFamily="34" charset="0"/>
              </a:rPr>
              <a:t> A, </a:t>
            </a:r>
            <a:r>
              <a:rPr lang="es-ES" sz="1400" dirty="0" err="1">
                <a:solidFill>
                  <a:schemeClr val="tx2">
                    <a:lumMod val="50000"/>
                  </a:schemeClr>
                </a:solidFill>
                <a:latin typeface="Calibri" pitchFamily="34" charset="0"/>
              </a:rPr>
              <a:t>Lane</a:t>
            </a:r>
            <a:r>
              <a:rPr lang="es-ES" sz="1400" dirty="0">
                <a:solidFill>
                  <a:schemeClr val="tx2">
                    <a:lumMod val="50000"/>
                  </a:schemeClr>
                </a:solidFill>
                <a:latin typeface="Calibri" pitchFamily="34" charset="0"/>
              </a:rPr>
              <a:t> DA, </a:t>
            </a:r>
            <a:r>
              <a:rPr lang="es-ES" sz="1400" dirty="0" err="1">
                <a:solidFill>
                  <a:schemeClr val="tx2">
                    <a:lumMod val="50000"/>
                  </a:schemeClr>
                </a:solidFill>
                <a:latin typeface="Calibri" pitchFamily="34" charset="0"/>
              </a:rPr>
              <a:t>Torp-Pedersen</a:t>
            </a:r>
            <a:r>
              <a:rPr lang="es-ES" sz="1400" dirty="0">
                <a:solidFill>
                  <a:schemeClr val="tx2">
                    <a:lumMod val="50000"/>
                  </a:schemeClr>
                </a:solidFill>
                <a:latin typeface="Calibri" pitchFamily="34" charset="0"/>
              </a:rPr>
              <a:t> C, et al. Net </a:t>
            </a:r>
            <a:r>
              <a:rPr lang="es-ES" sz="1400" dirty="0" err="1">
                <a:solidFill>
                  <a:schemeClr val="tx2">
                    <a:lumMod val="50000"/>
                  </a:schemeClr>
                </a:solidFill>
                <a:latin typeface="Calibri" pitchFamily="34" charset="0"/>
              </a:rPr>
              <a:t>clinical</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benefit</a:t>
            </a:r>
            <a:r>
              <a:rPr lang="es-ES" sz="1400" dirty="0">
                <a:solidFill>
                  <a:schemeClr val="tx2">
                    <a:lumMod val="50000"/>
                  </a:schemeClr>
                </a:solidFill>
                <a:latin typeface="Calibri" pitchFamily="34" charset="0"/>
              </a:rPr>
              <a:t> of new oral </a:t>
            </a:r>
            <a:r>
              <a:rPr lang="es-ES" sz="1400" dirty="0" err="1">
                <a:solidFill>
                  <a:schemeClr val="tx2">
                    <a:lumMod val="50000"/>
                  </a:schemeClr>
                </a:solidFill>
                <a:latin typeface="Calibri" pitchFamily="34" charset="0"/>
              </a:rPr>
              <a:t>anticoagulants</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dabigatran</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rivaroxaban</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apixaban</a:t>
            </a:r>
            <a:r>
              <a:rPr lang="es-ES" sz="1400" dirty="0">
                <a:solidFill>
                  <a:schemeClr val="tx2">
                    <a:lumMod val="50000"/>
                  </a:schemeClr>
                </a:solidFill>
                <a:latin typeface="Calibri" pitchFamily="34" charset="0"/>
              </a:rPr>
              <a:t>) versus no </a:t>
            </a:r>
            <a:r>
              <a:rPr lang="es-ES" sz="1400" dirty="0" err="1">
                <a:solidFill>
                  <a:schemeClr val="tx2">
                    <a:lumMod val="50000"/>
                  </a:schemeClr>
                </a:solidFill>
                <a:latin typeface="Calibri" pitchFamily="34" charset="0"/>
              </a:rPr>
              <a:t>treatment</a:t>
            </a:r>
            <a:r>
              <a:rPr lang="es-ES" sz="1400" dirty="0">
                <a:solidFill>
                  <a:schemeClr val="tx2">
                    <a:lumMod val="50000"/>
                  </a:schemeClr>
                </a:solidFill>
                <a:latin typeface="Calibri" pitchFamily="34" charset="0"/>
              </a:rPr>
              <a:t> in a 'real </a:t>
            </a:r>
            <a:r>
              <a:rPr lang="es-ES" sz="1400" dirty="0" err="1">
                <a:solidFill>
                  <a:schemeClr val="tx2">
                    <a:lumMod val="50000"/>
                  </a:schemeClr>
                </a:solidFill>
                <a:latin typeface="Calibri" pitchFamily="34" charset="0"/>
              </a:rPr>
              <a:t>world</a:t>
            </a:r>
            <a:r>
              <a:rPr lang="es-ES" sz="1400" dirty="0">
                <a:solidFill>
                  <a:schemeClr val="tx2">
                    <a:lumMod val="50000"/>
                  </a:schemeClr>
                </a:solidFill>
                <a:latin typeface="Calibri" pitchFamily="34" charset="0"/>
              </a:rPr>
              <a:t>' atrial </a:t>
            </a:r>
            <a:r>
              <a:rPr lang="es-ES" sz="1400" dirty="0" err="1">
                <a:solidFill>
                  <a:schemeClr val="tx2">
                    <a:lumMod val="50000"/>
                  </a:schemeClr>
                </a:solidFill>
                <a:latin typeface="Calibri" pitchFamily="34" charset="0"/>
              </a:rPr>
              <a:t>fibrillation</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population</a:t>
            </a:r>
            <a:r>
              <a:rPr lang="es-ES" sz="1400" dirty="0">
                <a:solidFill>
                  <a:schemeClr val="tx2">
                    <a:lumMod val="50000"/>
                  </a:schemeClr>
                </a:solidFill>
                <a:latin typeface="Calibri" pitchFamily="34" charset="0"/>
              </a:rPr>
              <a:t>: a </a:t>
            </a:r>
            <a:r>
              <a:rPr lang="es-ES" sz="1400" dirty="0" err="1">
                <a:solidFill>
                  <a:schemeClr val="tx2">
                    <a:lumMod val="50000"/>
                  </a:schemeClr>
                </a:solidFill>
                <a:latin typeface="Calibri" pitchFamily="34" charset="0"/>
              </a:rPr>
              <a:t>modeling</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analysis</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based</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on</a:t>
            </a:r>
            <a:r>
              <a:rPr lang="es-ES" sz="1400" dirty="0">
                <a:solidFill>
                  <a:schemeClr val="tx2">
                    <a:lumMod val="50000"/>
                  </a:schemeClr>
                </a:solidFill>
                <a:latin typeface="Calibri" pitchFamily="34" charset="0"/>
              </a:rPr>
              <a:t> a </a:t>
            </a:r>
            <a:r>
              <a:rPr lang="es-ES" sz="1400" dirty="0" err="1">
                <a:solidFill>
                  <a:schemeClr val="tx2">
                    <a:lumMod val="50000"/>
                  </a:schemeClr>
                </a:solidFill>
                <a:latin typeface="Calibri" pitchFamily="34" charset="0"/>
              </a:rPr>
              <a:t>nationwide</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cohort</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study</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Thromb</a:t>
            </a:r>
            <a:r>
              <a:rPr lang="es-ES" sz="1400" dirty="0">
                <a:solidFill>
                  <a:schemeClr val="tx2">
                    <a:lumMod val="50000"/>
                  </a:schemeClr>
                </a:solidFill>
                <a:latin typeface="Calibri" pitchFamily="34" charset="0"/>
              </a:rPr>
              <a:t> </a:t>
            </a:r>
            <a:r>
              <a:rPr lang="es-ES" sz="1400" dirty="0" err="1">
                <a:solidFill>
                  <a:schemeClr val="tx2">
                    <a:lumMod val="50000"/>
                  </a:schemeClr>
                </a:solidFill>
                <a:latin typeface="Calibri" pitchFamily="34" charset="0"/>
              </a:rPr>
              <a:t>Haemost</a:t>
            </a:r>
            <a:r>
              <a:rPr lang="es-ES" sz="1400" dirty="0">
                <a:solidFill>
                  <a:schemeClr val="tx2">
                    <a:lumMod val="50000"/>
                  </a:schemeClr>
                </a:solidFill>
                <a:latin typeface="Calibri" pitchFamily="34" charset="0"/>
              </a:rPr>
              <a:t> 2012; 107:584-589</a:t>
            </a:r>
          </a:p>
        </p:txBody>
      </p:sp>
      <p:pic>
        <p:nvPicPr>
          <p:cNvPr id="89091" name="Picture 2"/>
          <p:cNvPicPr>
            <a:picLocks noChangeAspect="1" noChangeArrowheads="1"/>
          </p:cNvPicPr>
          <p:nvPr/>
        </p:nvPicPr>
        <p:blipFill>
          <a:blip r:embed="rId2"/>
          <a:srcRect/>
          <a:stretch>
            <a:fillRect/>
          </a:stretch>
        </p:blipFill>
        <p:spPr bwMode="auto">
          <a:xfrm>
            <a:off x="98425" y="185738"/>
            <a:ext cx="1809750" cy="216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Subtítulo"/>
          <p:cNvSpPr>
            <a:spLocks noGrp="1"/>
          </p:cNvSpPr>
          <p:nvPr>
            <p:ph type="subTitle" idx="1"/>
          </p:nvPr>
        </p:nvSpPr>
        <p:spPr>
          <a:xfrm>
            <a:off x="642938" y="4648200"/>
            <a:ext cx="6553200" cy="457200"/>
          </a:xfrm>
        </p:spPr>
        <p:txBody>
          <a:bodyPr rtlCol="0"/>
          <a:lstStyle/>
          <a:p>
            <a:pPr fontAlgn="auto">
              <a:spcAft>
                <a:spcPts val="0"/>
              </a:spcAft>
              <a:buFont typeface="Arial" pitchFamily="34" charset="0"/>
              <a:buNone/>
              <a:defRPr/>
            </a:pPr>
            <a:r>
              <a:rPr lang="es-ES" sz="2400" b="1" cap="none" dirty="0" smtClean="0">
                <a:solidFill>
                  <a:srgbClr val="002060"/>
                </a:solidFill>
                <a:effectLst>
                  <a:outerShdw blurRad="38100" dist="38100" dir="2700000" algn="tl">
                    <a:srgbClr val="000000">
                      <a:alpha val="43137"/>
                    </a:srgbClr>
                  </a:outerShdw>
                </a:effectLst>
              </a:rPr>
              <a:t>iciar.martinez@ssib.es</a:t>
            </a:r>
            <a:endParaRPr lang="es-ES" sz="2400" b="1" cap="none" dirty="0">
              <a:solidFill>
                <a:srgbClr val="002060"/>
              </a:solidFill>
              <a:effectLst>
                <a:outerShdw blurRad="38100" dist="38100" dir="2700000" algn="tl">
                  <a:srgbClr val="000000">
                    <a:alpha val="43137"/>
                  </a:srgbClr>
                </a:outerShdw>
              </a:effectLst>
            </a:endParaRPr>
          </a:p>
        </p:txBody>
      </p:sp>
      <p:sp>
        <p:nvSpPr>
          <p:cNvPr id="4" name="3 Título"/>
          <p:cNvSpPr>
            <a:spLocks noGrp="1"/>
          </p:cNvSpPr>
          <p:nvPr>
            <p:ph type="ctrTitle"/>
          </p:nvPr>
        </p:nvSpPr>
        <p:spPr>
          <a:xfrm>
            <a:off x="1116013" y="3068638"/>
            <a:ext cx="6115050" cy="531812"/>
          </a:xfrm>
        </p:spPr>
        <p:txBody>
          <a:bodyPr/>
          <a:lstStyle/>
          <a:p>
            <a:pPr algn="r" fontAlgn="auto">
              <a:spcAft>
                <a:spcPts val="0"/>
              </a:spcAft>
              <a:defRPr/>
            </a:pPr>
            <a:r>
              <a:rPr lang="es-ES" sz="2800" b="1" dirty="0">
                <a:solidFill>
                  <a:schemeClr val="tx2">
                    <a:lumMod val="50000"/>
                  </a:schemeClr>
                </a:solidFill>
                <a:effectLst>
                  <a:outerShdw blurRad="38100" dist="38100" dir="2700000" algn="tl">
                    <a:srgbClr val="000000">
                      <a:alpha val="43137"/>
                    </a:srgbClr>
                  </a:outerShdw>
                </a:effectLst>
              </a:rPr>
              <a:t>Gracias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41525" y="188913"/>
            <a:ext cx="7210425" cy="1228725"/>
          </a:xfrm>
        </p:spPr>
        <p:txBody>
          <a:bodyPr/>
          <a:lstStyle/>
          <a:p>
            <a:pPr fontAlgn="auto">
              <a:spcAft>
                <a:spcPts val="0"/>
              </a:spcAft>
              <a:defRPr/>
            </a:pPr>
            <a:r>
              <a:rPr lang="es-ES" sz="2600" b="1" dirty="0">
                <a:solidFill>
                  <a:schemeClr val="tx2">
                    <a:lumMod val="50000"/>
                  </a:schemeClr>
                </a:solidFill>
                <a:effectLst>
                  <a:outerShdw blurRad="38100" dist="38100" dir="2700000" algn="tl">
                    <a:srgbClr val="000000">
                      <a:alpha val="43137"/>
                    </a:srgbClr>
                  </a:outerShdw>
                </a:effectLst>
              </a:rPr>
              <a:t>Tratamiento </a:t>
            </a:r>
            <a:r>
              <a:rPr lang="es-ES" sz="2600" b="1" dirty="0" err="1">
                <a:solidFill>
                  <a:schemeClr val="tx2">
                    <a:lumMod val="50000"/>
                  </a:schemeClr>
                </a:solidFill>
                <a:effectLst>
                  <a:outerShdw blurRad="38100" dist="38100" dir="2700000" algn="tl">
                    <a:srgbClr val="000000">
                      <a:alpha val="43137"/>
                    </a:srgbClr>
                  </a:outerShdw>
                </a:effectLst>
              </a:rPr>
              <a:t>antitrombótico</a:t>
            </a:r>
            <a:r>
              <a:rPr lang="es-ES" sz="2600" b="1" dirty="0">
                <a:solidFill>
                  <a:schemeClr val="tx2">
                    <a:lumMod val="50000"/>
                  </a:schemeClr>
                </a:solidFill>
                <a:effectLst>
                  <a:outerShdw blurRad="38100" dist="38100" dir="2700000" algn="tl">
                    <a:srgbClr val="000000">
                      <a:alpha val="43137"/>
                    </a:srgbClr>
                  </a:outerShdw>
                </a:effectLst>
              </a:rPr>
              <a:t> actual de la FA</a:t>
            </a:r>
          </a:p>
        </p:txBody>
      </p:sp>
      <p:sp>
        <p:nvSpPr>
          <p:cNvPr id="35842" name="2 Marcador de contenido"/>
          <p:cNvSpPr>
            <a:spLocks noGrp="1"/>
          </p:cNvSpPr>
          <p:nvPr>
            <p:ph idx="1"/>
          </p:nvPr>
        </p:nvSpPr>
        <p:spPr>
          <a:xfrm>
            <a:off x="395288" y="1557338"/>
            <a:ext cx="8229600" cy="2663825"/>
          </a:xfrm>
        </p:spPr>
        <p:txBody>
          <a:bodyPr rtlCol="0">
            <a:normAutofit fontScale="92500"/>
          </a:bodyPr>
          <a:lstStyle/>
          <a:p>
            <a:pPr marL="0" indent="0" fontAlgn="auto">
              <a:spcAft>
                <a:spcPts val="0"/>
              </a:spcAft>
              <a:buFont typeface="Arial" charset="0"/>
              <a:buNone/>
              <a:defRPr/>
            </a:pPr>
            <a:r>
              <a:rPr lang="es-ES" sz="2200" dirty="0" smtClean="0">
                <a:solidFill>
                  <a:srgbClr val="002060"/>
                </a:solidFill>
              </a:rPr>
              <a:t>La aspirina reduce el riesgo de padecer ictus en el 22-36% de los pacientes con FA</a:t>
            </a:r>
          </a:p>
          <a:p>
            <a:pPr marL="0" indent="0" fontAlgn="auto">
              <a:spcAft>
                <a:spcPts val="0"/>
              </a:spcAft>
              <a:buFont typeface="Arial" charset="0"/>
              <a:buNone/>
              <a:defRPr/>
            </a:pPr>
            <a:endParaRPr lang="es-ES" sz="2200" dirty="0" smtClean="0">
              <a:solidFill>
                <a:srgbClr val="002060"/>
              </a:solidFill>
            </a:endParaRPr>
          </a:p>
          <a:p>
            <a:pPr marL="0" indent="0" fontAlgn="auto">
              <a:spcAft>
                <a:spcPts val="0"/>
              </a:spcAft>
              <a:buFont typeface="Arial" charset="0"/>
              <a:buNone/>
              <a:defRPr/>
            </a:pPr>
            <a:r>
              <a:rPr lang="es-ES" sz="2200" dirty="0" smtClean="0">
                <a:solidFill>
                  <a:srgbClr val="002060"/>
                </a:solidFill>
              </a:rPr>
              <a:t>Los AVK lo reducen en el 65-68% comparado con placebo y en el 32-47% comparado con la aspirina</a:t>
            </a:r>
          </a:p>
          <a:p>
            <a:pPr marL="0" indent="0" fontAlgn="auto">
              <a:spcAft>
                <a:spcPts val="0"/>
              </a:spcAft>
              <a:buFont typeface="Arial" charset="0"/>
              <a:buNone/>
              <a:defRPr/>
            </a:pPr>
            <a:r>
              <a:rPr lang="es-ES" sz="2200" dirty="0" smtClean="0">
                <a:solidFill>
                  <a:srgbClr val="002060"/>
                </a:solidFill>
              </a:rPr>
              <a:t>				aunque a expensas de un incremento 					de las hemorragias</a:t>
            </a:r>
          </a:p>
          <a:p>
            <a:pPr marL="0" indent="0" fontAlgn="auto">
              <a:spcAft>
                <a:spcPts val="0"/>
              </a:spcAft>
              <a:buFont typeface="Arial" charset="0"/>
              <a:buNone/>
              <a:defRPr/>
            </a:pPr>
            <a:endParaRPr lang="es-ES" sz="2200" dirty="0" smtClean="0"/>
          </a:p>
        </p:txBody>
      </p:sp>
      <p:sp>
        <p:nvSpPr>
          <p:cNvPr id="36867" name="3 Rectángulo"/>
          <p:cNvSpPr>
            <a:spLocks noChangeArrowheads="1"/>
          </p:cNvSpPr>
          <p:nvPr/>
        </p:nvSpPr>
        <p:spPr bwMode="auto">
          <a:xfrm>
            <a:off x="107950" y="5940425"/>
            <a:ext cx="9144000" cy="584200"/>
          </a:xfrm>
          <a:prstGeom prst="rect">
            <a:avLst/>
          </a:prstGeom>
          <a:noFill/>
          <a:ln w="9525">
            <a:noFill/>
            <a:miter lim="800000"/>
            <a:headEnd/>
            <a:tailEnd/>
          </a:ln>
        </p:spPr>
        <p:txBody>
          <a:bodyPr>
            <a:spAutoFit/>
          </a:bodyPr>
          <a:lstStyle/>
          <a:p>
            <a:pPr>
              <a:defRPr/>
            </a:pPr>
            <a:r>
              <a:rPr lang="es-ES" sz="1600" dirty="0" err="1">
                <a:solidFill>
                  <a:schemeClr val="tx2">
                    <a:lumMod val="50000"/>
                  </a:schemeClr>
                </a:solidFill>
                <a:latin typeface="Calibri" pitchFamily="34" charset="0"/>
              </a:rPr>
              <a:t>Hart</a:t>
            </a:r>
            <a:r>
              <a:rPr lang="es-ES" sz="1600" dirty="0">
                <a:solidFill>
                  <a:schemeClr val="tx2">
                    <a:lumMod val="50000"/>
                  </a:schemeClr>
                </a:solidFill>
                <a:latin typeface="Calibri" pitchFamily="34" charset="0"/>
              </a:rPr>
              <a:t> RG, </a:t>
            </a:r>
            <a:r>
              <a:rPr lang="es-ES" sz="1600" dirty="0" err="1">
                <a:solidFill>
                  <a:schemeClr val="tx2">
                    <a:lumMod val="50000"/>
                  </a:schemeClr>
                </a:solidFill>
                <a:latin typeface="Calibri" pitchFamily="34" charset="0"/>
              </a:rPr>
              <a:t>Pearce</a:t>
            </a:r>
            <a:r>
              <a:rPr lang="es-ES" sz="1600" dirty="0">
                <a:solidFill>
                  <a:schemeClr val="tx2">
                    <a:lumMod val="50000"/>
                  </a:schemeClr>
                </a:solidFill>
                <a:latin typeface="Calibri" pitchFamily="34" charset="0"/>
              </a:rPr>
              <a:t> LA, Aguilar MI. Meta-</a:t>
            </a:r>
            <a:r>
              <a:rPr lang="es-ES" sz="1600" dirty="0" err="1">
                <a:solidFill>
                  <a:schemeClr val="tx2">
                    <a:lumMod val="50000"/>
                  </a:schemeClr>
                </a:solidFill>
                <a:latin typeface="Calibri" pitchFamily="34" charset="0"/>
              </a:rPr>
              <a:t>analysis</a:t>
            </a:r>
            <a:r>
              <a:rPr lang="es-ES" sz="1600" dirty="0">
                <a:solidFill>
                  <a:schemeClr val="tx2">
                    <a:lumMod val="50000"/>
                  </a:schemeClr>
                </a:solidFill>
                <a:latin typeface="Calibri" pitchFamily="34" charset="0"/>
              </a:rPr>
              <a:t>: </a:t>
            </a:r>
            <a:r>
              <a:rPr lang="es-ES" sz="1600" dirty="0" err="1">
                <a:solidFill>
                  <a:schemeClr val="tx2">
                    <a:lumMod val="50000"/>
                  </a:schemeClr>
                </a:solidFill>
                <a:latin typeface="Calibri" pitchFamily="34" charset="0"/>
              </a:rPr>
              <a:t>antithrombotic</a:t>
            </a:r>
            <a:r>
              <a:rPr lang="es-ES" sz="1600" dirty="0">
                <a:solidFill>
                  <a:schemeClr val="tx2">
                    <a:lumMod val="50000"/>
                  </a:schemeClr>
                </a:solidFill>
                <a:latin typeface="Calibri" pitchFamily="34" charset="0"/>
              </a:rPr>
              <a:t> </a:t>
            </a:r>
            <a:r>
              <a:rPr lang="es-ES" sz="1600" dirty="0" err="1">
                <a:solidFill>
                  <a:schemeClr val="tx2">
                    <a:lumMod val="50000"/>
                  </a:schemeClr>
                </a:solidFill>
                <a:latin typeface="Calibri" pitchFamily="34" charset="0"/>
              </a:rPr>
              <a:t>therapy</a:t>
            </a:r>
            <a:r>
              <a:rPr lang="es-ES" sz="1600" dirty="0">
                <a:solidFill>
                  <a:schemeClr val="tx2">
                    <a:lumMod val="50000"/>
                  </a:schemeClr>
                </a:solidFill>
                <a:latin typeface="Calibri" pitchFamily="34" charset="0"/>
              </a:rPr>
              <a:t> </a:t>
            </a:r>
            <a:r>
              <a:rPr lang="es-ES" sz="1600" dirty="0" err="1">
                <a:solidFill>
                  <a:schemeClr val="tx2">
                    <a:lumMod val="50000"/>
                  </a:schemeClr>
                </a:solidFill>
                <a:latin typeface="Calibri" pitchFamily="34" charset="0"/>
              </a:rPr>
              <a:t>to</a:t>
            </a:r>
            <a:r>
              <a:rPr lang="es-ES" sz="1600" dirty="0">
                <a:solidFill>
                  <a:schemeClr val="tx2">
                    <a:lumMod val="50000"/>
                  </a:schemeClr>
                </a:solidFill>
                <a:latin typeface="Calibri" pitchFamily="34" charset="0"/>
              </a:rPr>
              <a:t> </a:t>
            </a:r>
            <a:r>
              <a:rPr lang="es-ES" sz="1600" dirty="0" err="1">
                <a:solidFill>
                  <a:schemeClr val="tx2">
                    <a:lumMod val="50000"/>
                  </a:schemeClr>
                </a:solidFill>
                <a:latin typeface="Calibri" pitchFamily="34" charset="0"/>
              </a:rPr>
              <a:t>prevent</a:t>
            </a:r>
            <a:r>
              <a:rPr lang="es-ES" sz="1600" dirty="0">
                <a:solidFill>
                  <a:schemeClr val="tx2">
                    <a:lumMod val="50000"/>
                  </a:schemeClr>
                </a:solidFill>
                <a:latin typeface="Calibri" pitchFamily="34" charset="0"/>
              </a:rPr>
              <a:t> </a:t>
            </a:r>
            <a:r>
              <a:rPr lang="es-ES" sz="1600" dirty="0" err="1">
                <a:solidFill>
                  <a:schemeClr val="tx2">
                    <a:lumMod val="50000"/>
                  </a:schemeClr>
                </a:solidFill>
                <a:latin typeface="Calibri" pitchFamily="34" charset="0"/>
              </a:rPr>
              <a:t>stroke</a:t>
            </a:r>
            <a:r>
              <a:rPr lang="es-ES" sz="1600" dirty="0">
                <a:solidFill>
                  <a:schemeClr val="tx2">
                    <a:lumMod val="50000"/>
                  </a:schemeClr>
                </a:solidFill>
                <a:latin typeface="Calibri" pitchFamily="34" charset="0"/>
              </a:rPr>
              <a:t> in </a:t>
            </a:r>
            <a:r>
              <a:rPr lang="es-ES" sz="1600" dirty="0" err="1">
                <a:solidFill>
                  <a:schemeClr val="tx2">
                    <a:lumMod val="50000"/>
                  </a:schemeClr>
                </a:solidFill>
                <a:latin typeface="Calibri" pitchFamily="34" charset="0"/>
              </a:rPr>
              <a:t>patients</a:t>
            </a:r>
            <a:r>
              <a:rPr lang="es-ES" sz="1600" dirty="0">
                <a:solidFill>
                  <a:schemeClr val="tx2">
                    <a:lumMod val="50000"/>
                  </a:schemeClr>
                </a:solidFill>
                <a:latin typeface="Calibri" pitchFamily="34" charset="0"/>
              </a:rPr>
              <a:t> </a:t>
            </a:r>
            <a:r>
              <a:rPr lang="es-ES" sz="1600" dirty="0" err="1">
                <a:solidFill>
                  <a:schemeClr val="tx2">
                    <a:lumMod val="50000"/>
                  </a:schemeClr>
                </a:solidFill>
                <a:latin typeface="Calibri" pitchFamily="34" charset="0"/>
              </a:rPr>
              <a:t>who</a:t>
            </a:r>
            <a:r>
              <a:rPr lang="es-ES" sz="1600" dirty="0">
                <a:solidFill>
                  <a:schemeClr val="tx2">
                    <a:lumMod val="50000"/>
                  </a:schemeClr>
                </a:solidFill>
                <a:latin typeface="Calibri" pitchFamily="34" charset="0"/>
              </a:rPr>
              <a:t> </a:t>
            </a:r>
            <a:r>
              <a:rPr lang="es-ES" sz="1600" dirty="0" err="1">
                <a:solidFill>
                  <a:schemeClr val="tx2">
                    <a:lumMod val="50000"/>
                  </a:schemeClr>
                </a:solidFill>
                <a:latin typeface="Calibri" pitchFamily="34" charset="0"/>
              </a:rPr>
              <a:t>have</a:t>
            </a:r>
            <a:r>
              <a:rPr lang="es-ES" sz="1600" dirty="0">
                <a:solidFill>
                  <a:schemeClr val="tx2">
                    <a:lumMod val="50000"/>
                  </a:schemeClr>
                </a:solidFill>
                <a:latin typeface="Calibri" pitchFamily="34" charset="0"/>
              </a:rPr>
              <a:t> </a:t>
            </a:r>
            <a:r>
              <a:rPr lang="es-ES" sz="1600" dirty="0" err="1">
                <a:solidFill>
                  <a:schemeClr val="tx2">
                    <a:lumMod val="50000"/>
                  </a:schemeClr>
                </a:solidFill>
                <a:latin typeface="Calibri" pitchFamily="34" charset="0"/>
              </a:rPr>
              <a:t>nonvalvular</a:t>
            </a:r>
            <a:r>
              <a:rPr lang="es-ES" sz="1600" dirty="0">
                <a:solidFill>
                  <a:schemeClr val="tx2">
                    <a:lumMod val="50000"/>
                  </a:schemeClr>
                </a:solidFill>
                <a:latin typeface="Calibri" pitchFamily="34" charset="0"/>
              </a:rPr>
              <a:t> atrial </a:t>
            </a:r>
            <a:r>
              <a:rPr lang="es-ES" sz="1600" dirty="0" err="1">
                <a:solidFill>
                  <a:schemeClr val="tx2">
                    <a:lumMod val="50000"/>
                  </a:schemeClr>
                </a:solidFill>
                <a:latin typeface="Calibri" pitchFamily="34" charset="0"/>
              </a:rPr>
              <a:t>fibrillation</a:t>
            </a:r>
            <a:r>
              <a:rPr lang="es-ES" sz="1600" dirty="0">
                <a:solidFill>
                  <a:schemeClr val="tx2">
                    <a:lumMod val="50000"/>
                  </a:schemeClr>
                </a:solidFill>
                <a:latin typeface="Calibri" pitchFamily="34" charset="0"/>
              </a:rPr>
              <a:t>. Ann </a:t>
            </a:r>
            <a:r>
              <a:rPr lang="es-ES" sz="1600" dirty="0" err="1">
                <a:solidFill>
                  <a:schemeClr val="tx2">
                    <a:lumMod val="50000"/>
                  </a:schemeClr>
                </a:solidFill>
                <a:latin typeface="Calibri" pitchFamily="34" charset="0"/>
              </a:rPr>
              <a:t>Intern</a:t>
            </a:r>
            <a:r>
              <a:rPr lang="es-ES" sz="1600" dirty="0">
                <a:solidFill>
                  <a:schemeClr val="tx2">
                    <a:lumMod val="50000"/>
                  </a:schemeClr>
                </a:solidFill>
                <a:latin typeface="Calibri" pitchFamily="34" charset="0"/>
              </a:rPr>
              <a:t> </a:t>
            </a:r>
            <a:r>
              <a:rPr lang="es-ES" sz="1600" dirty="0" err="1">
                <a:solidFill>
                  <a:schemeClr val="tx2">
                    <a:lumMod val="50000"/>
                  </a:schemeClr>
                </a:solidFill>
                <a:latin typeface="Calibri" pitchFamily="34" charset="0"/>
              </a:rPr>
              <a:t>Med</a:t>
            </a:r>
            <a:r>
              <a:rPr lang="es-ES" sz="1600" dirty="0">
                <a:solidFill>
                  <a:schemeClr val="tx2">
                    <a:lumMod val="50000"/>
                  </a:schemeClr>
                </a:solidFill>
                <a:latin typeface="Calibri" pitchFamily="34" charset="0"/>
              </a:rPr>
              <a:t> 2007; 146: 857-67.</a:t>
            </a:r>
          </a:p>
        </p:txBody>
      </p:sp>
      <p:sp>
        <p:nvSpPr>
          <p:cNvPr id="3" name="2 CuadroTexto"/>
          <p:cNvSpPr txBox="1"/>
          <p:nvPr/>
        </p:nvSpPr>
        <p:spPr>
          <a:xfrm>
            <a:off x="250825" y="4508500"/>
            <a:ext cx="8913813" cy="1416050"/>
          </a:xfrm>
          <a:prstGeom prst="rect">
            <a:avLst/>
          </a:prstGeom>
          <a:noFill/>
        </p:spPr>
        <p:txBody>
          <a:bodyPr wrap="none">
            <a:spAutoFit/>
          </a:bodyPr>
          <a:lstStyle/>
          <a:p>
            <a:pPr>
              <a:spcBef>
                <a:spcPct val="20000"/>
              </a:spcBef>
              <a:defRPr/>
            </a:pPr>
            <a:r>
              <a:rPr lang="es-ES" sz="2000" dirty="0">
                <a:solidFill>
                  <a:srgbClr val="002060"/>
                </a:solidFill>
                <a:latin typeface="+mn-lt"/>
              </a:rPr>
              <a:t>Las GPC recomiendan:</a:t>
            </a:r>
          </a:p>
          <a:p>
            <a:pPr>
              <a:spcBef>
                <a:spcPct val="20000"/>
              </a:spcBef>
              <a:defRPr/>
            </a:pPr>
            <a:r>
              <a:rPr lang="es-ES" sz="2000" dirty="0">
                <a:solidFill>
                  <a:srgbClr val="002060"/>
                </a:solidFill>
                <a:latin typeface="+mn-lt"/>
              </a:rPr>
              <a:t>ACO para los pacientes con FA y elevado riesgo de ACV (CHADS2&gt;2)</a:t>
            </a:r>
          </a:p>
          <a:p>
            <a:pPr>
              <a:spcBef>
                <a:spcPct val="20000"/>
              </a:spcBef>
              <a:defRPr/>
            </a:pPr>
            <a:r>
              <a:rPr lang="es-ES" sz="2000" dirty="0">
                <a:solidFill>
                  <a:srgbClr val="002060"/>
                </a:solidFill>
                <a:latin typeface="+mn-lt"/>
              </a:rPr>
              <a:t>AAS para aquellos con un riesgo bajo o que no pueden recibir ACO</a:t>
            </a:r>
          </a:p>
          <a:p>
            <a:pPr>
              <a:defRPr/>
            </a:pPr>
            <a:endParaRPr lang="es-E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635375" y="0"/>
            <a:ext cx="5076825" cy="1125538"/>
          </a:xfrm>
        </p:spPr>
        <p:txBody>
          <a:bodyPr/>
          <a:lstStyle/>
          <a:p>
            <a:pPr algn="r" fontAlgn="auto">
              <a:spcAft>
                <a:spcPts val="0"/>
              </a:spcAft>
              <a:defRPr/>
            </a:pPr>
            <a:r>
              <a:rPr lang="es-ES" sz="2600" b="1" dirty="0" smtClean="0">
                <a:solidFill>
                  <a:schemeClr val="tx2">
                    <a:lumMod val="50000"/>
                  </a:schemeClr>
                </a:solidFill>
                <a:effectLst>
                  <a:outerShdw blurRad="38100" dist="38100" dir="2700000" algn="tl">
                    <a:srgbClr val="000000">
                      <a:alpha val="43137"/>
                    </a:srgbClr>
                  </a:outerShdw>
                </a:effectLst>
              </a:rPr>
              <a:t>Limitaciones de los AVK</a:t>
            </a:r>
            <a:endParaRPr lang="es-ES" sz="2600" b="1" dirty="0">
              <a:solidFill>
                <a:schemeClr val="tx2">
                  <a:lumMod val="50000"/>
                </a:schemeClr>
              </a:solidFill>
              <a:effectLst>
                <a:outerShdw blurRad="38100" dist="38100" dir="2700000" algn="tl">
                  <a:srgbClr val="000000">
                    <a:alpha val="43137"/>
                  </a:srgbClr>
                </a:outerShdw>
              </a:effectLst>
            </a:endParaRPr>
          </a:p>
        </p:txBody>
      </p:sp>
      <p:pic>
        <p:nvPicPr>
          <p:cNvPr id="23554" name="Picture 2"/>
          <p:cNvPicPr>
            <a:picLocks noGrp="1" noChangeAspect="1" noChangeArrowheads="1"/>
          </p:cNvPicPr>
          <p:nvPr>
            <p:ph idx="1"/>
          </p:nvPr>
        </p:nvPicPr>
        <p:blipFill>
          <a:blip r:embed="rId2"/>
          <a:srcRect l="5400" t="18648" r="9615" b="12308"/>
          <a:stretch>
            <a:fillRect/>
          </a:stretch>
        </p:blipFill>
        <p:spPr>
          <a:xfrm>
            <a:off x="179388" y="1196975"/>
            <a:ext cx="8555037" cy="4457700"/>
          </a:xfrm>
        </p:spPr>
      </p:pic>
      <p:sp>
        <p:nvSpPr>
          <p:cNvPr id="3" name="2 CuadroTexto"/>
          <p:cNvSpPr txBox="1"/>
          <p:nvPr/>
        </p:nvSpPr>
        <p:spPr>
          <a:xfrm>
            <a:off x="0" y="6140450"/>
            <a:ext cx="9144000" cy="584200"/>
          </a:xfrm>
          <a:prstGeom prst="rect">
            <a:avLst/>
          </a:prstGeom>
          <a:noFill/>
        </p:spPr>
        <p:txBody>
          <a:bodyPr>
            <a:spAutoFit/>
          </a:bodyPr>
          <a:lstStyle/>
          <a:p>
            <a:pPr>
              <a:defRPr/>
            </a:pPr>
            <a:r>
              <a:rPr lang="es-ES" sz="1600" dirty="0">
                <a:solidFill>
                  <a:schemeClr val="tx2">
                    <a:lumMod val="50000"/>
                  </a:schemeClr>
                </a:solidFill>
                <a:latin typeface="+mj-lt"/>
              </a:rPr>
              <a:t>Modificado de </a:t>
            </a:r>
            <a:r>
              <a:rPr lang="es-ES" sz="1600" dirty="0" err="1">
                <a:solidFill>
                  <a:schemeClr val="tx2">
                    <a:lumMod val="50000"/>
                  </a:schemeClr>
                </a:solidFill>
                <a:latin typeface="+mj-lt"/>
              </a:rPr>
              <a:t>Ansell</a:t>
            </a:r>
            <a:r>
              <a:rPr lang="es-ES" sz="1600" dirty="0">
                <a:solidFill>
                  <a:schemeClr val="tx2">
                    <a:lumMod val="50000"/>
                  </a:schemeClr>
                </a:solidFill>
                <a:latin typeface="+mj-lt"/>
              </a:rPr>
              <a:t> J (</a:t>
            </a:r>
            <a:r>
              <a:rPr lang="es-ES" sz="1600" dirty="0" err="1">
                <a:solidFill>
                  <a:schemeClr val="tx2">
                    <a:lumMod val="50000"/>
                  </a:schemeClr>
                </a:solidFill>
                <a:latin typeface="+mj-lt"/>
              </a:rPr>
              <a:t>Chest</a:t>
            </a:r>
            <a:r>
              <a:rPr lang="es-ES" sz="1600" dirty="0">
                <a:solidFill>
                  <a:schemeClr val="tx2">
                    <a:lumMod val="50000"/>
                  </a:schemeClr>
                </a:solidFill>
                <a:latin typeface="+mj-lt"/>
              </a:rPr>
              <a:t> 2008; 133; 160S-198S) y  </a:t>
            </a:r>
            <a:r>
              <a:rPr lang="es-ES" sz="1600" dirty="0" err="1">
                <a:solidFill>
                  <a:schemeClr val="tx2">
                    <a:lumMod val="50000"/>
                  </a:schemeClr>
                </a:solidFill>
                <a:latin typeface="+mj-lt"/>
              </a:rPr>
              <a:t>Umer</a:t>
            </a:r>
            <a:r>
              <a:rPr lang="es-ES" sz="1600" dirty="0">
                <a:solidFill>
                  <a:schemeClr val="tx2">
                    <a:lumMod val="50000"/>
                  </a:schemeClr>
                </a:solidFill>
                <a:latin typeface="+mj-lt"/>
              </a:rPr>
              <a:t> </a:t>
            </a:r>
            <a:r>
              <a:rPr lang="es-ES" sz="1600" dirty="0" err="1">
                <a:solidFill>
                  <a:schemeClr val="tx2">
                    <a:lumMod val="50000"/>
                  </a:schemeClr>
                </a:solidFill>
                <a:latin typeface="+mj-lt"/>
              </a:rPr>
              <a:t>Ushman</a:t>
            </a:r>
            <a:r>
              <a:rPr lang="es-ES" sz="1600" dirty="0">
                <a:solidFill>
                  <a:schemeClr val="tx2">
                    <a:lumMod val="50000"/>
                  </a:schemeClr>
                </a:solidFill>
                <a:latin typeface="+mj-lt"/>
              </a:rPr>
              <a:t> (J </a:t>
            </a:r>
            <a:r>
              <a:rPr lang="es-ES" sz="1600" dirty="0" err="1">
                <a:solidFill>
                  <a:schemeClr val="tx2">
                    <a:lumMod val="50000"/>
                  </a:schemeClr>
                </a:solidFill>
                <a:latin typeface="+mj-lt"/>
              </a:rPr>
              <a:t>Interv</a:t>
            </a:r>
            <a:r>
              <a:rPr lang="es-ES" sz="1600" dirty="0">
                <a:solidFill>
                  <a:schemeClr val="tx2">
                    <a:lumMod val="50000"/>
                  </a:schemeClr>
                </a:solidFill>
                <a:latin typeface="+mj-lt"/>
              </a:rPr>
              <a:t> </a:t>
            </a:r>
            <a:r>
              <a:rPr lang="es-ES" sz="1600" dirty="0" err="1">
                <a:solidFill>
                  <a:schemeClr val="tx2">
                    <a:lumMod val="50000"/>
                  </a:schemeClr>
                </a:solidFill>
                <a:latin typeface="+mj-lt"/>
              </a:rPr>
              <a:t>Card</a:t>
            </a:r>
            <a:r>
              <a:rPr lang="es-ES" sz="1600" dirty="0">
                <a:solidFill>
                  <a:schemeClr val="tx2">
                    <a:lumMod val="50000"/>
                  </a:schemeClr>
                </a:solidFill>
                <a:latin typeface="+mj-lt"/>
              </a:rPr>
              <a:t> Electro </a:t>
            </a:r>
            <a:r>
              <a:rPr lang="es-ES" sz="1600" dirty="0" err="1">
                <a:solidFill>
                  <a:schemeClr val="tx2">
                    <a:lumMod val="50000"/>
                  </a:schemeClr>
                </a:solidFill>
                <a:latin typeface="+mj-lt"/>
              </a:rPr>
              <a:t>Physiol</a:t>
            </a:r>
            <a:r>
              <a:rPr lang="es-ES" sz="1600" dirty="0">
                <a:solidFill>
                  <a:schemeClr val="tx2">
                    <a:lumMod val="50000"/>
                  </a:schemeClr>
                </a:solidFill>
                <a:latin typeface="+mj-lt"/>
              </a:rPr>
              <a:t> 2008; 22: 129-137)</a:t>
            </a:r>
          </a:p>
        </p:txBody>
      </p:sp>
      <p:sp>
        <p:nvSpPr>
          <p:cNvPr id="4" name="3 Rectángulo"/>
          <p:cNvSpPr>
            <a:spLocks noChangeArrowheads="1"/>
          </p:cNvSpPr>
          <p:nvPr/>
        </p:nvSpPr>
        <p:spPr bwMode="auto">
          <a:xfrm>
            <a:off x="5940425" y="3429000"/>
            <a:ext cx="2735263" cy="1079500"/>
          </a:xfrm>
          <a:prstGeom prst="rect">
            <a:avLst/>
          </a:prstGeom>
          <a:solidFill>
            <a:schemeClr val="bg2"/>
          </a:solidFill>
          <a:ln w="25400" algn="ctr">
            <a:solidFill>
              <a:schemeClr val="bg2"/>
            </a:solidFill>
            <a:miter lim="800000"/>
            <a:headEnd/>
            <a:tailEnd/>
          </a:ln>
        </p:spPr>
        <p:txBody>
          <a:bodyPr anchor="ctr"/>
          <a:lstStyle/>
          <a:p>
            <a:pPr algn="ctr">
              <a:defRPr/>
            </a:pPr>
            <a:endParaRPr lang="es-ES">
              <a:solidFill>
                <a:schemeClr val="lt1"/>
              </a:solidFill>
              <a:latin typeface="+mn-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Grp="1" noChangeAspect="1" noChangeArrowheads="1"/>
          </p:cNvPicPr>
          <p:nvPr>
            <p:ph idx="1"/>
          </p:nvPr>
        </p:nvPicPr>
        <p:blipFill>
          <a:blip r:embed="rId3"/>
          <a:srcRect/>
          <a:stretch>
            <a:fillRect/>
          </a:stretch>
        </p:blipFill>
        <p:spPr>
          <a:xfrm>
            <a:off x="1544638" y="1752600"/>
            <a:ext cx="6054725" cy="4373563"/>
          </a:xfrm>
        </p:spPr>
      </p:pic>
      <p:pic>
        <p:nvPicPr>
          <p:cNvPr id="24578" name="Picture 3"/>
          <p:cNvPicPr>
            <a:picLocks noChangeAspect="1" noChangeArrowheads="1"/>
          </p:cNvPicPr>
          <p:nvPr/>
        </p:nvPicPr>
        <p:blipFill>
          <a:blip r:embed="rId4"/>
          <a:srcRect/>
          <a:stretch>
            <a:fillRect/>
          </a:stretch>
        </p:blipFill>
        <p:spPr bwMode="auto">
          <a:xfrm>
            <a:off x="7010400" y="5589588"/>
            <a:ext cx="2133600" cy="1127125"/>
          </a:xfrm>
          <a:prstGeom prst="rect">
            <a:avLst/>
          </a:prstGeom>
          <a:noFill/>
          <a:ln w="9525">
            <a:noFill/>
            <a:miter lim="800000"/>
            <a:headEnd/>
            <a:tailEnd/>
          </a:ln>
        </p:spPr>
      </p:pic>
      <p:sp>
        <p:nvSpPr>
          <p:cNvPr id="2" name="1 Título"/>
          <p:cNvSpPr>
            <a:spLocks/>
          </p:cNvSpPr>
          <p:nvPr/>
        </p:nvSpPr>
        <p:spPr bwMode="auto">
          <a:xfrm>
            <a:off x="539750" y="333375"/>
            <a:ext cx="8353425" cy="935038"/>
          </a:xfrm>
          <a:prstGeom prst="rect">
            <a:avLst/>
          </a:prstGeom>
          <a:noFill/>
          <a:ln w="9525">
            <a:noFill/>
            <a:miter lim="800000"/>
            <a:headEnd/>
            <a:tailEnd/>
          </a:ln>
        </p:spPr>
        <p:txBody>
          <a:bodyPr anchor="ctr"/>
          <a:lstStyle/>
          <a:p>
            <a:pPr algn="r" fontAlgn="auto">
              <a:spcAft>
                <a:spcPts val="0"/>
              </a:spcAft>
              <a:defRPr/>
            </a:pPr>
            <a:r>
              <a:rPr lang="es-ES" sz="2800" b="1" dirty="0">
                <a:solidFill>
                  <a:schemeClr val="tx2">
                    <a:lumMod val="50000"/>
                  </a:schemeClr>
                </a:solidFill>
                <a:effectLst>
                  <a:outerShdw blurRad="38100" dist="38100" dir="2700000" algn="tl">
                    <a:srgbClr val="000000">
                      <a:alpha val="43137"/>
                    </a:srgbClr>
                  </a:outerShdw>
                </a:effectLst>
                <a:latin typeface="+mj-lt"/>
                <a:ea typeface="+mj-ea"/>
                <a:cs typeface="+mj-cs"/>
              </a:rPr>
              <a:t>¿POR QUÉ ES IMPORTANTE MANTENER 2-3?</a:t>
            </a:r>
            <a:endParaRPr lang="es-ES" sz="2800" b="1" dirty="0">
              <a:solidFill>
                <a:schemeClr val="tx2">
                  <a:lumMod val="50000"/>
                </a:schemeClr>
              </a:solidFill>
              <a:effectLst>
                <a:outerShdw blurRad="38100" dist="38100" dir="2700000" algn="tl">
                  <a:srgbClr val="000000">
                    <a:alpha val="43137"/>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750" y="341313"/>
            <a:ext cx="8229600" cy="1143000"/>
          </a:xfrm>
        </p:spPr>
        <p:txBody>
          <a:bodyPr/>
          <a:lstStyle/>
          <a:p>
            <a:pPr fontAlgn="auto">
              <a:spcAft>
                <a:spcPts val="0"/>
              </a:spcAft>
              <a:defRPr/>
            </a:pPr>
            <a:r>
              <a:rPr lang="es-ES" sz="2800" b="1" dirty="0" smtClean="0">
                <a:solidFill>
                  <a:schemeClr val="tx2">
                    <a:lumMod val="50000"/>
                  </a:schemeClr>
                </a:solidFill>
                <a:effectLst>
                  <a:outerShdw blurRad="38100" dist="38100" dir="2700000" algn="tl">
                    <a:srgbClr val="000000">
                      <a:alpha val="43137"/>
                    </a:srgbClr>
                  </a:outerShdw>
                </a:effectLst>
              </a:rPr>
              <a:t>Inicio y supresión de acción lentos</a:t>
            </a:r>
            <a:endParaRPr lang="es-ES" sz="2800" b="1" dirty="0">
              <a:solidFill>
                <a:schemeClr val="tx2">
                  <a:lumMod val="50000"/>
                </a:schemeClr>
              </a:solidFill>
              <a:effectLst>
                <a:outerShdw blurRad="38100" dist="38100" dir="2700000" algn="tl">
                  <a:srgbClr val="000000">
                    <a:alpha val="43137"/>
                  </a:srgbClr>
                </a:outerShdw>
              </a:effectLst>
            </a:endParaRPr>
          </a:p>
        </p:txBody>
      </p:sp>
      <p:sp>
        <p:nvSpPr>
          <p:cNvPr id="41986" name="2 Marcador de contenido"/>
          <p:cNvSpPr>
            <a:spLocks noGrp="1"/>
          </p:cNvSpPr>
          <p:nvPr>
            <p:ph idx="1"/>
          </p:nvPr>
        </p:nvSpPr>
        <p:spPr>
          <a:xfrm>
            <a:off x="430213" y="1917700"/>
            <a:ext cx="8713787" cy="3527425"/>
          </a:xfrm>
        </p:spPr>
        <p:txBody>
          <a:bodyPr rtlCol="0">
            <a:normAutofit fontScale="92500" lnSpcReduction="20000"/>
          </a:bodyPr>
          <a:lstStyle/>
          <a:p>
            <a:pPr marL="0" indent="0" algn="just" fontAlgn="auto">
              <a:lnSpc>
                <a:spcPct val="150000"/>
              </a:lnSpc>
              <a:spcAft>
                <a:spcPts val="0"/>
              </a:spcAft>
              <a:buFont typeface="Arial" charset="0"/>
              <a:buNone/>
              <a:defRPr/>
            </a:pPr>
            <a:r>
              <a:rPr lang="es-ES" sz="2600" dirty="0" smtClean="0">
                <a:solidFill>
                  <a:srgbClr val="002060"/>
                </a:solidFill>
              </a:rPr>
              <a:t>El tiempo para conseguir el INR terapéutico depende:</a:t>
            </a:r>
          </a:p>
          <a:p>
            <a:pPr marL="640080" lvl="1" algn="just" fontAlgn="auto">
              <a:lnSpc>
                <a:spcPct val="150000"/>
              </a:lnSpc>
              <a:spcAft>
                <a:spcPts val="0"/>
              </a:spcAft>
              <a:buFont typeface="Arial" pitchFamily="34" charset="0"/>
              <a:buChar char="•"/>
              <a:defRPr/>
            </a:pPr>
            <a:r>
              <a:rPr lang="es-ES" sz="2200" dirty="0" smtClean="0">
                <a:solidFill>
                  <a:srgbClr val="002060"/>
                </a:solidFill>
              </a:rPr>
              <a:t>de la vida media del ACO utilizado </a:t>
            </a:r>
          </a:p>
          <a:p>
            <a:pPr marL="640080" lvl="1" algn="just" fontAlgn="auto">
              <a:lnSpc>
                <a:spcPct val="150000"/>
              </a:lnSpc>
              <a:spcAft>
                <a:spcPts val="0"/>
              </a:spcAft>
              <a:buFont typeface="Arial" pitchFamily="34" charset="0"/>
              <a:buChar char="•"/>
              <a:defRPr/>
            </a:pPr>
            <a:r>
              <a:rPr lang="es-ES" sz="2200" dirty="0" smtClean="0">
                <a:solidFill>
                  <a:srgbClr val="002060"/>
                </a:solidFill>
              </a:rPr>
              <a:t>de la vida media de los factores de coagulación sobre los 	que actúan</a:t>
            </a:r>
          </a:p>
          <a:p>
            <a:pPr marL="0" indent="0" algn="just" fontAlgn="auto">
              <a:lnSpc>
                <a:spcPct val="150000"/>
              </a:lnSpc>
              <a:spcAft>
                <a:spcPts val="0"/>
              </a:spcAft>
              <a:buFont typeface="Arial" charset="0"/>
              <a:buNone/>
              <a:defRPr/>
            </a:pPr>
            <a:r>
              <a:rPr lang="es-ES" sz="2600" dirty="0" smtClean="0"/>
              <a:t/>
            </a:r>
            <a:br>
              <a:rPr lang="es-ES" sz="2600" dirty="0" smtClean="0"/>
            </a:br>
            <a:r>
              <a:rPr lang="es-ES" sz="2600" dirty="0" smtClean="0"/>
              <a:t/>
            </a:r>
            <a:br>
              <a:rPr lang="es-ES" sz="2600" dirty="0" smtClean="0"/>
            </a:br>
            <a:endParaRPr lang="es-ES" sz="2600" dirty="0" smtClean="0"/>
          </a:p>
        </p:txBody>
      </p:sp>
      <p:graphicFrame>
        <p:nvGraphicFramePr>
          <p:cNvPr id="44107" name="Group 75"/>
          <p:cNvGraphicFramePr>
            <a:graphicFrameLocks noGrp="1"/>
          </p:cNvGraphicFramePr>
          <p:nvPr/>
        </p:nvGraphicFramePr>
        <p:xfrm>
          <a:off x="1619250" y="4292600"/>
          <a:ext cx="6137275" cy="1828800"/>
        </p:xfrm>
        <a:graphic>
          <a:graphicData uri="http://schemas.openxmlformats.org/drawingml/2006/table">
            <a:tbl>
              <a:tblPr/>
              <a:tblGrid>
                <a:gridCol w="2773363"/>
                <a:gridCol w="1430337"/>
                <a:gridCol w="1933575"/>
              </a:tblGrid>
              <a:tr h="250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1800" b="1" i="0" u="none" strike="noStrike" cap="none" normalizeH="0" baseline="0" smtClean="0">
                        <a:ln>
                          <a:noFill/>
                        </a:ln>
                        <a:solidFill>
                          <a:srgbClr val="FFFFFF"/>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smtClean="0">
                          <a:ln>
                            <a:noFill/>
                          </a:ln>
                          <a:solidFill>
                            <a:srgbClr val="FFFFFF"/>
                          </a:solidFill>
                          <a:effectLst/>
                          <a:latin typeface="Calibri" pitchFamily="34" charset="0"/>
                        </a:rPr>
                        <a:t>Warfarina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smtClean="0">
                          <a:ln>
                            <a:noFill/>
                          </a:ln>
                          <a:solidFill>
                            <a:srgbClr val="FFFFFF"/>
                          </a:solidFill>
                          <a:effectLst/>
                          <a:latin typeface="Calibri" pitchFamily="34" charset="0"/>
                        </a:rPr>
                        <a:t>Acenocumarol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250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smtClean="0">
                          <a:ln>
                            <a:noFill/>
                          </a:ln>
                          <a:solidFill>
                            <a:schemeClr val="tx2">
                              <a:lumMod val="50000"/>
                            </a:schemeClr>
                          </a:solidFill>
                          <a:effectLst/>
                          <a:latin typeface="Calibri" pitchFamily="34" charset="0"/>
                        </a:rPr>
                        <a:t>Tiempo de acción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2">
                              <a:lumMod val="50000"/>
                            </a:schemeClr>
                          </a:solidFill>
                          <a:effectLst/>
                          <a:latin typeface="Calibri" pitchFamily="34" charset="0"/>
                        </a:rPr>
                        <a:t>72-96 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2">
                              <a:lumMod val="50000"/>
                            </a:schemeClr>
                          </a:solidFill>
                          <a:effectLst/>
                          <a:latin typeface="Calibri" pitchFamily="34" charset="0"/>
                        </a:rPr>
                        <a:t>36-72 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smtClean="0">
                          <a:ln>
                            <a:noFill/>
                          </a:ln>
                          <a:solidFill>
                            <a:schemeClr val="tx2">
                              <a:lumMod val="50000"/>
                            </a:schemeClr>
                          </a:solidFill>
                          <a:effectLst/>
                          <a:latin typeface="Calibri" pitchFamily="34" charset="0"/>
                        </a:rPr>
                        <a:t>Concentración máxima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smtClean="0">
                          <a:ln>
                            <a:noFill/>
                          </a:ln>
                          <a:solidFill>
                            <a:schemeClr val="tx2">
                              <a:lumMod val="50000"/>
                            </a:schemeClr>
                          </a:solidFill>
                          <a:effectLst/>
                          <a:latin typeface="Calibri" pitchFamily="34" charset="0"/>
                        </a:rPr>
                        <a:t>4 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2">
                              <a:lumMod val="50000"/>
                            </a:schemeClr>
                          </a:solidFill>
                          <a:effectLst/>
                          <a:latin typeface="Calibri" pitchFamily="34" charset="0"/>
                        </a:rPr>
                        <a:t>1-3 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50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smtClean="0">
                          <a:ln>
                            <a:noFill/>
                          </a:ln>
                          <a:solidFill>
                            <a:schemeClr val="tx2">
                              <a:lumMod val="50000"/>
                            </a:schemeClr>
                          </a:solidFill>
                          <a:effectLst/>
                          <a:latin typeface="Calibri" pitchFamily="34" charset="0"/>
                        </a:rPr>
                        <a:t>Unión a proteínas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smtClean="0">
                          <a:ln>
                            <a:noFill/>
                          </a:ln>
                          <a:solidFill>
                            <a:schemeClr val="tx2">
                              <a:lumMod val="50000"/>
                            </a:schemeClr>
                          </a:solidFill>
                          <a:effectLst/>
                          <a:latin typeface="Calibri" pitchFamily="34" charset="0"/>
                        </a:rPr>
                        <a:t>99,5%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smtClean="0">
                          <a:ln>
                            <a:noFill/>
                          </a:ln>
                          <a:solidFill>
                            <a:schemeClr val="tx2">
                              <a:lumMod val="50000"/>
                            </a:schemeClr>
                          </a:solidFill>
                          <a:effectLst/>
                          <a:latin typeface="Calibri" pitchFamily="34" charset="0"/>
                        </a:rPr>
                        <a:t>98,7%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76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2">
                              <a:lumMod val="50000"/>
                            </a:schemeClr>
                          </a:solidFill>
                          <a:effectLst/>
                          <a:latin typeface="Calibri" pitchFamily="34" charset="0"/>
                        </a:rPr>
                        <a:t>Vida media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tx2">
                              <a:lumMod val="50000"/>
                            </a:schemeClr>
                          </a:solidFill>
                          <a:effectLst/>
                          <a:latin typeface="Calibri" pitchFamily="34" charset="0"/>
                        </a:rPr>
                        <a:t>37 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smtClean="0">
                          <a:ln>
                            <a:noFill/>
                          </a:ln>
                          <a:solidFill>
                            <a:schemeClr val="tx2">
                              <a:lumMod val="50000"/>
                            </a:schemeClr>
                          </a:solidFill>
                          <a:effectLst/>
                          <a:latin typeface="Calibri" pitchFamily="34" charset="0"/>
                        </a:rPr>
                        <a:t>8-11 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ticario">
  <a:themeElements>
    <a:clrScheme name="Boticario">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Boticario">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oticari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4311</TotalTime>
  <Words>2998</Words>
  <Application>Microsoft Office PowerPoint</Application>
  <PresentationFormat>Presentación en pantalla (4:3)</PresentationFormat>
  <Paragraphs>357</Paragraphs>
  <Slides>57</Slides>
  <Notes>16</Notes>
  <HiddenSlides>0</HiddenSlides>
  <MMClips>0</MMClips>
  <ScaleCrop>false</ScaleCrop>
  <HeadingPairs>
    <vt:vector size="8" baseType="variant">
      <vt:variant>
        <vt:lpstr>Fuentes usadas</vt:lpstr>
      </vt:variant>
      <vt:variant>
        <vt:i4>5</vt:i4>
      </vt:variant>
      <vt:variant>
        <vt:lpstr>Plantilla de diseño</vt:lpstr>
      </vt:variant>
      <vt:variant>
        <vt:i4>7</vt:i4>
      </vt:variant>
      <vt:variant>
        <vt:lpstr>Servidores OLE incrustados</vt:lpstr>
      </vt:variant>
      <vt:variant>
        <vt:i4>1</vt:i4>
      </vt:variant>
      <vt:variant>
        <vt:lpstr>Títulos de diapositiva</vt:lpstr>
      </vt:variant>
      <vt:variant>
        <vt:i4>57</vt:i4>
      </vt:variant>
    </vt:vector>
  </HeadingPairs>
  <TitlesOfParts>
    <vt:vector size="70" baseType="lpstr">
      <vt:lpstr>Arial</vt:lpstr>
      <vt:lpstr>Book Antiqua</vt:lpstr>
      <vt:lpstr>Century Gothic</vt:lpstr>
      <vt:lpstr>Calibri</vt:lpstr>
      <vt:lpstr>Times New Roman</vt:lpstr>
      <vt:lpstr>Boticario</vt:lpstr>
      <vt:lpstr>Boticario</vt:lpstr>
      <vt:lpstr>Boticario</vt:lpstr>
      <vt:lpstr>Boticario</vt:lpstr>
      <vt:lpstr>Boticario</vt:lpstr>
      <vt:lpstr>Boticario</vt:lpstr>
      <vt:lpstr>Boticario</vt:lpstr>
      <vt:lpstr>Documento</vt:lpstr>
      <vt:lpstr>SEGURIDAD DE LOS NUEVOS ANTICOAGULANTES</vt:lpstr>
      <vt:lpstr>HABÍA UNA VEZ…</vt:lpstr>
      <vt:lpstr>Diapositiva 3</vt:lpstr>
      <vt:lpstr>Diapositiva 4</vt:lpstr>
      <vt:lpstr>¿POR QUÉ NOS REFERIMOS SÓLO A LA FA?</vt:lpstr>
      <vt:lpstr>TRATAMIENTO ANTITROMBÓTICO ACTUAL DE LA FA</vt:lpstr>
      <vt:lpstr>LIMITACIONES DE LOS AVK</vt:lpstr>
      <vt:lpstr>Diapositiva 8</vt:lpstr>
      <vt:lpstr>INICIO Y SUPRESIÓN DE ACCIÓN LENTOS</vt:lpstr>
      <vt:lpstr>MECANISMO DE ACCIÓN AVK</vt:lpstr>
      <vt:lpstr>FACTORES DE COAGULACIÓN QUE INHIBEN LOS AVK</vt:lpstr>
      <vt:lpstr>DIFICULTAD PARA MANTENER INR EN EL RANGO TERAPÉUTICO 2-3</vt:lpstr>
      <vt:lpstr>ADHERENCIA PACIENTES EN TRATAMIENTO CRÓNICO </vt:lpstr>
      <vt:lpstr>INTERACCIÓN CON LOS ALIMENTOS</vt:lpstr>
      <vt:lpstr>INTERACCIONES CON FÁRMACOS MUY PROBABLES </vt:lpstr>
      <vt:lpstr>PROBABLES INTERACCIONES CON FÁRMACOS </vt:lpstr>
      <vt:lpstr>NO INTERACCIÓN</vt:lpstr>
      <vt:lpstr>LO IMPORTANTE: MANTENER EL MÁXIMO TIEMPO INR 2-3: CONCEPTO TTR</vt:lpstr>
      <vt:lpstr>Diapositiva 19</vt:lpstr>
      <vt:lpstr>INDICACIONES APROBADAS</vt:lpstr>
      <vt:lpstr>Diapositiva 21</vt:lpstr>
      <vt:lpstr>VENTAJAS DE LOS NUEVOS ACO</vt:lpstr>
      <vt:lpstr>INCONVENIENTES DE LOS NUEVOS ACO</vt:lpstr>
      <vt:lpstr>POR TANTO, LOS RETOS DE LOS NUEVOS ANTICOAGULANTES: SEGURIDAD </vt:lpstr>
      <vt:lpstr>PROBLEMAS DE SEGURIDAD</vt:lpstr>
      <vt:lpstr>LOS TEST DE COAGULACIÓN TIENEN  SÓLO VALOR CUALITATIVO, p.e. dabigatrán </vt:lpstr>
      <vt:lpstr>TIEMPO DE TROMBINA </vt:lpstr>
      <vt:lpstr>Diapositiva 28</vt:lpstr>
      <vt:lpstr>p.e. dabigatrán INTERACCIONES DIETÉTICAS/FARMACOLÓGICAS</vt:lpstr>
      <vt:lpstr>Diapositiva 30</vt:lpstr>
      <vt:lpstr>Diapositiva 31</vt:lpstr>
      <vt:lpstr>Diapositiva 32</vt:lpstr>
      <vt:lpstr>¿QUÉ OCURRE?</vt:lpstr>
      <vt:lpstr>Diapositiva 34</vt:lpstr>
      <vt:lpstr>NUEVAS RECOMENDACIONES DE CONTROL DE LA FUNCIÓN RENAL 27 /11/ 2011</vt:lpstr>
      <vt:lpstr>Diapositiva 36</vt:lpstr>
      <vt:lpstr>Diapositiva 37</vt:lpstr>
      <vt:lpstr>¿COMPARACIÓN ENTRE POBLACIONES?</vt:lpstr>
      <vt:lpstr>ERROR EN PRESCRIPCIÓN INCLUYENDO LA INSUFICIENCIA RENAL</vt:lpstr>
      <vt:lpstr>Diapositiva 40</vt:lpstr>
      <vt:lpstr>Diapositiva 41</vt:lpstr>
      <vt:lpstr>Diapositiva 42</vt:lpstr>
      <vt:lpstr>¿QUÉ OCURRE CON PACIENTES QUE NO SE ESTÁN TRATANDO CON WARFARINA PESE A TENER UN DIAGNÓSTICO FA NO VALVULAR?</vt:lpstr>
      <vt:lpstr>EVALUACIÓN CUMPLIMIENTO</vt:lpstr>
      <vt:lpstr>CIRUGÍA PROGRAMADA EN UN PACIENTE CON NUEVO ACO </vt:lpstr>
      <vt:lpstr>¿ACLARAMIENTO CREATININA?</vt:lpstr>
      <vt:lpstr>SWITCHING: CAMBIOS DE TRATAMIENTOS ANTICOAGULANTES</vt:lpstr>
      <vt:lpstr>CIRUGÍA URGENTE EN UN PACIENTE CON NUEVO ACO </vt:lpstr>
      <vt:lpstr>SOBREDOSIFICACIÓN/ MANEJO DE HEMORRAGIAS</vt:lpstr>
      <vt:lpstr>SOBREDOSIFICACIÓN/ MANEJO DE HEMORRAGIAS</vt:lpstr>
      <vt:lpstr>FALTA ANTÍDOTO, PERO EN EL CONGRESO DEL ACC DEL 2011 SE PRESENTARON LOS DATOS PRELIMINARES… </vt:lpstr>
      <vt:lpstr>NUEVOS ANTICOAGULANTES, NUEVAS TECNOLOGÍAS</vt:lpstr>
      <vt:lpstr>ACTITUD EXPECTANTE</vt:lpstr>
      <vt:lpstr>CADA DÍA, UNA NOVEDAD</vt:lpstr>
      <vt:lpstr>Diapositiva 55</vt:lpstr>
      <vt:lpstr>Diapositiva 56</vt:lpstr>
      <vt:lpstr>GRACIAS</vt:lpstr>
    </vt:vector>
  </TitlesOfParts>
  <Company>Hospital Universitari Son Espases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SEGURIDAD DEL PACIENT E Y MEDICAMENTOS CRITICOS: anticoagulantes.</dc:title>
  <dc:creator>Iciar Martinez Lopez</dc:creator>
  <cp:lastModifiedBy>PC_CLONXP02</cp:lastModifiedBy>
  <cp:revision>446</cp:revision>
  <dcterms:created xsi:type="dcterms:W3CDTF">2012-03-08T07:15:54Z</dcterms:created>
  <dcterms:modified xsi:type="dcterms:W3CDTF">2012-06-21T08:35:31Z</dcterms:modified>
</cp:coreProperties>
</file>