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61" r:id="rId4"/>
    <p:sldId id="370" r:id="rId5"/>
    <p:sldId id="371" r:id="rId6"/>
    <p:sldId id="358" r:id="rId7"/>
    <p:sldId id="372" r:id="rId8"/>
    <p:sldId id="359" r:id="rId9"/>
    <p:sldId id="374" r:id="rId10"/>
    <p:sldId id="353" r:id="rId11"/>
    <p:sldId id="347" r:id="rId12"/>
    <p:sldId id="345" r:id="rId13"/>
    <p:sldId id="375" r:id="rId14"/>
    <p:sldId id="340" r:id="rId15"/>
    <p:sldId id="378" r:id="rId16"/>
    <p:sldId id="376" r:id="rId17"/>
    <p:sldId id="360" r:id="rId18"/>
    <p:sldId id="363" r:id="rId19"/>
    <p:sldId id="369" r:id="rId20"/>
    <p:sldId id="377" r:id="rId21"/>
    <p:sldId id="36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349-125E-41DC-BA6C-B375928B131C}" type="datetimeFigureOut">
              <a:rPr lang="es-ES" smtClean="0"/>
              <a:pPr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5C3D-B2D8-417D-B1EC-05269B678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7626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b="1" dirty="0" smtClean="0"/>
              <a:t>Variables de registro y variables clínicas en la Hipertensión Pulmonar Primaria</a:t>
            </a:r>
            <a:endParaRPr lang="es-ES" sz="2400" b="1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2643174" y="4303926"/>
            <a:ext cx="3714776" cy="1357322"/>
          </a:xfr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Ernest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Sala</a:t>
            </a:r>
          </a:p>
          <a:p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Servei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Pneumologia</a:t>
            </a:r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Hospital U. Son </a:t>
            </a:r>
            <a:r>
              <a:rPr lang="es-ES" sz="1800" dirty="0" err="1" smtClean="0">
                <a:solidFill>
                  <a:schemeClr val="bg1"/>
                </a:solidFill>
                <a:latin typeface="+mj-lt"/>
              </a:rPr>
              <a:t>Espases</a:t>
            </a:r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ernest.sala@ssib.es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2 Grupo"/>
          <p:cNvGrpSpPr/>
          <p:nvPr/>
        </p:nvGrpSpPr>
        <p:grpSpPr>
          <a:xfrm>
            <a:off x="357830" y="2628055"/>
            <a:ext cx="3978268" cy="2523137"/>
            <a:chOff x="395536" y="1573812"/>
            <a:chExt cx="3978268" cy="2523137"/>
          </a:xfrm>
        </p:grpSpPr>
        <p:grpSp>
          <p:nvGrpSpPr>
            <p:cNvPr id="3" name="13 Grupo"/>
            <p:cNvGrpSpPr/>
            <p:nvPr/>
          </p:nvGrpSpPr>
          <p:grpSpPr>
            <a:xfrm>
              <a:off x="395536" y="1573812"/>
              <a:ext cx="3809770" cy="2523137"/>
              <a:chOff x="395536" y="620688"/>
              <a:chExt cx="3809770" cy="252313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620688"/>
                <a:ext cx="3809770" cy="252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16 Elipse"/>
              <p:cNvSpPr/>
              <p:nvPr/>
            </p:nvSpPr>
            <p:spPr>
              <a:xfrm>
                <a:off x="1562785" y="1358618"/>
                <a:ext cx="95843" cy="10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8" name="17 Elipse"/>
              <p:cNvSpPr/>
              <p:nvPr/>
            </p:nvSpPr>
            <p:spPr>
              <a:xfrm>
                <a:off x="2780227" y="1704662"/>
                <a:ext cx="95843" cy="10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401415" y="1076686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rgbClr val="FF0000"/>
                    </a:solidFill>
                  </a:rPr>
                  <a:t>68%</a:t>
                </a:r>
                <a:endParaRPr lang="ca-E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2579273" y="1419598"/>
                <a:ext cx="5405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rgbClr val="FF0000"/>
                    </a:solidFill>
                  </a:rPr>
                  <a:t>48%</a:t>
                </a:r>
                <a:endParaRPr lang="ca-E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25 CuadroTexto"/>
            <p:cNvSpPr txBox="1"/>
            <p:nvPr/>
          </p:nvSpPr>
          <p:spPr>
            <a:xfrm>
              <a:off x="3831668" y="2555530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rgbClr val="FF0000"/>
                  </a:solidFill>
                </a:rPr>
                <a:t>34%</a:t>
              </a:r>
              <a:endParaRPr lang="ca-E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4018327" y="2835060"/>
              <a:ext cx="95843" cy="109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816" y="188640"/>
            <a:ext cx="6625100" cy="12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138871"/>
            <a:ext cx="4547245" cy="2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9568" y="1520497"/>
            <a:ext cx="4523408" cy="6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43 Grupo"/>
          <p:cNvGrpSpPr/>
          <p:nvPr/>
        </p:nvGrpSpPr>
        <p:grpSpPr>
          <a:xfrm>
            <a:off x="436040" y="2717172"/>
            <a:ext cx="3978268" cy="2523137"/>
            <a:chOff x="395536" y="1573812"/>
            <a:chExt cx="3978268" cy="2523137"/>
          </a:xfrm>
        </p:grpSpPr>
        <p:grpSp>
          <p:nvGrpSpPr>
            <p:cNvPr id="5" name="44 Grupo"/>
            <p:cNvGrpSpPr/>
            <p:nvPr/>
          </p:nvGrpSpPr>
          <p:grpSpPr>
            <a:xfrm>
              <a:off x="395536" y="1573812"/>
              <a:ext cx="3809770" cy="2523137"/>
              <a:chOff x="395536" y="620688"/>
              <a:chExt cx="3809770" cy="2523137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620688"/>
                <a:ext cx="3809770" cy="252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48 Elipse"/>
              <p:cNvSpPr/>
              <p:nvPr/>
            </p:nvSpPr>
            <p:spPr>
              <a:xfrm>
                <a:off x="1562785" y="1358618"/>
                <a:ext cx="95843" cy="109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Elipse"/>
              <p:cNvSpPr/>
              <p:nvPr/>
            </p:nvSpPr>
            <p:spPr>
              <a:xfrm>
                <a:off x="2780227" y="1704662"/>
                <a:ext cx="95843" cy="109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1401415" y="1076686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/>
                  <a:t>68%</a:t>
                </a:r>
                <a:endParaRPr lang="ca-ES" sz="1600" b="1" dirty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2579273" y="1419598"/>
                <a:ext cx="5405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/>
                  <a:t>48%</a:t>
                </a:r>
                <a:endParaRPr lang="ca-ES" sz="1600" b="1" dirty="0"/>
              </a:p>
            </p:txBody>
          </p:sp>
        </p:grpSp>
        <p:sp>
          <p:nvSpPr>
            <p:cNvPr id="46" name="45 CuadroTexto"/>
            <p:cNvSpPr txBox="1"/>
            <p:nvPr/>
          </p:nvSpPr>
          <p:spPr>
            <a:xfrm>
              <a:off x="3831668" y="2555530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34%</a:t>
              </a:r>
              <a:endParaRPr lang="ca-ES" sz="1600" b="1" dirty="0"/>
            </a:p>
          </p:txBody>
        </p:sp>
        <p:sp>
          <p:nvSpPr>
            <p:cNvPr id="47" name="46 Elipse"/>
            <p:cNvSpPr/>
            <p:nvPr/>
          </p:nvSpPr>
          <p:spPr>
            <a:xfrm>
              <a:off x="4018327" y="2835060"/>
              <a:ext cx="95843" cy="109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52 Grupo"/>
          <p:cNvGrpSpPr/>
          <p:nvPr/>
        </p:nvGrpSpPr>
        <p:grpSpPr>
          <a:xfrm>
            <a:off x="4887740" y="2933035"/>
            <a:ext cx="3816424" cy="1785996"/>
            <a:chOff x="4788024" y="1844824"/>
            <a:chExt cx="3816424" cy="1785996"/>
          </a:xfrm>
        </p:grpSpPr>
        <p:pic>
          <p:nvPicPr>
            <p:cNvPr id="54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1844824"/>
              <a:ext cx="3786311" cy="178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54 Conector recto"/>
            <p:cNvCxnSpPr/>
            <p:nvPr/>
          </p:nvCxnSpPr>
          <p:spPr>
            <a:xfrm>
              <a:off x="7769230" y="2019740"/>
              <a:ext cx="792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>
              <a:off x="4846384" y="2204864"/>
              <a:ext cx="37444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4860032" y="2374758"/>
              <a:ext cx="37444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4839176" y="2542630"/>
              <a:ext cx="5760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91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498546" cy="36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44302" y="260648"/>
            <a:ext cx="8229600" cy="1224136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no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ca-ES" sz="2800" b="1" dirty="0">
                <a:solidFill>
                  <a:schemeClr val="tx1"/>
                </a:solidFill>
                <a:latin typeface="+mj-lt"/>
                <a:cs typeface="Arial Unicode MS" pitchFamily="32" charset="0"/>
              </a:rPr>
              <a:t>Survival among the 41 Patients Treated with </a:t>
            </a:r>
            <a:r>
              <a:rPr lang="en-US" altLang="ca-ES" sz="2800" b="1" dirty="0" err="1">
                <a:solidFill>
                  <a:schemeClr val="tx1"/>
                </a:solidFill>
                <a:latin typeface="+mj-lt"/>
                <a:cs typeface="Arial Unicode MS" pitchFamily="32" charset="0"/>
              </a:rPr>
              <a:t>epoprostenol</a:t>
            </a:r>
            <a:r>
              <a:rPr lang="en-US" altLang="ca-ES" sz="2800" b="1" dirty="0">
                <a:solidFill>
                  <a:schemeClr val="tx1"/>
                </a:solidFill>
                <a:latin typeface="+mj-lt"/>
                <a:cs typeface="Arial Unicode MS" pitchFamily="32" charset="0"/>
              </a:rPr>
              <a:t> and the 40 Patients Receiving Conventional </a:t>
            </a:r>
            <a:r>
              <a:rPr lang="en-US" altLang="ca-ES" sz="2800" b="1" dirty="0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Therapy</a:t>
            </a:r>
            <a:endParaRPr lang="en-US" altLang="ca-ES" sz="1800" b="1" dirty="0">
              <a:solidFill>
                <a:schemeClr val="tx1"/>
              </a:solidFill>
              <a:latin typeface="+mj-lt"/>
              <a:cs typeface="Arial Unicode MS" pitchFamily="32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652120" y="6237312"/>
            <a:ext cx="2952328" cy="36353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ca-ES" sz="1200" b="1" dirty="0" err="1" smtClean="0">
                <a:cs typeface="Arial Unicode MS" pitchFamily="32" charset="0"/>
              </a:rPr>
              <a:t>Barst</a:t>
            </a:r>
            <a:r>
              <a:rPr lang="en-US" altLang="ca-ES" sz="1200" b="1" dirty="0" smtClean="0">
                <a:cs typeface="Arial Unicode MS" pitchFamily="32" charset="0"/>
              </a:rPr>
              <a:t> RJ et al. N </a:t>
            </a:r>
            <a:r>
              <a:rPr lang="en-US" altLang="ca-ES" sz="1200" b="1" dirty="0" err="1" smtClean="0">
                <a:cs typeface="Arial Unicode MS" pitchFamily="32" charset="0"/>
              </a:rPr>
              <a:t>Engl</a:t>
            </a:r>
            <a:r>
              <a:rPr lang="en-US" altLang="ca-ES" sz="1200" b="1" dirty="0" smtClean="0">
                <a:cs typeface="Arial Unicode MS" pitchFamily="32" charset="0"/>
              </a:rPr>
              <a:t> J Med 1996;334:296-301.</a:t>
            </a:r>
            <a:endParaRPr lang="en-US" altLang="ca-ES" sz="1200" b="1" dirty="0">
              <a:cs typeface="Arial Unicode MS" pitchFamily="3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2348880"/>
            <a:ext cx="3384376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Cambios en la distancia recorrida en la prueba de la marcha de los 6 min </a:t>
            </a:r>
          </a:p>
          <a:p>
            <a:r>
              <a:rPr lang="es-ES" sz="1600" b="1" dirty="0" smtClean="0">
                <a:solidFill>
                  <a:schemeClr val="bg1"/>
                </a:solidFill>
              </a:rPr>
              <a:t>se correlacionaron con cambios en la hemodinámica.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64088" y="3717032"/>
            <a:ext cx="3384376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La prueba de la marcha de los 6 min </a:t>
            </a:r>
          </a:p>
          <a:p>
            <a:r>
              <a:rPr lang="es-ES" sz="1600" b="1" dirty="0" smtClean="0">
                <a:solidFill>
                  <a:schemeClr val="bg1"/>
                </a:solidFill>
              </a:rPr>
              <a:t>basal predijo supervivencia. A tener en cuenta para el futuro por ser no invasiva y barata.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5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4317" y="2089748"/>
            <a:ext cx="7544467" cy="4140028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2400" b="1" dirty="0" err="1" smtClean="0"/>
              <a:t>Savarese</a:t>
            </a:r>
            <a:r>
              <a:rPr lang="es-ES" sz="2400" b="1" dirty="0" smtClean="0"/>
              <a:t> G et al. J Am </a:t>
            </a:r>
            <a:r>
              <a:rPr lang="es-ES" sz="2400" b="1" dirty="0" err="1" smtClean="0"/>
              <a:t>Coll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Cardiol</a:t>
            </a:r>
            <a:r>
              <a:rPr lang="es-ES" sz="2400" b="1" dirty="0" smtClean="0"/>
              <a:t> 2012; 60: 1192-1201</a:t>
            </a:r>
          </a:p>
          <a:p>
            <a:pPr lvl="2"/>
            <a:r>
              <a:rPr lang="es-ES" sz="1600" dirty="0" smtClean="0"/>
              <a:t>Meta-análisis 22 EC. La prueba de la marcha de los 6 min no predijo los efectos favorables del tratamiento.</a:t>
            </a:r>
          </a:p>
          <a:p>
            <a:endParaRPr lang="es-ES" sz="2400" dirty="0" smtClean="0"/>
          </a:p>
          <a:p>
            <a:r>
              <a:rPr lang="es-ES" sz="2400" b="1" dirty="0" err="1" smtClean="0"/>
              <a:t>Gabler</a:t>
            </a:r>
            <a:r>
              <a:rPr lang="es-ES" sz="2400" b="1" dirty="0" smtClean="0"/>
              <a:t> NB et al. </a:t>
            </a:r>
            <a:r>
              <a:rPr lang="es-ES" sz="2400" b="1" dirty="0" err="1" smtClean="0"/>
              <a:t>Circulation</a:t>
            </a:r>
            <a:r>
              <a:rPr lang="es-ES" sz="2400" b="1" dirty="0" smtClean="0"/>
              <a:t> 2012; 126: 349-356</a:t>
            </a:r>
          </a:p>
          <a:p>
            <a:pPr lvl="2"/>
            <a:r>
              <a:rPr lang="es-ES" sz="1600" dirty="0"/>
              <a:t>La prueba de la marcha de los 6 min sólo </a:t>
            </a:r>
            <a:r>
              <a:rPr lang="es-ES" sz="1600" dirty="0" smtClean="0"/>
              <a:t>representa una pequeña parte del efecto del tratamiento.</a:t>
            </a:r>
          </a:p>
          <a:p>
            <a:endParaRPr lang="es-ES" sz="2400" dirty="0" smtClean="0"/>
          </a:p>
          <a:p>
            <a:r>
              <a:rPr lang="es-ES" sz="2400" b="1" dirty="0" err="1" smtClean="0"/>
              <a:t>Minai</a:t>
            </a:r>
            <a:r>
              <a:rPr lang="es-ES" sz="2400" b="1" dirty="0" smtClean="0"/>
              <a:t> OA et al. Am J </a:t>
            </a:r>
            <a:r>
              <a:rPr lang="es-ES" sz="2400" b="1" dirty="0" err="1" smtClean="0"/>
              <a:t>Respir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Crit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Med</a:t>
            </a:r>
            <a:r>
              <a:rPr lang="es-ES" sz="2400" b="1" dirty="0" smtClean="0"/>
              <a:t> 2012; 185: 400-408</a:t>
            </a:r>
          </a:p>
          <a:p>
            <a:pPr lvl="2"/>
            <a:r>
              <a:rPr lang="es-ES" sz="1600" dirty="0" smtClean="0"/>
              <a:t>Dudas sobre si implica cambios en calidad de vida o supervivencia. 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309128"/>
            <a:ext cx="7772400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Limitaciones de la </a:t>
            </a:r>
            <a:r>
              <a:rPr lang="es-ES" sz="4000" b="1" u="sng" dirty="0" smtClean="0"/>
              <a:t>prueba de la marcha de los 6 min</a:t>
            </a:r>
            <a:endParaRPr lang="es-ES" sz="2400" b="1" u="sng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109" y="2348880"/>
            <a:ext cx="7263283" cy="3168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6’WT para la evaluación del tratamiento en la HAP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/>
              <a:t>Variables clínicas: “tratamiento por objetivos”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Variables </a:t>
            </a: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“compuestas” para los nuevos EC </a:t>
            </a:r>
            <a:r>
              <a:rPr lang="es-ES" sz="2400" b="1" dirty="0" err="1" smtClean="0">
                <a:solidFill>
                  <a:schemeClr val="bg1">
                    <a:lumMod val="75000"/>
                  </a:schemeClr>
                </a:solidFill>
              </a:rPr>
              <a:t>pivotales</a:t>
            </a:r>
            <a:endParaRPr lang="es-E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endParaRPr lang="es-ES" sz="2400" b="1" dirty="0" smtClean="0"/>
          </a:p>
          <a:p>
            <a:pPr>
              <a:lnSpc>
                <a:spcPct val="150000"/>
              </a:lnSpc>
            </a:pPr>
            <a:endParaRPr lang="es-ES" sz="2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40466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Agenda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99" y="1442491"/>
            <a:ext cx="3611021" cy="5386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4048" y="6558752"/>
            <a:ext cx="380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McLaughlin</a:t>
            </a:r>
            <a:r>
              <a:rPr lang="es-ES" sz="1200" b="1" dirty="0" smtClean="0"/>
              <a:t> VV et al. J Am </a:t>
            </a:r>
            <a:r>
              <a:rPr lang="es-ES" sz="1200" b="1" dirty="0" err="1" smtClean="0"/>
              <a:t>Coll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Cardiol</a:t>
            </a:r>
            <a:r>
              <a:rPr lang="es-ES" sz="1200" b="1" dirty="0" smtClean="0"/>
              <a:t> 2013; 62: D73-81</a:t>
            </a:r>
            <a:endParaRPr lang="es-ES" sz="1200" b="1" dirty="0"/>
          </a:p>
        </p:txBody>
      </p:sp>
      <p:sp>
        <p:nvSpPr>
          <p:cNvPr id="8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44302" y="260648"/>
            <a:ext cx="8229600" cy="1143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no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ca-ES" sz="4000" b="1" dirty="0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Variables </a:t>
            </a:r>
            <a:r>
              <a:rPr lang="en-US" altLang="ca-ES" sz="4000" b="1" dirty="0" err="1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pronósticas</a:t>
            </a:r>
            <a:r>
              <a:rPr lang="en-US" altLang="ca-ES" sz="4000" b="1" dirty="0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 y </a:t>
            </a:r>
            <a:r>
              <a:rPr lang="en-US" altLang="ca-ES" sz="4000" b="1" dirty="0" err="1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progresión</a:t>
            </a:r>
            <a:r>
              <a:rPr lang="en-US" altLang="ca-ES" sz="4000" b="1" dirty="0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 de la </a:t>
            </a:r>
            <a:r>
              <a:rPr lang="en-US" altLang="ca-ES" sz="4000" b="1" dirty="0" err="1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enfermedad</a:t>
            </a:r>
            <a:r>
              <a:rPr lang="en-US" altLang="ca-ES" sz="4000" b="1" dirty="0" smtClean="0">
                <a:solidFill>
                  <a:schemeClr val="tx1"/>
                </a:solidFill>
                <a:latin typeface="+mj-lt"/>
                <a:cs typeface="Arial Unicode MS" pitchFamily="32" charset="0"/>
              </a:rPr>
              <a:t> </a:t>
            </a:r>
            <a:endParaRPr lang="en-US" altLang="ca-ES" sz="2800" b="1" dirty="0">
              <a:solidFill>
                <a:schemeClr val="tx1"/>
              </a:solidFill>
              <a:latin typeface="+mj-lt"/>
              <a:cs typeface="Arial Unicode MS" pitchFamily="32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549077" y="2727598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30027" y="2079898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39552" y="3980681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49077" y="5051698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49077" y="6032773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755576" y="4105647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4169668" y="1949599"/>
          <a:ext cx="4495826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13"/>
                <a:gridCol w="2247913"/>
              </a:tblGrid>
              <a:tr h="1560090">
                <a:tc>
                  <a:txBody>
                    <a:bodyPr/>
                    <a:lstStyle/>
                    <a:p>
                      <a:r>
                        <a:rPr lang="es-ES" b="1" u="sng" dirty="0" smtClean="0">
                          <a:solidFill>
                            <a:schemeClr val="tx1"/>
                          </a:solidFill>
                        </a:rPr>
                        <a:t>NIH</a:t>
                      </a:r>
                      <a:endParaRPr lang="es-ES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100" b="0" u="none" dirty="0" err="1" smtClean="0">
                          <a:solidFill>
                            <a:schemeClr val="tx1"/>
                          </a:solidFill>
                        </a:rPr>
                        <a:t>Annals</a:t>
                      </a:r>
                      <a:r>
                        <a:rPr lang="es-ES" sz="1100" b="0" u="none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s-ES" sz="1100" b="0" u="none" dirty="0" err="1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es-ES" sz="1100" b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100" b="0" u="none" dirty="0" err="1" smtClean="0">
                          <a:solidFill>
                            <a:schemeClr val="tx1"/>
                          </a:solidFill>
                        </a:rPr>
                        <a:t>Med</a:t>
                      </a:r>
                      <a:r>
                        <a:rPr lang="es-ES" sz="1100" b="0" u="none" dirty="0" smtClean="0">
                          <a:solidFill>
                            <a:schemeClr val="tx1"/>
                          </a:solidFill>
                        </a:rPr>
                        <a:t> 1991</a:t>
                      </a:r>
                      <a:endParaRPr lang="es-ES" sz="11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rgbClr val="9E0000"/>
                          </a:solidFill>
                        </a:rPr>
                        <a:t>Hemodinámica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(IC, </a:t>
                      </a:r>
                      <a:r>
                        <a:rPr lang="es-ES" b="0" baseline="0" dirty="0" err="1" smtClean="0">
                          <a:solidFill>
                            <a:schemeClr val="tx1"/>
                          </a:solidFill>
                        </a:rPr>
                        <a:t>PAPm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, PAD)</a:t>
                      </a:r>
                      <a:endParaRPr lang="es-E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dirty="0" smtClean="0">
                          <a:solidFill>
                            <a:schemeClr val="tx1"/>
                          </a:solidFill>
                        </a:rPr>
                        <a:t>Registro</a:t>
                      </a:r>
                      <a:r>
                        <a:rPr lang="es-ES" u="sng" baseline="0" dirty="0" smtClean="0">
                          <a:solidFill>
                            <a:schemeClr val="tx1"/>
                          </a:solidFill>
                        </a:rPr>
                        <a:t> Francés</a:t>
                      </a:r>
                      <a:endParaRPr lang="es-ES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050" b="0" u="none" baseline="0" dirty="0" err="1" smtClean="0">
                          <a:solidFill>
                            <a:schemeClr val="tx1"/>
                          </a:solidFill>
                        </a:rPr>
                        <a:t>Circulation</a:t>
                      </a:r>
                      <a:r>
                        <a:rPr lang="es-ES" sz="1050" b="0" u="none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es-ES" sz="105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9E0000"/>
                          </a:solidFill>
                        </a:rPr>
                        <a:t>Hemodinámica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(CO)</a:t>
                      </a:r>
                    </a:p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Género</a:t>
                      </a:r>
                    </a:p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Prueba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de los 6 min</a:t>
                      </a:r>
                    </a:p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79380">
                <a:tc>
                  <a:txBody>
                    <a:bodyPr/>
                    <a:lstStyle/>
                    <a:p>
                      <a:r>
                        <a:rPr lang="es-ES" b="1" u="sng" dirty="0" smtClean="0">
                          <a:solidFill>
                            <a:schemeClr val="tx1"/>
                          </a:solidFill>
                        </a:rPr>
                        <a:t>REVEAL</a:t>
                      </a:r>
                    </a:p>
                    <a:p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Circulation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="1" dirty="0" smtClean="0">
                        <a:solidFill>
                          <a:srgbClr val="9E0000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rgbClr val="9E0000"/>
                          </a:solidFill>
                        </a:rPr>
                        <a:t>Hemodinámica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(PVR)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Clase funcional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Edad y género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Historia familiar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HTPP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u="sng" dirty="0" smtClean="0">
                          <a:solidFill>
                            <a:schemeClr val="tx1"/>
                          </a:solidFill>
                        </a:rPr>
                        <a:t>Registro Español</a:t>
                      </a:r>
                    </a:p>
                    <a:p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Eur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Respir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J 2012</a:t>
                      </a:r>
                    </a:p>
                    <a:p>
                      <a:endParaRPr lang="es-ES" b="1" dirty="0" smtClean="0">
                        <a:solidFill>
                          <a:srgbClr val="9E0000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rgbClr val="9E0000"/>
                          </a:solidFill>
                        </a:rPr>
                        <a:t>Hemodinámica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 (IC, PAD)</a:t>
                      </a: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Clase funcional</a:t>
                      </a: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HTPP, HPTC, HPVO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9" name="28 CuadroTexto"/>
          <p:cNvSpPr txBox="1"/>
          <p:nvPr/>
        </p:nvSpPr>
        <p:spPr>
          <a:xfrm>
            <a:off x="5076056" y="6309320"/>
            <a:ext cx="349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McGoon</a:t>
            </a:r>
            <a:r>
              <a:rPr lang="es-ES" sz="1200" b="1" dirty="0" smtClean="0"/>
              <a:t> MD et al. J Am </a:t>
            </a:r>
            <a:r>
              <a:rPr lang="es-ES" sz="1200" b="1" dirty="0" err="1" smtClean="0"/>
              <a:t>Coll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Cardiol</a:t>
            </a:r>
            <a:r>
              <a:rPr lang="es-ES" sz="1200" b="1" dirty="0" smtClean="0"/>
              <a:t> 2013; 62: D51-9</a:t>
            </a:r>
            <a:endParaRPr lang="es-E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12" y="2780928"/>
            <a:ext cx="8533456" cy="222309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84709" y="332656"/>
            <a:ext cx="7776864" cy="151216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s-ES" sz="3200" b="1" dirty="0" smtClean="0">
                <a:cs typeface="Arial" pitchFamily="34" charset="0"/>
              </a:rPr>
              <a:t/>
            </a:r>
            <a:br>
              <a:rPr lang="es-ES" sz="3200" b="1" dirty="0" smtClean="0">
                <a:cs typeface="Arial" pitchFamily="34" charset="0"/>
              </a:rPr>
            </a:br>
            <a:r>
              <a:rPr lang="es-ES" sz="3200" b="1" dirty="0" err="1" smtClean="0">
                <a:cs typeface="Arial" pitchFamily="34" charset="0"/>
              </a:rPr>
              <a:t>Guidelines</a:t>
            </a:r>
            <a:r>
              <a:rPr lang="es-ES" sz="3200" b="1" dirty="0" smtClean="0">
                <a:cs typeface="Arial" pitchFamily="34" charset="0"/>
              </a:rPr>
              <a:t> </a:t>
            </a:r>
            <a:r>
              <a:rPr lang="es-ES" sz="3200" b="1" dirty="0" err="1" smtClean="0">
                <a:cs typeface="Arial" pitchFamily="34" charset="0"/>
              </a:rPr>
              <a:t>for</a:t>
            </a:r>
            <a:r>
              <a:rPr lang="es-ES" sz="3200" b="1" dirty="0" smtClean="0">
                <a:cs typeface="Arial" pitchFamily="34" charset="0"/>
              </a:rPr>
              <a:t> diagnosis and </a:t>
            </a:r>
            <a:r>
              <a:rPr lang="es-ES" sz="3200" b="1" dirty="0" err="1" smtClean="0">
                <a:cs typeface="Arial" pitchFamily="34" charset="0"/>
              </a:rPr>
              <a:t>treatment</a:t>
            </a:r>
            <a:r>
              <a:rPr lang="es-ES" sz="3200" b="1" dirty="0" smtClean="0">
                <a:cs typeface="Arial" pitchFamily="34" charset="0"/>
              </a:rPr>
              <a:t> of </a:t>
            </a:r>
            <a:r>
              <a:rPr lang="es-ES" sz="3200" b="1" dirty="0" err="1" smtClean="0">
                <a:cs typeface="Arial" pitchFamily="34" charset="0"/>
              </a:rPr>
              <a:t>pulmonary</a:t>
            </a:r>
            <a:r>
              <a:rPr lang="es-ES" sz="3200" b="1" dirty="0" smtClean="0">
                <a:cs typeface="Arial" pitchFamily="34" charset="0"/>
              </a:rPr>
              <a:t> </a:t>
            </a:r>
            <a:r>
              <a:rPr lang="es-ES" sz="3200" b="1" dirty="0" err="1" smtClean="0">
                <a:cs typeface="Arial" pitchFamily="34" charset="0"/>
              </a:rPr>
              <a:t>hypertension</a:t>
            </a:r>
            <a:r>
              <a:rPr lang="es-ES" sz="3200" b="1" dirty="0" smtClean="0">
                <a:cs typeface="Arial" pitchFamily="34" charset="0"/>
              </a:rPr>
              <a:t/>
            </a:r>
            <a:br>
              <a:rPr lang="es-ES" sz="3200" b="1" dirty="0" smtClean="0">
                <a:cs typeface="Arial" pitchFamily="34" charset="0"/>
              </a:rPr>
            </a:br>
            <a:r>
              <a:rPr lang="es-ES" sz="2000" b="1" dirty="0" smtClean="0">
                <a:cs typeface="Arial" pitchFamily="34" charset="0"/>
              </a:rPr>
              <a:t>ESC, ERS and ISHLT </a:t>
            </a:r>
            <a:r>
              <a:rPr lang="es-ES" sz="2000" b="1" dirty="0" err="1" smtClean="0">
                <a:cs typeface="Arial" pitchFamily="34" charset="0"/>
              </a:rPr>
              <a:t>task</a:t>
            </a:r>
            <a:r>
              <a:rPr lang="es-ES" sz="2000" b="1" dirty="0" smtClean="0">
                <a:cs typeface="Arial" pitchFamily="34" charset="0"/>
              </a:rPr>
              <a:t> </a:t>
            </a:r>
            <a:r>
              <a:rPr lang="es-ES" sz="2000" b="1" dirty="0" err="1" smtClean="0">
                <a:cs typeface="Arial" pitchFamily="34" charset="0"/>
              </a:rPr>
              <a:t>force</a:t>
            </a:r>
            <a:r>
              <a:rPr lang="es-ES" sz="2000" b="1" dirty="0" smtClean="0">
                <a:cs typeface="Arial" pitchFamily="34" charset="0"/>
              </a:rPr>
              <a:t> </a:t>
            </a:r>
            <a:r>
              <a:rPr lang="es-ES" sz="1600" b="1" dirty="0" smtClean="0">
                <a:cs typeface="Arial" pitchFamily="34" charset="0"/>
              </a:rPr>
              <a:t/>
            </a:r>
            <a:br>
              <a:rPr lang="es-ES" sz="1600" b="1" dirty="0" smtClean="0">
                <a:cs typeface="Arial" pitchFamily="34" charset="0"/>
              </a:rPr>
            </a:br>
            <a:r>
              <a:rPr lang="es-ES" sz="1600" dirty="0" err="1" smtClean="0">
                <a:cs typeface="Arial" pitchFamily="34" charset="0"/>
              </a:rPr>
              <a:t>Eur</a:t>
            </a:r>
            <a:r>
              <a:rPr lang="es-ES" sz="1600" dirty="0" smtClean="0">
                <a:cs typeface="Arial" pitchFamily="34" charset="0"/>
              </a:rPr>
              <a:t> </a:t>
            </a:r>
            <a:r>
              <a:rPr lang="es-ES" sz="1600" dirty="0" err="1" smtClean="0">
                <a:cs typeface="Arial" pitchFamily="34" charset="0"/>
              </a:rPr>
              <a:t>Respir</a:t>
            </a:r>
            <a:r>
              <a:rPr lang="es-ES" sz="1600" dirty="0" smtClean="0">
                <a:cs typeface="Arial" pitchFamily="34" charset="0"/>
              </a:rPr>
              <a:t> J 2009; 34: 1219-1263</a:t>
            </a:r>
            <a:r>
              <a:rPr lang="es-ES" sz="1600" b="1" dirty="0" smtClean="0">
                <a:cs typeface="Arial" pitchFamily="34" charset="0"/>
              </a:rPr>
              <a:t/>
            </a:r>
            <a:br>
              <a:rPr lang="es-ES" sz="1600" b="1" dirty="0" smtClean="0">
                <a:cs typeface="Arial" pitchFamily="34" charset="0"/>
              </a:rPr>
            </a:br>
            <a:endParaRPr lang="es-ES" sz="3200" b="1" dirty="0"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698379" y="2963044"/>
            <a:ext cx="1656184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846210" y="2523960"/>
            <a:ext cx="1209278" cy="63442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073949" y="2523960"/>
            <a:ext cx="1209278" cy="6344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109" y="2348880"/>
            <a:ext cx="7263283" cy="3168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6’WT para la evaluación del tratamiento en la HAP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Variables clínicas: “tratamiento por objetivos”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/>
              <a:t>Variables </a:t>
            </a:r>
            <a:r>
              <a:rPr lang="es-ES" sz="2400" b="1" dirty="0" smtClean="0"/>
              <a:t>“compuestas” para los nuevos EC </a:t>
            </a:r>
            <a:r>
              <a:rPr lang="es-ES" sz="2400" b="1" dirty="0" err="1" smtClean="0"/>
              <a:t>pivotales</a:t>
            </a:r>
            <a:endParaRPr lang="es-ES" sz="2400" b="1" dirty="0" smtClean="0"/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endParaRPr lang="es-ES" sz="2400" b="1" dirty="0" smtClean="0"/>
          </a:p>
          <a:p>
            <a:pPr>
              <a:lnSpc>
                <a:spcPct val="150000"/>
              </a:lnSpc>
            </a:pPr>
            <a:endParaRPr lang="es-ES" sz="2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40466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Agenda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659185" y="188640"/>
            <a:ext cx="77724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s-ES" sz="2800" b="1" dirty="0" smtClean="0"/>
              <a:t>New </a:t>
            </a:r>
            <a:r>
              <a:rPr lang="es-ES" sz="2800" b="1" dirty="0" err="1" smtClean="0"/>
              <a:t>perspectives</a:t>
            </a:r>
            <a:r>
              <a:rPr lang="es-ES" sz="2800" b="1" dirty="0" smtClean="0"/>
              <a:t> in </a:t>
            </a:r>
            <a:r>
              <a:rPr lang="es-ES" sz="2800" b="1" dirty="0" err="1" smtClean="0"/>
              <a:t>long-term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outcomes</a:t>
            </a:r>
            <a:r>
              <a:rPr lang="es-ES" sz="2800" b="1" dirty="0" smtClean="0"/>
              <a:t> in </a:t>
            </a:r>
            <a:r>
              <a:rPr lang="es-ES" sz="2800" b="1" dirty="0" err="1" smtClean="0"/>
              <a:t>clinical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trials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pulmonary</a:t>
            </a:r>
            <a:r>
              <a:rPr lang="es-ES" sz="2800" b="1" dirty="0" smtClean="0"/>
              <a:t> arterial </a:t>
            </a:r>
            <a:r>
              <a:rPr lang="es-ES" sz="2800" b="1" dirty="0" err="1" smtClean="0"/>
              <a:t>hypertension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1100" b="1" dirty="0" smtClean="0"/>
              <a:t>Preston IR et al. </a:t>
            </a:r>
            <a:r>
              <a:rPr lang="es-ES" sz="1100" b="1" dirty="0" err="1" smtClean="0"/>
              <a:t>Eur</a:t>
            </a:r>
            <a:r>
              <a:rPr lang="es-ES" sz="1100" b="1" dirty="0" smtClean="0"/>
              <a:t> </a:t>
            </a:r>
            <a:r>
              <a:rPr lang="es-ES" sz="1100" b="1" dirty="0" err="1" smtClean="0"/>
              <a:t>Respir</a:t>
            </a:r>
            <a:r>
              <a:rPr lang="es-ES" sz="1100" b="1" dirty="0" smtClean="0"/>
              <a:t> </a:t>
            </a:r>
            <a:r>
              <a:rPr lang="es-ES" sz="1100" b="1" dirty="0" err="1" smtClean="0"/>
              <a:t>Rev</a:t>
            </a:r>
            <a:r>
              <a:rPr lang="es-ES" sz="1100" b="1" dirty="0" smtClean="0"/>
              <a:t> 2013; 22: 495-502</a:t>
            </a:r>
            <a:endParaRPr lang="es-E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96" y="1412776"/>
            <a:ext cx="6048672" cy="3847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339678" y="5297440"/>
            <a:ext cx="6390794" cy="15121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</a:rPr>
              <a:t>SERAPHIN: </a:t>
            </a:r>
            <a:r>
              <a:rPr lang="es-ES" sz="1400" b="1" dirty="0" err="1" smtClean="0">
                <a:solidFill>
                  <a:schemeClr val="bg1"/>
                </a:solidFill>
              </a:rPr>
              <a:t>Macitentan</a:t>
            </a:r>
            <a:r>
              <a:rPr lang="es-ES" sz="1400" b="1" dirty="0" smtClean="0">
                <a:solidFill>
                  <a:schemeClr val="bg1"/>
                </a:solidFill>
              </a:rPr>
              <a:t> (ERA, oral)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</a:rPr>
              <a:t>GRIPHON: </a:t>
            </a:r>
            <a:r>
              <a:rPr lang="es-ES" sz="1400" b="1" dirty="0" err="1" smtClean="0">
                <a:solidFill>
                  <a:schemeClr val="bg1"/>
                </a:solidFill>
              </a:rPr>
              <a:t>Selexexipag</a:t>
            </a:r>
            <a:r>
              <a:rPr lang="es-ES" sz="1400" b="1" dirty="0" smtClean="0">
                <a:solidFill>
                  <a:schemeClr val="bg1"/>
                </a:solidFill>
              </a:rPr>
              <a:t> (</a:t>
            </a:r>
            <a:r>
              <a:rPr lang="es-ES" sz="1400" b="1" dirty="0" err="1" smtClean="0">
                <a:solidFill>
                  <a:schemeClr val="bg1"/>
                </a:solidFill>
              </a:rPr>
              <a:t>prostanoide</a:t>
            </a:r>
            <a:r>
              <a:rPr lang="es-ES" sz="1400" b="1" dirty="0" smtClean="0">
                <a:solidFill>
                  <a:schemeClr val="bg1"/>
                </a:solidFill>
              </a:rPr>
              <a:t>, oral)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</a:rPr>
              <a:t>COMPASS-2: </a:t>
            </a:r>
            <a:r>
              <a:rPr lang="es-ES" sz="1400" b="1" dirty="0" err="1" smtClean="0">
                <a:solidFill>
                  <a:schemeClr val="bg1"/>
                </a:solidFill>
              </a:rPr>
              <a:t>Sildenafil</a:t>
            </a:r>
            <a:r>
              <a:rPr lang="es-ES" sz="1400" b="1" dirty="0" smtClean="0">
                <a:solidFill>
                  <a:schemeClr val="bg1"/>
                </a:solidFill>
              </a:rPr>
              <a:t> (IPDE5) vs </a:t>
            </a:r>
            <a:r>
              <a:rPr lang="es-ES" sz="1400" b="1" dirty="0" err="1" smtClean="0">
                <a:solidFill>
                  <a:schemeClr val="bg1"/>
                </a:solidFill>
              </a:rPr>
              <a:t>Sildenafil</a:t>
            </a:r>
            <a:r>
              <a:rPr lang="es-ES" sz="1400" b="1" dirty="0" smtClean="0">
                <a:solidFill>
                  <a:schemeClr val="bg1"/>
                </a:solidFill>
              </a:rPr>
              <a:t> + </a:t>
            </a:r>
            <a:r>
              <a:rPr lang="es-ES" sz="1400" b="1" dirty="0" err="1" smtClean="0">
                <a:solidFill>
                  <a:schemeClr val="bg1"/>
                </a:solidFill>
              </a:rPr>
              <a:t>Bosentan</a:t>
            </a:r>
            <a:r>
              <a:rPr lang="es-ES" sz="1400" b="1" dirty="0" smtClean="0">
                <a:solidFill>
                  <a:schemeClr val="bg1"/>
                </a:solidFill>
              </a:rPr>
              <a:t> (ERA) 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</a:rPr>
              <a:t>AMBITION: </a:t>
            </a:r>
            <a:r>
              <a:rPr lang="es-ES" sz="1400" b="1" dirty="0" err="1" smtClean="0">
                <a:solidFill>
                  <a:schemeClr val="bg1"/>
                </a:solidFill>
              </a:rPr>
              <a:t>Ambrisentan</a:t>
            </a:r>
            <a:r>
              <a:rPr lang="es-ES" sz="1400" b="1" dirty="0" smtClean="0">
                <a:solidFill>
                  <a:schemeClr val="bg1"/>
                </a:solidFill>
              </a:rPr>
              <a:t>  (ERA) + </a:t>
            </a:r>
            <a:r>
              <a:rPr lang="es-ES" sz="1400" b="1" dirty="0" err="1" smtClean="0">
                <a:solidFill>
                  <a:schemeClr val="bg1"/>
                </a:solidFill>
              </a:rPr>
              <a:t>Tadalafil</a:t>
            </a:r>
            <a:r>
              <a:rPr lang="es-ES" sz="1400" b="1" dirty="0" smtClean="0">
                <a:solidFill>
                  <a:schemeClr val="bg1"/>
                </a:solidFill>
              </a:rPr>
              <a:t> (IPDE5) vs </a:t>
            </a:r>
            <a:r>
              <a:rPr lang="es-ES" sz="1400" b="1" dirty="0" err="1" smtClean="0">
                <a:solidFill>
                  <a:schemeClr val="bg1"/>
                </a:solidFill>
              </a:rPr>
              <a:t>Ambrisentan</a:t>
            </a:r>
            <a:r>
              <a:rPr lang="es-ES" sz="1400" b="1" dirty="0" smtClean="0">
                <a:solidFill>
                  <a:schemeClr val="bg1"/>
                </a:solidFill>
              </a:rPr>
              <a:t> vs </a:t>
            </a:r>
            <a:r>
              <a:rPr lang="es-ES" sz="1400" b="1" dirty="0" err="1" smtClean="0">
                <a:solidFill>
                  <a:schemeClr val="bg1"/>
                </a:solidFill>
              </a:rPr>
              <a:t>Tadalafil</a:t>
            </a:r>
            <a:endParaRPr lang="es-ES" sz="1400" b="1" dirty="0">
              <a:solidFill>
                <a:schemeClr val="bg1"/>
              </a:solidFill>
            </a:endParaRPr>
          </a:p>
        </p:txBody>
      </p:sp>
      <p:grpSp>
        <p:nvGrpSpPr>
          <p:cNvPr id="5" name="15 Grupo"/>
          <p:cNvGrpSpPr/>
          <p:nvPr/>
        </p:nvGrpSpPr>
        <p:grpSpPr>
          <a:xfrm>
            <a:off x="323528" y="1368064"/>
            <a:ext cx="8502674" cy="5457607"/>
            <a:chOff x="317798" y="1371832"/>
            <a:chExt cx="8502674" cy="5457607"/>
          </a:xfrm>
        </p:grpSpPr>
        <p:grpSp>
          <p:nvGrpSpPr>
            <p:cNvPr id="6" name="4 Grupo"/>
            <p:cNvGrpSpPr/>
            <p:nvPr/>
          </p:nvGrpSpPr>
          <p:grpSpPr>
            <a:xfrm>
              <a:off x="317798" y="1371832"/>
              <a:ext cx="8496943" cy="5457607"/>
              <a:chOff x="317798" y="1371832"/>
              <a:chExt cx="8496943" cy="545760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798" y="5005640"/>
                <a:ext cx="8496943" cy="1823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1 Rectángulo"/>
              <p:cNvSpPr/>
              <p:nvPr/>
            </p:nvSpPr>
            <p:spPr>
              <a:xfrm>
                <a:off x="1187624" y="1371832"/>
                <a:ext cx="6480720" cy="3672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9" name="8 Conector recto"/>
            <p:cNvCxnSpPr/>
            <p:nvPr/>
          </p:nvCxnSpPr>
          <p:spPr>
            <a:xfrm>
              <a:off x="7020272" y="5661248"/>
              <a:ext cx="172819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323528" y="6093296"/>
              <a:ext cx="849694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323528" y="6453336"/>
              <a:ext cx="849694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323528" y="6817056"/>
              <a:ext cx="38884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791575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800" b="1" dirty="0" smtClean="0"/>
          </a:p>
          <a:p>
            <a:pPr algn="ctr"/>
            <a:r>
              <a:rPr lang="es-ES" sz="2800" b="1" dirty="0" err="1" smtClean="0"/>
              <a:t>Macitentan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Morbidity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Mortality</a:t>
            </a:r>
            <a:r>
              <a:rPr lang="es-ES" sz="2800" b="1" dirty="0" smtClean="0"/>
              <a:t> in  </a:t>
            </a:r>
            <a:r>
              <a:rPr lang="es-ES" sz="2800" b="1" dirty="0" err="1"/>
              <a:t>Pulmonary</a:t>
            </a:r>
            <a:r>
              <a:rPr lang="es-ES" sz="2800" b="1" dirty="0"/>
              <a:t> </a:t>
            </a:r>
            <a:br>
              <a:rPr lang="es-ES" sz="2800" b="1" dirty="0"/>
            </a:br>
            <a:r>
              <a:rPr lang="es-ES" sz="2800" b="1" dirty="0"/>
              <a:t>Arterial </a:t>
            </a:r>
            <a:r>
              <a:rPr lang="es-ES" sz="2800" b="1" dirty="0" err="1"/>
              <a:t>Hypertension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1400" b="1" i="1" dirty="0">
                <a:solidFill>
                  <a:schemeClr val="tx2"/>
                </a:solidFill>
              </a:rPr>
              <a:t>N </a:t>
            </a:r>
            <a:r>
              <a:rPr lang="es-ES" sz="1400" b="1" i="1" dirty="0" err="1">
                <a:solidFill>
                  <a:schemeClr val="tx2"/>
                </a:solidFill>
              </a:rPr>
              <a:t>Engl</a:t>
            </a:r>
            <a:r>
              <a:rPr lang="es-ES" sz="1400" b="1" i="1" dirty="0">
                <a:solidFill>
                  <a:schemeClr val="tx2"/>
                </a:solidFill>
              </a:rPr>
              <a:t> J </a:t>
            </a:r>
            <a:r>
              <a:rPr lang="es-ES" sz="1400" b="1" i="1" dirty="0" err="1">
                <a:solidFill>
                  <a:schemeClr val="tx2"/>
                </a:solidFill>
              </a:rPr>
              <a:t>Med</a:t>
            </a:r>
            <a:r>
              <a:rPr lang="es-ES" sz="1400" b="1" i="1" dirty="0">
                <a:solidFill>
                  <a:schemeClr val="tx2"/>
                </a:solidFill>
              </a:rPr>
              <a:t> </a:t>
            </a:r>
            <a:r>
              <a:rPr lang="es-ES" sz="1400" b="1" i="1" dirty="0" smtClean="0">
                <a:solidFill>
                  <a:schemeClr val="tx2"/>
                </a:solidFill>
              </a:rPr>
              <a:t>2013; 369: 809-818</a:t>
            </a:r>
          </a:p>
          <a:p>
            <a:pPr algn="ctr"/>
            <a:r>
              <a:rPr lang="es-ES" sz="1400" b="1" i="1" dirty="0">
                <a:solidFill>
                  <a:schemeClr val="tx2"/>
                </a:solidFill>
              </a:rPr>
              <a:t/>
            </a:r>
            <a:br>
              <a:rPr lang="es-ES" sz="1400" b="1" i="1" dirty="0">
                <a:solidFill>
                  <a:schemeClr val="tx2"/>
                </a:solidFill>
              </a:rPr>
            </a:br>
            <a:endParaRPr lang="es-ES" sz="1400" b="1" i="1" dirty="0">
              <a:solidFill>
                <a:schemeClr val="tx2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2" y="1772816"/>
            <a:ext cx="8107504" cy="47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22800" cy="485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791575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800" b="1" dirty="0" smtClean="0"/>
          </a:p>
          <a:p>
            <a:pPr algn="ctr"/>
            <a:r>
              <a:rPr lang="es-ES" sz="2800" b="1" dirty="0" err="1" smtClean="0"/>
              <a:t>Macitentan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Morbidity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Mortality</a:t>
            </a:r>
            <a:r>
              <a:rPr lang="es-ES" sz="2800" b="1" dirty="0" smtClean="0"/>
              <a:t> in  </a:t>
            </a:r>
            <a:r>
              <a:rPr lang="es-ES" sz="2800" b="1" dirty="0" err="1"/>
              <a:t>Pulmonary</a:t>
            </a:r>
            <a:r>
              <a:rPr lang="es-ES" sz="2800" b="1" dirty="0"/>
              <a:t> </a:t>
            </a:r>
            <a:br>
              <a:rPr lang="es-ES" sz="2800" b="1" dirty="0"/>
            </a:br>
            <a:r>
              <a:rPr lang="es-ES" sz="2800" b="1" dirty="0"/>
              <a:t>Arterial </a:t>
            </a:r>
            <a:r>
              <a:rPr lang="es-ES" sz="2800" b="1" dirty="0" err="1"/>
              <a:t>Hypertension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1400" b="1" i="1" dirty="0">
                <a:solidFill>
                  <a:schemeClr val="tx2"/>
                </a:solidFill>
              </a:rPr>
              <a:t>N </a:t>
            </a:r>
            <a:r>
              <a:rPr lang="es-ES" sz="1400" b="1" i="1" dirty="0" err="1">
                <a:solidFill>
                  <a:schemeClr val="tx2"/>
                </a:solidFill>
              </a:rPr>
              <a:t>Engl</a:t>
            </a:r>
            <a:r>
              <a:rPr lang="es-ES" sz="1400" b="1" i="1" dirty="0">
                <a:solidFill>
                  <a:schemeClr val="tx2"/>
                </a:solidFill>
              </a:rPr>
              <a:t> J </a:t>
            </a:r>
            <a:r>
              <a:rPr lang="es-ES" sz="1400" b="1" i="1" dirty="0" err="1">
                <a:solidFill>
                  <a:schemeClr val="tx2"/>
                </a:solidFill>
              </a:rPr>
              <a:t>Med</a:t>
            </a:r>
            <a:r>
              <a:rPr lang="es-ES" sz="1400" b="1" i="1" dirty="0">
                <a:solidFill>
                  <a:schemeClr val="tx2"/>
                </a:solidFill>
              </a:rPr>
              <a:t> </a:t>
            </a:r>
            <a:r>
              <a:rPr lang="es-ES" sz="1400" b="1" i="1" dirty="0" smtClean="0">
                <a:solidFill>
                  <a:schemeClr val="tx2"/>
                </a:solidFill>
              </a:rPr>
              <a:t>2013; 369: 809-818</a:t>
            </a:r>
          </a:p>
          <a:p>
            <a:pPr algn="ctr"/>
            <a:r>
              <a:rPr lang="es-ES" sz="1400" b="1" i="1" dirty="0">
                <a:solidFill>
                  <a:schemeClr val="tx2"/>
                </a:solidFill>
              </a:rPr>
              <a:t/>
            </a:r>
            <a:br>
              <a:rPr lang="es-ES" sz="1400" b="1" i="1" dirty="0">
                <a:solidFill>
                  <a:schemeClr val="tx2"/>
                </a:solidFill>
              </a:rPr>
            </a:br>
            <a:endParaRPr lang="es-ES" sz="1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109" y="2348880"/>
            <a:ext cx="7263283" cy="3168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/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/>
              <a:t>6’WT para la evaluación del tratamiento en la HAP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/>
              <a:t>Variables clínicas: “tratamiento </a:t>
            </a:r>
            <a:r>
              <a:rPr lang="es-ES" sz="2400" b="1" dirty="0" smtClean="0"/>
              <a:t>por </a:t>
            </a:r>
            <a:r>
              <a:rPr lang="es-ES" sz="2400" b="1" dirty="0" smtClean="0"/>
              <a:t>objetivos”</a:t>
            </a:r>
            <a:endParaRPr lang="es-ES" sz="2400" b="1" dirty="0" smtClean="0"/>
          </a:p>
          <a:p>
            <a:pPr>
              <a:lnSpc>
                <a:spcPct val="150000"/>
              </a:lnSpc>
            </a:pPr>
            <a:r>
              <a:rPr lang="es-ES" sz="2400" b="1" dirty="0" smtClean="0"/>
              <a:t>Variables “compuestas” para los nuevos EC </a:t>
            </a:r>
            <a:r>
              <a:rPr lang="es-ES" sz="2400" b="1" dirty="0" err="1" smtClean="0"/>
              <a:t>pivotales</a:t>
            </a:r>
            <a:endParaRPr lang="es-ES" sz="2400" b="1" dirty="0" smtClean="0"/>
          </a:p>
          <a:p>
            <a:pPr>
              <a:lnSpc>
                <a:spcPct val="150000"/>
              </a:lnSpc>
            </a:pPr>
            <a:r>
              <a:rPr lang="es-ES" sz="2400" b="1" dirty="0" smtClean="0"/>
              <a:t>Conclusiones</a:t>
            </a:r>
          </a:p>
          <a:p>
            <a:pPr>
              <a:lnSpc>
                <a:spcPct val="150000"/>
              </a:lnSpc>
            </a:pPr>
            <a:endParaRPr lang="es-ES" sz="2400" b="1" dirty="0" smtClean="0"/>
          </a:p>
          <a:p>
            <a:pPr>
              <a:lnSpc>
                <a:spcPct val="150000"/>
              </a:lnSpc>
            </a:pPr>
            <a:endParaRPr lang="es-ES" sz="2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40466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Agenda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109" y="2348880"/>
            <a:ext cx="7263283" cy="3168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6’WT para la evaluación del tratamiento en la HAP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Variables clínicas: “tratamiento por objetivos”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Variables </a:t>
            </a: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“compuestas” para los nuevos EC </a:t>
            </a:r>
            <a:r>
              <a:rPr lang="es-ES" sz="2400" b="1" dirty="0" err="1" smtClean="0">
                <a:solidFill>
                  <a:schemeClr val="bg1">
                    <a:lumMod val="75000"/>
                  </a:schemeClr>
                </a:solidFill>
              </a:rPr>
              <a:t>pivotales</a:t>
            </a:r>
            <a:endParaRPr lang="es-E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/>
              <a:t>Conclusiones</a:t>
            </a:r>
          </a:p>
          <a:p>
            <a:pPr>
              <a:lnSpc>
                <a:spcPct val="150000"/>
              </a:lnSpc>
            </a:pPr>
            <a:endParaRPr lang="es-ES" sz="2400" b="1" dirty="0" smtClean="0"/>
          </a:p>
          <a:p>
            <a:pPr>
              <a:lnSpc>
                <a:spcPct val="150000"/>
              </a:lnSpc>
            </a:pPr>
            <a:endParaRPr lang="es-ES" sz="2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40466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Agenda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5375" y="1701179"/>
            <a:ext cx="7776864" cy="496818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/>
              <a:t>Limitaciones &amp; utilidad de las variables sustitutas en el análisis de la respuesta terapéutica </a:t>
            </a:r>
          </a:p>
          <a:p>
            <a:pPr algn="just">
              <a:lnSpc>
                <a:spcPct val="150000"/>
              </a:lnSpc>
            </a:pPr>
            <a:endParaRPr lang="es-ES" sz="2000" b="1" dirty="0" smtClean="0"/>
          </a:p>
          <a:p>
            <a:pPr algn="just">
              <a:lnSpc>
                <a:spcPct val="150000"/>
              </a:lnSpc>
            </a:pPr>
            <a:r>
              <a:rPr lang="es-ES" sz="2000" b="1" dirty="0" smtClean="0"/>
              <a:t>En la HAP, la identificación de variables que indican pronóstico y progresión han permitido mejorar el ajuste del tratamiento, más allá de las variables utilizadas en EC </a:t>
            </a:r>
          </a:p>
          <a:p>
            <a:pPr algn="just">
              <a:lnSpc>
                <a:spcPct val="150000"/>
              </a:lnSpc>
            </a:pPr>
            <a:endParaRPr lang="es-ES" sz="2000" b="1" dirty="0" smtClean="0"/>
          </a:p>
          <a:p>
            <a:pPr algn="just">
              <a:lnSpc>
                <a:spcPct val="150000"/>
              </a:lnSpc>
            </a:pPr>
            <a:r>
              <a:rPr lang="es-ES" sz="2000" b="1" dirty="0" smtClean="0"/>
              <a:t>Existe un cambio de paradigma para los EC fase III en la HAP: valoración de un grupo de variables clínicas “compuestas” (</a:t>
            </a:r>
            <a:r>
              <a:rPr lang="es-ES" sz="2000" b="1" dirty="0" err="1" smtClean="0"/>
              <a:t>morbi</a:t>
            </a:r>
            <a:r>
              <a:rPr lang="es-ES" sz="2000" b="1" dirty="0" smtClean="0"/>
              <a:t>-mortalidad) durante un mayor espacio temporal</a:t>
            </a:r>
          </a:p>
          <a:p>
            <a:pPr algn="just">
              <a:lnSpc>
                <a:spcPct val="150000"/>
              </a:lnSpc>
            </a:pPr>
            <a:endParaRPr lang="es-ES" sz="2000" b="1" dirty="0" smtClean="0"/>
          </a:p>
          <a:p>
            <a:pPr algn="just">
              <a:lnSpc>
                <a:spcPct val="150000"/>
              </a:lnSpc>
            </a:pPr>
            <a:endParaRPr lang="es-ES" sz="20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40466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Conclusiones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ic.icarito.cl/200912/605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260" y="1772816"/>
            <a:ext cx="3937764" cy="4751570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73782" y="23321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Hipertensión pulmonar</a:t>
            </a:r>
            <a:endParaRPr lang="es-ES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5508104" y="2276872"/>
            <a:ext cx="3024336" cy="3816424"/>
            <a:chOff x="467544" y="2396505"/>
            <a:chExt cx="3461508" cy="4153322"/>
          </a:xfrm>
        </p:grpSpPr>
        <p:pic>
          <p:nvPicPr>
            <p:cNvPr id="1026" name="Picture 2" descr="http://www.consejosdetufarmaceutico.com/wp-content/uploads/2013/10/hipertension_pulmon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852936"/>
              <a:ext cx="3461508" cy="3696891"/>
            </a:xfrm>
            <a:prstGeom prst="rect">
              <a:avLst/>
            </a:prstGeom>
            <a:noFill/>
          </p:spPr>
        </p:pic>
        <p:sp>
          <p:nvSpPr>
            <p:cNvPr id="7" name="6 CuadroTexto"/>
            <p:cNvSpPr txBox="1"/>
            <p:nvPr/>
          </p:nvSpPr>
          <p:spPr>
            <a:xfrm>
              <a:off x="539553" y="2396505"/>
              <a:ext cx="1720233" cy="33494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1400" b="1" dirty="0" err="1" smtClean="0"/>
                <a:t>PAPm</a:t>
              </a:r>
              <a:r>
                <a:rPr lang="es-ES" sz="1400" b="1" dirty="0" smtClean="0"/>
                <a:t> ≥ 25 </a:t>
              </a:r>
              <a:r>
                <a:rPr lang="es-ES" sz="1400" b="1" dirty="0" err="1" smtClean="0"/>
                <a:t>mmHg</a:t>
              </a:r>
              <a:endParaRPr lang="es-ES" sz="1400" b="1" dirty="0"/>
            </a:p>
          </p:txBody>
        </p:sp>
        <p:cxnSp>
          <p:nvCxnSpPr>
            <p:cNvPr id="10" name="9 Conector recto de flecha"/>
            <p:cNvCxnSpPr/>
            <p:nvPr/>
          </p:nvCxnSpPr>
          <p:spPr>
            <a:xfrm flipV="1">
              <a:off x="899592" y="2780928"/>
              <a:ext cx="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336" y="1500174"/>
            <a:ext cx="8429683" cy="519431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s-ES_tradnl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dirty="0" smtClean="0">
                <a:latin typeface="Arial" charset="0"/>
              </a:rPr>
              <a:t>Grupo 1: HAP  </a:t>
            </a:r>
            <a:endParaRPr lang="es-ES_tradnl" sz="2800" dirty="0">
              <a:latin typeface="Arial" charset="0"/>
            </a:endParaRPr>
          </a:p>
          <a:p>
            <a:pPr lvl="2">
              <a:lnSpc>
                <a:spcPct val="80000"/>
              </a:lnSpc>
            </a:pPr>
            <a:r>
              <a:rPr lang="es-ES_tradnl" sz="1800" dirty="0">
                <a:latin typeface="Arial" charset="0"/>
              </a:rPr>
              <a:t>Idiopática</a:t>
            </a:r>
          </a:p>
          <a:p>
            <a:pPr lvl="2">
              <a:lnSpc>
                <a:spcPct val="80000"/>
              </a:lnSpc>
            </a:pPr>
            <a:r>
              <a:rPr lang="es-ES_tradnl" sz="1800" dirty="0">
                <a:latin typeface="Arial" charset="0"/>
              </a:rPr>
              <a:t>Familiar</a:t>
            </a:r>
          </a:p>
          <a:p>
            <a:pPr lvl="2">
              <a:lnSpc>
                <a:spcPct val="80000"/>
              </a:lnSpc>
            </a:pPr>
            <a:r>
              <a:rPr lang="es-ES_tradnl" sz="1800" dirty="0">
                <a:latin typeface="Arial" charset="0"/>
              </a:rPr>
              <a:t>Asociada: </a:t>
            </a:r>
            <a:r>
              <a:rPr lang="es-ES_tradnl" sz="1800" dirty="0" err="1">
                <a:latin typeface="Arial" charset="0"/>
              </a:rPr>
              <a:t>Conectivopatías</a:t>
            </a:r>
            <a:r>
              <a:rPr lang="es-ES_tradnl" sz="1800" dirty="0">
                <a:latin typeface="Arial" charset="0"/>
              </a:rPr>
              <a:t>, HT Portal, VIH, </a:t>
            </a:r>
            <a:r>
              <a:rPr lang="es-ES_tradnl" sz="1800" dirty="0" smtClean="0">
                <a:latin typeface="Arial" charset="0"/>
              </a:rPr>
              <a:t>CC, </a:t>
            </a:r>
            <a:r>
              <a:rPr lang="es-ES_tradnl" sz="1800" dirty="0">
                <a:latin typeface="Arial" charset="0"/>
              </a:rPr>
              <a:t>tóxicos</a:t>
            </a:r>
          </a:p>
          <a:p>
            <a:pPr lvl="2">
              <a:lnSpc>
                <a:spcPct val="80000"/>
              </a:lnSpc>
            </a:pPr>
            <a:r>
              <a:rPr lang="es-ES_tradnl" sz="1800" dirty="0">
                <a:latin typeface="Arial" charset="0"/>
              </a:rPr>
              <a:t>Enfermedad </a:t>
            </a:r>
            <a:r>
              <a:rPr lang="es-ES_tradnl" sz="1800" dirty="0" smtClean="0">
                <a:latin typeface="Arial" charset="0"/>
              </a:rPr>
              <a:t>VOP</a:t>
            </a:r>
            <a:endParaRPr lang="es-ES_tradnl" sz="1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s-ES_tradnl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dirty="0" smtClean="0">
                <a:latin typeface="Arial" charset="0"/>
              </a:rPr>
              <a:t>Grupo 2: Enfermedades corazón izquierdo</a:t>
            </a:r>
          </a:p>
          <a:p>
            <a:pPr>
              <a:lnSpc>
                <a:spcPct val="80000"/>
              </a:lnSpc>
            </a:pPr>
            <a:endParaRPr lang="es-ES_tradnl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dirty="0" smtClean="0">
                <a:latin typeface="Arial" charset="0"/>
              </a:rPr>
              <a:t>Grupo 3: Enfermedades respiratorias/</a:t>
            </a:r>
            <a:r>
              <a:rPr lang="es-ES_tradnl" sz="2800" dirty="0" err="1" smtClean="0">
                <a:latin typeface="Arial" charset="0"/>
              </a:rPr>
              <a:t>hipoxemia</a:t>
            </a:r>
            <a:endParaRPr lang="es-ES_tradnl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s-ES_tradnl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dirty="0" smtClean="0">
                <a:latin typeface="Arial" charset="0"/>
              </a:rPr>
              <a:t>Grupo 4: E. </a:t>
            </a:r>
            <a:r>
              <a:rPr lang="es-ES_tradnl" sz="2800" dirty="0" err="1" smtClean="0">
                <a:latin typeface="Arial" charset="0"/>
              </a:rPr>
              <a:t>tromboembólica</a:t>
            </a:r>
            <a:r>
              <a:rPr lang="es-ES_tradnl" sz="2800" dirty="0" smtClean="0">
                <a:latin typeface="Arial" charset="0"/>
              </a:rPr>
              <a:t> venosa crónica</a:t>
            </a:r>
            <a:endParaRPr lang="es-ES_tradnl" sz="1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s-ES_tradnl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dirty="0" smtClean="0">
                <a:latin typeface="Arial" charset="0"/>
              </a:rPr>
              <a:t>Grupo 5: miscelánea</a:t>
            </a:r>
            <a:endParaRPr lang="es-ES_tradnl" sz="2800" dirty="0">
              <a:latin typeface="Arial" charset="0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4162" y="254000"/>
            <a:ext cx="8101042" cy="1086768"/>
          </a:xfrm>
          <a:solidFill>
            <a:schemeClr val="tx2">
              <a:lumMod val="40000"/>
              <a:lumOff val="60000"/>
            </a:schemeClr>
          </a:solidFill>
          <a:ln cap="flat">
            <a:solidFill>
              <a:schemeClr val="tx1"/>
            </a:solidFill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50000"/>
              </a:lnSpc>
            </a:pPr>
            <a:r>
              <a:rPr lang="es-ES_tradnl" sz="3600" dirty="0">
                <a:latin typeface="Arial" charset="0"/>
              </a:rPr>
              <a:t/>
            </a:r>
            <a:br>
              <a:rPr lang="es-ES_tradnl" sz="3600" dirty="0">
                <a:latin typeface="Arial" charset="0"/>
              </a:rPr>
            </a:br>
            <a:r>
              <a:rPr lang="es-ES_tradnl" sz="3600" dirty="0" smtClean="0">
                <a:latin typeface="Arial" charset="0"/>
              </a:rPr>
              <a:t/>
            </a:r>
            <a:br>
              <a:rPr lang="es-ES_tradnl" sz="3600" dirty="0" smtClean="0">
                <a:latin typeface="Arial" charset="0"/>
              </a:rPr>
            </a:br>
            <a:r>
              <a:rPr lang="es-ES_tradnl" b="1" dirty="0" smtClean="0">
                <a:latin typeface="Arial" charset="0"/>
              </a:rPr>
              <a:t>Clasificación HP</a:t>
            </a:r>
            <a:r>
              <a:rPr lang="es-ES_tradnl" dirty="0">
                <a:latin typeface="Arial" charset="0"/>
              </a:rPr>
              <a:t/>
            </a:r>
            <a:br>
              <a:rPr lang="es-ES_tradnl" dirty="0">
                <a:latin typeface="Arial" charset="0"/>
              </a:rPr>
            </a:br>
            <a:r>
              <a:rPr lang="es-ES_tradnl" sz="3600" dirty="0">
                <a:latin typeface="Arial" charset="0"/>
              </a:rPr>
              <a:t> </a:t>
            </a:r>
            <a:r>
              <a:rPr lang="es-ES_tradnl" sz="2000" i="1" dirty="0">
                <a:latin typeface="Arial" charset="0"/>
              </a:rPr>
              <a:t>Modificada del </a:t>
            </a:r>
            <a:r>
              <a:rPr lang="es-ES_tradnl" sz="2000" i="1" dirty="0" err="1">
                <a:latin typeface="Arial" charset="0"/>
              </a:rPr>
              <a:t>World</a:t>
            </a:r>
            <a:r>
              <a:rPr lang="es-ES_tradnl" sz="2000" i="1" dirty="0">
                <a:latin typeface="Arial" charset="0"/>
              </a:rPr>
              <a:t> </a:t>
            </a:r>
            <a:r>
              <a:rPr lang="es-ES_tradnl" sz="2000" i="1" dirty="0" err="1">
                <a:latin typeface="Arial" charset="0"/>
              </a:rPr>
              <a:t>Symposium</a:t>
            </a:r>
            <a:r>
              <a:rPr lang="es-ES_tradnl" sz="2000" i="1" dirty="0">
                <a:latin typeface="Arial" charset="0"/>
              </a:rPr>
              <a:t> </a:t>
            </a:r>
            <a:r>
              <a:rPr lang="es-ES_tradnl" sz="2000" i="1" dirty="0" err="1">
                <a:latin typeface="Arial" charset="0"/>
              </a:rPr>
              <a:t>on</a:t>
            </a:r>
            <a:r>
              <a:rPr lang="es-ES_tradnl" sz="2000" i="1" dirty="0">
                <a:latin typeface="Arial" charset="0"/>
              </a:rPr>
              <a:t> PPH </a:t>
            </a:r>
            <a:r>
              <a:rPr lang="es-ES_tradnl" sz="2000" i="1" dirty="0" smtClean="0">
                <a:latin typeface="Arial" charset="0"/>
              </a:rPr>
              <a:t>2013. </a:t>
            </a:r>
            <a:r>
              <a:rPr lang="es-ES_tradnl" sz="2000" i="1" dirty="0" err="1" smtClean="0">
                <a:latin typeface="Arial" charset="0"/>
              </a:rPr>
              <a:t>Nice</a:t>
            </a:r>
            <a:r>
              <a:rPr lang="es-ES_tradnl" sz="2000" i="1" dirty="0" smtClean="0">
                <a:latin typeface="Arial" charset="0"/>
              </a:rPr>
              <a:t>. UE</a:t>
            </a:r>
            <a:r>
              <a:rPr lang="es-ES_tradnl" sz="3600" dirty="0" smtClean="0">
                <a:latin typeface="Arial" charset="0"/>
              </a:rPr>
              <a:t> </a:t>
            </a:r>
            <a:r>
              <a:rPr lang="es-ES_tradnl" sz="3600" dirty="0">
                <a:latin typeface="Arial" charset="0"/>
              </a:rPr>
              <a:t/>
            </a:r>
            <a:br>
              <a:rPr lang="es-ES_tradnl" sz="3600" dirty="0">
                <a:latin typeface="Arial" charset="0"/>
              </a:rPr>
            </a:br>
            <a:r>
              <a:rPr lang="es-ES_tradnl" sz="3600" dirty="0">
                <a:latin typeface="Arial" charset="0"/>
              </a:rPr>
              <a:t>  </a:t>
            </a:r>
          </a:p>
        </p:txBody>
      </p:sp>
      <p:grpSp>
        <p:nvGrpSpPr>
          <p:cNvPr id="2" name="9 Grupo"/>
          <p:cNvGrpSpPr/>
          <p:nvPr/>
        </p:nvGrpSpPr>
        <p:grpSpPr>
          <a:xfrm>
            <a:off x="827584" y="2204864"/>
            <a:ext cx="2160240" cy="504056"/>
            <a:chOff x="827584" y="2204864"/>
            <a:chExt cx="2160240" cy="504056"/>
          </a:xfrm>
        </p:grpSpPr>
        <p:grpSp>
          <p:nvGrpSpPr>
            <p:cNvPr id="3" name="6 Grupo"/>
            <p:cNvGrpSpPr/>
            <p:nvPr/>
          </p:nvGrpSpPr>
          <p:grpSpPr>
            <a:xfrm>
              <a:off x="1602420" y="2464018"/>
              <a:ext cx="944730" cy="244902"/>
              <a:chOff x="1602420" y="2464018"/>
              <a:chExt cx="944730" cy="244902"/>
            </a:xfrm>
          </p:grpSpPr>
          <p:cxnSp>
            <p:nvCxnSpPr>
              <p:cNvPr id="5" name="4 Conector recto"/>
              <p:cNvCxnSpPr/>
              <p:nvPr/>
            </p:nvCxnSpPr>
            <p:spPr>
              <a:xfrm>
                <a:off x="1602420" y="2464018"/>
                <a:ext cx="93610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Conector recto"/>
              <p:cNvCxnSpPr/>
              <p:nvPr/>
            </p:nvCxnSpPr>
            <p:spPr>
              <a:xfrm>
                <a:off x="1611046" y="2708920"/>
                <a:ext cx="93610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8 Conector recto"/>
            <p:cNvCxnSpPr/>
            <p:nvPr/>
          </p:nvCxnSpPr>
          <p:spPr>
            <a:xfrm>
              <a:off x="827584" y="2204864"/>
              <a:ext cx="216024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6581" y="1935882"/>
            <a:ext cx="6696744" cy="420937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Núm. ORPHA: 422 </a:t>
            </a:r>
          </a:p>
          <a:p>
            <a:endParaRPr lang="es-ES" dirty="0" smtClean="0"/>
          </a:p>
          <a:p>
            <a:r>
              <a:rPr lang="es-ES" dirty="0" smtClean="0"/>
              <a:t>Prevalencia: 1.5 casos / 100.000h</a:t>
            </a:r>
          </a:p>
          <a:p>
            <a:endParaRPr lang="es-ES" dirty="0" smtClean="0"/>
          </a:p>
          <a:p>
            <a:r>
              <a:rPr lang="es-ES" dirty="0" smtClean="0"/>
              <a:t>Femenino: masculino (3:1)</a:t>
            </a:r>
          </a:p>
          <a:p>
            <a:endParaRPr lang="es-ES" dirty="0" smtClean="0"/>
          </a:p>
          <a:p>
            <a:r>
              <a:rPr lang="es-ES" dirty="0" smtClean="0"/>
              <a:t>Edad de máxima incidencia: 35 años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s-ES" sz="4800" b="1" dirty="0" smtClean="0"/>
              <a:t>HAP Idiopática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Epidemiología</a:t>
            </a:r>
            <a:endParaRPr lang="es-E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26124" y="2041798"/>
            <a:ext cx="18568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www.orphanet.es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729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527831" cy="49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791575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3600" b="1" dirty="0" smtClean="0"/>
          </a:p>
          <a:p>
            <a:pPr algn="ctr"/>
            <a:r>
              <a:rPr lang="es-ES" sz="3600" b="1" dirty="0" err="1" smtClean="0"/>
              <a:t>Bosentan</a:t>
            </a:r>
            <a:r>
              <a:rPr lang="es-ES" sz="3600" b="1" dirty="0" smtClean="0"/>
              <a:t> </a:t>
            </a:r>
            <a:r>
              <a:rPr lang="es-ES" sz="3600" b="1" dirty="0" err="1"/>
              <a:t>Therapy</a:t>
            </a:r>
            <a:r>
              <a:rPr lang="es-ES" sz="3600" b="1" dirty="0"/>
              <a:t> </a:t>
            </a:r>
            <a:r>
              <a:rPr lang="es-ES" sz="3600" b="1" dirty="0" err="1"/>
              <a:t>for</a:t>
            </a:r>
            <a:r>
              <a:rPr lang="es-ES" sz="3600" b="1" dirty="0"/>
              <a:t> </a:t>
            </a:r>
            <a:r>
              <a:rPr lang="es-ES" sz="3600" b="1" dirty="0" err="1"/>
              <a:t>Pulmonary</a:t>
            </a:r>
            <a:r>
              <a:rPr lang="es-ES" sz="3600" b="1" dirty="0"/>
              <a:t> </a:t>
            </a:r>
            <a:br>
              <a:rPr lang="es-ES" sz="3600" b="1" dirty="0"/>
            </a:br>
            <a:r>
              <a:rPr lang="es-ES" sz="3600" b="1" dirty="0"/>
              <a:t>Arterial </a:t>
            </a:r>
            <a:r>
              <a:rPr lang="es-ES" sz="3600" b="1" dirty="0" err="1"/>
              <a:t>Hypertension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b="1" i="1" dirty="0">
                <a:solidFill>
                  <a:schemeClr val="tx2"/>
                </a:solidFill>
              </a:rPr>
              <a:t>N </a:t>
            </a:r>
            <a:r>
              <a:rPr lang="es-ES" b="1" i="1" dirty="0" err="1">
                <a:solidFill>
                  <a:schemeClr val="tx2"/>
                </a:solidFill>
              </a:rPr>
              <a:t>Engl</a:t>
            </a:r>
            <a:r>
              <a:rPr lang="es-ES" b="1" i="1" dirty="0">
                <a:solidFill>
                  <a:schemeClr val="tx2"/>
                </a:solidFill>
              </a:rPr>
              <a:t> J </a:t>
            </a:r>
            <a:r>
              <a:rPr lang="es-ES" b="1" i="1" dirty="0" err="1">
                <a:solidFill>
                  <a:schemeClr val="tx2"/>
                </a:solidFill>
              </a:rPr>
              <a:t>Med</a:t>
            </a:r>
            <a:r>
              <a:rPr lang="es-ES" b="1" i="1" dirty="0">
                <a:solidFill>
                  <a:schemeClr val="tx2"/>
                </a:solidFill>
              </a:rPr>
              <a:t> 2002; 346: </a:t>
            </a:r>
            <a:r>
              <a:rPr lang="es-ES" b="1" i="1" dirty="0" smtClean="0">
                <a:solidFill>
                  <a:schemeClr val="tx2"/>
                </a:solidFill>
              </a:rPr>
              <a:t>896-903</a:t>
            </a:r>
          </a:p>
          <a:p>
            <a:pPr algn="ctr"/>
            <a:r>
              <a:rPr lang="es-ES" b="1" i="1" dirty="0">
                <a:solidFill>
                  <a:schemeClr val="tx2"/>
                </a:solidFill>
              </a:rPr>
              <a:t/>
            </a:r>
            <a:br>
              <a:rPr lang="es-ES" b="1" i="1" dirty="0">
                <a:solidFill>
                  <a:schemeClr val="tx2"/>
                </a:solidFill>
              </a:rPr>
            </a:br>
            <a:endParaRPr lang="es-ES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323" y="438572"/>
            <a:ext cx="618215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923" y="798612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381328"/>
            <a:ext cx="2434959" cy="2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43608" y="2122398"/>
            <a:ext cx="7056784" cy="3754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Las agencias reguladoras permiten emplear </a:t>
            </a:r>
            <a:r>
              <a:rPr lang="es-ES" sz="1400" dirty="0" err="1" smtClean="0"/>
              <a:t>surrogates</a:t>
            </a:r>
            <a:r>
              <a:rPr lang="es-ES" sz="1400" dirty="0" smtClean="0"/>
              <a:t> (sustitutos) para EC.</a:t>
            </a:r>
          </a:p>
          <a:p>
            <a:pPr algn="just"/>
            <a:r>
              <a:rPr lang="es-ES" sz="1400" b="1" dirty="0" smtClean="0"/>
              <a:t> </a:t>
            </a:r>
          </a:p>
          <a:p>
            <a:pPr algn="just"/>
            <a:r>
              <a:rPr lang="es-ES" sz="1400" b="1" dirty="0" smtClean="0"/>
              <a:t>Definición: </a:t>
            </a:r>
            <a:r>
              <a:rPr lang="es-ES" sz="1400" dirty="0" smtClean="0"/>
              <a:t>La FDA define </a:t>
            </a:r>
            <a:r>
              <a:rPr lang="es-ES" sz="1400" dirty="0" err="1" smtClean="0"/>
              <a:t>surrogate</a:t>
            </a:r>
            <a:r>
              <a:rPr lang="es-ES" sz="1400" dirty="0" smtClean="0"/>
              <a:t> (sustituto) como “una variable de laboratorio o un signo físico que se utiliza en los ensayos terapéuticos “en lugar” de un “</a:t>
            </a:r>
            <a:r>
              <a:rPr lang="es-ES" sz="1400" dirty="0" err="1" smtClean="0"/>
              <a:t>end-point</a:t>
            </a:r>
            <a:r>
              <a:rPr lang="es-ES" sz="1400" dirty="0" smtClean="0"/>
              <a:t>” clínicamente significativo ... y </a:t>
            </a:r>
            <a:r>
              <a:rPr lang="es-ES" sz="1400" b="1" dirty="0" smtClean="0">
                <a:solidFill>
                  <a:srgbClr val="FF0000"/>
                </a:solidFill>
              </a:rPr>
              <a:t>se espera que pueda predecir el efecto de la terapia</a:t>
            </a:r>
            <a:r>
              <a:rPr lang="es-ES" sz="1400" dirty="0" smtClean="0"/>
              <a:t>“.</a:t>
            </a:r>
          </a:p>
          <a:p>
            <a:pPr algn="just"/>
            <a:endParaRPr lang="es-ES" sz="1400" dirty="0" smtClean="0"/>
          </a:p>
          <a:p>
            <a:pPr algn="just"/>
            <a:r>
              <a:rPr lang="ca-ES" sz="1400" b="1" dirty="0" err="1" smtClean="0"/>
              <a:t>Ventajas</a:t>
            </a:r>
            <a:r>
              <a:rPr lang="ca-ES" sz="1400" b="1" dirty="0" smtClean="0"/>
              <a:t>:</a:t>
            </a:r>
            <a:r>
              <a:rPr lang="ca-ES" sz="1400" dirty="0" smtClean="0"/>
              <a:t> Se </a:t>
            </a:r>
            <a:r>
              <a:rPr lang="ca-ES" sz="1400" dirty="0" err="1" smtClean="0"/>
              <a:t>basan</a:t>
            </a:r>
            <a:r>
              <a:rPr lang="ca-ES" sz="1400" dirty="0" smtClean="0"/>
              <a:t> en variables </a:t>
            </a:r>
            <a:r>
              <a:rPr lang="ca-ES" sz="1400" dirty="0" err="1" smtClean="0"/>
              <a:t>continuas</a:t>
            </a:r>
            <a:r>
              <a:rPr lang="ca-ES" sz="1400" dirty="0" smtClean="0"/>
              <a:t> que </a:t>
            </a:r>
            <a:r>
              <a:rPr lang="ca-ES" sz="1400" b="1" dirty="0" err="1" smtClean="0">
                <a:solidFill>
                  <a:srgbClr val="FF0000"/>
                </a:solidFill>
              </a:rPr>
              <a:t>permiten</a:t>
            </a:r>
            <a:r>
              <a:rPr lang="ca-ES" sz="1400" b="1" dirty="0" smtClean="0">
                <a:solidFill>
                  <a:srgbClr val="FF0000"/>
                </a:solidFill>
              </a:rPr>
              <a:t> </a:t>
            </a:r>
            <a:r>
              <a:rPr lang="ca-ES" sz="1400" b="1" dirty="0" err="1" smtClean="0">
                <a:solidFill>
                  <a:srgbClr val="FF0000"/>
                </a:solidFill>
              </a:rPr>
              <a:t>tamaños</a:t>
            </a:r>
            <a:r>
              <a:rPr lang="ca-ES" sz="1400" b="1" dirty="0" smtClean="0">
                <a:solidFill>
                  <a:srgbClr val="FF0000"/>
                </a:solidFill>
              </a:rPr>
              <a:t> de </a:t>
            </a:r>
            <a:r>
              <a:rPr lang="ca-ES" sz="1400" b="1" dirty="0" err="1" smtClean="0">
                <a:solidFill>
                  <a:srgbClr val="FF0000"/>
                </a:solidFill>
              </a:rPr>
              <a:t>muestra</a:t>
            </a:r>
            <a:r>
              <a:rPr lang="ca-ES" sz="1400" b="1" dirty="0" smtClean="0">
                <a:solidFill>
                  <a:srgbClr val="FF0000"/>
                </a:solidFill>
              </a:rPr>
              <a:t> </a:t>
            </a:r>
            <a:r>
              <a:rPr lang="ca-ES" sz="1400" b="1" dirty="0" err="1" smtClean="0">
                <a:solidFill>
                  <a:srgbClr val="FF0000"/>
                </a:solidFill>
              </a:rPr>
              <a:t>más</a:t>
            </a:r>
            <a:r>
              <a:rPr lang="ca-ES" sz="1400" b="1" dirty="0" smtClean="0">
                <a:solidFill>
                  <a:srgbClr val="FF0000"/>
                </a:solidFill>
              </a:rPr>
              <a:t> </a:t>
            </a:r>
            <a:r>
              <a:rPr lang="ca-ES" sz="1400" b="1" dirty="0" err="1" smtClean="0">
                <a:solidFill>
                  <a:srgbClr val="FF0000"/>
                </a:solidFill>
              </a:rPr>
              <a:t>pequeños</a:t>
            </a:r>
            <a:r>
              <a:rPr lang="ca-ES" sz="1400" b="1" dirty="0" smtClean="0">
                <a:solidFill>
                  <a:srgbClr val="FF0000"/>
                </a:solidFill>
              </a:rPr>
              <a:t> </a:t>
            </a:r>
            <a:r>
              <a:rPr lang="ca-ES" sz="1400" dirty="0" smtClean="0"/>
              <a:t>en </a:t>
            </a:r>
            <a:r>
              <a:rPr lang="ca-ES" sz="1400" dirty="0" err="1" smtClean="0"/>
              <a:t>comparación</a:t>
            </a:r>
            <a:r>
              <a:rPr lang="ca-ES" sz="1400" dirty="0" smtClean="0"/>
              <a:t> con los que </a:t>
            </a:r>
            <a:r>
              <a:rPr lang="ca-ES" sz="1400" dirty="0" err="1" smtClean="0"/>
              <a:t>utilizan</a:t>
            </a:r>
            <a:r>
              <a:rPr lang="ca-ES" sz="1400" dirty="0" smtClean="0"/>
              <a:t> </a:t>
            </a:r>
            <a:r>
              <a:rPr lang="ca-ES" sz="1400" dirty="0" err="1" smtClean="0"/>
              <a:t>puntos</a:t>
            </a:r>
            <a:r>
              <a:rPr lang="ca-ES" sz="1400" dirty="0" smtClean="0"/>
              <a:t> </a:t>
            </a:r>
            <a:r>
              <a:rPr lang="ca-ES" sz="1400" dirty="0" err="1" smtClean="0"/>
              <a:t>dicotómicos</a:t>
            </a:r>
            <a:r>
              <a:rPr lang="ca-ES" sz="1400" dirty="0" smtClean="0"/>
              <a:t> (</a:t>
            </a:r>
            <a:r>
              <a:rPr lang="ca-ES" sz="1400" dirty="0" err="1" smtClean="0"/>
              <a:t>muerto</a:t>
            </a:r>
            <a:r>
              <a:rPr lang="ca-ES" sz="1400" dirty="0" smtClean="0"/>
              <a:t> / </a:t>
            </a:r>
            <a:r>
              <a:rPr lang="ca-ES" sz="1400" dirty="0" err="1" smtClean="0"/>
              <a:t>vivo</a:t>
            </a:r>
            <a:r>
              <a:rPr lang="ca-ES" sz="1400" dirty="0" smtClean="0"/>
              <a:t>). La </a:t>
            </a:r>
            <a:r>
              <a:rPr lang="ca-ES" sz="1400" dirty="0" err="1" smtClean="0"/>
              <a:t>mayoría</a:t>
            </a:r>
            <a:r>
              <a:rPr lang="ca-ES" sz="1400" dirty="0" smtClean="0"/>
              <a:t> de los EC en la HAP han </a:t>
            </a:r>
            <a:r>
              <a:rPr lang="ca-ES" sz="1400" dirty="0" err="1" smtClean="0"/>
              <a:t>comparado</a:t>
            </a:r>
            <a:r>
              <a:rPr lang="ca-ES" sz="1400" dirty="0" smtClean="0"/>
              <a:t> los </a:t>
            </a:r>
            <a:r>
              <a:rPr lang="ca-ES" sz="1400" dirty="0" err="1" smtClean="0"/>
              <a:t>cambios</a:t>
            </a:r>
            <a:r>
              <a:rPr lang="ca-ES" sz="1400" dirty="0" smtClean="0"/>
              <a:t> en la distancia </a:t>
            </a:r>
            <a:r>
              <a:rPr lang="ca-ES" sz="1400" dirty="0" err="1" smtClean="0"/>
              <a:t>recorrida</a:t>
            </a:r>
            <a:r>
              <a:rPr lang="ca-ES" sz="1400" dirty="0" smtClean="0"/>
              <a:t> en el test de la </a:t>
            </a:r>
            <a:r>
              <a:rPr lang="ca-ES" sz="1400" dirty="0" err="1" smtClean="0"/>
              <a:t>marcha</a:t>
            </a:r>
            <a:r>
              <a:rPr lang="ca-ES" sz="1400" dirty="0" smtClean="0"/>
              <a:t> de los </a:t>
            </a:r>
            <a:r>
              <a:rPr lang="ca-ES" sz="1400" dirty="0" err="1" smtClean="0"/>
              <a:t>seis</a:t>
            </a:r>
            <a:r>
              <a:rPr lang="ca-ES" sz="1400" dirty="0" smtClean="0"/>
              <a:t> </a:t>
            </a:r>
            <a:r>
              <a:rPr lang="ca-ES" sz="1400" dirty="0" err="1" smtClean="0"/>
              <a:t>minutos</a:t>
            </a:r>
            <a:r>
              <a:rPr lang="ca-ES" sz="1400" dirty="0" smtClean="0"/>
              <a:t> (6’WT) y los </a:t>
            </a:r>
            <a:r>
              <a:rPr lang="ca-ES" sz="1400" dirty="0" err="1" smtClean="0"/>
              <a:t>cambios</a:t>
            </a:r>
            <a:r>
              <a:rPr lang="ca-ES" sz="1400" dirty="0" smtClean="0"/>
              <a:t> en la </a:t>
            </a:r>
            <a:r>
              <a:rPr lang="ca-ES" sz="1400" dirty="0" err="1" smtClean="0"/>
              <a:t>hemodinámica</a:t>
            </a:r>
            <a:r>
              <a:rPr lang="ca-ES" sz="1400" dirty="0" smtClean="0"/>
              <a:t>. Por lo general, los “</a:t>
            </a:r>
            <a:r>
              <a:rPr lang="ca-ES" sz="1400" dirty="0" err="1" smtClean="0"/>
              <a:t>end</a:t>
            </a:r>
            <a:r>
              <a:rPr lang="ca-ES" sz="1400" dirty="0" smtClean="0"/>
              <a:t> </a:t>
            </a:r>
            <a:r>
              <a:rPr lang="ca-ES" sz="1400" dirty="0" err="1" smtClean="0"/>
              <a:t>points</a:t>
            </a:r>
            <a:r>
              <a:rPr lang="ca-ES" sz="1400" dirty="0" smtClean="0"/>
              <a:t>” de las variables </a:t>
            </a:r>
            <a:r>
              <a:rPr lang="ca-ES" sz="1400" dirty="0" err="1" smtClean="0"/>
              <a:t>sustitutas</a:t>
            </a:r>
            <a:r>
              <a:rPr lang="ca-ES" sz="1400" dirty="0" smtClean="0"/>
              <a:t> </a:t>
            </a:r>
            <a:r>
              <a:rPr lang="ca-ES" sz="1400" b="1" dirty="0" smtClean="0">
                <a:solidFill>
                  <a:srgbClr val="FF0000"/>
                </a:solidFill>
              </a:rPr>
              <a:t>se </a:t>
            </a:r>
            <a:r>
              <a:rPr lang="ca-ES" sz="1400" b="1" dirty="0" err="1" smtClean="0">
                <a:solidFill>
                  <a:srgbClr val="FF0000"/>
                </a:solidFill>
              </a:rPr>
              <a:t>pueden</a:t>
            </a:r>
            <a:r>
              <a:rPr lang="ca-ES" sz="1400" b="1" dirty="0" smtClean="0">
                <a:solidFill>
                  <a:srgbClr val="FF0000"/>
                </a:solidFill>
              </a:rPr>
              <a:t> </a:t>
            </a:r>
            <a:r>
              <a:rPr lang="ca-ES" sz="1400" b="1" dirty="0" err="1" smtClean="0">
                <a:solidFill>
                  <a:srgbClr val="FF0000"/>
                </a:solidFill>
              </a:rPr>
              <a:t>medir</a:t>
            </a:r>
            <a:r>
              <a:rPr lang="ca-ES" sz="1400" b="1" dirty="0" smtClean="0">
                <a:solidFill>
                  <a:srgbClr val="FF0000"/>
                </a:solidFill>
              </a:rPr>
              <a:t> antes, </a:t>
            </a:r>
            <a:r>
              <a:rPr lang="ca-ES" sz="1400" b="1" dirty="0" err="1" smtClean="0">
                <a:solidFill>
                  <a:srgbClr val="FF0000"/>
                </a:solidFill>
              </a:rPr>
              <a:t>acortando</a:t>
            </a:r>
            <a:r>
              <a:rPr lang="ca-ES" sz="1400" b="1" dirty="0" smtClean="0">
                <a:solidFill>
                  <a:srgbClr val="FF0000"/>
                </a:solidFill>
              </a:rPr>
              <a:t> la </a:t>
            </a:r>
            <a:r>
              <a:rPr lang="ca-ES" sz="1400" b="1" dirty="0" err="1" smtClean="0">
                <a:solidFill>
                  <a:srgbClr val="FF0000"/>
                </a:solidFill>
              </a:rPr>
              <a:t>duración</a:t>
            </a:r>
            <a:r>
              <a:rPr lang="ca-ES" sz="1400" b="1" dirty="0" smtClean="0">
                <a:solidFill>
                  <a:srgbClr val="FF0000"/>
                </a:solidFill>
              </a:rPr>
              <a:t> del estudio y </a:t>
            </a:r>
            <a:r>
              <a:rPr lang="ca-ES" sz="1400" b="1" dirty="0" err="1" smtClean="0">
                <a:solidFill>
                  <a:srgbClr val="FF0000"/>
                </a:solidFill>
              </a:rPr>
              <a:t>reduciendo</a:t>
            </a:r>
            <a:r>
              <a:rPr lang="ca-ES" sz="1400" b="1" dirty="0" smtClean="0">
                <a:solidFill>
                  <a:srgbClr val="FF0000"/>
                </a:solidFill>
              </a:rPr>
              <a:t> los costes.</a:t>
            </a:r>
            <a:r>
              <a:rPr lang="ca-ES" sz="1400" dirty="0" smtClean="0"/>
              <a:t> </a:t>
            </a:r>
            <a:r>
              <a:rPr lang="ca-ES" sz="1400" dirty="0" err="1" smtClean="0"/>
              <a:t>Además</a:t>
            </a:r>
            <a:r>
              <a:rPr lang="ca-ES" sz="1400" dirty="0" smtClean="0"/>
              <a:t>, la 6’WT se </a:t>
            </a:r>
            <a:r>
              <a:rPr lang="ca-ES" sz="1400" dirty="0" err="1" smtClean="0"/>
              <a:t>puede</a:t>
            </a:r>
            <a:r>
              <a:rPr lang="ca-ES" sz="1400" dirty="0" smtClean="0"/>
              <a:t> repetir con </a:t>
            </a:r>
            <a:r>
              <a:rPr lang="ca-ES" sz="1400" dirty="0" err="1" smtClean="0"/>
              <a:t>mínimas</a:t>
            </a:r>
            <a:r>
              <a:rPr lang="ca-ES" sz="1400" dirty="0" smtClean="0"/>
              <a:t> </a:t>
            </a:r>
            <a:r>
              <a:rPr lang="ca-ES" sz="1400" dirty="0" err="1" smtClean="0"/>
              <a:t>molestias</a:t>
            </a:r>
            <a:r>
              <a:rPr lang="ca-ES" sz="1400" dirty="0" smtClean="0"/>
              <a:t> y </a:t>
            </a:r>
            <a:r>
              <a:rPr lang="ca-ES" sz="1400" dirty="0" err="1" smtClean="0"/>
              <a:t>gastos</a:t>
            </a:r>
            <a:r>
              <a:rPr lang="ca-ES" sz="1400" dirty="0" smtClean="0"/>
              <a:t>. 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b="1" dirty="0" smtClean="0"/>
              <a:t>Inconvenientes: </a:t>
            </a:r>
            <a:r>
              <a:rPr lang="es-ES" sz="1400" dirty="0" smtClean="0"/>
              <a:t>El pequeño tamaño de la muestra, la inmediatez temporal, etc. </a:t>
            </a:r>
            <a:r>
              <a:rPr lang="es-ES" sz="1400" b="1" dirty="0" smtClean="0">
                <a:solidFill>
                  <a:srgbClr val="FF0000"/>
                </a:solidFill>
              </a:rPr>
              <a:t>pueden  aumentar las posibilidades de perder efectos adversos</a:t>
            </a:r>
            <a:r>
              <a:rPr lang="es-ES" sz="1400" dirty="0" smtClean="0"/>
              <a:t> poco comunes, tardíos o extraños de los EC, a parte de que </a:t>
            </a:r>
            <a:r>
              <a:rPr lang="es-ES" sz="1400" b="1" dirty="0" smtClean="0">
                <a:solidFill>
                  <a:srgbClr val="FF0000"/>
                </a:solidFill>
              </a:rPr>
              <a:t>no es posible conocer el cambio de la historia natural de la enfermedad </a:t>
            </a:r>
            <a:r>
              <a:rPr lang="es-ES" sz="1400" dirty="0" smtClean="0"/>
              <a:t>con el tratamiento.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5901283" y="3140968"/>
            <a:ext cx="2394310" cy="1200329"/>
            <a:chOff x="5962625" y="3278907"/>
            <a:chExt cx="2394310" cy="1200329"/>
          </a:xfrm>
          <a:solidFill>
            <a:schemeClr val="tx2">
              <a:lumMod val="50000"/>
            </a:schemeClr>
          </a:solidFill>
        </p:grpSpPr>
        <p:sp>
          <p:nvSpPr>
            <p:cNvPr id="5" name="4 CuadroTexto"/>
            <p:cNvSpPr txBox="1"/>
            <p:nvPr/>
          </p:nvSpPr>
          <p:spPr>
            <a:xfrm>
              <a:off x="5962625" y="3278907"/>
              <a:ext cx="2394310" cy="1200329"/>
            </a:xfrm>
            <a:prstGeom prst="rect">
              <a:avLst/>
            </a:prstGeom>
            <a:grp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b="1" u="sng" dirty="0" smtClean="0">
                  <a:solidFill>
                    <a:schemeClr val="bg1"/>
                  </a:solidFill>
                </a:rPr>
                <a:t>Ensayos clínicos (n=29)</a:t>
              </a:r>
            </a:p>
            <a:p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 err="1" smtClean="0">
                  <a:solidFill>
                    <a:schemeClr val="bg1"/>
                  </a:solidFill>
                </a:rPr>
                <a:t>End-point</a:t>
              </a:r>
              <a:r>
                <a:rPr lang="es-ES" b="1" dirty="0" smtClean="0">
                  <a:solidFill>
                    <a:schemeClr val="bg1"/>
                  </a:solidFill>
                </a:rPr>
                <a:t> primarios: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23,      6’Walking test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Triángulo isósceles"/>
            <p:cNvSpPr/>
            <p:nvPr/>
          </p:nvSpPr>
          <p:spPr>
            <a:xfrm>
              <a:off x="6440716" y="4205486"/>
              <a:ext cx="158418" cy="144016"/>
            </a:xfrm>
            <a:prstGeom prst="triangl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</p:grp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59185" y="188640"/>
            <a:ext cx="77724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s-ES" sz="2800" b="1" dirty="0" smtClean="0"/>
              <a:t>New </a:t>
            </a:r>
            <a:r>
              <a:rPr lang="es-ES" sz="2800" b="1" dirty="0" err="1" smtClean="0"/>
              <a:t>perspectives</a:t>
            </a:r>
            <a:r>
              <a:rPr lang="es-ES" sz="2800" b="1" dirty="0" smtClean="0"/>
              <a:t> in </a:t>
            </a:r>
            <a:r>
              <a:rPr lang="es-ES" sz="2800" b="1" dirty="0" err="1" smtClean="0"/>
              <a:t>long-term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outcomes</a:t>
            </a:r>
            <a:r>
              <a:rPr lang="es-ES" sz="2800" b="1" dirty="0" smtClean="0"/>
              <a:t> in </a:t>
            </a:r>
            <a:r>
              <a:rPr lang="es-ES" sz="2800" b="1" dirty="0" err="1" smtClean="0"/>
              <a:t>clinical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trials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pulmonary</a:t>
            </a:r>
            <a:r>
              <a:rPr lang="es-ES" sz="2800" b="1" dirty="0" smtClean="0"/>
              <a:t> arterial </a:t>
            </a:r>
            <a:r>
              <a:rPr lang="es-ES" sz="2800" b="1" dirty="0" err="1" smtClean="0"/>
              <a:t>hypertension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1100" b="1" dirty="0" smtClean="0"/>
              <a:t>Preston IR et al. </a:t>
            </a:r>
            <a:r>
              <a:rPr lang="es-ES" sz="1100" b="1" dirty="0" err="1" smtClean="0"/>
              <a:t>Eur</a:t>
            </a:r>
            <a:r>
              <a:rPr lang="es-ES" sz="1100" b="1" dirty="0" smtClean="0"/>
              <a:t> </a:t>
            </a:r>
            <a:r>
              <a:rPr lang="es-ES" sz="1100" b="1" dirty="0" err="1" smtClean="0"/>
              <a:t>Respir</a:t>
            </a:r>
            <a:r>
              <a:rPr lang="es-ES" sz="1100" b="1" dirty="0" smtClean="0"/>
              <a:t> </a:t>
            </a:r>
            <a:r>
              <a:rPr lang="es-ES" sz="1100" b="1" dirty="0" err="1" smtClean="0"/>
              <a:t>Rev</a:t>
            </a:r>
            <a:r>
              <a:rPr lang="es-ES" sz="1100" b="1" dirty="0" smtClean="0"/>
              <a:t> 2013; 22: 495-502</a:t>
            </a:r>
            <a:endParaRPr lang="es-E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50" y="1368378"/>
            <a:ext cx="4320480" cy="544199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109" y="2348880"/>
            <a:ext cx="7263283" cy="3168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/>
              <a:t>6’WT para la evaluación del tratamiento en la HAP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Variables clínicas: “tratamiento por objetivos”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Variables </a:t>
            </a: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“compuestas” para los nuevos EC </a:t>
            </a:r>
            <a:r>
              <a:rPr lang="es-ES" sz="2400" b="1" dirty="0" err="1" smtClean="0">
                <a:solidFill>
                  <a:schemeClr val="bg1">
                    <a:lumMod val="75000"/>
                  </a:schemeClr>
                </a:solidFill>
              </a:rPr>
              <a:t>pivotales</a:t>
            </a:r>
            <a:endParaRPr lang="es-E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endParaRPr lang="es-ES" sz="2400" b="1" dirty="0" smtClean="0"/>
          </a:p>
          <a:p>
            <a:pPr>
              <a:lnSpc>
                <a:spcPct val="150000"/>
              </a:lnSpc>
            </a:pPr>
            <a:endParaRPr lang="es-ES" sz="2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2832" y="404664"/>
            <a:ext cx="7772400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300" b="1" dirty="0" smtClean="0"/>
              <a:t>Agenda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9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927</Words>
  <Application>Microsoft Office PowerPoint</Application>
  <PresentationFormat>Presentación en pantalla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Variables de registro y variables clínicas en la Hipertensión Pulmonar Primaria</vt:lpstr>
      <vt:lpstr>Diapositiva 2</vt:lpstr>
      <vt:lpstr>Diapositiva 3</vt:lpstr>
      <vt:lpstr>  Clasificación HP  Modificada del World Symposium on PPH 2013. Nice. UE    </vt:lpstr>
      <vt:lpstr>HAP Idiopática Epidemiología</vt:lpstr>
      <vt:lpstr>Diapositiva 6</vt:lpstr>
      <vt:lpstr>Diapositiva 7</vt:lpstr>
      <vt:lpstr>New perspectives in long-term outcomes in clinical trials of pulmonary arterial hypertension Preston IR et al. Eur Respir Rev 2013; 22: 495-502</vt:lpstr>
      <vt:lpstr>Diapositiva 9</vt:lpstr>
      <vt:lpstr>Diapositiva 10</vt:lpstr>
      <vt:lpstr>Survival among the 41 Patients Treated with epoprostenol and the 40 Patients Receiving Conventional Therapy</vt:lpstr>
      <vt:lpstr>Diapositiva 12</vt:lpstr>
      <vt:lpstr>Diapositiva 13</vt:lpstr>
      <vt:lpstr>Variables pronósticas y progresión de la enfermedad </vt:lpstr>
      <vt:lpstr> Guidelines for diagnosis and treatment of pulmonary hypertension ESC, ERS and ISHLT task force  Eur Respir J 2009; 34: 1219-1263 </vt:lpstr>
      <vt:lpstr>Diapositiva 16</vt:lpstr>
      <vt:lpstr>New perspectives in long-term outcomes in clinical trials of pulmonary arterial hypertension Preston IR et al. Eur Respir Rev 2013; 22: 495-502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ernest</dc:creator>
  <cp:lastModifiedBy>Ernest</cp:lastModifiedBy>
  <cp:revision>205</cp:revision>
  <dcterms:created xsi:type="dcterms:W3CDTF">2011-06-20T12:21:07Z</dcterms:created>
  <dcterms:modified xsi:type="dcterms:W3CDTF">2014-05-23T06:29:28Z</dcterms:modified>
</cp:coreProperties>
</file>