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320" r:id="rId3"/>
    <p:sldId id="307" r:id="rId4"/>
    <p:sldId id="264" r:id="rId5"/>
    <p:sldId id="306" r:id="rId6"/>
    <p:sldId id="285" r:id="rId7"/>
    <p:sldId id="330" r:id="rId8"/>
    <p:sldId id="293" r:id="rId9"/>
    <p:sldId id="321" r:id="rId10"/>
    <p:sldId id="294" r:id="rId11"/>
    <p:sldId id="295" r:id="rId12"/>
    <p:sldId id="296" r:id="rId13"/>
    <p:sldId id="298" r:id="rId14"/>
    <p:sldId id="322" r:id="rId15"/>
    <p:sldId id="323" r:id="rId16"/>
    <p:sldId id="299" r:id="rId17"/>
    <p:sldId id="300" r:id="rId18"/>
    <p:sldId id="301" r:id="rId19"/>
    <p:sldId id="304" r:id="rId20"/>
    <p:sldId id="324" r:id="rId21"/>
    <p:sldId id="305" r:id="rId22"/>
    <p:sldId id="310" r:id="rId23"/>
    <p:sldId id="311" r:id="rId24"/>
    <p:sldId id="319" r:id="rId25"/>
    <p:sldId id="309" r:id="rId26"/>
    <p:sldId id="312" r:id="rId27"/>
    <p:sldId id="313" r:id="rId28"/>
    <p:sldId id="328" r:id="rId29"/>
    <p:sldId id="314" r:id="rId30"/>
    <p:sldId id="318" r:id="rId31"/>
    <p:sldId id="316" r:id="rId32"/>
    <p:sldId id="317" r:id="rId33"/>
    <p:sldId id="329" r:id="rId34"/>
    <p:sldId id="325" r:id="rId35"/>
    <p:sldId id="292" r:id="rId36"/>
  </p:sldIdLst>
  <p:sldSz cx="9145588" cy="68595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45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91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036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382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72818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607382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41946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476510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5E5"/>
    <a:srgbClr val="FF0000"/>
    <a:srgbClr val="FFF2C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483" autoAdjust="0"/>
  </p:normalViewPr>
  <p:slideViewPr>
    <p:cSldViewPr>
      <p:cViewPr>
        <p:scale>
          <a:sx n="80" d="100"/>
          <a:sy n="80" d="100"/>
        </p:scale>
        <p:origin x="-1830" y="-648"/>
      </p:cViewPr>
      <p:guideLst>
        <p:guide orient="horz" pos="43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5EA3-D3B9-4A06-B0B4-90C7CAF34A53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C939-4C34-4C00-B5C8-39491A2920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593" y="1414130"/>
            <a:ext cx="210349" cy="21036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158019" y="1344901"/>
            <a:ext cx="63511" cy="6455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809" y="359982"/>
            <a:ext cx="7407927" cy="147252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809" y="1850493"/>
            <a:ext cx="7407927" cy="1753006"/>
          </a:xfrm>
        </p:spPr>
        <p:txBody>
          <a:bodyPr tIns="0"/>
          <a:lstStyle>
            <a:lvl1pPr marL="26074" indent="0" algn="l">
              <a:buNone/>
              <a:defRPr sz="2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34564" indent="0" algn="ctr">
              <a:buNone/>
            </a:lvl2pPr>
            <a:lvl3pPr marL="869127" indent="0" algn="ctr">
              <a:buNone/>
            </a:lvl3pPr>
            <a:lvl4pPr marL="1303691" indent="0" algn="ctr">
              <a:buNone/>
            </a:lvl4pPr>
            <a:lvl5pPr marL="1738255" indent="0" algn="ctr">
              <a:buNone/>
            </a:lvl5pPr>
            <a:lvl6pPr marL="2172818" indent="0" algn="ctr">
              <a:buNone/>
            </a:lvl6pPr>
            <a:lvl7pPr marL="2607382" indent="0" algn="ctr">
              <a:buNone/>
            </a:lvl7pPr>
            <a:lvl8pPr marL="3041946" indent="0" algn="ctr">
              <a:buNone/>
            </a:lvl8pPr>
            <a:lvl9pPr marL="347651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50887-E8F9-45E2-AD96-EF667DADF5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4391-77FA-45B9-B996-6267232B2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9191" y="274703"/>
            <a:ext cx="1829118" cy="5852880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199" y="274704"/>
            <a:ext cx="5563566" cy="585288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4EB3-0CE3-4462-9AAC-9301538BE1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47E-1AD2-47AE-A68C-42BDE6134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4280" y="0"/>
            <a:ext cx="6859191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2286398" y="0"/>
            <a:ext cx="76213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172699" y="2815308"/>
            <a:ext cx="210349" cy="21036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409186" y="2745988"/>
            <a:ext cx="63511" cy="6455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840" y="2600928"/>
            <a:ext cx="6401912" cy="2286529"/>
          </a:xfrm>
        </p:spPr>
        <p:txBody>
          <a:bodyPr anchor="t"/>
          <a:lstStyle>
            <a:lvl1pPr algn="l">
              <a:lnSpc>
                <a:spcPts val="4277"/>
              </a:lnSpc>
              <a:buNone/>
              <a:defRPr sz="38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840" y="1067047"/>
            <a:ext cx="6401912" cy="1510062"/>
          </a:xfrm>
        </p:spPr>
        <p:txBody>
          <a:bodyPr anchor="b"/>
          <a:lstStyle>
            <a:lvl1pPr marL="17383" indent="0">
              <a:lnSpc>
                <a:spcPts val="2186"/>
              </a:lnSpc>
              <a:spcBef>
                <a:spcPts val="0"/>
              </a:spcBef>
              <a:buNone/>
              <a:defRPr sz="1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0509F-A774-4AE0-9301-A8EDB5262D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858" y="274384"/>
            <a:ext cx="7499382" cy="1143265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857" y="1524353"/>
            <a:ext cx="3658235" cy="466452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7004" y="1524353"/>
            <a:ext cx="3658235" cy="466452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A93A-746B-4C9E-836F-9A3C60579C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1" y="5161531"/>
            <a:ext cx="8231029" cy="1143265"/>
          </a:xfrm>
        </p:spPr>
        <p:txBody>
          <a:bodyPr/>
          <a:lstStyle>
            <a:lvl1pPr algn="ctr">
              <a:defRPr sz="43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328354"/>
            <a:ext cx="4024059" cy="64022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0839" indent="0" algn="l">
              <a:lnSpc>
                <a:spcPct val="100000"/>
              </a:lnSpc>
              <a:spcBef>
                <a:spcPts val="95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4250" y="328354"/>
            <a:ext cx="4024059" cy="64022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0839" indent="0" algn="l">
              <a:lnSpc>
                <a:spcPct val="100000"/>
              </a:lnSpc>
              <a:spcBef>
                <a:spcPts val="95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80" y="969561"/>
            <a:ext cx="4024059" cy="41157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3725" indent="-260738">
              <a:lnSpc>
                <a:spcPct val="100000"/>
              </a:lnSpc>
              <a:spcBef>
                <a:spcPts val="665"/>
              </a:spcBef>
              <a:defRPr sz="2300"/>
            </a:lvl1pPr>
            <a:lvl2pPr>
              <a:lnSpc>
                <a:spcPct val="100000"/>
              </a:lnSpc>
              <a:spcBef>
                <a:spcPts val="665"/>
              </a:spcBef>
              <a:defRPr sz="1900"/>
            </a:lvl2pPr>
            <a:lvl3pPr>
              <a:lnSpc>
                <a:spcPct val="100000"/>
              </a:lnSpc>
              <a:spcBef>
                <a:spcPts val="665"/>
              </a:spcBef>
              <a:defRPr sz="1700"/>
            </a:lvl3pPr>
            <a:lvl4pPr>
              <a:lnSpc>
                <a:spcPct val="100000"/>
              </a:lnSpc>
              <a:spcBef>
                <a:spcPts val="665"/>
              </a:spcBef>
              <a:defRPr sz="1500"/>
            </a:lvl4pPr>
            <a:lvl5pPr>
              <a:lnSpc>
                <a:spcPct val="100000"/>
              </a:lnSpc>
              <a:spcBef>
                <a:spcPts val="665"/>
              </a:spcBef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4250" y="969561"/>
            <a:ext cx="4024059" cy="41157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3725" indent="-260738">
              <a:lnSpc>
                <a:spcPct val="100000"/>
              </a:lnSpc>
              <a:spcBef>
                <a:spcPts val="665"/>
              </a:spcBef>
              <a:defRPr sz="2300"/>
            </a:lvl1pPr>
            <a:lvl2pPr>
              <a:lnSpc>
                <a:spcPct val="100000"/>
              </a:lnSpc>
              <a:spcBef>
                <a:spcPts val="665"/>
              </a:spcBef>
              <a:defRPr sz="1900"/>
            </a:lvl2pPr>
            <a:lvl3pPr>
              <a:lnSpc>
                <a:spcPct val="100000"/>
              </a:lnSpc>
              <a:spcBef>
                <a:spcPts val="665"/>
              </a:spcBef>
              <a:defRPr sz="1700"/>
            </a:lvl3pPr>
            <a:lvl4pPr>
              <a:lnSpc>
                <a:spcPct val="100000"/>
              </a:lnSpc>
              <a:spcBef>
                <a:spcPts val="665"/>
              </a:spcBef>
              <a:defRPr sz="1500"/>
            </a:lvl4pPr>
            <a:lvl5pPr>
              <a:lnSpc>
                <a:spcPct val="100000"/>
              </a:lnSpc>
              <a:spcBef>
                <a:spcPts val="665"/>
              </a:spcBef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61736-5D11-4E43-8B67-2EB76B2B39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858" y="274384"/>
            <a:ext cx="7499382" cy="1143265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55FD-BD96-4C6D-AF89-5CBC21FFA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6176" y="0"/>
            <a:ext cx="8129412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Rectángulo"/>
          <p:cNvSpPr/>
          <p:nvPr/>
        </p:nvSpPr>
        <p:spPr bwMode="invGray">
          <a:xfrm>
            <a:off x="1016177" y="0"/>
            <a:ext cx="71979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16158A-2DEF-492D-9B40-312D810C1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9" y="216828"/>
            <a:ext cx="3810662" cy="1162319"/>
          </a:xfrm>
          <a:ln>
            <a:noFill/>
          </a:ln>
        </p:spPr>
        <p:txBody>
          <a:bodyPr anchor="b"/>
          <a:lstStyle>
            <a:lvl1pPr algn="l">
              <a:lnSpc>
                <a:spcPts val="1901"/>
              </a:lnSpc>
              <a:buNone/>
              <a:defRPr sz="21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79" y="1407290"/>
            <a:ext cx="3810662" cy="698662"/>
          </a:xfrm>
        </p:spPr>
        <p:txBody>
          <a:bodyPr/>
          <a:lstStyle>
            <a:lvl1pPr marL="43456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80" y="2134095"/>
            <a:ext cx="8154816" cy="399348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C0B5F7-4FE2-4FDA-B2AA-601FF0DEC4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133" y="1067048"/>
            <a:ext cx="4572794" cy="457305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86913" tIns="260738" rIns="86913" bIns="43456">
            <a:normAutofit/>
          </a:bodyPr>
          <a:lstStyle>
            <a:extLst/>
          </a:lstStyle>
          <a:p>
            <a:pPr indent="-269429">
              <a:lnSpc>
                <a:spcPts val="2851"/>
              </a:lnSpc>
              <a:spcBef>
                <a:spcPts val="57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000" dirty="0">
              <a:latin typeface="+mn-lt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5887" y="953983"/>
            <a:ext cx="685919" cy="204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Proceso"/>
          <p:cNvSpPr/>
          <p:nvPr/>
        </p:nvSpPr>
        <p:spPr>
          <a:xfrm rot="2103354" flipH="1">
            <a:off x="5004670" y="937246"/>
            <a:ext cx="649930" cy="204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7920" y="1067048"/>
            <a:ext cx="2743676" cy="1981659"/>
          </a:xfrm>
        </p:spPr>
        <p:txBody>
          <a:bodyPr anchor="b">
            <a:noAutofit/>
          </a:bodyPr>
          <a:lstStyle>
            <a:lvl1pPr algn="l">
              <a:buNone/>
              <a:defRPr sz="20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345" y="1143268"/>
            <a:ext cx="4420368" cy="351534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60738">
            <a:normAutofit/>
          </a:bodyPr>
          <a:lstStyle>
            <a:lvl1pPr indent="0">
              <a:buNone/>
              <a:defRPr sz="30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345" y="4801712"/>
            <a:ext cx="4420368" cy="762176"/>
          </a:xfrm>
        </p:spPr>
        <p:txBody>
          <a:bodyPr anchor="ctr"/>
          <a:lstStyle>
            <a:lvl1pPr marL="0" indent="0" algn="l">
              <a:lnSpc>
                <a:spcPts val="1521"/>
              </a:lnSpc>
              <a:spcBef>
                <a:spcPts val="0"/>
              </a:spcBef>
              <a:buNone/>
              <a:defRPr sz="1300">
                <a:solidFill>
                  <a:srgbClr val="777777"/>
                </a:solidFill>
              </a:defRPr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AA05A-1937-4A64-A60B-6EBB29403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059" y="-816504"/>
            <a:ext cx="1638586" cy="164018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9363" y="21519"/>
            <a:ext cx="1702096" cy="170234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913" y="1055321"/>
            <a:ext cx="1125913" cy="110287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4061" y="0"/>
            <a:ext cx="8131528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351" y="274958"/>
            <a:ext cx="7500653" cy="1142866"/>
          </a:xfrm>
          <a:prstGeom prst="rect">
            <a:avLst/>
          </a:prstGeom>
        </p:spPr>
        <p:txBody>
          <a:bodyPr lIns="86913" tIns="43456" rIns="86913" bIns="43456"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351" y="1447712"/>
            <a:ext cx="7500653" cy="48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13" tIns="43456" rIns="86913" bIns="43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2022" y="6307283"/>
            <a:ext cx="2133971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993" y="6307283"/>
            <a:ext cx="2896103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4214" y="6307283"/>
            <a:ext cx="457280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algn="ct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9D8A925-7A9B-4E8E-B030-0F3A991EE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6177" y="0"/>
            <a:ext cx="71979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53" r:id="rId5"/>
    <p:sldLayoutId id="2147483748" r:id="rId6"/>
    <p:sldLayoutId id="2147483754" r:id="rId7"/>
    <p:sldLayoutId id="2147483755" r:id="rId8"/>
    <p:sldLayoutId id="2147483756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5pPr>
      <a:lvl6pPr marL="434564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6pPr>
      <a:lvl7pPr marL="869127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7pPr>
      <a:lvl8pPr marL="1303691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8pPr>
      <a:lvl9pPr marL="1738255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47047" indent="-268584" algn="l" rtl="0" eaLnBrk="0" fontAlgn="base" hangingPunct="0">
        <a:spcBef>
          <a:spcPts val="57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88" indent="-224827" algn="l" rtl="0" eaLnBrk="0" fontAlgn="base" hangingPunct="0">
        <a:spcBef>
          <a:spcPts val="52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67" indent="-2172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2652" indent="-16447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32773" indent="-173524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060" indent="-17382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633959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825167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025067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4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9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38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7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07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41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76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team.com.ar/poli09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h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79368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48458" y="1929596"/>
            <a:ext cx="6984776" cy="107264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/>
            <a:r>
              <a:rPr lang="es-ES" sz="3200" b="1" dirty="0" smtClean="0">
                <a:effectLst/>
                <a:latin typeface="Arial" pitchFamily="34" charset="0"/>
                <a:cs typeface="Arial" pitchFamily="34" charset="0"/>
              </a:rPr>
              <a:t>ALTERNATIVAS  TERAPÉUTICAS EQUIVALENTES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8348" y="4394236"/>
            <a:ext cx="467083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Silvia Fénix Caballero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15716" y="5148514"/>
            <a:ext cx="4586102" cy="30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Farmacéutica Hospital</a:t>
            </a:r>
            <a:endParaRPr lang="es-ES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40546" y="5012775"/>
            <a:ext cx="5667300" cy="1195"/>
          </a:xfrm>
          <a:prstGeom prst="lin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6913" tIns="43456" rIns="86913" bIns="43456"/>
          <a:lstStyle/>
          <a:p>
            <a:pPr>
              <a:defRPr/>
            </a:pP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786" y="5505704"/>
            <a:ext cx="4586102" cy="30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Servicio de Farmacia</a:t>
            </a:r>
            <a:endParaRPr lang="es-ES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29786" y="5862894"/>
            <a:ext cx="4586102" cy="30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b="1" i="1" dirty="0">
                <a:latin typeface="Arial" pitchFamily="34" charset="0"/>
                <a:cs typeface="Arial" pitchFamily="34" charset="0"/>
              </a:rPr>
              <a:t>Hospital Universitario Puerto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258776" y="1948388"/>
            <a:ext cx="7778514" cy="3416330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600" u="sng" dirty="0" smtClean="0">
                <a:latin typeface="Gill Sans MT (Títulos)"/>
              </a:rPr>
              <a:t>Por </a:t>
            </a:r>
            <a:r>
              <a:rPr lang="es-ES" sz="1600" u="sng" dirty="0">
                <a:latin typeface="Gill Sans MT (Títulos)"/>
              </a:rPr>
              <a:t>orden de preferencia</a:t>
            </a:r>
            <a:r>
              <a:rPr lang="es-ES" sz="1600" dirty="0">
                <a:latin typeface="Gill Sans MT (Títulos)"/>
              </a:rPr>
              <a:t>: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>
                <a:latin typeface="Gill Sans MT (Títulos)"/>
              </a:rPr>
              <a:t>Valor delta establecido por agencias evaluadoras </a:t>
            </a:r>
            <a:r>
              <a:rPr lang="es-ES" sz="1600" dirty="0" smtClean="0">
                <a:latin typeface="Gill Sans MT (Títulos)"/>
              </a:rPr>
              <a:t>(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EMA / FDA).</a:t>
            </a:r>
            <a:endParaRPr lang="es-ES" sz="1600" u="sng" dirty="0">
              <a:latin typeface="Gill Sans MT (Títulos)"/>
            </a:endParaRP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Propuesto por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paneles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de expertos</a:t>
            </a:r>
            <a:r>
              <a:rPr lang="es-ES" sz="1600" dirty="0">
                <a:latin typeface="Gill Sans MT (Títulos)"/>
              </a:rPr>
              <a:t>, preferiblemente independientes.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en EC de equivalencia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/ no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inferioridad</a:t>
            </a:r>
            <a:r>
              <a:rPr lang="es-ES" sz="1600" dirty="0">
                <a:latin typeface="Gill Sans MT (Títulos)"/>
              </a:rPr>
              <a:t>.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>
                <a:latin typeface="Gill Sans MT (Títulos)"/>
              </a:rPr>
              <a:t>Valor de referencia utilizado para el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cálculo de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muestra:</a:t>
            </a:r>
          </a:p>
          <a:p>
            <a:pPr marL="1349054" lvl="2" indent="-457246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latin typeface="Gill Sans MT (Títulos)"/>
              </a:rPr>
              <a:t>en EC con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comparador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activo</a:t>
            </a:r>
            <a:r>
              <a:rPr lang="es-ES" sz="1600" dirty="0" smtClean="0">
                <a:latin typeface="Gill Sans MT (Títulos)"/>
              </a:rPr>
              <a:t>.</a:t>
            </a:r>
          </a:p>
          <a:p>
            <a:pPr marL="1349054" lvl="2" indent="-457246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latin typeface="Gill Sans MT (Títulos)"/>
              </a:rPr>
              <a:t>para el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cálculo de muestra </a:t>
            </a:r>
            <a:r>
              <a:rPr lang="es-ES" sz="1600" dirty="0">
                <a:latin typeface="Gill Sans MT (Títulos)"/>
              </a:rPr>
              <a:t>utilizado en EC frente 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placebo</a:t>
            </a:r>
            <a:r>
              <a:rPr lang="es-ES" sz="1600" dirty="0">
                <a:latin typeface="Gill Sans MT (Títulos)"/>
              </a:rPr>
              <a:t>. </a:t>
            </a:r>
            <a:endParaRPr lang="es-ES" sz="1600" dirty="0" smtClean="0">
              <a:latin typeface="Gill Sans MT (Títulos)"/>
            </a:endParaRP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Fracción de resultado de un fármaco frente a placebo </a:t>
            </a:r>
            <a:r>
              <a:rPr lang="es-ES" sz="1600" dirty="0" smtClean="0">
                <a:latin typeface="Gill Sans MT (Títulos)"/>
                <a:sym typeface="Wingdings" pitchFamily="2" charset="2"/>
              </a:rPr>
              <a:t> se ha empleado el 50% (discutible,  justificar)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4402" y="5662042"/>
            <a:ext cx="8064896" cy="923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Tipo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de </a:t>
            </a: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variable: variable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final de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gran relevancia clínica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el valor delta debe ser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más reducido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 que si es </a:t>
            </a: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variable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intermedia o de menor relevancia clínica.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86646" y="103588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C) Determinar el valor DELTA </a:t>
            </a:r>
          </a:p>
          <a:p>
            <a:pPr>
              <a:lnSpc>
                <a:spcPct val="150000"/>
              </a:lnSpc>
              <a:defRPr/>
            </a:pPr>
            <a:r>
              <a:rPr lang="es-ES" dirty="0" smtClean="0">
                <a:latin typeface="Gill Sans MT (Títulos)"/>
              </a:rPr>
              <a:t>(máxima diferencia que se considera clínicamente irrelevante)</a:t>
            </a:r>
            <a:endParaRPr lang="es-ES" dirty="0">
              <a:latin typeface="Gill Sans MT (Títulos)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87306" y="143646"/>
            <a:ext cx="268272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DATOS DE PARTIDA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58691" y="1197546"/>
            <a:ext cx="7562575" cy="646341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D</a:t>
            </a: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) Considerar implicaciones para el paciente de un resultado peor en la variable considerada</a:t>
            </a:r>
            <a:r>
              <a:rPr lang="es-ES" b="1" dirty="0" smtClean="0">
                <a:latin typeface="Gill Sans MT (Títulos)"/>
                <a:cs typeface="Arial" charset="0"/>
              </a:rPr>
              <a:t> </a:t>
            </a:r>
            <a:endParaRPr lang="es-ES" dirty="0">
              <a:latin typeface="Gill Sans MT (Títulos)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87306" y="143646"/>
            <a:ext cx="268272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DATOS DE PARTIDA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5274" y="2997746"/>
            <a:ext cx="65722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latin typeface="Gill Sans MT (Títulos)"/>
                <a:cs typeface="Arial" charset="0"/>
              </a:rPr>
              <a:t>Esto condiciona los criterios de posicionamiento</a:t>
            </a:r>
            <a:endParaRPr lang="es-ES" sz="2000" b="1" dirty="0">
              <a:latin typeface="Gill Sans MT (Títulos)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2434" y="206164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>
                <a:latin typeface="Gill Sans MT (Títulos)"/>
                <a:cs typeface="Arial" charset="0"/>
              </a:rPr>
              <a:t>El fallo de tratamiento inicial implica perjuicio grave/irreversible para el paciente, que no pueda ser corregido con la administración de una segunda línea de tratamiento.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60426" y="4005858"/>
            <a:ext cx="7562575" cy="369342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E) Evaluar criterios de selección complementarios</a:t>
            </a:r>
            <a:endParaRPr lang="es-ES" dirty="0">
              <a:latin typeface="Gill Sans MT (Títulos)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15208" y="4996094"/>
            <a:ext cx="17859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Gill Sans MT (Títulos)"/>
              </a:rPr>
              <a:t>ATE en eficacia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001158" y="471034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Gill Sans MT (Títulos)"/>
              </a:rPr>
              <a:t>Para la declaración definitiva de ATE hay que considerar</a:t>
            </a:r>
            <a:endParaRPr lang="es-ES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1158" y="521040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644364" y="4744367"/>
            <a:ext cx="10647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Seguridad</a:t>
            </a:r>
            <a:endParaRPr lang="es-ES" sz="1500" dirty="0"/>
          </a:p>
        </p:txBody>
      </p:sp>
      <p:sp>
        <p:nvSpPr>
          <p:cNvPr id="14" name="13 Rectángulo"/>
          <p:cNvSpPr/>
          <p:nvPr/>
        </p:nvSpPr>
        <p:spPr>
          <a:xfrm>
            <a:off x="5644364" y="5043031"/>
            <a:ext cx="3143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Comodidad / adecuación paciente</a:t>
            </a:r>
            <a:endParaRPr lang="es-ES" sz="1500" dirty="0"/>
          </a:p>
        </p:txBody>
      </p:sp>
      <p:sp>
        <p:nvSpPr>
          <p:cNvPr id="15" name="14 Rectángulo"/>
          <p:cNvSpPr/>
          <p:nvPr/>
        </p:nvSpPr>
        <p:spPr>
          <a:xfrm>
            <a:off x="5644364" y="5353284"/>
            <a:ext cx="33575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Comodidad / adecuación S. Sanitario</a:t>
            </a:r>
            <a:endParaRPr lang="es-ES" sz="1500" dirty="0"/>
          </a:p>
        </p:txBody>
      </p:sp>
      <p:sp>
        <p:nvSpPr>
          <p:cNvPr id="16" name="15 Elipse"/>
          <p:cNvSpPr/>
          <p:nvPr/>
        </p:nvSpPr>
        <p:spPr>
          <a:xfrm>
            <a:off x="5076850" y="4668337"/>
            <a:ext cx="406873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5724922" y="6038220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052514" y="6085379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>
                <a:latin typeface="Gill Sans MT (Títulos)"/>
                <a:cs typeface="Arial" charset="0"/>
              </a:rPr>
              <a:t>Comprobar si existen diferencias que impidan considerarlos ATE.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9" grpId="0"/>
      <p:bldP spid="10" grpId="0" animBg="1"/>
      <p:bldP spid="11" grpId="0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840" y="765498"/>
            <a:ext cx="37798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1908498" y="1773610"/>
            <a:ext cx="219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Arial" pitchFamily="34" charset="0"/>
                <a:ea typeface="Times New Roman" pitchFamily="18" charset="0"/>
                <a:cs typeface="AdvPSPAL-R"/>
              </a:rPr>
              <a:t>Diferentes posibilidades </a:t>
            </a:r>
            <a:endParaRPr lang="es-ES" b="1" dirty="0"/>
          </a:p>
        </p:txBody>
      </p:sp>
      <p:sp>
        <p:nvSpPr>
          <p:cNvPr id="27" name="26 Rectángulo"/>
          <p:cNvSpPr/>
          <p:nvPr/>
        </p:nvSpPr>
        <p:spPr>
          <a:xfrm>
            <a:off x="3492674" y="3110985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u="sng" dirty="0" smtClean="0">
                <a:solidFill>
                  <a:srgbClr val="002060"/>
                </a:solidFill>
                <a:latin typeface="Gill Sans MT (Títulos)"/>
              </a:rPr>
              <a:t>Atraviesa el valor neutro</a:t>
            </a:r>
            <a:endParaRPr lang="es-ES" sz="1600" u="sng" dirty="0"/>
          </a:p>
        </p:txBody>
      </p:sp>
      <p:sp>
        <p:nvSpPr>
          <p:cNvPr id="28" name="27 Rectángulo"/>
          <p:cNvSpPr/>
          <p:nvPr/>
        </p:nvSpPr>
        <p:spPr>
          <a:xfrm>
            <a:off x="6819276" y="3236417"/>
            <a:ext cx="2071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Franklin Gothic Book"/>
                <a:sym typeface="Wingdings" pitchFamily="2" charset="2"/>
              </a:rPr>
              <a:t>NO DIFERENCIA ESTADÍSTICAMENTE SIGNIFICATIVA</a:t>
            </a:r>
            <a:endParaRPr lang="es-ES" sz="1600" b="1" dirty="0"/>
          </a:p>
        </p:txBody>
      </p:sp>
      <p:sp>
        <p:nvSpPr>
          <p:cNvPr id="30" name="29 Rectángulo"/>
          <p:cNvSpPr/>
          <p:nvPr/>
        </p:nvSpPr>
        <p:spPr>
          <a:xfrm>
            <a:off x="7021066" y="5710113"/>
            <a:ext cx="175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Franklin Gothic Book"/>
                <a:sym typeface="Wingdings" pitchFamily="2" charset="2"/>
              </a:rPr>
              <a:t>EQUIVALENCIA CLÍNICA</a:t>
            </a:r>
            <a:endParaRPr lang="es-ES" sz="1600" b="1" dirty="0"/>
          </a:p>
        </p:txBody>
      </p:sp>
      <p:sp>
        <p:nvSpPr>
          <p:cNvPr id="32" name="31 Flecha derecha"/>
          <p:cNvSpPr/>
          <p:nvPr/>
        </p:nvSpPr>
        <p:spPr>
          <a:xfrm>
            <a:off x="6300986" y="3452441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548459" y="5899552"/>
            <a:ext cx="223224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IC95% y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dirty="0"/>
          </a:p>
        </p:txBody>
      </p:sp>
      <p:sp>
        <p:nvSpPr>
          <p:cNvPr id="35" name="34 Rectángulo"/>
          <p:cNvSpPr/>
          <p:nvPr/>
        </p:nvSpPr>
        <p:spPr>
          <a:xfrm>
            <a:off x="4068738" y="5710113"/>
            <a:ext cx="2189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IC95% incluido en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dirty="0"/>
          </a:p>
        </p:txBody>
      </p:sp>
      <p:sp>
        <p:nvSpPr>
          <p:cNvPr id="36" name="35 Rectángulo"/>
          <p:cNvSpPr/>
          <p:nvPr/>
        </p:nvSpPr>
        <p:spPr>
          <a:xfrm>
            <a:off x="4084001" y="5973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Sobrepasa parcialmente</a:t>
            </a:r>
            <a:endParaRPr lang="es-ES" sz="1600" dirty="0"/>
          </a:p>
        </p:txBody>
      </p:sp>
      <p:sp>
        <p:nvSpPr>
          <p:cNvPr id="37" name="36 Rectángulo"/>
          <p:cNvSpPr/>
          <p:nvPr/>
        </p:nvSpPr>
        <p:spPr>
          <a:xfrm>
            <a:off x="4084266" y="6259592"/>
            <a:ext cx="171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Totalmente fuera</a:t>
            </a:r>
            <a:endParaRPr lang="es-ES" sz="1600" dirty="0"/>
          </a:p>
        </p:txBody>
      </p:sp>
      <p:sp>
        <p:nvSpPr>
          <p:cNvPr id="38" name="37 Abrir llave"/>
          <p:cNvSpPr/>
          <p:nvPr/>
        </p:nvSpPr>
        <p:spPr>
          <a:xfrm>
            <a:off x="4068738" y="5710113"/>
            <a:ext cx="45719" cy="85725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9" name="38 Rectángulo"/>
          <p:cNvSpPr/>
          <p:nvPr/>
        </p:nvSpPr>
        <p:spPr>
          <a:xfrm>
            <a:off x="1476450" y="4717227"/>
            <a:ext cx="33123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Medida del riesgo (RAR, RR, HR, diferencia de medias)</a:t>
            </a:r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3924722" y="3453560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0 para RAR</a:t>
            </a:r>
            <a:endParaRPr lang="es-E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3924722" y="3739312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1 para RR y HR</a:t>
            </a:r>
            <a:endParaRPr lang="es-ES" sz="1600" dirty="0"/>
          </a:p>
        </p:txBody>
      </p:sp>
      <p:sp>
        <p:nvSpPr>
          <p:cNvPr id="22" name="21 Rectángulo"/>
          <p:cNvSpPr/>
          <p:nvPr/>
        </p:nvSpPr>
        <p:spPr>
          <a:xfrm>
            <a:off x="1476450" y="3231266"/>
            <a:ext cx="187220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Diferencia estadísticamente significativa</a:t>
            </a:r>
            <a:endParaRPr lang="es-ES" sz="1600" dirty="0"/>
          </a:p>
        </p:txBody>
      </p:sp>
      <p:sp>
        <p:nvSpPr>
          <p:cNvPr id="33" name="32 Rectángulo"/>
          <p:cNvSpPr/>
          <p:nvPr/>
        </p:nvSpPr>
        <p:spPr>
          <a:xfrm>
            <a:off x="5076850" y="4789235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u="sng" dirty="0" smtClean="0">
                <a:solidFill>
                  <a:srgbClr val="002060"/>
                </a:solidFill>
                <a:latin typeface="Gill Sans MT (Títulos)"/>
              </a:rPr>
              <a:t>Dentro o fuera del intervalo ± </a:t>
            </a:r>
            <a:r>
              <a:rPr lang="el-GR" sz="1600" u="sng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u="sng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517010" y="5782121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 animBg="1"/>
      <p:bldP spid="34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22" grpId="0" animBg="1"/>
      <p:bldP spid="33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578" y="1053530"/>
            <a:ext cx="4752528" cy="27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404442" y="4110955"/>
            <a:ext cx="1728191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Equivalente estadística y clínicamente</a:t>
            </a:r>
            <a:endParaRPr lang="es-ES" sz="1600" dirty="0">
              <a:solidFill>
                <a:srgbClr val="FF0000"/>
              </a:solidFill>
              <a:latin typeface="Gill Sans MT (Títulos)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802804" y="2205658"/>
            <a:ext cx="1553966" cy="158417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3924723" y="4152766"/>
            <a:ext cx="2808311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Equivalencia clínica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 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(se considera irrelevante)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29456" y="6122692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 err="1" smtClean="0"/>
              <a:t>Argimón</a:t>
            </a:r>
            <a:r>
              <a:rPr lang="es-ES" sz="1200" dirty="0" smtClean="0"/>
              <a:t> JM. El intervalo de confianza: algo más que un valor de significación estadística. </a:t>
            </a:r>
            <a:r>
              <a:rPr lang="es-ES" sz="1200" dirty="0" err="1" smtClean="0"/>
              <a:t>Med</a:t>
            </a:r>
            <a:r>
              <a:rPr lang="es-ES" sz="1200" dirty="0" smtClean="0"/>
              <a:t> </a:t>
            </a:r>
            <a:r>
              <a:rPr lang="es-ES" sz="1200" dirty="0" err="1" smtClean="0"/>
              <a:t>Clin</a:t>
            </a:r>
            <a:r>
              <a:rPr lang="es-ES" sz="1200" dirty="0" smtClean="0"/>
              <a:t> (</a:t>
            </a:r>
            <a:r>
              <a:rPr lang="es-ES" sz="1200" dirty="0" err="1" smtClean="0"/>
              <a:t>Barc</a:t>
            </a:r>
            <a:r>
              <a:rPr lang="es-ES" sz="1200" dirty="0" smtClean="0"/>
              <a:t>) 2002;118(10):382-4.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/>
              <a:t>Delgado O, </a:t>
            </a:r>
            <a:r>
              <a:rPr lang="es-ES_tradnl" sz="1200" dirty="0" err="1" smtClean="0"/>
              <a:t>Puigventós</a:t>
            </a:r>
            <a:r>
              <a:rPr lang="es-ES_tradnl" sz="1200" dirty="0" smtClean="0"/>
              <a:t> F, </a:t>
            </a:r>
            <a:r>
              <a:rPr lang="es-ES_tradnl" sz="1200" dirty="0" err="1" smtClean="0"/>
              <a:t>Pinteño</a:t>
            </a:r>
            <a:r>
              <a:rPr lang="es-ES_tradnl" sz="1200" dirty="0" smtClean="0"/>
              <a:t> M, </a:t>
            </a:r>
            <a:r>
              <a:rPr lang="es-ES_tradnl" sz="1200" dirty="0" err="1" smtClean="0"/>
              <a:t>Ventayol</a:t>
            </a:r>
            <a:r>
              <a:rPr lang="es-ES_tradnl" sz="1200" dirty="0" smtClean="0"/>
              <a:t> P. Equivalencia Terapéutica: Concepto y niveles de evidencia. </a:t>
            </a:r>
            <a:r>
              <a:rPr lang="es-ES_tradnl" sz="1200" dirty="0" err="1" smtClean="0"/>
              <a:t>Med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Clin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Barc</a:t>
            </a:r>
            <a:r>
              <a:rPr lang="es-ES_tradnl" sz="1200" dirty="0" smtClean="0"/>
              <a:t>) 2007;</a:t>
            </a:r>
            <a:r>
              <a:rPr lang="es-ES" sz="1200" dirty="0" smtClean="0"/>
              <a:t>129(19):736-45.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2772594" y="3717826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3996730" y="3717826"/>
            <a:ext cx="432048" cy="360040"/>
          </a:xfrm>
          <a:prstGeom prst="downArrow">
            <a:avLst/>
          </a:prstGeom>
          <a:scene3d>
            <a:camera prst="orthographicFront">
              <a:rot lat="0" lon="0" rev="21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829782" y="5013970"/>
            <a:ext cx="14549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ATE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  <p:bldP spid="13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586" y="1341562"/>
            <a:ext cx="4752528" cy="27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2916609" y="4653930"/>
            <a:ext cx="3456385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probablemente 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&gt;50% fuera del ± </a:t>
            </a:r>
            <a:r>
              <a:rPr lang="el-GR" sz="1600" b="1" dirty="0" smtClean="0">
                <a:latin typeface="Gill Sans MT (Títulos)"/>
              </a:rPr>
              <a:t>Δ</a:t>
            </a:r>
            <a:r>
              <a:rPr lang="es-ES" sz="1600" b="1" dirty="0" smtClean="0">
                <a:latin typeface="Gill Sans MT (Títulos)"/>
              </a:rPr>
              <a:t> 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5940946" y="1557586"/>
            <a:ext cx="1553966" cy="25922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6517010" y="4653930"/>
            <a:ext cx="2376263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  y clínicamente relevante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5868938" y="4005858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7093074" y="4005858"/>
            <a:ext cx="432048" cy="360040"/>
          </a:xfrm>
          <a:prstGeom prst="downArrow">
            <a:avLst/>
          </a:prstGeom>
          <a:scene3d>
            <a:camera prst="orthographicFront">
              <a:rot lat="0" lon="0" rev="21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220866" y="583915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No ATE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530" y="1915610"/>
            <a:ext cx="5673242" cy="324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3229722" y="5580742"/>
            <a:ext cx="3863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ea typeface="Times New Roman" pitchFamily="18" charset="0"/>
                <a:cs typeface="AdvPSPAL-R"/>
              </a:rPr>
              <a:t>Casos dudosos/no concluyentes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40746" y="1773610"/>
            <a:ext cx="2016224" cy="3384376"/>
          </a:xfrm>
          <a:prstGeom prst="rect">
            <a:avLst/>
          </a:prstGeom>
          <a:noFill/>
          <a:ln w="349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858026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 bwMode="auto">
          <a:xfrm>
            <a:off x="2643968" y="1429530"/>
            <a:ext cx="525716" cy="17859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01488" y="981522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El IC95% sobrepasa el margen de equivalencia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360934" y="3498058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no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501488" y="1582706"/>
            <a:ext cx="3429024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No 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hay seguridad de que exista diferencia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(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pues es estadísticamente no significativa)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01488" y="2403098"/>
            <a:ext cx="3429024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s-ES" sz="1400" dirty="0" smtClean="0">
                <a:latin typeface="Gill Sans MT (Títulos)"/>
              </a:rPr>
              <a:t>Probabilidad de diferencia clínicamente relevante es &lt; 50% (la mayor parte del IC está en el rango de equivalencia)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Gill Sans MT (Títulos)"/>
              <a:ea typeface="Times New Roman" pitchFamily="18" charset="0"/>
              <a:cs typeface="AdvPSPAL-R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17010" y="3357786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ATE</a:t>
            </a:r>
            <a:endParaRPr lang="es-ES" b="1" dirty="0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1764482" y="4573200"/>
            <a:ext cx="7309098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  <a:latin typeface="Gill Sans MT (Títulos)"/>
              </a:rPr>
              <a:t>Excepción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: probabilidad reducida de resultado fuera de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(calculadora de </a:t>
            </a:r>
            <a:r>
              <a:rPr lang="es-ES" sz="1600" i="1" dirty="0" smtClean="0">
                <a:solidFill>
                  <a:srgbClr val="002060"/>
                </a:solidFill>
                <a:latin typeface="Gill Sans MT (Títulos)"/>
              </a:rPr>
              <a:t>Shakespeare et al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o por la regla empírica o de las tres sigmas)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1764482" y="5365288"/>
            <a:ext cx="7004536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ATE en mayoría de los pacientes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  <a:sym typeface="Wingdings" pitchFamily="2" charset="2"/>
              </a:rPr>
              <a:t> considerar criterios secundarios </a:t>
            </a:r>
          </a:p>
          <a:p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dvPSPAL-R"/>
              </a:rPr>
              <a:t>En todo caso, esta consideración como ATE deber ser bien argumentada</a:t>
            </a:r>
            <a:endParaRPr lang="es-ES" sz="1600" dirty="0">
              <a:solidFill>
                <a:srgbClr val="FF0000"/>
              </a:solidFill>
              <a:latin typeface="Gill Sans MT (Títulos)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1360934" y="3943142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517010" y="3913524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29456" y="6352505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200" dirty="0" smtClean="0"/>
              <a:t>Shakespeare TP, </a:t>
            </a:r>
            <a:r>
              <a:rPr lang="en-GB" sz="1200" dirty="0" err="1" smtClean="0"/>
              <a:t>Gebski</a:t>
            </a:r>
            <a:r>
              <a:rPr lang="en-GB" sz="1200" dirty="0" smtClean="0"/>
              <a:t> VJ, </a:t>
            </a:r>
            <a:r>
              <a:rPr lang="en-GB" sz="1200" dirty="0" err="1" smtClean="0"/>
              <a:t>Veness</a:t>
            </a:r>
            <a:r>
              <a:rPr lang="en-GB" sz="1200" dirty="0" smtClean="0"/>
              <a:t> MJ, </a:t>
            </a:r>
            <a:r>
              <a:rPr lang="en-GB" sz="1200" dirty="0" err="1" smtClean="0"/>
              <a:t>Simes</a:t>
            </a:r>
            <a:r>
              <a:rPr lang="en-GB" sz="1200" dirty="0" smtClean="0"/>
              <a:t> J. Improving the interpretation of clinical studies by use of confidence levels, clinical significance curves, and risk-benefit contours. Lancet 2001; 357: 1349-1353.</a:t>
            </a:r>
            <a:endParaRPr lang="es-ES" sz="1200" dirty="0" smtClean="0"/>
          </a:p>
        </p:txBody>
      </p:sp>
      <p:sp>
        <p:nvSpPr>
          <p:cNvPr id="34" name="33 Flecha curvada hacia la derecha"/>
          <p:cNvSpPr/>
          <p:nvPr/>
        </p:nvSpPr>
        <p:spPr>
          <a:xfrm>
            <a:off x="1476450" y="4293890"/>
            <a:ext cx="288032" cy="576064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5 CuadroTexto"/>
          <p:cNvSpPr txBox="1">
            <a:spLocks noChangeArrowheads="1"/>
          </p:cNvSpPr>
          <p:nvPr/>
        </p:nvSpPr>
        <p:spPr bwMode="auto">
          <a:xfrm>
            <a:off x="1044402" y="909514"/>
            <a:ext cx="1872208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Probable equivalencia clínica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1" grpId="0" animBg="1"/>
      <p:bldP spid="12" grpId="0"/>
      <p:bldP spid="16" grpId="0" animBg="1"/>
      <p:bldP spid="17" grpId="0" animBg="1"/>
      <p:bldP spid="18" grpId="0" animBg="1"/>
      <p:bldP spid="21" grpId="0"/>
      <p:bldP spid="22" grpId="0"/>
      <p:bldP spid="30" grpId="0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1072340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429522" y="4941962"/>
            <a:ext cx="7072362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El </a:t>
            </a:r>
            <a:r>
              <a:rPr lang="es-ES" sz="1600" dirty="0">
                <a:solidFill>
                  <a:srgbClr val="002060"/>
                </a:solidFill>
                <a:latin typeface="Gill Sans MT (Títulos)"/>
              </a:rPr>
              <a:t>IC95% es suficientemente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estrecho, siempre inferior </a:t>
            </a:r>
            <a:r>
              <a:rPr lang="es-ES" sz="1600" dirty="0">
                <a:solidFill>
                  <a:srgbClr val="002060"/>
                </a:solidFill>
                <a:latin typeface="Gill Sans MT (Títulos)"/>
              </a:rPr>
              <a:t>al intervalo de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equivalencia.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3189822" y="1643844"/>
            <a:ext cx="525716" cy="17859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01488" y="1715282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Existe diferencia estadísticamente significativa</a:t>
            </a: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2196530" y="3573810"/>
            <a:ext cx="3456383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probablemente irrelevante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&gt;50% fuera del ± </a:t>
            </a:r>
            <a:r>
              <a:rPr lang="el-GR" sz="1600" b="1" dirty="0" smtClean="0">
                <a:latin typeface="Gill Sans MT (Títulos)"/>
              </a:rPr>
              <a:t>Δ</a:t>
            </a:r>
            <a:r>
              <a:rPr lang="es-ES" sz="1600" b="1" dirty="0" smtClean="0">
                <a:latin typeface="Gill Sans MT (Títulos)"/>
              </a:rPr>
              <a:t> 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08898" y="2402518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Mayor parte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 del IC95% dentro del 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intervalo ± </a:t>
            </a:r>
            <a:r>
              <a:rPr lang="el-GR" sz="1400" dirty="0" smtClean="0">
                <a:latin typeface="Gill Sans MT (Títulos)"/>
                <a:ea typeface="Times New Roman" pitchFamily="18" charset="0"/>
                <a:cs typeface="AdvPSPAL-R"/>
              </a:rPr>
              <a:t>Δ</a:t>
            </a:r>
            <a:endParaRPr lang="es-ES" sz="1400" dirty="0" smtClean="0">
              <a:latin typeface="Gill Sans MT (Títulos)"/>
              <a:ea typeface="Times New Roman" pitchFamily="18" charset="0"/>
              <a:cs typeface="AdvPSPAL-R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836490" y="5793022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no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92566" y="5652750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ATE</a:t>
            </a:r>
            <a:endParaRPr lang="es-ES" b="1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1836490" y="6238106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992566" y="6208488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8" grpId="0"/>
      <p:bldP spid="9" grpId="0" animBg="1"/>
      <p:bldP spid="13" grpId="0"/>
      <p:bldP spid="14" grpId="0" animBg="1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909514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 bwMode="auto">
          <a:xfrm>
            <a:off x="3715538" y="980952"/>
            <a:ext cx="525716" cy="228601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01488" y="1611365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IC95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% mayoritariamente fuera del margen de equivalencia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01488" y="2259437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Diferencia estadísticamente no significativa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508898" y="1178736"/>
            <a:ext cx="342902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Medida del riesgo fuera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 del intervalo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±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1620466" y="4527646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no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1576958" y="3837184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733034" y="3807566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  <p:sp>
        <p:nvSpPr>
          <p:cNvPr id="37" name="36 Flecha curvada hacia la izquierda"/>
          <p:cNvSpPr/>
          <p:nvPr/>
        </p:nvSpPr>
        <p:spPr>
          <a:xfrm flipH="1">
            <a:off x="1548458" y="5157986"/>
            <a:ext cx="360040" cy="432048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1908498" y="5446018"/>
            <a:ext cx="3960440" cy="3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Obtener evidencia de mayor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precisión:</a:t>
            </a:r>
            <a:endParaRPr lang="es-E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5 CuadroTexto"/>
          <p:cNvSpPr txBox="1">
            <a:spLocks noChangeArrowheads="1"/>
          </p:cNvSpPr>
          <p:nvPr/>
        </p:nvSpPr>
        <p:spPr bwMode="auto">
          <a:xfrm>
            <a:off x="1476450" y="962712"/>
            <a:ext cx="2160240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Posible diferencia relevante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908498" y="5013970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1066800" algn="l"/>
              </a:tabLst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Falta de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evidencia de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diferencia, considerar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antes lo siguiente:</a:t>
            </a:r>
            <a:endParaRPr lang="es-ES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364882" y="5446018"/>
            <a:ext cx="2520280" cy="3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 (M reducida)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CI</a:t>
            </a:r>
            <a:endParaRPr lang="es-E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1908498" y="5899542"/>
            <a:ext cx="3960440" cy="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Comprobar resultados de los fármacos frente a comparadores comunes</a:t>
            </a:r>
            <a:endParaRPr lang="es-E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5796930" y="5961687"/>
            <a:ext cx="2520280" cy="3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similares</a:t>
            </a:r>
            <a:endParaRPr lang="es-E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796930" y="6271195"/>
            <a:ext cx="3348658" cy="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diferentes (uno significativamente mejor que estándar)</a:t>
            </a:r>
            <a:endParaRPr lang="es-E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733034" y="4509914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ATE</a:t>
            </a:r>
            <a:endParaRPr lang="es-ES" b="1" dirty="0"/>
          </a:p>
        </p:txBody>
      </p:sp>
      <p:sp>
        <p:nvSpPr>
          <p:cNvPr id="23" name="22 Rectángulo"/>
          <p:cNvSpPr/>
          <p:nvPr/>
        </p:nvSpPr>
        <p:spPr>
          <a:xfrm>
            <a:off x="7813154" y="4365898"/>
            <a:ext cx="43473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3200" b="1" dirty="0" smtClean="0">
                <a:ln/>
                <a:solidFill>
                  <a:schemeClr val="accent3"/>
                </a:solidFill>
                <a:latin typeface="Gill Sans MT (Títulos)"/>
              </a:rPr>
              <a:t>?</a:t>
            </a:r>
            <a:endParaRPr lang="es-E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4" name="23 Abrir corchete"/>
          <p:cNvSpPr/>
          <p:nvPr/>
        </p:nvSpPr>
        <p:spPr>
          <a:xfrm>
            <a:off x="5796930" y="5950074"/>
            <a:ext cx="45719" cy="837506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5" grpId="0"/>
      <p:bldP spid="36" grpId="0" animBg="1"/>
      <p:bldP spid="37" grpId="0" animBg="1"/>
      <p:bldP spid="39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379468" y="905375"/>
            <a:ext cx="2617262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INTERPRETACIÓN DE LA DIFERENCIA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918" y="143646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9456" y="6188164"/>
            <a:ext cx="78918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Situación 1: Cuando la diferencia de eficacia </a:t>
            </a:r>
            <a:r>
              <a:rPr kumimoji="0" lang="es-ES" sz="1500" b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no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supone un perjuicio grave/irreversible.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Situación 2: Cuando la diferencia de eficacia </a:t>
            </a:r>
            <a:r>
              <a:rPr kumimoji="0" lang="es-ES" sz="1500" b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sí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supone perjuicio grave /irreversible.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20652" y="2853730"/>
          <a:ext cx="8172622" cy="3108960"/>
        </p:xfrm>
        <a:graphic>
          <a:graphicData uri="http://schemas.openxmlformats.org/drawingml/2006/table">
            <a:tbl>
              <a:tblPr/>
              <a:tblGrid>
                <a:gridCol w="3924150"/>
                <a:gridCol w="2160240"/>
                <a:gridCol w="2088232"/>
              </a:tblGrid>
              <a:tr h="629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Interpretación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(diferencia</a:t>
                      </a:r>
                      <a:r>
                        <a:rPr lang="es-ES" sz="1400" i="1" baseline="0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</a:t>
                      </a:r>
                      <a:r>
                        <a:rPr lang="es-ES" sz="1400" i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con </a:t>
                      </a:r>
                      <a:r>
                        <a:rPr lang="es-ES" sz="1400" i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significación estadística + relevancia clínica)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Posicionamiento Recomendado 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situación </a:t>
                      </a: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Posicionamiento Recomendado 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situación </a:t>
                      </a: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2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A. EQUIVALENTE</a:t>
                      </a:r>
                      <a:r>
                        <a:rPr lang="es-ES" sz="1400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 (estadística y clínicamente)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B.CLÍNICAMENTE EQUIVALENTE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(diferencia irrelevante)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C. PROBABLE EQUIVALENCIA CLÍNICA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ATE* 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D.DIFERENCIA PROBABLEMENTE IRRELEVANTE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E. POSIBLE DIFERENCIA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ATE*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F. DIFERENCIA PROBABLEMENTE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G. DIFERENCIA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79368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76450" y="6934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INTRODUCCIÓN</a:t>
            </a:r>
            <a:endParaRPr lang="es-E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8458" y="16295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Fármacos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96730" y="16295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Indicación</a:t>
            </a: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>
            <a:off x="2844602" y="1773610"/>
            <a:ext cx="360040" cy="1440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492674" y="154887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=</a:t>
            </a:r>
            <a:endParaRPr lang="es-ES" sz="3200" b="1" dirty="0"/>
          </a:p>
        </p:txBody>
      </p:sp>
      <p:sp>
        <p:nvSpPr>
          <p:cNvPr id="13" name="12 Flecha curvada hacia la derecha"/>
          <p:cNvSpPr/>
          <p:nvPr/>
        </p:nvSpPr>
        <p:spPr>
          <a:xfrm>
            <a:off x="1836490" y="2205658"/>
            <a:ext cx="288032" cy="72008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32434" y="1557586"/>
            <a:ext cx="4032448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268538" y="277243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Posicionamiento terapéutico y gestión eficiente</a:t>
            </a:r>
            <a:endParaRPr lang="es-ES" b="1" dirty="0"/>
          </a:p>
        </p:txBody>
      </p:sp>
      <p:sp>
        <p:nvSpPr>
          <p:cNvPr id="16" name="15 Flecha abajo"/>
          <p:cNvSpPr/>
          <p:nvPr/>
        </p:nvSpPr>
        <p:spPr>
          <a:xfrm>
            <a:off x="4284762" y="3285778"/>
            <a:ext cx="1008112" cy="21602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988618" y="4965769"/>
            <a:ext cx="381642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/>
              <a:t>No sólo por seleccionar el más económico sino por promover la competencia de precios en los procesos de adquisición.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844602" y="3866972"/>
            <a:ext cx="1714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dirty="0" smtClean="0">
                <a:latin typeface="Gill Sans MT (Títulos)"/>
              </a:rPr>
              <a:t>Consideración como ATE</a:t>
            </a:r>
            <a:endParaRPr lang="es-ES" sz="1500" dirty="0"/>
          </a:p>
        </p:txBody>
      </p:sp>
      <p:sp>
        <p:nvSpPr>
          <p:cNvPr id="20" name="19 Rectángulo"/>
          <p:cNvSpPr/>
          <p:nvPr/>
        </p:nvSpPr>
        <p:spPr>
          <a:xfrm>
            <a:off x="4920641" y="3863583"/>
            <a:ext cx="256743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Gill Sans MT (Títulos)"/>
              </a:rPr>
              <a:t>MINIMIZACIÓN DE COSTES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416238" y="4009848"/>
            <a:ext cx="357190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15538" y="28652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i="1" dirty="0" smtClean="0"/>
              <a:t>EJEMPLO</a:t>
            </a:r>
            <a:endParaRPr lang="es-ES" sz="6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7840" t="29308" r="6234" b="12098"/>
          <a:stretch>
            <a:fillRect/>
          </a:stretch>
        </p:blipFill>
        <p:spPr bwMode="auto">
          <a:xfrm>
            <a:off x="1572398" y="1858158"/>
            <a:ext cx="7180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1345" y="214314"/>
            <a:ext cx="1521251" cy="15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098276" y="286522"/>
            <a:ext cx="7903674" cy="1195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59994" y="1557586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Fénix-Caballero S, Alegre-del Rey EJ</a:t>
            </a:r>
            <a:endParaRPr lang="es-ES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5208" y="2846148"/>
            <a:ext cx="121444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OBJETIVO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6646" y="3547257"/>
            <a:ext cx="74295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u="sng" dirty="0" smtClean="0">
                <a:solidFill>
                  <a:srgbClr val="FF0000"/>
                </a:solidFill>
              </a:rPr>
              <a:t>Objetivo principal: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/>
              <a:t>Analizar la eficacia y seguridad relativa de los cuatro fármacos biológicos indicados en </a:t>
            </a:r>
            <a:r>
              <a:rPr lang="es-ES" sz="1400" dirty="0" err="1" smtClean="0"/>
              <a:t>PsA</a:t>
            </a:r>
            <a:r>
              <a:rPr lang="es-ES" sz="1400" dirty="0" smtClean="0"/>
              <a:t> (</a:t>
            </a:r>
            <a:r>
              <a:rPr lang="es-ES" sz="1400" dirty="0" err="1" smtClean="0"/>
              <a:t>adalimumab</a:t>
            </a:r>
            <a:r>
              <a:rPr lang="es-ES" sz="1400" dirty="0" smtClean="0"/>
              <a:t>, </a:t>
            </a:r>
            <a:r>
              <a:rPr lang="es-ES" sz="1400" dirty="0" err="1" smtClean="0"/>
              <a:t>etanercept</a:t>
            </a:r>
            <a:r>
              <a:rPr lang="es-ES" sz="1400" dirty="0" smtClean="0"/>
              <a:t>, </a:t>
            </a:r>
            <a:r>
              <a:rPr lang="es-ES" sz="1400" dirty="0" err="1" smtClean="0"/>
              <a:t>infliximab</a:t>
            </a:r>
            <a:r>
              <a:rPr lang="es-ES" sz="1400" dirty="0" smtClean="0"/>
              <a:t> y </a:t>
            </a:r>
            <a:r>
              <a:rPr lang="es-ES" sz="1400" dirty="0" err="1" smtClean="0"/>
              <a:t>golimumab</a:t>
            </a:r>
            <a:r>
              <a:rPr lang="es-ES" sz="1400" dirty="0" smtClean="0"/>
              <a:t>) en pacientes con </a:t>
            </a:r>
            <a:r>
              <a:rPr lang="es-ES" sz="1400" dirty="0" err="1" smtClean="0"/>
              <a:t>PsA</a:t>
            </a:r>
            <a:r>
              <a:rPr lang="es-ES" sz="1400" dirty="0" smtClean="0"/>
              <a:t> refractaria utilizando comparaciones directas e indirectas frente a un comparador común.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358084" y="5118893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u="sng" dirty="0" smtClean="0">
                <a:solidFill>
                  <a:srgbClr val="FF0000"/>
                </a:solidFill>
              </a:rPr>
              <a:t>Objetivo secundario:</a:t>
            </a:r>
          </a:p>
          <a:p>
            <a:endParaRPr lang="es-ES" sz="1400" b="1" dirty="0" smtClean="0"/>
          </a:p>
          <a:p>
            <a:r>
              <a:rPr lang="es-ES" sz="1400" dirty="0" smtClean="0"/>
              <a:t>Comprobar si estos cuatro fármacos pueden ser considerados alternativas terapéuticas equivalentes en esta indicación.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3017118" y="1843338"/>
            <a:ext cx="35719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159994" y="1892751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Hospital Universitario de Puerto Real</a:t>
            </a:r>
            <a:endParaRPr lang="es-ES" sz="14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16410" y="1197546"/>
            <a:ext cx="135732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MÉTODOS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92986" y="378015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Fase III</a:t>
            </a:r>
          </a:p>
          <a:p>
            <a:r>
              <a:rPr lang="es-ES" sz="1400" b="1" dirty="0" smtClean="0"/>
              <a:t>Doble-ciego</a:t>
            </a:r>
          </a:p>
          <a:p>
            <a:r>
              <a:rPr lang="es-ES" sz="1400" b="1" dirty="0" smtClean="0"/>
              <a:t>Controlado con placebo</a:t>
            </a:r>
            <a:endParaRPr lang="es-ES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21878" y="3780154"/>
            <a:ext cx="392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No </a:t>
            </a:r>
            <a:r>
              <a:rPr lang="es-ES" sz="1400" b="1" dirty="0" err="1" smtClean="0"/>
              <a:t>tto</a:t>
            </a:r>
            <a:r>
              <a:rPr lang="es-ES" sz="1400" b="1" dirty="0" smtClean="0"/>
              <a:t> previo con terapia biológica</a:t>
            </a:r>
          </a:p>
          <a:p>
            <a:r>
              <a:rPr lang="es-ES" sz="1400" b="1" dirty="0" smtClean="0"/>
              <a:t>Evaluación eficacia a 24 semanas o próxima</a:t>
            </a:r>
          </a:p>
          <a:p>
            <a:r>
              <a:rPr lang="es-ES" sz="1400" b="1" dirty="0" smtClean="0"/>
              <a:t>Respuesta inadecuada a FAME</a:t>
            </a:r>
            <a:endParaRPr lang="es-ES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2250110" y="3733000"/>
            <a:ext cx="6715172" cy="857256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72266" y="1917626"/>
            <a:ext cx="2571768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BÚSQUEDA DE ENSAYOS CLÍNICOS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57448" y="2732868"/>
            <a:ext cx="221457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Comparaciones publicadas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143464" y="2709714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Estudios que compararan GOL, ADA, ETN y/o INF en </a:t>
            </a:r>
            <a:r>
              <a:rPr lang="es-ES" sz="1400" b="1" dirty="0" err="1" smtClean="0"/>
              <a:t>PsA</a:t>
            </a:r>
            <a:r>
              <a:rPr lang="es-ES" sz="1400" b="1" dirty="0" smtClean="0"/>
              <a:t>, y que incluyeran ACR50 a la semana 24, o próxima, como variable de estudio.</a:t>
            </a:r>
            <a:endParaRPr lang="es-ES" sz="1400" b="1" dirty="0"/>
          </a:p>
        </p:txBody>
      </p:sp>
      <p:sp>
        <p:nvSpPr>
          <p:cNvPr id="17" name="16 Rectángulo"/>
          <p:cNvSpPr/>
          <p:nvPr/>
        </p:nvSpPr>
        <p:spPr>
          <a:xfrm>
            <a:off x="1044402" y="3736420"/>
            <a:ext cx="1169011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CI 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ajustada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116410" y="4869954"/>
            <a:ext cx="7957170" cy="1845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1404442" y="486995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Variable principal para </a:t>
            </a:r>
          </a:p>
          <a:p>
            <a:pPr algn="ctr"/>
            <a:r>
              <a:rPr lang="es-ES" sz="1600" b="1" dirty="0" smtClean="0"/>
              <a:t>determinación de la equivalencia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391714" y="614693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6"/>
                </a:solidFill>
              </a:rPr>
              <a:t>Se consideró que la variable ACR50 era la de mayor relevancia clínica para comparar la eficacia de los fármacos entre sí y constatar si podrían considerarse ATE.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831130" y="4941962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ACR50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476450" y="5590034"/>
            <a:ext cx="73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u="sng" dirty="0" smtClean="0"/>
              <a:t>ACR:</a:t>
            </a:r>
            <a:r>
              <a:rPr lang="es-ES" sz="1400" dirty="0" smtClean="0"/>
              <a:t> </a:t>
            </a:r>
            <a:r>
              <a:rPr lang="es-ES" sz="1400" dirty="0" smtClean="0"/>
              <a:t>índice de afectación de articulaciones basado en la reducción del 20%, 50% y 70% de articulaciones inflamadas/dolorosas</a:t>
            </a:r>
            <a:endParaRPr lang="es-ES" sz="1400" dirty="0"/>
          </a:p>
        </p:txBody>
      </p:sp>
      <p:sp>
        <p:nvSpPr>
          <p:cNvPr id="27" name="26 Flecha derecha"/>
          <p:cNvSpPr/>
          <p:nvPr/>
        </p:nvSpPr>
        <p:spPr>
          <a:xfrm>
            <a:off x="5220866" y="5085978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  <p:bldP spid="15" grpId="0"/>
      <p:bldP spid="17" grpId="0"/>
      <p:bldP spid="21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72834" y="1053530"/>
            <a:ext cx="2571768" cy="307777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SELECCIÓN DEL DELTA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7042" y="3995855"/>
            <a:ext cx="45005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En el peor de los casos, un fármaco cuya RAR e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IC95%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se mantuvieran en este intervalo, conservaría al menos la mitad del efecto de los tratamientos.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770" y="3337723"/>
            <a:ext cx="2428892" cy="330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332434" y="139647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 smtClean="0"/>
              <a:t>Magnitud orientativa del valor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</a:t>
            </a:r>
            <a:r>
              <a:rPr lang="es-ES" sz="1400" dirty="0" smtClean="0"/>
              <a:t> </a:t>
            </a:r>
            <a:r>
              <a:rPr lang="es-ES" sz="1400" dirty="0" smtClean="0"/>
              <a:t>la </a:t>
            </a:r>
            <a:r>
              <a:rPr lang="es-ES" sz="1400" dirty="0" smtClean="0"/>
              <a:t>mitad de la RAR obtenida en el </a:t>
            </a:r>
            <a:r>
              <a:rPr lang="es-ES" sz="1400" dirty="0" smtClean="0"/>
              <a:t>m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etanálisis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de los 4 ECA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(calculadora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de J.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Primo).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29522" y="2929728"/>
            <a:ext cx="1571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u="sng" dirty="0" smtClean="0">
                <a:latin typeface="Arial" pitchFamily="34" charset="0"/>
                <a:ea typeface="Times New Roman" pitchFamily="18" charset="0"/>
                <a:cs typeface="AdvPSPAL-R" charset="0"/>
              </a:rPr>
              <a:t>Gráficamente.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858414" y="35672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=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16%, (mitad de RAR obtenida en el metanálisis). </a:t>
            </a:r>
          </a:p>
        </p:txBody>
      </p:sp>
      <p:sp>
        <p:nvSpPr>
          <p:cNvPr id="19" name="18 Flecha derecha"/>
          <p:cNvSpPr/>
          <p:nvPr/>
        </p:nvSpPr>
        <p:spPr>
          <a:xfrm>
            <a:off x="3929852" y="4001298"/>
            <a:ext cx="357190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929852" y="4853111"/>
            <a:ext cx="478634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En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ausencia de un criterio clínico consensuado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sobre la magnitud de dicho valor delta, y teniendo en cuenta que el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fracaso a un primer tratamiento biológico puede ser recuperado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con una segunda línea de tratamiento, consideramos que un valor delta del </a:t>
            </a:r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dvPSPAL-R" charset="0"/>
              </a:rPr>
              <a:t>16%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puede ser aceptable como criterio clínico de no-inferioridad.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686" y="1000902"/>
            <a:ext cx="1928826" cy="16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1836490" y="2072472"/>
          <a:ext cx="6000792" cy="674376"/>
        </p:xfrm>
        <a:graphic>
          <a:graphicData uri="http://schemas.openxmlformats.org/drawingml/2006/table">
            <a:tbl>
              <a:tblPr/>
              <a:tblGrid>
                <a:gridCol w="1500198"/>
                <a:gridCol w="2428892"/>
                <a:gridCol w="990421"/>
                <a:gridCol w="1081281"/>
              </a:tblGrid>
              <a:tr h="14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Variable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Diferencia 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riesgo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combinada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NNT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I</a:t>
                      </a:r>
                      <a:r>
                        <a:rPr lang="fr-FR" sz="1200" b="1" i="1" baseline="30000" dirty="0" smtClean="0">
                          <a:latin typeface="AdvPSPAL-R"/>
                          <a:ea typeface="Times New Roman"/>
                          <a:cs typeface="AdvPSPAL-R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ACR50 </a:t>
                      </a:r>
                      <a:r>
                        <a:rPr lang="pt-BR" sz="1200" b="1" i="1" dirty="0">
                          <a:latin typeface="AdvPSPAL-R"/>
                          <a:ea typeface="Times New Roman"/>
                          <a:cs typeface="AdvPSPAL-R"/>
                        </a:rPr>
                        <a:t>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32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(28 a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37)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 (3 a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4)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0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86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3638" y="1286654"/>
            <a:ext cx="2571768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COMPARACIÓN INDIRECTA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86844" y="6144439"/>
            <a:ext cx="221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RAM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de los 4 fármacos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059" y="1429530"/>
            <a:ext cx="1757453" cy="25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358084" y="3358356"/>
            <a:ext cx="5642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* Con la calculadora ITC (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Indirect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Treatment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Comparisons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, de la Agencia Canadiense de Evaluación de tecnologías Sanitarias) </a:t>
            </a:r>
            <a:endParaRPr lang="es-ES" sz="1100" i="1" dirty="0"/>
          </a:p>
        </p:txBody>
      </p:sp>
      <p:sp>
        <p:nvSpPr>
          <p:cNvPr id="19" name="18 Rectángulo"/>
          <p:cNvSpPr/>
          <p:nvPr/>
        </p:nvSpPr>
        <p:spPr>
          <a:xfrm>
            <a:off x="1643836" y="1929596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ADA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643836" y="2429662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ETN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43836" y="2929728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GOL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2572530" y="2501100"/>
            <a:ext cx="2643206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72926" y="2429662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INF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4642" y="2205658"/>
            <a:ext cx="92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ACR50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72596" y="18767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Se evaluó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01092" y="273405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CI por el método </a:t>
            </a:r>
            <a:r>
              <a:rPr lang="es-ES" sz="1600" b="1" dirty="0" err="1" smtClean="0">
                <a:solidFill>
                  <a:srgbClr val="FF0000"/>
                </a:solidFill>
              </a:rPr>
              <a:t>Bucher</a:t>
            </a:r>
            <a:r>
              <a:rPr lang="es-ES" sz="1600" b="1" dirty="0" smtClean="0">
                <a:solidFill>
                  <a:srgbClr val="FF0000"/>
                </a:solidFill>
              </a:rPr>
              <a:t> *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215208" y="419132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Se analizaron los resultados gráficamente</a:t>
            </a:r>
            <a:endParaRPr lang="es-ES" sz="1400" b="1" dirty="0"/>
          </a:p>
        </p:txBody>
      </p:sp>
      <p:sp>
        <p:nvSpPr>
          <p:cNvPr id="30" name="29 Rectángulo"/>
          <p:cNvSpPr/>
          <p:nvPr/>
        </p:nvSpPr>
        <p:spPr>
          <a:xfrm>
            <a:off x="1215208" y="4834270"/>
            <a:ext cx="764386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Puesto que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podría tomar otros valores, se realizó un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análisis de sensibilidad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tomando un valor delta mayor y menor (10% y 20%), y valorando de nuevo los resultados obtenidos por cada fármaco. </a:t>
            </a:r>
            <a:endParaRPr lang="es-ES" sz="1600" dirty="0" smtClean="0"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072332" y="578724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34" charset="0"/>
                <a:ea typeface="Times New Roman" pitchFamily="18" charset="0"/>
                <a:cs typeface="AdvPSPAL-R"/>
              </a:rPr>
              <a:t>SEGURIDAD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dvPSPAL-R"/>
              </a:rPr>
              <a:t>: </a:t>
            </a:r>
            <a:endParaRPr lang="es-ES" dirty="0"/>
          </a:p>
        </p:txBody>
      </p:sp>
      <p:sp>
        <p:nvSpPr>
          <p:cNvPr id="34" name="33 Rectángulo"/>
          <p:cNvSpPr/>
          <p:nvPr/>
        </p:nvSpPr>
        <p:spPr>
          <a:xfrm>
            <a:off x="5715802" y="6049846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Estudio comparativo indirecto </a:t>
            </a:r>
          </a:p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(método de </a:t>
            </a:r>
            <a:r>
              <a:rPr lang="es-ES" sz="1400" b="1" dirty="0" err="1" smtClean="0">
                <a:latin typeface="Arial" pitchFamily="34" charset="0"/>
                <a:ea typeface="Times New Roman" pitchFamily="18" charset="0"/>
                <a:cs typeface="AdvPSPAL-R"/>
              </a:rPr>
              <a:t>Bucher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)</a:t>
            </a:r>
            <a:endParaRPr lang="es-ES" sz="1400" b="1" dirty="0"/>
          </a:p>
        </p:txBody>
      </p:sp>
      <p:sp>
        <p:nvSpPr>
          <p:cNvPr id="35" name="34 Flecha derecha"/>
          <p:cNvSpPr/>
          <p:nvPr/>
        </p:nvSpPr>
        <p:spPr>
          <a:xfrm>
            <a:off x="5001422" y="6215876"/>
            <a:ext cx="571504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4929984" y="4312179"/>
            <a:ext cx="2883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RAR y sus IC95% dentro de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±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 Δ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endParaRPr lang="es-ES" sz="1400" b="1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3644100" y="447708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072860" y="1429530"/>
            <a:ext cx="164307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accent6"/>
                </a:solidFill>
              </a:rPr>
              <a:t>Mejor resultado numérico frente a placebo </a:t>
            </a:r>
            <a:endParaRPr lang="es-ES" sz="1400" b="1" dirty="0">
              <a:solidFill>
                <a:schemeClr val="accent6"/>
              </a:solidFill>
            </a:endParaRPr>
          </a:p>
        </p:txBody>
      </p:sp>
      <p:sp>
        <p:nvSpPr>
          <p:cNvPr id="33" name="32 Flecha arriba"/>
          <p:cNvSpPr/>
          <p:nvPr/>
        </p:nvSpPr>
        <p:spPr>
          <a:xfrm>
            <a:off x="5787240" y="2215348"/>
            <a:ext cx="285752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866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30" grpId="0" animBg="1"/>
      <p:bldP spid="31" grpId="0"/>
      <p:bldP spid="34" grpId="0"/>
      <p:bldP spid="35" grpId="0" animBg="1"/>
      <p:bldP spid="36" grpId="0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072596" y="1286654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Comparaciones publicadas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2332" y="2143910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Atteno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et al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.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“Comparison of effectiveness and safety of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infliximab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etanercept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and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adalimumab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in psoriatic arthritis patients who experienced an inadequate response to previous disease-modifying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antirheumatic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drugs”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.</a:t>
            </a:r>
            <a:endParaRPr kumimoji="0" lang="en-GB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57850" y="2954012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400" dirty="0" smtClean="0"/>
              <a:t>Se determina ACR20, pero no ACR50 ni ACR70, variables consideradas de mayor relevancia clínica. </a:t>
            </a:r>
            <a:endParaRPr lang="es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1285884" y="2954012"/>
            <a:ext cx="400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400" dirty="0" smtClean="0"/>
              <a:t>Compara ADA, ETN e INF. </a:t>
            </a:r>
          </a:p>
          <a:p>
            <a:pPr>
              <a:buBlip>
                <a:blip r:embed="rId3"/>
              </a:buBlip>
            </a:pPr>
            <a:r>
              <a:rPr lang="es-ES" sz="1400" dirty="0" smtClean="0"/>
              <a:t>No ciego, (N=100 pacientes). </a:t>
            </a:r>
          </a:p>
          <a:p>
            <a:pPr>
              <a:buBlip>
                <a:blip r:embed="rId3"/>
              </a:buBlip>
            </a:pPr>
            <a:r>
              <a:rPr lang="es-ES" sz="1400" dirty="0" smtClean="0"/>
              <a:t>Uso discrecional de MTX, que favorece a INF.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214446" y="2954012"/>
            <a:ext cx="7715304" cy="78581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Blip>
                <a:blip r:embed="rId3"/>
              </a:buBlip>
            </a:pPr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85884" y="4872671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Metanálisis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: incluye 6 ECA 2 de ADA, 2 de ETN y 2 de INF, todos frente a placebo.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Las variables de eficacia son evaluadas a la semana 12-14, tiempo que consideramos insuficiente para valorar la respuesta del paciente al fármaco.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No se detectan diferencias significativas en la respuesta ACR20 entre los tres fármacos, si bien el poder estadístico es bajo y en consecuencia los intervalos de confianza son demasiado amplios para extraer conclusiones.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72332" y="4192458"/>
            <a:ext cx="807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err="1" smtClean="0"/>
              <a:t>Saad</a:t>
            </a:r>
            <a:r>
              <a:rPr lang="en-GB" sz="1400" b="1" u="sng" dirty="0" smtClean="0"/>
              <a:t> et al., </a:t>
            </a:r>
            <a:r>
              <a:rPr lang="en-GB" sz="1400" b="1" i="1" u="sng" dirty="0" smtClean="0"/>
              <a:t>“Risks and benefits of </a:t>
            </a:r>
            <a:r>
              <a:rPr lang="en-GB" sz="1400" b="1" i="1" u="sng" dirty="0" err="1" smtClean="0"/>
              <a:t>tumor</a:t>
            </a:r>
            <a:r>
              <a:rPr lang="en-GB" sz="1400" b="1" i="1" u="sng" dirty="0" smtClean="0"/>
              <a:t> necrosis factor-alpha inhibitors in the Management of psoriatic </a:t>
            </a:r>
            <a:r>
              <a:rPr lang="en-GB" sz="1400" b="1" i="1" u="sng" dirty="0" err="1" smtClean="0"/>
              <a:t>artritis</a:t>
            </a:r>
            <a:r>
              <a:rPr lang="en-GB" sz="1400" b="1" i="1" u="sng" dirty="0" smtClean="0"/>
              <a:t>: systematic review and </a:t>
            </a:r>
            <a:r>
              <a:rPr lang="en-GB" sz="1400" b="1" i="1" u="sng" dirty="0" err="1" smtClean="0"/>
              <a:t>metanálisis</a:t>
            </a:r>
            <a:r>
              <a:rPr lang="en-GB" sz="1400" b="1" i="1" u="sng" dirty="0" smtClean="0"/>
              <a:t> of randomized controlled trials”.</a:t>
            </a:r>
            <a:endParaRPr lang="es-ES" sz="1400" b="1" u="sng" dirty="0"/>
          </a:p>
        </p:txBody>
      </p:sp>
      <p:sp>
        <p:nvSpPr>
          <p:cNvPr id="20" name="19 Rectángulo"/>
          <p:cNvSpPr/>
          <p:nvPr/>
        </p:nvSpPr>
        <p:spPr>
          <a:xfrm>
            <a:off x="1214446" y="4858554"/>
            <a:ext cx="7715304" cy="142876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Blip>
                <a:blip r:embed="rId3"/>
              </a:buBlip>
            </a:pP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858150" y="3053674"/>
            <a:ext cx="6143668" cy="140039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9" tIns="45725" rIns="91449" bIns="457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 smtClean="0">
              <a:latin typeface="Gill Sans MT (Títulos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 smtClean="0">
                <a:latin typeface="Gill Sans MT (Títulos)"/>
              </a:rPr>
              <a:t>Debilidad de estos estudios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 smtClean="0">
              <a:latin typeface="Gill Sans MT (Títulos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 smtClean="0">
                <a:latin typeface="Gill Sans MT (Títulos)"/>
              </a:rPr>
              <a:t>No incluyen GOL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>
              <a:latin typeface="Gill Sans MT (Títulos)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5287174" y="3501232"/>
            <a:ext cx="785818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6430182" y="335835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CI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50" grpId="0"/>
      <p:bldP spid="15" grpId="0"/>
      <p:bldP spid="16" grpId="0"/>
      <p:bldP spid="17" grpId="0" animBg="1"/>
      <p:bldP spid="2051" grpId="0"/>
      <p:bldP spid="19" grpId="0"/>
      <p:bldP spid="20" grpId="0" animBg="1"/>
      <p:bldP spid="22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42876" y="2072472"/>
          <a:ext cx="8930512" cy="4577567"/>
        </p:xfrm>
        <a:graphic>
          <a:graphicData uri="http://schemas.openxmlformats.org/drawingml/2006/table">
            <a:tbl>
              <a:tblPr/>
              <a:tblGrid>
                <a:gridCol w="967472"/>
                <a:gridCol w="533488"/>
                <a:gridCol w="2000264"/>
                <a:gridCol w="1928826"/>
                <a:gridCol w="1785950"/>
                <a:gridCol w="1714512"/>
              </a:tblGrid>
              <a:tr h="199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ADEPT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Mease et al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IMPACT-2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Infliximab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 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GO-REVEAL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552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Número de pacientes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289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205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 smtClean="0">
                          <a:latin typeface="AdvPSPAL-R"/>
                          <a:ea typeface="Times New Roman"/>
                          <a:cs typeface="AdvPSPAL-R"/>
                        </a:rPr>
                        <a:t>200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405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Criterios de inclusión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Edad &gt; 18 años, AP moderada o severa, al menos 3 articulaciones afectadas, respuesta inadecuada o intolerancia a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Edad 18-70 años, AP con al menos 3 articulaciones afectadas, respuesta inadecuada o intolerancia a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AP con &gt; 5 articulaciones afectadas y CRP &gt; 15mg/L y/o rigidez matinal de &gt; 45 minutos; respuesta inadecuada a DMARD o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AP con al menos 3 articulaciones afectadas, con respuesta no adecuada o insuficiente a NSAID o DMARD.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Tratamiento previo con anti-TNF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No se cita como criterio de exclusión, pero no se incluyen pacientes con tratamiento con anti-TNF previo.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exclusión, además se excluyen pacientes con tratamiento previo con rituximab y natalizumab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1986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Tratamiento concomitante permitido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64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EFICACIA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err="1" smtClean="0">
                          <a:latin typeface="AdvPSPAL-R"/>
                          <a:ea typeface="Times New Roman"/>
                          <a:cs typeface="AdvPSPAL-R"/>
                        </a:rPr>
                        <a:t>Ppal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ACR20 a la semana 12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12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smtClean="0">
                          <a:latin typeface="AdvPSPAL-R"/>
                          <a:ea typeface="Times New Roman"/>
                          <a:cs typeface="AdvPSPAL-R"/>
                        </a:rPr>
                        <a:t>2ias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ACR20 a la semana 24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ACR50 y ACR70,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PsARC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, HAQ, SF-36 y PASI50 y PASI75 a las semanas 12 y 24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PsARC, PASI50, PASI75, HAQ, SF- las semanas 12 y 24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PsARC, PASI50, PASI75, duración de rigidez matinal (minutos), dactilitis, SF-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HAQ, PASI, PsARC, DAS28, SF-36 y niveles de CRP a las semanas 14 y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381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SEGURIDAD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err="1" smtClean="0">
                          <a:latin typeface="AdvPSPAL-R"/>
                          <a:ea typeface="Times New Roman"/>
                          <a:cs typeface="AdvPSPAL-R"/>
                        </a:rPr>
                        <a:t>Ppal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Reacciones adversas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979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smtClean="0">
                          <a:latin typeface="AdvPSPAL-R"/>
                          <a:ea typeface="Times New Roman"/>
                          <a:cs typeface="AdvPSPAL-R"/>
                        </a:rPr>
                        <a:t>2ias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Exámenes físicos, 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Infecciones, abandono de tratamiento, 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667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Tiempo de medida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kumimoji="0" lang="es-ES" sz="1000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kumimoji="0" lang="es-ES" sz="1000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kumimoji="0" lang="es-ES" sz="1000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semanas</a:t>
                      </a: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9522" y="2001034"/>
            <a:ext cx="7143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600" dirty="0" smtClean="0"/>
              <a:t>Delta para la variable principal =16%</a:t>
            </a:r>
          </a:p>
          <a:p>
            <a:pPr>
              <a:buBlip>
                <a:blip r:embed="rId3"/>
              </a:buBlip>
            </a:pPr>
            <a:r>
              <a:rPr lang="es-ES" sz="1600" dirty="0" smtClean="0"/>
              <a:t>Se compararon los resultados obtenidos en los ECA de ADA, ETN y GOL frente a INF tomado como comparador común.</a:t>
            </a:r>
            <a:endParaRPr lang="es-ES" sz="16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358084" y="3593638"/>
          <a:ext cx="7358114" cy="1828800"/>
        </p:xfrm>
        <a:graphic>
          <a:graphicData uri="http://schemas.openxmlformats.org/drawingml/2006/table">
            <a:tbl>
              <a:tblPr/>
              <a:tblGrid>
                <a:gridCol w="2097846"/>
                <a:gridCol w="1878667"/>
                <a:gridCol w="1659489"/>
                <a:gridCol w="1722112"/>
              </a:tblGrid>
              <a:tr h="12190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dvPSPAL-R"/>
                          <a:ea typeface="Times New Roman"/>
                          <a:cs typeface="AdvPSPAL-R"/>
                        </a:rPr>
                        <a:t>COMPARACIÓN DE ADA, ETN y GOL FRENTE A INF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Golimumab 50mg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</a:t>
                      </a:r>
                      <a:r>
                        <a:rPr lang="pt-BR" sz="1200" b="1" i="1" dirty="0">
                          <a:latin typeface="AdvPSPAL-R"/>
                          <a:ea typeface="Times New Roman"/>
                          <a:cs typeface="AdvPSPAL-R"/>
                        </a:rPr>
                        <a:t>-ACR50 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(-9.5 a 17.5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(-10.5 a 18.5</a:t>
                      </a:r>
                      <a:r>
                        <a:rPr kumimoji="0" lang="es-ES" sz="1200" b="1" i="1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9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(-5.4 a 23.4)</a:t>
                      </a:r>
                      <a:endParaRPr kumimoji="0" lang="es-ES" sz="1200" b="1" i="1" kern="1200" dirty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     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-ACR20 semana 24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-ACR70 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         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-4% (-19.4 a </a:t>
                      </a: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11.4</a:t>
                      </a: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3% </a:t>
                      </a: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(-8.4 a </a:t>
                      </a: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14.4)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1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(-15.8</a:t>
                      </a:r>
                      <a:r>
                        <a:rPr lang="es-ES" sz="1200" i="1" baseline="0" dirty="0" smtClean="0">
                          <a:latin typeface="AdvPSPAL-R"/>
                          <a:ea typeface="Times New Roman"/>
                          <a:cs typeface="AdvPSPAL-R"/>
                        </a:rPr>
                        <a:t> a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17.8)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17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(6.2 a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27.8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)*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s-ES" sz="1200" i="1" kern="1200" dirty="0" smtClean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/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-2% (-17.8 a 13.8)</a:t>
                      </a:r>
                    </a:p>
                    <a:p>
                      <a:pPr algn="ctr"/>
                      <a:endParaRPr kumimoji="0" lang="es-ES" sz="1200" i="1" kern="1200" dirty="0" smtClean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/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7% (-4.2 a 18.2)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286646" y="31440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i="1" dirty="0" smtClean="0"/>
              <a:t>Mediante el método </a:t>
            </a:r>
            <a:r>
              <a:rPr lang="es-ES" sz="1400" b="1" i="1" dirty="0" err="1" smtClean="0"/>
              <a:t>Bucher</a:t>
            </a:r>
            <a:r>
              <a:rPr lang="es-ES" sz="1400" b="1" i="1" dirty="0" smtClean="0"/>
              <a:t>: </a:t>
            </a:r>
            <a:endParaRPr lang="es-ES" sz="1400" b="1" i="1" dirty="0"/>
          </a:p>
        </p:txBody>
      </p:sp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29522" y="5438811"/>
            <a:ext cx="71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smtClean="0"/>
              <a:t>*Diferencia estadísticamente significativa favorable a </a:t>
            </a:r>
            <a:r>
              <a:rPr lang="es-ES" sz="1200" i="1" dirty="0" err="1" smtClean="0"/>
              <a:t>infliximab</a:t>
            </a:r>
            <a:endParaRPr lang="es-ES" sz="1200" dirty="0"/>
          </a:p>
        </p:txBody>
      </p:sp>
      <p:sp>
        <p:nvSpPr>
          <p:cNvPr id="18" name="17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894" y="2358224"/>
            <a:ext cx="6251619" cy="42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001026" y="1929596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pic>
        <p:nvPicPr>
          <p:cNvPr id="13" name="Picture 2" descr="AVI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685" y="929464"/>
            <a:ext cx="32499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7001686" y="1286654"/>
            <a:ext cx="357190" cy="1571636"/>
          </a:xfrm>
          <a:prstGeom prst="rect">
            <a:avLst/>
          </a:prstGeom>
          <a:solidFill>
            <a:schemeClr val="accent3">
              <a:lumMod val="20000"/>
              <a:lumOff val="80000"/>
              <a:alpha val="6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2332" y="5229424"/>
            <a:ext cx="3214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F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racaso no comporta perjuicio grave/irreversible por la posibilidad de una 2ª línea eficaz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26" y="2081592"/>
            <a:ext cx="37059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052514" y="2153600"/>
            <a:ext cx="230197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dvPSPAL-R"/>
              </a:rPr>
              <a:t>Posicionamiento “C”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144298" y="5157986"/>
            <a:ext cx="378621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ea typeface="Times New Roman" pitchFamily="18" charset="0"/>
                <a:cs typeface="AdvPSPAL-R"/>
              </a:rPr>
              <a:t>ADA, ETN, GOL e INF podrían considerarse ATE con respecto a la variable principal de eficacia.</a:t>
            </a:r>
            <a:endParaRPr lang="es-ES" sz="1600" dirty="0"/>
          </a:p>
        </p:txBody>
      </p:sp>
      <p:sp>
        <p:nvSpPr>
          <p:cNvPr id="21" name="20 Flecha derecha"/>
          <p:cNvSpPr/>
          <p:nvPr/>
        </p:nvSpPr>
        <p:spPr>
          <a:xfrm>
            <a:off x="4429918" y="5372300"/>
            <a:ext cx="428628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148858" y="2709714"/>
            <a:ext cx="3888432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  <a:latin typeface="Gill Sans MT (Títulos)"/>
              </a:rPr>
              <a:t>Fracaso no comporta perjuicio grave/irreversible</a:t>
            </a:r>
            <a:endParaRPr lang="es-ES" sz="12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122" y="2997746"/>
            <a:ext cx="79208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ATE</a:t>
            </a:r>
            <a:endParaRPr lang="es-ES" sz="1200" b="1" dirty="0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5148858" y="3672230"/>
            <a:ext cx="3744416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2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200" dirty="0" smtClean="0">
                <a:solidFill>
                  <a:srgbClr val="002060"/>
                </a:solidFill>
                <a:latin typeface="Gill Sans MT (Títulos)"/>
              </a:rPr>
              <a:t> comporta perjuicio grave/irreversible</a:t>
            </a:r>
            <a:endParaRPr lang="es-ES" sz="12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25122" y="3933850"/>
            <a:ext cx="792088" cy="27699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No ATE</a:t>
            </a:r>
            <a:endParaRPr lang="es-ES" sz="1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0" grpId="0" animBg="1"/>
      <p:bldP spid="21" grpId="0" animBg="1"/>
      <p:bldP spid="13" grpId="0"/>
      <p:bldP spid="14" grpId="0" animBg="1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49196" y="452606"/>
            <a:ext cx="6838374" cy="395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13" name="12 Elipse"/>
          <p:cNvSpPr/>
          <p:nvPr/>
        </p:nvSpPr>
        <p:spPr>
          <a:xfrm>
            <a:off x="3510624" y="1500968"/>
            <a:ext cx="3071834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EQUIVALENTE FARMACÉUTICO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5939516" y="3072604"/>
            <a:ext cx="2990996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MEDICAMENTOS INTERCAMBIABLES (PIT)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153170" y="3072604"/>
            <a:ext cx="2990996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EQUIVALENTE</a:t>
            </a:r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3510624" y="4929992"/>
            <a:ext cx="3071834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ALTERNATIVA TERAPÉUTICA EQUIVALENTE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82194" y="3001166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/>
              <a:t>≠</a:t>
            </a:r>
            <a:endParaRPr lang="es-E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360364" y="5229994"/>
            <a:ext cx="73168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Análisis de sensibilidad de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para la variable principal a las 24 semanas: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dvPSPAL-R" charset="0"/>
            </a:endParaRPr>
          </a:p>
          <a:p>
            <a:pPr marL="180975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10%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  <a:sym typeface="Wingdings" pitchFamily="2" charset="2"/>
              </a:rPr>
              <a:t>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se mantendría idéntica la valoración relativa de los tres fármacos frente a INF</a:t>
            </a:r>
          </a:p>
          <a:p>
            <a:pPr marL="180975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20%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  <a:sym typeface="Wingdings" pitchFamily="2" charset="2"/>
              </a:rPr>
              <a:t> valor más permisivo: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aumentaría aún más la certeza de equivalencia (posicionamiento A y C). 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282" y="1929596"/>
            <a:ext cx="4214842" cy="28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787372" y="1358092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SEGURIDAD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86712" y="1929596"/>
          <a:ext cx="6715171" cy="2615517"/>
        </p:xfrm>
        <a:graphic>
          <a:graphicData uri="http://schemas.openxmlformats.org/drawingml/2006/table">
            <a:tbl>
              <a:tblPr/>
              <a:tblGrid>
                <a:gridCol w="2102954"/>
                <a:gridCol w="540252"/>
                <a:gridCol w="923489"/>
                <a:gridCol w="1219651"/>
                <a:gridCol w="337642"/>
                <a:gridCol w="1591183"/>
              </a:tblGrid>
              <a:tr h="28575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A. 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Comparación de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,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y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frente a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infliximab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38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Infección tracto respiratorio superior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Reacción sitio inyección/infusión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Cefalea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Nasofaringitis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Sinusitis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Elevación ALT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1.8% ( 13.1)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-2.5% ( 5.3)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-1.6% ( 6.5)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0.4% ( 8.7)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1.8% ( 13.1)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-26% ( -13.5)*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( 6.9)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-1% ( 7.7)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( 8.8)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0% ( 7.3)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-1% ( 7.3)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( 5.6)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4% ( 10.2)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B. 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Comparación de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y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frente a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65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Infección tracto respiratorio superior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Reacción sitio inyección/infusión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Cefalea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-2% ( 13.4)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25.3% ( 35.4)*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0.4% ( 9.1)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-4% ( 9.2)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26% ( 37.5)*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1% ( 9.9)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86712" y="4501364"/>
            <a:ext cx="664373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*Diferencia estadísticamente significativa con mayor proporción de reacciones en el lugar de la inyección en los pacientes con ETN.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43770" y="5144306"/>
            <a:ext cx="785818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Diferencias significativas en las reacciones en el lugar de inyección, mayor en pacientes con ETN,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frente a  INF, ADA y GOL.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Relevancia clínica modesta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  <a:sym typeface="Wingdings" pitchFamily="2" charset="2"/>
              </a:rPr>
              <a:t>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no puede tenerse este hallazgo como rasgo diferenciador entre los fármacos que impida su posicionamiento al mismo nivel en terapéutica. 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3009" grpId="0"/>
      <p:bldP spid="430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15208" y="1358092"/>
            <a:ext cx="19288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CONCLUSIONES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00894" y="5715810"/>
            <a:ext cx="807325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INF, ADA, ETN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y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GOL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presentan un similar balance beneficio/riesgo en </a:t>
            </a:r>
            <a:r>
              <a:rPr lang="es-ES" sz="2000" dirty="0" err="1" smtClean="0">
                <a:latin typeface="Arial" pitchFamily="34" charset="0"/>
                <a:ea typeface="Times New Roman" pitchFamily="18" charset="0"/>
                <a:cs typeface="AdvPSPAL-R" charset="0"/>
              </a:rPr>
              <a:t>PsA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y podrían ser considerados 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ATE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. </a:t>
            </a:r>
            <a:endParaRPr lang="es-ES" sz="2000" dirty="0" smtClean="0">
              <a:latin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3770" y="2242595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Comparaciones halladas en la bibliografía</a:t>
            </a:r>
            <a:endParaRPr lang="es-ES" sz="1400" dirty="0"/>
          </a:p>
        </p:txBody>
      </p:sp>
      <p:sp>
        <p:nvSpPr>
          <p:cNvPr id="18" name="17 Rectángulo"/>
          <p:cNvSpPr/>
          <p:nvPr/>
        </p:nvSpPr>
        <p:spPr>
          <a:xfrm>
            <a:off x="3715538" y="2122874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Excluían a GOL</a:t>
            </a:r>
            <a:endParaRPr lang="es-ES" sz="1400" dirty="0"/>
          </a:p>
        </p:txBody>
      </p:sp>
      <p:sp>
        <p:nvSpPr>
          <p:cNvPr id="19" name="18 Rectángulo"/>
          <p:cNvSpPr/>
          <p:nvPr/>
        </p:nvSpPr>
        <p:spPr>
          <a:xfrm>
            <a:off x="3715538" y="2456910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Importantes limitaciones </a:t>
            </a:r>
            <a:endParaRPr lang="es-ES" sz="1400" dirty="0"/>
          </a:p>
        </p:txBody>
      </p:sp>
      <p:cxnSp>
        <p:nvCxnSpPr>
          <p:cNvPr id="21" name="20 Conector recto de flecha"/>
          <p:cNvCxnSpPr/>
          <p:nvPr/>
        </p:nvCxnSpPr>
        <p:spPr>
          <a:xfrm rot="5400000" flipH="1" flipV="1">
            <a:off x="3501224" y="2242595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3501224" y="2456909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6172195" y="2314033"/>
            <a:ext cx="428628" cy="21431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958013" y="2148003"/>
            <a:ext cx="5437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dvPSPAL-R" charset="0"/>
              </a:rPr>
              <a:t>CI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520" y="2859278"/>
            <a:ext cx="3929868" cy="784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No diferencias estadísticamente significativas entre los cuatro fármacos en ACR50 a las 24 semanas</a:t>
            </a:r>
            <a:endParaRPr lang="es-ES" sz="1500" b="1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15208" y="1786720"/>
            <a:ext cx="142876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EFICACIA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15208" y="3715546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SEGURIDAD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143770" y="4215612"/>
            <a:ext cx="3286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Reacciones locales en el sitio de inyección leves y transitorias</a:t>
            </a:r>
            <a:endParaRPr lang="es-ES" sz="1400" dirty="0"/>
          </a:p>
        </p:txBody>
      </p:sp>
      <p:sp>
        <p:nvSpPr>
          <p:cNvPr id="32" name="31 Rectángulo"/>
          <p:cNvSpPr/>
          <p:nvPr/>
        </p:nvSpPr>
        <p:spPr>
          <a:xfrm>
            <a:off x="1143770" y="4763962"/>
            <a:ext cx="3286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Más frecuente en ETN (diferencia estadísticamente significativa)</a:t>
            </a:r>
            <a:endParaRPr lang="es-ES" sz="14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4572794" y="471567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4572794" y="4302713"/>
            <a:ext cx="178595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Subjetividad de dicha variable</a:t>
            </a:r>
            <a:endParaRPr lang="es-ES" sz="1400" dirty="0"/>
          </a:p>
        </p:txBody>
      </p:sp>
      <p:sp>
        <p:nvSpPr>
          <p:cNvPr id="38" name="37 Rectángulo"/>
          <p:cNvSpPr/>
          <p:nvPr/>
        </p:nvSpPr>
        <p:spPr>
          <a:xfrm>
            <a:off x="6072992" y="4144174"/>
            <a:ext cx="278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No hallazgo importante para diferenciar el posicionamiento terapéutico de ETN.</a:t>
            </a:r>
            <a:endParaRPr lang="es-ES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5" grpId="0" animBg="1"/>
      <p:bldP spid="26" grpId="0"/>
      <p:bldP spid="27" grpId="0" animBg="1"/>
      <p:bldP spid="28" grpId="0" animBg="1"/>
      <p:bldP spid="30" grpId="0"/>
      <p:bldP spid="31" grpId="0" animBg="1"/>
      <p:bldP spid="32" grpId="0" animBg="1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60426" y="1358092"/>
            <a:ext cx="23762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RECIENTEMENTE</a:t>
            </a:r>
            <a:endParaRPr lang="es-ES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957080" y="3081154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ADA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957080" y="3581220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ETN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957080" y="4081286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GOL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7" name="36 Flecha derecha"/>
          <p:cNvSpPr/>
          <p:nvPr/>
        </p:nvSpPr>
        <p:spPr>
          <a:xfrm>
            <a:off x="3885774" y="3652658"/>
            <a:ext cx="2643206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6945068" y="3721246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INF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517886" y="3357216"/>
            <a:ext cx="92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ACR50</a:t>
            </a:r>
            <a:endParaRPr lang="es-ES" sz="1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385840" y="302835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Se evaluó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814336" y="388560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CI por el método </a:t>
            </a:r>
            <a:r>
              <a:rPr lang="es-ES" sz="1600" b="1" dirty="0" err="1" smtClean="0">
                <a:solidFill>
                  <a:srgbClr val="FF0000"/>
                </a:solidFill>
              </a:rPr>
              <a:t>Bucher</a:t>
            </a:r>
            <a:r>
              <a:rPr lang="es-ES" sz="1600" b="1" dirty="0" smtClean="0">
                <a:solidFill>
                  <a:srgbClr val="FF0000"/>
                </a:solidFill>
              </a:rPr>
              <a:t> *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6445002" y="2721114"/>
            <a:ext cx="164307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accent6"/>
                </a:solidFill>
              </a:rPr>
              <a:t>Mejor resultado numérico frente a placebo </a:t>
            </a:r>
            <a:endParaRPr lang="es-ES" sz="1400" b="1" dirty="0">
              <a:solidFill>
                <a:schemeClr val="accent6"/>
              </a:solidFill>
            </a:endParaRPr>
          </a:p>
        </p:txBody>
      </p:sp>
      <p:sp>
        <p:nvSpPr>
          <p:cNvPr id="44" name="43 Flecha arriba"/>
          <p:cNvSpPr/>
          <p:nvPr/>
        </p:nvSpPr>
        <p:spPr>
          <a:xfrm>
            <a:off x="7159382" y="3506932"/>
            <a:ext cx="285752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3852714" y="1358092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accent6"/>
                </a:solidFill>
              </a:rPr>
              <a:t>Certolizumab</a:t>
            </a:r>
            <a:r>
              <a:rPr lang="es-ES" b="1" dirty="0" smtClean="0">
                <a:solidFill>
                  <a:schemeClr val="accent6"/>
                </a:solidFill>
              </a:rPr>
              <a:t>, </a:t>
            </a:r>
            <a:r>
              <a:rPr lang="es-ES" b="1" dirty="0" err="1" smtClean="0">
                <a:solidFill>
                  <a:schemeClr val="accent6"/>
                </a:solidFill>
              </a:rPr>
              <a:t>ustekinumab</a:t>
            </a:r>
            <a:endParaRPr lang="es-ES" dirty="0"/>
          </a:p>
        </p:txBody>
      </p:sp>
      <p:sp>
        <p:nvSpPr>
          <p:cNvPr id="47" name="46 Rectángulo"/>
          <p:cNvSpPr/>
          <p:nvPr/>
        </p:nvSpPr>
        <p:spPr>
          <a:xfrm>
            <a:off x="2176962" y="3361776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CER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176962" y="3861842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UST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348658" y="765498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Cantudo</a:t>
            </a:r>
            <a:r>
              <a:rPr lang="es-ES" sz="1400" b="1" dirty="0" smtClean="0"/>
              <a:t>-Cuenca L, Alegre-del Rey EJ</a:t>
            </a:r>
            <a:endParaRPr lang="es-ES" sz="1400" b="1" dirty="0"/>
          </a:p>
        </p:txBody>
      </p:sp>
      <p:sp>
        <p:nvSpPr>
          <p:cNvPr id="57" name="56 Rectángulo"/>
          <p:cNvSpPr/>
          <p:nvPr/>
        </p:nvSpPr>
        <p:spPr>
          <a:xfrm>
            <a:off x="1116410" y="1773610"/>
            <a:ext cx="792088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828378" y="2150180"/>
            <a:ext cx="2571768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COMPARACIÓN INDIRECTA</a:t>
            </a: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474" y="3069754"/>
            <a:ext cx="527091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AVI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946" y="1413570"/>
            <a:ext cx="2871922" cy="164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68 Rectángulo"/>
          <p:cNvSpPr/>
          <p:nvPr/>
        </p:nvSpPr>
        <p:spPr>
          <a:xfrm>
            <a:off x="6949058" y="1701602"/>
            <a:ext cx="260982" cy="138884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CuadroTexto"/>
          <p:cNvSpPr txBox="1"/>
          <p:nvPr/>
        </p:nvSpPr>
        <p:spPr>
          <a:xfrm>
            <a:off x="7021066" y="4077867"/>
            <a:ext cx="201622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Para UST existe </a:t>
            </a:r>
            <a:r>
              <a:rPr lang="es-ES_tradnl" sz="1100" b="1" dirty="0" smtClean="0">
                <a:latin typeface="Arial" pitchFamily="34" charset="0"/>
                <a:cs typeface="Arial" pitchFamily="34" charset="0"/>
              </a:rPr>
              <a:t>diferencia probablemente relevante</a:t>
            </a:r>
            <a:endParaRPr lang="es-ES_tradnl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7093074" y="4511075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buFont typeface="Arial" pitchFamily="34" charset="0"/>
              <a:buChar char="•"/>
            </a:pP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Estad. significativa </a:t>
            </a:r>
          </a:p>
          <a:p>
            <a:pPr indent="85725">
              <a:buFont typeface="Arial" pitchFamily="34" charset="0"/>
              <a:buChar char="•"/>
            </a:pP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&gt;50% IC excede el ME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7021066" y="4005858"/>
            <a:ext cx="1944216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errar corchete"/>
          <p:cNvSpPr/>
          <p:nvPr/>
        </p:nvSpPr>
        <p:spPr>
          <a:xfrm rot="5400000">
            <a:off x="3829854" y="4316750"/>
            <a:ext cx="45719" cy="3312368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Flecha arriba"/>
          <p:cNvSpPr/>
          <p:nvPr/>
        </p:nvSpPr>
        <p:spPr>
          <a:xfrm>
            <a:off x="6325200" y="5085978"/>
            <a:ext cx="144016" cy="36004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900386" y="5510475"/>
            <a:ext cx="807325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INF, ADA, ETN, GOL y CER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presentan un similar balance beneficio/riesgo en </a:t>
            </a:r>
            <a:r>
              <a:rPr lang="es-ES" sz="2000" dirty="0" err="1" smtClean="0">
                <a:latin typeface="Arial" pitchFamily="34" charset="0"/>
                <a:ea typeface="Times New Roman" pitchFamily="18" charset="0"/>
                <a:cs typeface="AdvPSPAL-R" charset="0"/>
              </a:rPr>
              <a:t>PsA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y podrían ser considerados 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ATE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.</a:t>
            </a:r>
          </a:p>
          <a:p>
            <a:pPr lvl="0" algn="ctr" eaLnBrk="0" hangingPunct="0"/>
            <a:r>
              <a:rPr lang="es-ES_tradnl" sz="2000" dirty="0" smtClean="0"/>
              <a:t>UST presenta eficacia inferior en la variable ACR50 a las 24 semanas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</a:t>
            </a:r>
            <a:endParaRPr lang="es-ES" sz="2000" dirty="0" smtClean="0">
              <a:latin typeface="Arial" pitchFamily="34" charset="0"/>
            </a:endParaRPr>
          </a:p>
        </p:txBody>
      </p:sp>
      <p:sp>
        <p:nvSpPr>
          <p:cNvPr id="80" name="79 Elipse"/>
          <p:cNvSpPr/>
          <p:nvPr/>
        </p:nvSpPr>
        <p:spPr bwMode="auto">
          <a:xfrm>
            <a:off x="8029178" y="1485578"/>
            <a:ext cx="720080" cy="1656184"/>
          </a:xfrm>
          <a:prstGeom prst="ellipse">
            <a:avLst/>
          </a:prstGeom>
          <a:solidFill>
            <a:schemeClr val="lt1">
              <a:alpha val="0"/>
            </a:schemeClr>
          </a:solidFill>
          <a:ln w="19050">
            <a:prstDash val="sysDot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8101186" y="312201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1100" b="1" dirty="0" smtClean="0">
                <a:ln/>
                <a:solidFill>
                  <a:schemeClr val="accent3"/>
                </a:solidFill>
              </a:rPr>
              <a:t>No ATE</a:t>
            </a:r>
            <a:endParaRPr lang="es-ES" sz="11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8056228" y="1701602"/>
            <a:ext cx="260982" cy="13888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5" grpId="0" animBg="1"/>
      <p:bldP spid="37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7" grpId="0" animBg="1"/>
      <p:bldP spid="48" grpId="0" animBg="1"/>
      <p:bldP spid="57" grpId="0" animBg="1"/>
      <p:bldP spid="58" grpId="0" animBg="1"/>
      <p:bldP spid="69" grpId="1" animBg="1"/>
      <p:bldP spid="71" grpId="0" animBg="1"/>
      <p:bldP spid="74" grpId="0"/>
      <p:bldP spid="75" grpId="0" animBg="1"/>
      <p:bldP spid="77" grpId="0" animBg="1"/>
      <p:bldP spid="78" grpId="0" animBg="1"/>
      <p:bldP spid="79" grpId="0" animBg="1"/>
      <p:bldP spid="80" grpId="0" animBg="1"/>
      <p:bldP spid="83" grpId="0"/>
      <p:bldP spid="8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2196530" y="2493690"/>
            <a:ext cx="525658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Herramienta para determinar la diferencia entre fármacos</a:t>
            </a:r>
            <a:endParaRPr lang="es-ES" sz="2000" b="1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620466" y="1125538"/>
            <a:ext cx="6552728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solidFill>
                  <a:schemeClr val="tx1"/>
                </a:solidFill>
                <a:latin typeface="AdvPSPAL-R"/>
                <a:ea typeface="Times New Roman" pitchFamily="18" charset="0"/>
              </a:rPr>
              <a:t>GUÍA DE C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RITERIOS “ATE”</a:t>
            </a:r>
            <a:endParaRPr kumimoji="0" lang="es-E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96530" y="3645818"/>
            <a:ext cx="52565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Ayuda al posicionamiento</a:t>
            </a:r>
            <a:endParaRPr lang="es-ES" sz="2000" b="1" dirty="0"/>
          </a:p>
        </p:txBody>
      </p:sp>
      <p:sp>
        <p:nvSpPr>
          <p:cNvPr id="24" name="23 Flecha abajo"/>
          <p:cNvSpPr/>
          <p:nvPr/>
        </p:nvSpPr>
        <p:spPr>
          <a:xfrm>
            <a:off x="4068738" y="4748585"/>
            <a:ext cx="1728192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988618" y="5684689"/>
            <a:ext cx="4032448" cy="76944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400" b="1" dirty="0" smtClean="0">
                <a:ln/>
                <a:solidFill>
                  <a:schemeClr val="accent3"/>
                </a:solidFill>
                <a:latin typeface="AdvPSPAL-R"/>
                <a:ea typeface="Times New Roman" pitchFamily="18" charset="0"/>
              </a:rPr>
              <a:t>EVALUADOR</a:t>
            </a:r>
            <a:endParaRPr kumimoji="0" lang="es-ES" sz="96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0"/>
            <a:ext cx="921702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763870" y="123159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GRACIAS</a:t>
            </a:r>
            <a:endParaRPr lang="es-ES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89368" y="2637706"/>
            <a:ext cx="7643866" cy="2585323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AGRADECIMIENTOS</a:t>
            </a:r>
          </a:p>
          <a:p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 Grupo GHEMA, Quico </a:t>
            </a:r>
            <a:r>
              <a:rPr lang="es-ES" b="1" dirty="0" err="1" smtClean="0"/>
              <a:t>Puigventós</a:t>
            </a:r>
            <a:r>
              <a:rPr lang="es-ES" b="1" dirty="0" smtClean="0"/>
              <a:t>, </a:t>
            </a:r>
            <a:r>
              <a:rPr lang="es-ES" b="1" dirty="0" err="1" smtClean="0"/>
              <a:t>Pére</a:t>
            </a:r>
            <a:r>
              <a:rPr lang="es-ES" b="1" dirty="0" smtClean="0"/>
              <a:t> </a:t>
            </a:r>
            <a:r>
              <a:rPr lang="es-ES" b="1" dirty="0" err="1" smtClean="0"/>
              <a:t>Ventayol</a:t>
            </a:r>
            <a:r>
              <a:rPr lang="es-ES" b="1" dirty="0" smtClean="0"/>
              <a:t>, Jesús Sierra, Nuria Muñoz, Curro Sierra, Manolo Cárdenas, Esther Márquez y todos los expertos que hicieron aportaciones al borrador. 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Lola </a:t>
            </a:r>
            <a:r>
              <a:rPr lang="es-ES" b="1" dirty="0" err="1" smtClean="0"/>
              <a:t>Cantudo</a:t>
            </a:r>
            <a:r>
              <a:rPr lang="es-ES" b="1" dirty="0" smtClean="0"/>
              <a:t> Cuenca, inclusión de </a:t>
            </a:r>
            <a:r>
              <a:rPr lang="es-ES" b="1" dirty="0" err="1" smtClean="0"/>
              <a:t>certolizumab</a:t>
            </a:r>
            <a:r>
              <a:rPr lang="es-ES" b="1" dirty="0" smtClean="0"/>
              <a:t> y </a:t>
            </a:r>
            <a:r>
              <a:rPr lang="es-ES" b="1" dirty="0" err="1" smtClean="0"/>
              <a:t>ustekinumab</a:t>
            </a:r>
            <a:r>
              <a:rPr lang="es-ES" b="1" dirty="0" smtClean="0"/>
              <a:t> a la comparación indirecta en artritis </a:t>
            </a:r>
            <a:r>
              <a:rPr lang="es-ES" b="1" dirty="0" err="1" smtClean="0"/>
              <a:t>psoriásica</a:t>
            </a:r>
            <a:r>
              <a:rPr lang="es-ES" b="1" dirty="0" smtClean="0"/>
              <a:t>.</a:t>
            </a:r>
          </a:p>
          <a:p>
            <a:pPr>
              <a:buFontTx/>
              <a:buChar char="-"/>
            </a:pP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889326" y="602208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</a:rPr>
              <a:t>silfenix7@gmail.com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49196" y="452606"/>
            <a:ext cx="6838374" cy="395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15208" y="1609229"/>
            <a:ext cx="742955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accent6"/>
                </a:solidFill>
                <a:latin typeface="+mj-lt"/>
              </a:rPr>
              <a:t>Equivalentes farmacéuticos (genéricos): </a:t>
            </a:r>
            <a:r>
              <a:rPr lang="es-ES" sz="1600" dirty="0" smtClean="0">
                <a:latin typeface="+mj-lt"/>
              </a:rPr>
              <a:t>contienen cantidades idénticas del mismo PA, en la misma forma farmacéutica y cumplen con estándares de calidad idénticos o comparables.</a:t>
            </a:r>
            <a:endParaRPr lang="es-ES" sz="16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5208" y="6073000"/>
            <a:ext cx="7786742" cy="554008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Politi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P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.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Biodisponibilidad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y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Bioequivalencia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, disponible en 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  <a:hlinkClick r:id="rId3"/>
              </a:rPr>
              <a:t>http://www.cancerteam.com.ar/poli098.html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,</a:t>
            </a:r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</a:rPr>
              <a:t>[consultado el 23/04/2012]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15208" y="4182973"/>
            <a:ext cx="74295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70C0"/>
                </a:solidFill>
                <a:latin typeface="+mj-lt"/>
              </a:rPr>
              <a:t>Medicamentos intercambiables: </a:t>
            </a:r>
          </a:p>
          <a:p>
            <a:pPr marL="273050" algn="just">
              <a:buFont typeface="Arial" pitchFamily="34" charset="0"/>
              <a:buChar char="•"/>
            </a:pPr>
            <a:r>
              <a:rPr lang="es-ES" sz="1600" dirty="0" smtClean="0">
                <a:latin typeface="+mj-lt"/>
              </a:rPr>
              <a:t> Aquel fármaco que difiere en su composición o entidad química del original, pero que se considera con actividad farmacológica y terapéutica similar.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215208" y="3024718"/>
            <a:ext cx="7429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accent2"/>
                </a:solidFill>
                <a:latin typeface="+mj-lt"/>
              </a:rPr>
              <a:t>Equivalentes: </a:t>
            </a:r>
            <a:r>
              <a:rPr lang="es-ES" sz="1600" dirty="0" smtClean="0">
                <a:latin typeface="+mj-lt"/>
              </a:rPr>
              <a:t>medicamentos que han demostrado misma eficacia (en un ensayo de equivalencia).</a:t>
            </a:r>
            <a:endParaRPr lang="es-E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78836" y="261442"/>
            <a:ext cx="6838374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60426" y="1780868"/>
            <a:ext cx="7488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 smtClean="0">
                <a:latin typeface="Arial" pitchFamily="34" charset="0"/>
                <a:cs typeface="Arial" pitchFamily="34" charset="0"/>
              </a:rPr>
              <a:t>“Conjunto de fármacos para los que la </a:t>
            </a:r>
            <a:r>
              <a:rPr lang="es-E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evidencia científica disponible 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no muestra un beneficio clínicamente relevante por la utilización de uno u otro </a:t>
            </a:r>
            <a:r>
              <a:rPr lang="es-E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 la mayoría de los pacientes 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que presentan un proceso clínico determinado”. </a:t>
            </a:r>
            <a:endParaRPr lang="es-E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2434" y="2853730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Se podrían seleccionar indistintamente en dichos pacientes (posibles excepciones justificadas en pacientes o grupos de pacientes concretos).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79081" y="6093520"/>
            <a:ext cx="7923025" cy="400120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i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Rodríguez </a:t>
            </a:r>
            <a:r>
              <a:rPr lang="es-ES" sz="1200" i="1" baseline="30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Artalejo</a:t>
            </a:r>
            <a:r>
              <a:rPr lang="es-ES" sz="1200" i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F. Los costes de la asistencia sanitaria y el consumo de medicamentos. En: Rey Calero J Fundamentos de </a:t>
            </a:r>
            <a:r>
              <a:rPr lang="es-ES" sz="1200" i="1" baseline="30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Epidemilogía</a:t>
            </a:r>
            <a:r>
              <a:rPr lang="es-ES" sz="1200" i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Clínica, Madrid 1995 Ed. </a:t>
            </a:r>
            <a:r>
              <a:rPr lang="es-ES" sz="1200" i="1" baseline="30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Mc.Graw-Gill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86646" y="1000902"/>
            <a:ext cx="59775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</a:rPr>
              <a:t>Alternativas Terapéuticas Equivalentes 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340546" y="3717826"/>
            <a:ext cx="58064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Se basa en que, en la mayoría de los pacientes, </a:t>
            </a:r>
            <a:r>
              <a:rPr lang="es-ES" sz="15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existen</a:t>
            </a:r>
            <a:r>
              <a:rPr lang="es-ES" sz="15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resultados objetivos de eficacia/seguridad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que obliguen a </a:t>
            </a:r>
            <a:r>
              <a:rPr lang="es-ES" sz="15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decantarse por un fármaco o por otro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en la decisión terapéutica. Por tanto,</a:t>
            </a:r>
            <a:r>
              <a:rPr lang="es-ES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es razonable y exigible utilizar el más ventajoso a nivel de gestión económica.</a:t>
            </a:r>
            <a:endParaRPr lang="es-E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2488" y="5878066"/>
            <a:ext cx="8065901" cy="215454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Guía de Hospitales de Andalucía, disponible en 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www.safh.org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1200" i="1" baseline="30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12754" y="5085978"/>
            <a:ext cx="3591048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Adecuada optimización de los recursos </a:t>
            </a:r>
            <a:endParaRPr lang="es-E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72394" y="6453560"/>
            <a:ext cx="8065901" cy="338564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Alegre-del Rey EJ, </a:t>
            </a:r>
            <a:r>
              <a:rPr lang="es-ES" sz="1200" i="1" baseline="30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Fenix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-Caballero S, Castaño Lara R, Sierra-</a:t>
            </a:r>
            <a:r>
              <a:rPr lang="es-ES" sz="1200" i="1" baseline="30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Garcia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F. Evaluación y posicionamiento de medicamentos como alternativas terapéuticas equivalentes . </a:t>
            </a:r>
            <a:r>
              <a:rPr lang="es-ES" sz="1200" i="1" baseline="30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i="1" baseline="30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s-ES" sz="1200" i="1" baseline="30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Barc</a:t>
            </a:r>
            <a:r>
              <a:rPr lang="es-ES" sz="12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)2014, online.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1476450" y="3861842"/>
            <a:ext cx="720080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3527168" y="189434"/>
            <a:ext cx="2617262" cy="5186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Gill Sans MT (Títulos)"/>
                <a:cs typeface="Arial" pitchFamily="34" charset="0"/>
              </a:rPr>
              <a:t>GUÍA “ATE”</a:t>
            </a:r>
            <a:endParaRPr lang="es-ES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404442" y="1579652"/>
            <a:ext cx="712879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5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Evaluar </a:t>
            </a:r>
            <a:r>
              <a:rPr lang="es-ES" sz="15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la posible equivalencia en cuanto a la eficacia relativa de dos </a:t>
            </a:r>
            <a:r>
              <a:rPr lang="es-ES" sz="15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alternativas que </a:t>
            </a:r>
            <a:r>
              <a:rPr lang="es-ES" sz="15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 desean comparar para su posicionamiento terapéutico.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88418" y="11162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OBJETIVO: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4442" y="2997746"/>
            <a:ext cx="7200800" cy="5232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una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herramienta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aporta unos criterios de comparación: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la decisión final será del evaluador.</a:t>
            </a:r>
            <a:endParaRPr lang="es-E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04442" y="2349674"/>
            <a:ext cx="7128792" cy="5232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Aporta una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interpretación de la diferencia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una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recomendación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su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posicionamiento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cuanto a la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eficacia.</a:t>
            </a:r>
            <a:endParaRPr lang="es-E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Mallorca2014\Med C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498" y="3861842"/>
            <a:ext cx="5832648" cy="26828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10" y="261442"/>
            <a:ext cx="7560840" cy="64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523484" y="595482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DATOS DE PARTIDA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00386" y="4284295"/>
            <a:ext cx="7858180" cy="2169835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Gill Sans MT (Títulos)"/>
              </a:rPr>
              <a:t>Según </a:t>
            </a:r>
            <a:r>
              <a:rPr lang="es-ES" dirty="0">
                <a:latin typeface="Gill Sans MT (Títulos)"/>
              </a:rPr>
              <a:t>el nivel de evidencia se preferirán: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Gill Sans MT (Títulos)"/>
              </a:rPr>
              <a:t>ECA o </a:t>
            </a:r>
            <a:r>
              <a:rPr lang="es-ES" dirty="0" err="1">
                <a:latin typeface="Gill Sans MT (Títulos)"/>
              </a:rPr>
              <a:t>metanálisis</a:t>
            </a:r>
            <a:r>
              <a:rPr lang="es-ES" dirty="0">
                <a:latin typeface="Gill Sans MT (Títulos)"/>
              </a:rPr>
              <a:t> de ECA que comparen directamente los dos fármacos</a:t>
            </a:r>
            <a:r>
              <a:rPr lang="es-ES" dirty="0" smtClean="0">
                <a:latin typeface="Gill Sans MT (Títulos)"/>
              </a:rPr>
              <a:t>.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Gill Sans MT (Títulos)"/>
              </a:rPr>
              <a:t>CI ajustada de ECA frente comparador común (</a:t>
            </a:r>
            <a:r>
              <a:rPr lang="es-ES" i="1" dirty="0" err="1" smtClean="0">
                <a:latin typeface="Gill Sans MT (Títulos)"/>
              </a:rPr>
              <a:t>Bucher</a:t>
            </a:r>
            <a:r>
              <a:rPr lang="es-ES" dirty="0" smtClean="0">
                <a:latin typeface="Gill Sans MT (Títulos)"/>
              </a:rPr>
              <a:t>)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Gill Sans MT (Títulos)"/>
              </a:rPr>
              <a:t>Estudios de cohortes comparativos entre los fármacos</a:t>
            </a:r>
            <a:endParaRPr lang="es-ES" dirty="0">
              <a:latin typeface="Gill Sans MT (Títulos)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6646" y="1197546"/>
            <a:ext cx="7429552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Mejor evidencia disponible:</a:t>
            </a:r>
          </a:p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5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88418" y="183632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Gill Sans MT (Títulos)"/>
              </a:rPr>
              <a:t>Búsqueda exhaustiva en la literatura</a:t>
            </a:r>
            <a:endParaRPr lang="es-ES" dirty="0">
              <a:latin typeface="Gill Sans MT (Títulos)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32434" y="357555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Gill Sans MT (Títulos)"/>
                <a:sym typeface="Wingdings" pitchFamily="2" charset="2"/>
              </a:rPr>
              <a:t> </a:t>
            </a:r>
            <a:r>
              <a:rPr lang="es-ES" dirty="0" smtClean="0">
                <a:latin typeface="Gill Sans MT (Títulos)"/>
              </a:rPr>
              <a:t>La validez de estos criterios está directamente relacionada con la calidad de los estudios de partida.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260426" y="249543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Gill Sans MT (Títulos)"/>
                <a:sym typeface="Wingdings" pitchFamily="2" charset="2"/>
              </a:rPr>
              <a:t> C</a:t>
            </a:r>
            <a:r>
              <a:rPr lang="es-ES" dirty="0" smtClean="0">
                <a:latin typeface="Gill Sans MT (Títulos)"/>
              </a:rPr>
              <a:t>ompilación de resultados de la búsqueda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716810" y="2277666"/>
            <a:ext cx="41764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err="1" smtClean="0">
                <a:latin typeface="Gill Sans MT (Títulos)"/>
              </a:rPr>
              <a:t>Metanálisis</a:t>
            </a:r>
            <a:r>
              <a:rPr lang="es-ES" dirty="0" smtClean="0">
                <a:latin typeface="Gill Sans MT (Títulos)"/>
              </a:rPr>
              <a:t> </a:t>
            </a:r>
            <a:r>
              <a:rPr lang="es-ES" dirty="0" smtClean="0">
                <a:latin typeface="Gill Sans MT (Títulos)"/>
                <a:sym typeface="Wingdings" pitchFamily="2" charset="2"/>
              </a:rPr>
              <a:t> ECA comparativos</a:t>
            </a:r>
          </a:p>
          <a:p>
            <a:endParaRPr lang="es-ES" sz="1000" dirty="0" smtClean="0">
              <a:latin typeface="Gill Sans MT (Títulos)"/>
            </a:endParaRPr>
          </a:p>
          <a:p>
            <a:r>
              <a:rPr lang="es-ES" u="sng" dirty="0" smtClean="0">
                <a:latin typeface="Gill Sans MT (Títulos)"/>
              </a:rPr>
              <a:t>CI ajustada </a:t>
            </a:r>
            <a:r>
              <a:rPr lang="es-ES" dirty="0" smtClean="0">
                <a:latin typeface="Gill Sans MT (Títulos)"/>
                <a:sym typeface="Wingdings" pitchFamily="2" charset="2"/>
              </a:rPr>
              <a:t> ECA frente comparador común</a:t>
            </a:r>
            <a:endParaRPr lang="es-ES" dirty="0"/>
          </a:p>
        </p:txBody>
      </p:sp>
      <p:sp>
        <p:nvSpPr>
          <p:cNvPr id="17" name="16 Abrir llave"/>
          <p:cNvSpPr/>
          <p:nvPr/>
        </p:nvSpPr>
        <p:spPr>
          <a:xfrm>
            <a:off x="4644802" y="2205658"/>
            <a:ext cx="45719" cy="115212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523484" y="595482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DATOS DE PARTIDA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6646" y="1197546"/>
            <a:ext cx="7429552" cy="116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34" indent="-34293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lphaUcParenR" startAt="2"/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Elegir la variable principal para la determinación de equivalencia:</a:t>
            </a:r>
          </a:p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5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8418" y="4365898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	Resultados de eficacia: </a:t>
            </a:r>
            <a:r>
              <a:rPr lang="es-ES" b="1" dirty="0" smtClean="0">
                <a:latin typeface="Gill Sans MT (Títulos)"/>
              </a:rPr>
              <a:t>RAR</a:t>
            </a:r>
            <a:r>
              <a:rPr lang="es-ES" dirty="0" smtClean="0">
                <a:latin typeface="Gill Sans MT (Títulos)"/>
              </a:rPr>
              <a:t>  -RR, HR- </a:t>
            </a:r>
            <a:r>
              <a:rPr lang="es-ES" b="1" dirty="0" smtClean="0">
                <a:latin typeface="Gill Sans MT (Títulos)"/>
              </a:rPr>
              <a:t>IC95%</a:t>
            </a:r>
            <a:endParaRPr lang="es-ES" dirty="0">
              <a:latin typeface="Gill Sans MT (Títulos)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8418" y="242168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	Mayor relevancia clínica que permita comparación adecuada de los fármacos mediante la evidencia disponible.</a:t>
            </a:r>
            <a:endParaRPr lang="es-ES" dirty="0">
              <a:latin typeface="Gill Sans MT (Títulos)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88418" y="3442568"/>
            <a:ext cx="748883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  Preferible variable principal de los ECA</a:t>
            </a:r>
            <a:endParaRPr lang="es-ES" dirty="0">
              <a:latin typeface="Gill Sans MT (Títulos)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56570" y="508597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Variable binaria</a:t>
            </a:r>
          </a:p>
          <a:p>
            <a:pPr algn="ctr"/>
            <a:r>
              <a:rPr lang="es-ES" dirty="0" smtClean="0"/>
              <a:t>(evento / no evento)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148858" y="501397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RAR, RR, HR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148858" y="53647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IC95%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56570" y="59500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Variable continua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148858" y="587806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Diferencia de medias / medianas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148858" y="622881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IC95%, desviación estándar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3631</TotalTime>
  <Words>3304</Words>
  <Application>Microsoft Office PowerPoint</Application>
  <PresentationFormat>Personalizado</PresentationFormat>
  <Paragraphs>491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sifenixca</dc:creator>
  <cp:lastModifiedBy>Silvi</cp:lastModifiedBy>
  <cp:revision>358</cp:revision>
  <dcterms:created xsi:type="dcterms:W3CDTF">2011-03-08T18:14:55Z</dcterms:created>
  <dcterms:modified xsi:type="dcterms:W3CDTF">2014-05-21T20:48:51Z</dcterms:modified>
</cp:coreProperties>
</file>