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layout2.xml" ContentType="application/vnd.openxmlformats-officedocument.drawingml.diagramLayout+xml"/>
  <Default Extension="vml" ContentType="application/vnd.openxmlformats-officedocument.vmlDrawing"/>
  <Override PartName="/ppt/slides/slide89.xml" ContentType="application/vnd.openxmlformats-officedocument.presentationml.slide+xml"/>
  <Override PartName="/ppt/diagrams/data3.xml" ContentType="application/vnd.openxmlformats-officedocument.drawingml.diagramData+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92"/>
  </p:notesMasterIdLst>
  <p:sldIdLst>
    <p:sldId id="256" r:id="rId2"/>
    <p:sldId id="568" r:id="rId3"/>
    <p:sldId id="539" r:id="rId4"/>
    <p:sldId id="433" r:id="rId5"/>
    <p:sldId id="437" r:id="rId6"/>
    <p:sldId id="540" r:id="rId7"/>
    <p:sldId id="438" r:id="rId8"/>
    <p:sldId id="541" r:id="rId9"/>
    <p:sldId id="542" r:id="rId10"/>
    <p:sldId id="538" r:id="rId11"/>
    <p:sldId id="565" r:id="rId12"/>
    <p:sldId id="570" r:id="rId13"/>
    <p:sldId id="566" r:id="rId14"/>
    <p:sldId id="447" r:id="rId15"/>
    <p:sldId id="567" r:id="rId16"/>
    <p:sldId id="448" r:id="rId17"/>
    <p:sldId id="571" r:id="rId18"/>
    <p:sldId id="452" r:id="rId19"/>
    <p:sldId id="455" r:id="rId20"/>
    <p:sldId id="456" r:id="rId21"/>
    <p:sldId id="457" r:id="rId22"/>
    <p:sldId id="458" r:id="rId23"/>
    <p:sldId id="569" r:id="rId24"/>
    <p:sldId id="463" r:id="rId25"/>
    <p:sldId id="464" r:id="rId26"/>
    <p:sldId id="465" r:id="rId27"/>
    <p:sldId id="466" r:id="rId28"/>
    <p:sldId id="467" r:id="rId29"/>
    <p:sldId id="361" r:id="rId30"/>
    <p:sldId id="424" r:id="rId31"/>
    <p:sldId id="362" r:id="rId32"/>
    <p:sldId id="423" r:id="rId33"/>
    <p:sldId id="363" r:id="rId34"/>
    <p:sldId id="364" r:id="rId35"/>
    <p:sldId id="365" r:id="rId36"/>
    <p:sldId id="577" r:id="rId37"/>
    <p:sldId id="357" r:id="rId38"/>
    <p:sldId id="576" r:id="rId39"/>
    <p:sldId id="373" r:id="rId40"/>
    <p:sldId id="374" r:id="rId41"/>
    <p:sldId id="429" r:id="rId42"/>
    <p:sldId id="358" r:id="rId43"/>
    <p:sldId id="359" r:id="rId44"/>
    <p:sldId id="428" r:id="rId45"/>
    <p:sldId id="574" r:id="rId46"/>
    <p:sldId id="375" r:id="rId47"/>
    <p:sldId id="543" r:id="rId48"/>
    <p:sldId id="298" r:id="rId49"/>
    <p:sldId id="302" r:id="rId50"/>
    <p:sldId id="303" r:id="rId51"/>
    <p:sldId id="393" r:id="rId52"/>
    <p:sldId id="394" r:id="rId53"/>
    <p:sldId id="544" r:id="rId54"/>
    <p:sldId id="430" r:id="rId55"/>
    <p:sldId id="391" r:id="rId56"/>
    <p:sldId id="545" r:id="rId57"/>
    <p:sldId id="296" r:id="rId58"/>
    <p:sldId id="395" r:id="rId59"/>
    <p:sldId id="547" r:id="rId60"/>
    <p:sldId id="261" r:id="rId61"/>
    <p:sldId id="410" r:id="rId62"/>
    <p:sldId id="557" r:id="rId63"/>
    <p:sldId id="558" r:id="rId64"/>
    <p:sldId id="497" r:id="rId65"/>
    <p:sldId id="498" r:id="rId66"/>
    <p:sldId id="385" r:id="rId67"/>
    <p:sldId id="275" r:id="rId68"/>
    <p:sldId id="537" r:id="rId69"/>
    <p:sldId id="514" r:id="rId70"/>
    <p:sldId id="575" r:id="rId71"/>
    <p:sldId id="505" r:id="rId72"/>
    <p:sldId id="528" r:id="rId73"/>
    <p:sldId id="523" r:id="rId74"/>
    <p:sldId id="525" r:id="rId75"/>
    <p:sldId id="526" r:id="rId76"/>
    <p:sldId id="531" r:id="rId77"/>
    <p:sldId id="527" r:id="rId78"/>
    <p:sldId id="560" r:id="rId79"/>
    <p:sldId id="578" r:id="rId80"/>
    <p:sldId id="561" r:id="rId81"/>
    <p:sldId id="351" r:id="rId82"/>
    <p:sldId id="431" r:id="rId83"/>
    <p:sldId id="516" r:id="rId84"/>
    <p:sldId id="390" r:id="rId85"/>
    <p:sldId id="572" r:id="rId86"/>
    <p:sldId id="508" r:id="rId87"/>
    <p:sldId id="563" r:id="rId88"/>
    <p:sldId id="573" r:id="rId89"/>
    <p:sldId id="421" r:id="rId90"/>
    <p:sldId id="536" r:id="rId91"/>
  </p:sldIdLst>
  <p:sldSz cx="9144000" cy="6858000" type="screen4x3"/>
  <p:notesSz cx="7102475" cy="10234613"/>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200498"/>
    <a:srgbClr val="FF0000"/>
    <a:srgbClr val="FF9900"/>
    <a:srgbClr val="2DBDDF"/>
    <a:srgbClr val="99CCFF"/>
    <a:srgbClr val="FFFF99"/>
    <a:srgbClr val="000000"/>
    <a:srgbClr val="FF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19" autoAdjust="0"/>
    <p:restoredTop sz="94337" autoAdjust="0"/>
  </p:normalViewPr>
  <p:slideViewPr>
    <p:cSldViewPr>
      <p:cViewPr>
        <p:scale>
          <a:sx n="66" d="100"/>
          <a:sy n="66" d="100"/>
        </p:scale>
        <p:origin x="-162" y="4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075503-24BC-4900-B1D4-B84A4006B882}" type="doc">
      <dgm:prSet loTypeId="urn:microsoft.com/office/officeart/2005/8/layout/venn3" loCatId="relationship" qsTypeId="urn:microsoft.com/office/officeart/2005/8/quickstyle/simple1#1" qsCatId="simple" csTypeId="urn:microsoft.com/office/officeart/2005/8/colors/accent1_2#1" csCatId="accent1" phldr="1"/>
      <dgm:spPr/>
      <dgm:t>
        <a:bodyPr/>
        <a:lstStyle/>
        <a:p>
          <a:endParaRPr lang="es-ES"/>
        </a:p>
      </dgm:t>
    </dgm:pt>
    <dgm:pt modelId="{D531DCFE-9C2B-432A-81C8-92DFC5C1E8FD}">
      <dgm:prSet phldrT="[Texto]"/>
      <dgm:spPr/>
      <dgm:t>
        <a:bodyPr/>
        <a:lstStyle/>
        <a:p>
          <a:r>
            <a:rPr lang="es-ES" dirty="0" smtClean="0"/>
            <a:t>Hospitales</a:t>
          </a:r>
          <a:endParaRPr lang="es-ES" dirty="0"/>
        </a:p>
      </dgm:t>
    </dgm:pt>
    <dgm:pt modelId="{5502586C-E17A-4B58-A6A8-771CD856D847}" type="parTrans" cxnId="{9657581D-2E43-40DF-AB68-5B2AA04AD814}">
      <dgm:prSet/>
      <dgm:spPr/>
      <dgm:t>
        <a:bodyPr/>
        <a:lstStyle/>
        <a:p>
          <a:endParaRPr lang="es-ES"/>
        </a:p>
      </dgm:t>
    </dgm:pt>
    <dgm:pt modelId="{9E56DB11-76B2-4107-AE96-F60A1F158B7F}" type="sibTrans" cxnId="{9657581D-2E43-40DF-AB68-5B2AA04AD814}">
      <dgm:prSet/>
      <dgm:spPr/>
      <dgm:t>
        <a:bodyPr/>
        <a:lstStyle/>
        <a:p>
          <a:endParaRPr lang="es-ES"/>
        </a:p>
      </dgm:t>
    </dgm:pt>
    <dgm:pt modelId="{74E4B4FA-4FCE-4B98-85A4-F21679F92F39}">
      <dgm:prSet phldrT="[Texto]"/>
      <dgm:spPr/>
      <dgm:t>
        <a:bodyPr/>
        <a:lstStyle/>
        <a:p>
          <a:r>
            <a:rPr lang="es-ES" dirty="0" smtClean="0"/>
            <a:t>CCAA</a:t>
          </a:r>
          <a:endParaRPr lang="es-ES" dirty="0"/>
        </a:p>
      </dgm:t>
    </dgm:pt>
    <dgm:pt modelId="{97D6096E-409B-4C60-8C51-601BC189ECF3}" type="parTrans" cxnId="{8CD24907-8B31-4045-B6B2-EBB32A1A1ED4}">
      <dgm:prSet/>
      <dgm:spPr/>
      <dgm:t>
        <a:bodyPr/>
        <a:lstStyle/>
        <a:p>
          <a:endParaRPr lang="es-ES"/>
        </a:p>
      </dgm:t>
    </dgm:pt>
    <dgm:pt modelId="{4A0747F6-8368-4810-AFBB-72A00480EE6D}" type="sibTrans" cxnId="{8CD24907-8B31-4045-B6B2-EBB32A1A1ED4}">
      <dgm:prSet/>
      <dgm:spPr/>
      <dgm:t>
        <a:bodyPr/>
        <a:lstStyle/>
        <a:p>
          <a:endParaRPr lang="es-ES"/>
        </a:p>
      </dgm:t>
    </dgm:pt>
    <dgm:pt modelId="{CDDD7A9C-79AC-42BC-B6D9-56F3361DC2D8}">
      <dgm:prSet phldrT="[Texto]"/>
      <dgm:spPr/>
      <dgm:t>
        <a:bodyPr/>
        <a:lstStyle/>
        <a:p>
          <a:r>
            <a:rPr lang="es-ES" dirty="0" smtClean="0"/>
            <a:t>Nacional</a:t>
          </a:r>
          <a:endParaRPr lang="es-ES" dirty="0"/>
        </a:p>
      </dgm:t>
    </dgm:pt>
    <dgm:pt modelId="{DFFE447C-71A5-4C98-9DA7-4722C1AF0935}" type="parTrans" cxnId="{FA27A2DA-2920-45FC-9C2A-5966AB581393}">
      <dgm:prSet/>
      <dgm:spPr/>
      <dgm:t>
        <a:bodyPr/>
        <a:lstStyle/>
        <a:p>
          <a:endParaRPr lang="es-ES"/>
        </a:p>
      </dgm:t>
    </dgm:pt>
    <dgm:pt modelId="{F938E12B-9A46-4994-8112-9BA1DF705C7F}" type="sibTrans" cxnId="{FA27A2DA-2920-45FC-9C2A-5966AB581393}">
      <dgm:prSet/>
      <dgm:spPr/>
      <dgm:t>
        <a:bodyPr/>
        <a:lstStyle/>
        <a:p>
          <a:endParaRPr lang="es-ES"/>
        </a:p>
      </dgm:t>
    </dgm:pt>
    <dgm:pt modelId="{CB01DB06-E721-41A0-B286-CCB4419ED748}" type="pres">
      <dgm:prSet presAssocID="{6B075503-24BC-4900-B1D4-B84A4006B882}" presName="Name0" presStyleCnt="0">
        <dgm:presLayoutVars>
          <dgm:dir/>
          <dgm:resizeHandles val="exact"/>
        </dgm:presLayoutVars>
      </dgm:prSet>
      <dgm:spPr/>
      <dgm:t>
        <a:bodyPr/>
        <a:lstStyle/>
        <a:p>
          <a:endParaRPr lang="es-ES"/>
        </a:p>
      </dgm:t>
    </dgm:pt>
    <dgm:pt modelId="{F4072ECA-E9D8-40C0-BEAC-6A59FE5C09CE}" type="pres">
      <dgm:prSet presAssocID="{D531DCFE-9C2B-432A-81C8-92DFC5C1E8FD}" presName="Name5" presStyleLbl="vennNode1" presStyleIdx="0" presStyleCnt="3" custScaleX="164329">
        <dgm:presLayoutVars>
          <dgm:bulletEnabled val="1"/>
        </dgm:presLayoutVars>
      </dgm:prSet>
      <dgm:spPr/>
      <dgm:t>
        <a:bodyPr/>
        <a:lstStyle/>
        <a:p>
          <a:endParaRPr lang="es-ES"/>
        </a:p>
      </dgm:t>
    </dgm:pt>
    <dgm:pt modelId="{E269BBB4-2650-4069-B4EC-5C17E5135B81}" type="pres">
      <dgm:prSet presAssocID="{9E56DB11-76B2-4107-AE96-F60A1F158B7F}" presName="space" presStyleCnt="0"/>
      <dgm:spPr/>
    </dgm:pt>
    <dgm:pt modelId="{8C6F455E-E18F-4F11-8CCB-DC04DC16C3FE}" type="pres">
      <dgm:prSet presAssocID="{74E4B4FA-4FCE-4B98-85A4-F21679F92F39}" presName="Name5" presStyleLbl="vennNode1" presStyleIdx="1" presStyleCnt="3" custScaleX="167127">
        <dgm:presLayoutVars>
          <dgm:bulletEnabled val="1"/>
        </dgm:presLayoutVars>
      </dgm:prSet>
      <dgm:spPr/>
      <dgm:t>
        <a:bodyPr/>
        <a:lstStyle/>
        <a:p>
          <a:endParaRPr lang="es-ES"/>
        </a:p>
      </dgm:t>
    </dgm:pt>
    <dgm:pt modelId="{A9F249F5-9828-44B8-801A-0D7F54DBA41A}" type="pres">
      <dgm:prSet presAssocID="{4A0747F6-8368-4810-AFBB-72A00480EE6D}" presName="space" presStyleCnt="0"/>
      <dgm:spPr/>
    </dgm:pt>
    <dgm:pt modelId="{6A40F029-5BE0-40CA-83C4-6397B9F35A73}" type="pres">
      <dgm:prSet presAssocID="{CDDD7A9C-79AC-42BC-B6D9-56F3361DC2D8}" presName="Name5" presStyleLbl="vennNode1" presStyleIdx="2" presStyleCnt="3" custScaleX="163405">
        <dgm:presLayoutVars>
          <dgm:bulletEnabled val="1"/>
        </dgm:presLayoutVars>
      </dgm:prSet>
      <dgm:spPr/>
      <dgm:t>
        <a:bodyPr/>
        <a:lstStyle/>
        <a:p>
          <a:endParaRPr lang="es-ES"/>
        </a:p>
      </dgm:t>
    </dgm:pt>
  </dgm:ptLst>
  <dgm:cxnLst>
    <dgm:cxn modelId="{FA27A2DA-2920-45FC-9C2A-5966AB581393}" srcId="{6B075503-24BC-4900-B1D4-B84A4006B882}" destId="{CDDD7A9C-79AC-42BC-B6D9-56F3361DC2D8}" srcOrd="2" destOrd="0" parTransId="{DFFE447C-71A5-4C98-9DA7-4722C1AF0935}" sibTransId="{F938E12B-9A46-4994-8112-9BA1DF705C7F}"/>
    <dgm:cxn modelId="{8CD24907-8B31-4045-B6B2-EBB32A1A1ED4}" srcId="{6B075503-24BC-4900-B1D4-B84A4006B882}" destId="{74E4B4FA-4FCE-4B98-85A4-F21679F92F39}" srcOrd="1" destOrd="0" parTransId="{97D6096E-409B-4C60-8C51-601BC189ECF3}" sibTransId="{4A0747F6-8368-4810-AFBB-72A00480EE6D}"/>
    <dgm:cxn modelId="{BCD03B55-B6FF-42AA-AF57-8EBDAFD2BAD9}" type="presOf" srcId="{CDDD7A9C-79AC-42BC-B6D9-56F3361DC2D8}" destId="{6A40F029-5BE0-40CA-83C4-6397B9F35A73}" srcOrd="0" destOrd="0" presId="urn:microsoft.com/office/officeart/2005/8/layout/venn3"/>
    <dgm:cxn modelId="{12E47BD1-FB5F-4F68-A6C5-7115BE7355F2}" type="presOf" srcId="{D531DCFE-9C2B-432A-81C8-92DFC5C1E8FD}" destId="{F4072ECA-E9D8-40C0-BEAC-6A59FE5C09CE}" srcOrd="0" destOrd="0" presId="urn:microsoft.com/office/officeart/2005/8/layout/venn3"/>
    <dgm:cxn modelId="{1BEEEE98-9FE5-4922-B8E3-29244787EAB8}" type="presOf" srcId="{6B075503-24BC-4900-B1D4-B84A4006B882}" destId="{CB01DB06-E721-41A0-B286-CCB4419ED748}" srcOrd="0" destOrd="0" presId="urn:microsoft.com/office/officeart/2005/8/layout/venn3"/>
    <dgm:cxn modelId="{60B97B6A-B492-4013-BE91-808B9C30A171}" type="presOf" srcId="{74E4B4FA-4FCE-4B98-85A4-F21679F92F39}" destId="{8C6F455E-E18F-4F11-8CCB-DC04DC16C3FE}" srcOrd="0" destOrd="0" presId="urn:microsoft.com/office/officeart/2005/8/layout/venn3"/>
    <dgm:cxn modelId="{9657581D-2E43-40DF-AB68-5B2AA04AD814}" srcId="{6B075503-24BC-4900-B1D4-B84A4006B882}" destId="{D531DCFE-9C2B-432A-81C8-92DFC5C1E8FD}" srcOrd="0" destOrd="0" parTransId="{5502586C-E17A-4B58-A6A8-771CD856D847}" sibTransId="{9E56DB11-76B2-4107-AE96-F60A1F158B7F}"/>
    <dgm:cxn modelId="{844578E7-5F42-4438-BDC7-06AB340B62F4}" type="presParOf" srcId="{CB01DB06-E721-41A0-B286-CCB4419ED748}" destId="{F4072ECA-E9D8-40C0-BEAC-6A59FE5C09CE}" srcOrd="0" destOrd="0" presId="urn:microsoft.com/office/officeart/2005/8/layout/venn3"/>
    <dgm:cxn modelId="{D915E246-15BE-4DE1-9A51-BE85110012A1}" type="presParOf" srcId="{CB01DB06-E721-41A0-B286-CCB4419ED748}" destId="{E269BBB4-2650-4069-B4EC-5C17E5135B81}" srcOrd="1" destOrd="0" presId="urn:microsoft.com/office/officeart/2005/8/layout/venn3"/>
    <dgm:cxn modelId="{8875C90F-8E71-4309-8370-4B3BB6A21A7F}" type="presParOf" srcId="{CB01DB06-E721-41A0-B286-CCB4419ED748}" destId="{8C6F455E-E18F-4F11-8CCB-DC04DC16C3FE}" srcOrd="2" destOrd="0" presId="urn:microsoft.com/office/officeart/2005/8/layout/venn3"/>
    <dgm:cxn modelId="{3204E174-3264-43D4-B0A5-21C7145E4D5E}" type="presParOf" srcId="{CB01DB06-E721-41A0-B286-CCB4419ED748}" destId="{A9F249F5-9828-44B8-801A-0D7F54DBA41A}" srcOrd="3" destOrd="0" presId="urn:microsoft.com/office/officeart/2005/8/layout/venn3"/>
    <dgm:cxn modelId="{50E152E8-ACA3-46D6-B523-4EBED8B5EEF2}" type="presParOf" srcId="{CB01DB06-E721-41A0-B286-CCB4419ED748}" destId="{6A40F029-5BE0-40CA-83C4-6397B9F35A73}" srcOrd="4" destOrd="0" presId="urn:microsoft.com/office/officeart/2005/8/layout/venn3"/>
  </dgm:cxnLst>
  <dgm:bg/>
  <dgm:whole/>
  <dgm:extLst>
    <a:ext uri="http://schemas.microsoft.com/office/drawing/2008/diagram"/>
  </dgm:extLst>
</dgm:dataModel>
</file>

<file path=ppt/diagrams/data2.xml><?xml version="1.0" encoding="utf-8"?>
<dgm:dataModel xmlns:dgm="http://schemas.openxmlformats.org/drawingml/2006/diagram" xmlns:a="http://schemas.openxmlformats.org/drawingml/2006/main">
  <dgm:ptLst>
    <dgm:pt modelId="{6A208340-D1F1-431B-BF32-EF73A22E405B}" type="doc">
      <dgm:prSet loTypeId="urn:microsoft.com/office/officeart/2005/8/layout/arrow2" loCatId="process" qsTypeId="urn:microsoft.com/office/officeart/2005/8/quickstyle/simple1#2" qsCatId="simple" csTypeId="urn:microsoft.com/office/officeart/2005/8/colors/accent1_2#2" csCatId="accent1" phldr="1"/>
      <dgm:spPr/>
    </dgm:pt>
    <dgm:pt modelId="{89FA2DF7-E51E-45CB-BB68-5206D792AB13}">
      <dgm:prSet phldrT="[Texto]"/>
      <dgm:spPr/>
      <dgm:t>
        <a:bodyPr/>
        <a:lstStyle/>
        <a:p>
          <a:r>
            <a:rPr lang="es-ES" dirty="0" smtClean="0"/>
            <a:t>Ordenación</a:t>
          </a:r>
          <a:endParaRPr lang="es-ES" dirty="0"/>
        </a:p>
      </dgm:t>
    </dgm:pt>
    <dgm:pt modelId="{DEF56870-E1E2-4BCD-86CB-5039816C9940}" type="parTrans" cxnId="{AE39D46A-6B8F-4086-84FE-A2F517EFCED1}">
      <dgm:prSet/>
      <dgm:spPr/>
      <dgm:t>
        <a:bodyPr/>
        <a:lstStyle/>
        <a:p>
          <a:endParaRPr lang="es-ES"/>
        </a:p>
      </dgm:t>
    </dgm:pt>
    <dgm:pt modelId="{59F94AF6-DA6C-445F-8B38-0B982A4DFAD4}" type="sibTrans" cxnId="{AE39D46A-6B8F-4086-84FE-A2F517EFCED1}">
      <dgm:prSet/>
      <dgm:spPr/>
      <dgm:t>
        <a:bodyPr/>
        <a:lstStyle/>
        <a:p>
          <a:endParaRPr lang="es-ES"/>
        </a:p>
      </dgm:t>
    </dgm:pt>
    <dgm:pt modelId="{1B89CAA7-C5DB-44E7-AEB8-2DAAAA0215C1}">
      <dgm:prSet phldrT="[Texto]"/>
      <dgm:spPr/>
      <dgm:t>
        <a:bodyPr/>
        <a:lstStyle/>
        <a:p>
          <a:r>
            <a:rPr lang="es-ES" dirty="0" smtClean="0"/>
            <a:t>Análisis</a:t>
          </a:r>
          <a:endParaRPr lang="es-ES" dirty="0"/>
        </a:p>
      </dgm:t>
    </dgm:pt>
    <dgm:pt modelId="{21CE8082-C6FC-4A16-87BD-2A9D9F26C82B}" type="parTrans" cxnId="{95E31CEE-23A4-4FD7-8A14-57E57F86F113}">
      <dgm:prSet/>
      <dgm:spPr/>
      <dgm:t>
        <a:bodyPr/>
        <a:lstStyle/>
        <a:p>
          <a:endParaRPr lang="es-ES"/>
        </a:p>
      </dgm:t>
    </dgm:pt>
    <dgm:pt modelId="{C1ED18E7-652A-479B-9F08-387B2CB5F42D}" type="sibTrans" cxnId="{95E31CEE-23A4-4FD7-8A14-57E57F86F113}">
      <dgm:prSet/>
      <dgm:spPr/>
      <dgm:t>
        <a:bodyPr/>
        <a:lstStyle/>
        <a:p>
          <a:endParaRPr lang="es-ES"/>
        </a:p>
      </dgm:t>
    </dgm:pt>
    <dgm:pt modelId="{9772DB5B-2ED8-4C1F-A4EB-40320F3FAC29}">
      <dgm:prSet phldrT="[Texto]"/>
      <dgm:spPr/>
      <dgm:t>
        <a:bodyPr/>
        <a:lstStyle/>
        <a:p>
          <a:r>
            <a:rPr lang="es-ES" dirty="0" smtClean="0"/>
            <a:t>Posicionamiento</a:t>
          </a:r>
          <a:endParaRPr lang="es-ES" dirty="0"/>
        </a:p>
      </dgm:t>
    </dgm:pt>
    <dgm:pt modelId="{F5F719B5-2576-4B09-9401-6E5783AB0822}" type="parTrans" cxnId="{763CC50B-6440-4C1A-B7F6-04D5058C39AD}">
      <dgm:prSet/>
      <dgm:spPr/>
      <dgm:t>
        <a:bodyPr/>
        <a:lstStyle/>
        <a:p>
          <a:endParaRPr lang="es-ES"/>
        </a:p>
      </dgm:t>
    </dgm:pt>
    <dgm:pt modelId="{D6FF759F-DBEA-4263-8A95-BF704B903341}" type="sibTrans" cxnId="{763CC50B-6440-4C1A-B7F6-04D5058C39AD}">
      <dgm:prSet/>
      <dgm:spPr/>
      <dgm:t>
        <a:bodyPr/>
        <a:lstStyle/>
        <a:p>
          <a:endParaRPr lang="es-ES"/>
        </a:p>
      </dgm:t>
    </dgm:pt>
    <dgm:pt modelId="{28BD6474-941E-4558-9B6C-6EDDC3ED23A1}">
      <dgm:prSet/>
      <dgm:spPr/>
      <dgm:t>
        <a:bodyPr/>
        <a:lstStyle/>
        <a:p>
          <a:r>
            <a:rPr lang="es-ES" dirty="0" smtClean="0"/>
            <a:t>Extracción</a:t>
          </a:r>
          <a:endParaRPr lang="es-ES" dirty="0"/>
        </a:p>
      </dgm:t>
    </dgm:pt>
    <dgm:pt modelId="{DC7DFAB7-BB40-4DC7-921E-BA416B2C8F0D}" type="parTrans" cxnId="{9F5918DF-0D72-45EF-8002-C7956C122541}">
      <dgm:prSet/>
      <dgm:spPr/>
      <dgm:t>
        <a:bodyPr/>
        <a:lstStyle/>
        <a:p>
          <a:endParaRPr lang="es-ES"/>
        </a:p>
      </dgm:t>
    </dgm:pt>
    <dgm:pt modelId="{814AE089-AD9E-45FD-A554-E998E64FAB08}" type="sibTrans" cxnId="{9F5918DF-0D72-45EF-8002-C7956C122541}">
      <dgm:prSet/>
      <dgm:spPr/>
      <dgm:t>
        <a:bodyPr/>
        <a:lstStyle/>
        <a:p>
          <a:endParaRPr lang="es-ES"/>
        </a:p>
      </dgm:t>
    </dgm:pt>
    <dgm:pt modelId="{6396A51C-63A0-4566-AD33-9F7022CCA6F6}" type="pres">
      <dgm:prSet presAssocID="{6A208340-D1F1-431B-BF32-EF73A22E405B}" presName="arrowDiagram" presStyleCnt="0">
        <dgm:presLayoutVars>
          <dgm:chMax val="5"/>
          <dgm:dir/>
          <dgm:resizeHandles val="exact"/>
        </dgm:presLayoutVars>
      </dgm:prSet>
      <dgm:spPr/>
    </dgm:pt>
    <dgm:pt modelId="{7ACBC4EC-49CE-4B5A-B19E-E1E8030A58CB}" type="pres">
      <dgm:prSet presAssocID="{6A208340-D1F1-431B-BF32-EF73A22E405B}" presName="arrow" presStyleLbl="bgShp" presStyleIdx="0" presStyleCnt="1" custScaleX="127704"/>
      <dgm:spPr/>
    </dgm:pt>
    <dgm:pt modelId="{AB3EEDD0-B00B-43ED-BB72-1C88A8F5FC09}" type="pres">
      <dgm:prSet presAssocID="{6A208340-D1F1-431B-BF32-EF73A22E405B}" presName="arrowDiagram4" presStyleCnt="0"/>
      <dgm:spPr/>
    </dgm:pt>
    <dgm:pt modelId="{E1F373A8-BC92-4A81-88D9-D93C383FD10B}" type="pres">
      <dgm:prSet presAssocID="{28BD6474-941E-4558-9B6C-6EDDC3ED23A1}" presName="bullet4a" presStyleLbl="node1" presStyleIdx="0" presStyleCnt="4" custLinFactX="-81282" custLinFactY="-100000" custLinFactNeighborX="-100000" custLinFactNeighborY="-131055"/>
      <dgm:spPr/>
    </dgm:pt>
    <dgm:pt modelId="{CD882741-F473-4A53-AF07-A6572B19D4E7}" type="pres">
      <dgm:prSet presAssocID="{28BD6474-941E-4558-9B6C-6EDDC3ED23A1}" presName="textBox4a" presStyleLbl="revTx" presStyleIdx="0" presStyleCnt="4" custLinFactNeighborX="-18764" custLinFactNeighborY="-22172">
        <dgm:presLayoutVars>
          <dgm:bulletEnabled val="1"/>
        </dgm:presLayoutVars>
      </dgm:prSet>
      <dgm:spPr/>
      <dgm:t>
        <a:bodyPr/>
        <a:lstStyle/>
        <a:p>
          <a:endParaRPr lang="es-ES"/>
        </a:p>
      </dgm:t>
    </dgm:pt>
    <dgm:pt modelId="{4B7518A7-E8F3-4975-A44B-B6FD2186B3A0}" type="pres">
      <dgm:prSet presAssocID="{89FA2DF7-E51E-45CB-BB68-5206D792AB13}" presName="bullet4b" presStyleLbl="node1" presStyleIdx="1" presStyleCnt="4" custLinFactNeighborX="69985" custLinFactNeighborY="-86040"/>
      <dgm:spPr/>
    </dgm:pt>
    <dgm:pt modelId="{577104C8-8F06-4E9C-A91F-0ACB5878EEA6}" type="pres">
      <dgm:prSet presAssocID="{89FA2DF7-E51E-45CB-BB68-5206D792AB13}" presName="textBox4b" presStyleLbl="revTx" presStyleIdx="1" presStyleCnt="4" custScaleX="101030" custScaleY="71592" custLinFactNeighborX="9347" custLinFactNeighborY="-11085">
        <dgm:presLayoutVars>
          <dgm:bulletEnabled val="1"/>
        </dgm:presLayoutVars>
      </dgm:prSet>
      <dgm:spPr/>
      <dgm:t>
        <a:bodyPr/>
        <a:lstStyle/>
        <a:p>
          <a:endParaRPr lang="es-ES"/>
        </a:p>
      </dgm:t>
    </dgm:pt>
    <dgm:pt modelId="{186E5195-62E7-4A49-ACA3-962BFEC9B8BF}" type="pres">
      <dgm:prSet presAssocID="{1B89CAA7-C5DB-44E7-AEB8-2DAAAA0215C1}" presName="bullet4c" presStyleLbl="node1" presStyleIdx="2" presStyleCnt="4" custLinFactX="19314" custLinFactNeighborX="100000" custLinFactNeighborY="-22120"/>
      <dgm:spPr/>
    </dgm:pt>
    <dgm:pt modelId="{9F3931FA-86CE-479C-AEAE-2DC9640A4A99}" type="pres">
      <dgm:prSet presAssocID="{1B89CAA7-C5DB-44E7-AEB8-2DAAAA0215C1}" presName="textBox4c" presStyleLbl="revTx" presStyleIdx="2" presStyleCnt="4" custScaleX="101029" custScaleY="66014" custLinFactNeighborX="18008" custLinFactNeighborY="-2297">
        <dgm:presLayoutVars>
          <dgm:bulletEnabled val="1"/>
        </dgm:presLayoutVars>
      </dgm:prSet>
      <dgm:spPr/>
      <dgm:t>
        <a:bodyPr/>
        <a:lstStyle/>
        <a:p>
          <a:endParaRPr lang="es-ES"/>
        </a:p>
      </dgm:t>
    </dgm:pt>
    <dgm:pt modelId="{945B7B2E-252A-4EC4-9C36-E8B51D62FA37}" type="pres">
      <dgm:prSet presAssocID="{9772DB5B-2ED8-4C1F-A4EB-40320F3FAC29}" presName="bullet4d" presStyleLbl="node1" presStyleIdx="3" presStyleCnt="4" custLinFactX="12647" custLinFactNeighborX="100000" custLinFactNeighborY="-5877"/>
      <dgm:spPr/>
    </dgm:pt>
    <dgm:pt modelId="{D60296CE-5491-495E-AC04-9354D7A07EC1}" type="pres">
      <dgm:prSet presAssocID="{9772DB5B-2ED8-4C1F-A4EB-40320F3FAC29}" presName="textBox4d" presStyleLbl="revTx" presStyleIdx="3" presStyleCnt="4" custScaleX="143390" custScaleY="61182" custLinFactNeighborX="32824" custLinFactNeighborY="-2355">
        <dgm:presLayoutVars>
          <dgm:bulletEnabled val="1"/>
        </dgm:presLayoutVars>
      </dgm:prSet>
      <dgm:spPr/>
      <dgm:t>
        <a:bodyPr/>
        <a:lstStyle/>
        <a:p>
          <a:endParaRPr lang="es-ES"/>
        </a:p>
      </dgm:t>
    </dgm:pt>
  </dgm:ptLst>
  <dgm:cxnLst>
    <dgm:cxn modelId="{763CC50B-6440-4C1A-B7F6-04D5058C39AD}" srcId="{6A208340-D1F1-431B-BF32-EF73A22E405B}" destId="{9772DB5B-2ED8-4C1F-A4EB-40320F3FAC29}" srcOrd="3" destOrd="0" parTransId="{F5F719B5-2576-4B09-9401-6E5783AB0822}" sibTransId="{D6FF759F-DBEA-4263-8A95-BF704B903341}"/>
    <dgm:cxn modelId="{9F5918DF-0D72-45EF-8002-C7956C122541}" srcId="{6A208340-D1F1-431B-BF32-EF73A22E405B}" destId="{28BD6474-941E-4558-9B6C-6EDDC3ED23A1}" srcOrd="0" destOrd="0" parTransId="{DC7DFAB7-BB40-4DC7-921E-BA416B2C8F0D}" sibTransId="{814AE089-AD9E-45FD-A554-E998E64FAB08}"/>
    <dgm:cxn modelId="{ABB9C219-97B2-4292-A9F0-19017F85730E}" type="presOf" srcId="{6A208340-D1F1-431B-BF32-EF73A22E405B}" destId="{6396A51C-63A0-4566-AD33-9F7022CCA6F6}" srcOrd="0" destOrd="0" presId="urn:microsoft.com/office/officeart/2005/8/layout/arrow2"/>
    <dgm:cxn modelId="{78E10672-F881-49E9-AAF0-21C7AF44B025}" type="presOf" srcId="{89FA2DF7-E51E-45CB-BB68-5206D792AB13}" destId="{577104C8-8F06-4E9C-A91F-0ACB5878EEA6}" srcOrd="0" destOrd="0" presId="urn:microsoft.com/office/officeart/2005/8/layout/arrow2"/>
    <dgm:cxn modelId="{95E31CEE-23A4-4FD7-8A14-57E57F86F113}" srcId="{6A208340-D1F1-431B-BF32-EF73A22E405B}" destId="{1B89CAA7-C5DB-44E7-AEB8-2DAAAA0215C1}" srcOrd="2" destOrd="0" parTransId="{21CE8082-C6FC-4A16-87BD-2A9D9F26C82B}" sibTransId="{C1ED18E7-652A-479B-9F08-387B2CB5F42D}"/>
    <dgm:cxn modelId="{9BB6C73C-EC57-468A-B1F1-250DA04FC965}" type="presOf" srcId="{28BD6474-941E-4558-9B6C-6EDDC3ED23A1}" destId="{CD882741-F473-4A53-AF07-A6572B19D4E7}" srcOrd="0" destOrd="0" presId="urn:microsoft.com/office/officeart/2005/8/layout/arrow2"/>
    <dgm:cxn modelId="{1506AEE7-A2BA-44C0-8FB7-AA3B8AF0209B}" type="presOf" srcId="{1B89CAA7-C5DB-44E7-AEB8-2DAAAA0215C1}" destId="{9F3931FA-86CE-479C-AEAE-2DC9640A4A99}" srcOrd="0" destOrd="0" presId="urn:microsoft.com/office/officeart/2005/8/layout/arrow2"/>
    <dgm:cxn modelId="{3A9CAA66-8EAC-4BEB-87FD-E05A16CCE0A1}" type="presOf" srcId="{9772DB5B-2ED8-4C1F-A4EB-40320F3FAC29}" destId="{D60296CE-5491-495E-AC04-9354D7A07EC1}" srcOrd="0" destOrd="0" presId="urn:microsoft.com/office/officeart/2005/8/layout/arrow2"/>
    <dgm:cxn modelId="{AE39D46A-6B8F-4086-84FE-A2F517EFCED1}" srcId="{6A208340-D1F1-431B-BF32-EF73A22E405B}" destId="{89FA2DF7-E51E-45CB-BB68-5206D792AB13}" srcOrd="1" destOrd="0" parTransId="{DEF56870-E1E2-4BCD-86CB-5039816C9940}" sibTransId="{59F94AF6-DA6C-445F-8B38-0B982A4DFAD4}"/>
    <dgm:cxn modelId="{2FC5A4A7-365A-4896-BD3A-18D7CE7DF8A3}" type="presParOf" srcId="{6396A51C-63A0-4566-AD33-9F7022CCA6F6}" destId="{7ACBC4EC-49CE-4B5A-B19E-E1E8030A58CB}" srcOrd="0" destOrd="0" presId="urn:microsoft.com/office/officeart/2005/8/layout/arrow2"/>
    <dgm:cxn modelId="{40006E75-5B64-41A0-A082-5C860763658C}" type="presParOf" srcId="{6396A51C-63A0-4566-AD33-9F7022CCA6F6}" destId="{AB3EEDD0-B00B-43ED-BB72-1C88A8F5FC09}" srcOrd="1" destOrd="0" presId="urn:microsoft.com/office/officeart/2005/8/layout/arrow2"/>
    <dgm:cxn modelId="{C0291F57-D307-42BD-ACF0-3BE388188FBF}" type="presParOf" srcId="{AB3EEDD0-B00B-43ED-BB72-1C88A8F5FC09}" destId="{E1F373A8-BC92-4A81-88D9-D93C383FD10B}" srcOrd="0" destOrd="0" presId="urn:microsoft.com/office/officeart/2005/8/layout/arrow2"/>
    <dgm:cxn modelId="{A0C2AA12-DDD1-411B-9C9E-7D0B2EE2A534}" type="presParOf" srcId="{AB3EEDD0-B00B-43ED-BB72-1C88A8F5FC09}" destId="{CD882741-F473-4A53-AF07-A6572B19D4E7}" srcOrd="1" destOrd="0" presId="urn:microsoft.com/office/officeart/2005/8/layout/arrow2"/>
    <dgm:cxn modelId="{E4E81D93-7A55-45DD-A3CD-F4D8598AFB2E}" type="presParOf" srcId="{AB3EEDD0-B00B-43ED-BB72-1C88A8F5FC09}" destId="{4B7518A7-E8F3-4975-A44B-B6FD2186B3A0}" srcOrd="2" destOrd="0" presId="urn:microsoft.com/office/officeart/2005/8/layout/arrow2"/>
    <dgm:cxn modelId="{DF5F53A3-6E05-48AA-AE5A-70D3FF35AE95}" type="presParOf" srcId="{AB3EEDD0-B00B-43ED-BB72-1C88A8F5FC09}" destId="{577104C8-8F06-4E9C-A91F-0ACB5878EEA6}" srcOrd="3" destOrd="0" presId="urn:microsoft.com/office/officeart/2005/8/layout/arrow2"/>
    <dgm:cxn modelId="{15F45026-E955-440D-B0EE-E4FD9EDDC4F0}" type="presParOf" srcId="{AB3EEDD0-B00B-43ED-BB72-1C88A8F5FC09}" destId="{186E5195-62E7-4A49-ACA3-962BFEC9B8BF}" srcOrd="4" destOrd="0" presId="urn:microsoft.com/office/officeart/2005/8/layout/arrow2"/>
    <dgm:cxn modelId="{79FFBD24-B28B-4845-A14D-B123A5B11988}" type="presParOf" srcId="{AB3EEDD0-B00B-43ED-BB72-1C88A8F5FC09}" destId="{9F3931FA-86CE-479C-AEAE-2DC9640A4A99}" srcOrd="5" destOrd="0" presId="urn:microsoft.com/office/officeart/2005/8/layout/arrow2"/>
    <dgm:cxn modelId="{E78DD64F-10D9-4A8D-B9C7-61FB114D5536}" type="presParOf" srcId="{AB3EEDD0-B00B-43ED-BB72-1C88A8F5FC09}" destId="{945B7B2E-252A-4EC4-9C36-E8B51D62FA37}" srcOrd="6" destOrd="0" presId="urn:microsoft.com/office/officeart/2005/8/layout/arrow2"/>
    <dgm:cxn modelId="{BA2BFEA0-AD66-47EB-991A-AFD29743F1AD}" type="presParOf" srcId="{AB3EEDD0-B00B-43ED-BB72-1C88A8F5FC09}" destId="{D60296CE-5491-495E-AC04-9354D7A07EC1}" srcOrd="7" destOrd="0" presId="urn:microsoft.com/office/officeart/2005/8/layout/arrow2"/>
  </dgm:cxnLst>
  <dgm:bg/>
  <dgm:whole/>
  <dgm:extLst>
    <a:ext uri="http://schemas.microsoft.com/office/drawing/2008/diagram"/>
  </dgm:extLst>
</dgm:dataModel>
</file>

<file path=ppt/diagrams/data3.xml><?xml version="1.0" encoding="utf-8"?>
<dgm:dataModel xmlns:dgm="http://schemas.openxmlformats.org/drawingml/2006/diagram" xmlns:a="http://schemas.openxmlformats.org/drawingml/2006/main">
  <dgm:ptLst>
    <dgm:pt modelId="{24C8700B-6A08-4BB3-8FCD-AD44D61B70D5}" type="doc">
      <dgm:prSet loTypeId="urn:microsoft.com/office/officeart/2005/8/layout/hProcess7" loCatId="process" qsTypeId="urn:microsoft.com/office/officeart/2005/8/quickstyle/simple1#3" qsCatId="simple" csTypeId="urn:microsoft.com/office/officeart/2005/8/colors/accent1_2#3" csCatId="accent1" phldr="1"/>
      <dgm:spPr/>
      <dgm:t>
        <a:bodyPr/>
        <a:lstStyle/>
        <a:p>
          <a:endParaRPr lang="es-ES"/>
        </a:p>
      </dgm:t>
    </dgm:pt>
    <dgm:pt modelId="{7B85A360-87AF-4EA2-8C20-60F9041BC07C}">
      <dgm:prSet phldrT="[Texto]"/>
      <dgm:spPr/>
      <dgm:t>
        <a:bodyPr/>
        <a:lstStyle/>
        <a:p>
          <a:r>
            <a:rPr lang="es-ES" dirty="0" smtClean="0">
              <a:solidFill>
                <a:srgbClr val="FFFF00"/>
              </a:solidFill>
            </a:rPr>
            <a:t>Variable predictiva</a:t>
          </a:r>
          <a:endParaRPr lang="es-ES" dirty="0">
            <a:solidFill>
              <a:srgbClr val="FFFF00"/>
            </a:solidFill>
          </a:endParaRPr>
        </a:p>
      </dgm:t>
    </dgm:pt>
    <dgm:pt modelId="{2E8DC6AF-D263-43B0-B061-4038D0DB3856}" type="parTrans" cxnId="{D2BFF0B4-2337-46C0-81D3-754ED6D442EF}">
      <dgm:prSet/>
      <dgm:spPr/>
      <dgm:t>
        <a:bodyPr/>
        <a:lstStyle/>
        <a:p>
          <a:endParaRPr lang="es-ES"/>
        </a:p>
      </dgm:t>
    </dgm:pt>
    <dgm:pt modelId="{F677AFDC-1CA6-4490-B864-304E42B415F3}" type="sibTrans" cxnId="{D2BFF0B4-2337-46C0-81D3-754ED6D442EF}">
      <dgm:prSet/>
      <dgm:spPr/>
      <dgm:t>
        <a:bodyPr/>
        <a:lstStyle/>
        <a:p>
          <a:endParaRPr lang="es-ES"/>
        </a:p>
      </dgm:t>
    </dgm:pt>
    <dgm:pt modelId="{B3609B43-AD7C-4EA9-BF8C-462CB4500BF7}">
      <dgm:prSet phldrT="[Texto]"/>
      <dgm:spPr/>
      <dgm:t>
        <a:bodyPr/>
        <a:lstStyle/>
        <a:p>
          <a:r>
            <a:rPr lang="es-ES" dirty="0" smtClean="0"/>
            <a:t>SLP</a:t>
          </a:r>
        </a:p>
        <a:p>
          <a:r>
            <a:rPr lang="es-ES" dirty="0" smtClean="0"/>
            <a:t>THP</a:t>
          </a:r>
        </a:p>
        <a:p>
          <a:r>
            <a:rPr lang="es-ES" dirty="0" smtClean="0"/>
            <a:t>TR</a:t>
          </a:r>
          <a:endParaRPr lang="es-ES" dirty="0"/>
        </a:p>
      </dgm:t>
    </dgm:pt>
    <dgm:pt modelId="{F215678C-6BF2-44AE-8CFE-247FE50068CB}" type="parTrans" cxnId="{BD21070A-AB96-4FDD-9C04-8B9A73663AFF}">
      <dgm:prSet/>
      <dgm:spPr/>
      <dgm:t>
        <a:bodyPr/>
        <a:lstStyle/>
        <a:p>
          <a:endParaRPr lang="es-ES"/>
        </a:p>
      </dgm:t>
    </dgm:pt>
    <dgm:pt modelId="{0AFB4834-7951-4AD3-94E5-2C88255E368B}" type="sibTrans" cxnId="{BD21070A-AB96-4FDD-9C04-8B9A73663AFF}">
      <dgm:prSet/>
      <dgm:spPr/>
      <dgm:t>
        <a:bodyPr/>
        <a:lstStyle/>
        <a:p>
          <a:endParaRPr lang="es-ES"/>
        </a:p>
      </dgm:t>
    </dgm:pt>
    <dgm:pt modelId="{A0E65477-1581-4637-9E60-B227D27889A8}">
      <dgm:prSet phldrT="[Texto]"/>
      <dgm:spPr/>
      <dgm:t>
        <a:bodyPr/>
        <a:lstStyle/>
        <a:p>
          <a:r>
            <a:rPr lang="es-ES" dirty="0" smtClean="0">
              <a:solidFill>
                <a:srgbClr val="FFFF00"/>
              </a:solidFill>
            </a:rPr>
            <a:t>Contexto</a:t>
          </a:r>
          <a:endParaRPr lang="es-ES" dirty="0">
            <a:solidFill>
              <a:srgbClr val="FFFF00"/>
            </a:solidFill>
          </a:endParaRPr>
        </a:p>
      </dgm:t>
    </dgm:pt>
    <dgm:pt modelId="{98962593-FD63-40DE-A674-FCB1F69C655E}" type="parTrans" cxnId="{626BB77A-A478-46AB-81C6-5B6B8C5C2DDF}">
      <dgm:prSet/>
      <dgm:spPr/>
      <dgm:t>
        <a:bodyPr/>
        <a:lstStyle/>
        <a:p>
          <a:endParaRPr lang="es-ES"/>
        </a:p>
      </dgm:t>
    </dgm:pt>
    <dgm:pt modelId="{CAAB3EF9-5F5C-4C6C-B571-B43966CDE25E}" type="sibTrans" cxnId="{626BB77A-A478-46AB-81C6-5B6B8C5C2DDF}">
      <dgm:prSet/>
      <dgm:spPr/>
      <dgm:t>
        <a:bodyPr/>
        <a:lstStyle/>
        <a:p>
          <a:endParaRPr lang="es-ES"/>
        </a:p>
      </dgm:t>
    </dgm:pt>
    <dgm:pt modelId="{C92B8C06-D98C-4DC2-A2BD-D7578090451F}">
      <dgm:prSet phldrT="[Texto]"/>
      <dgm:spPr/>
      <dgm:t>
        <a:bodyPr/>
        <a:lstStyle/>
        <a:p>
          <a:r>
            <a:rPr lang="es-ES" dirty="0" smtClean="0"/>
            <a:t>Línea</a:t>
          </a:r>
        </a:p>
        <a:p>
          <a:r>
            <a:rPr lang="es-ES" dirty="0" smtClean="0"/>
            <a:t>Estadio</a:t>
          </a:r>
        </a:p>
        <a:p>
          <a:endParaRPr lang="es-ES" dirty="0"/>
        </a:p>
      </dgm:t>
    </dgm:pt>
    <dgm:pt modelId="{E9C7E80D-E732-409A-92BF-DDB6628252B0}" type="parTrans" cxnId="{26D6F413-90C5-4F41-A48C-1A846C327BD0}">
      <dgm:prSet/>
      <dgm:spPr/>
      <dgm:t>
        <a:bodyPr/>
        <a:lstStyle/>
        <a:p>
          <a:endParaRPr lang="es-ES"/>
        </a:p>
      </dgm:t>
    </dgm:pt>
    <dgm:pt modelId="{91C01803-88A7-44CD-822E-976298273436}" type="sibTrans" cxnId="{26D6F413-90C5-4F41-A48C-1A846C327BD0}">
      <dgm:prSet/>
      <dgm:spPr/>
      <dgm:t>
        <a:bodyPr/>
        <a:lstStyle/>
        <a:p>
          <a:endParaRPr lang="es-ES"/>
        </a:p>
      </dgm:t>
    </dgm:pt>
    <dgm:pt modelId="{75B9226D-7441-4E8F-A388-E2C4E5AEDF47}">
      <dgm:prSet phldrT="[Texto]"/>
      <dgm:spPr/>
      <dgm:t>
        <a:bodyPr/>
        <a:lstStyle/>
        <a:p>
          <a:r>
            <a:rPr lang="es-ES" dirty="0" smtClean="0">
              <a:solidFill>
                <a:srgbClr val="FFFF00"/>
              </a:solidFill>
            </a:rPr>
            <a:t>Variable final</a:t>
          </a:r>
          <a:endParaRPr lang="es-ES" dirty="0">
            <a:solidFill>
              <a:srgbClr val="FFFF00"/>
            </a:solidFill>
          </a:endParaRPr>
        </a:p>
      </dgm:t>
    </dgm:pt>
    <dgm:pt modelId="{37A2EFBA-A495-431F-B573-242389EB8472}" type="parTrans" cxnId="{9429C276-6D11-4782-9686-B0A5235824F6}">
      <dgm:prSet/>
      <dgm:spPr/>
      <dgm:t>
        <a:bodyPr/>
        <a:lstStyle/>
        <a:p>
          <a:endParaRPr lang="es-ES"/>
        </a:p>
      </dgm:t>
    </dgm:pt>
    <dgm:pt modelId="{93F84FFC-FF41-4804-B402-07B8F98CBAA4}" type="sibTrans" cxnId="{9429C276-6D11-4782-9686-B0A5235824F6}">
      <dgm:prSet/>
      <dgm:spPr/>
      <dgm:t>
        <a:bodyPr/>
        <a:lstStyle/>
        <a:p>
          <a:endParaRPr lang="es-ES"/>
        </a:p>
      </dgm:t>
    </dgm:pt>
    <dgm:pt modelId="{B2C9A93D-13D1-408F-81B2-B8C4A4D810F8}">
      <dgm:prSet phldrT="[Texto]"/>
      <dgm:spPr/>
      <dgm:t>
        <a:bodyPr/>
        <a:lstStyle/>
        <a:p>
          <a:r>
            <a:rPr lang="es-ES" dirty="0" smtClean="0"/>
            <a:t>SG</a:t>
          </a:r>
          <a:endParaRPr lang="es-ES" dirty="0"/>
        </a:p>
      </dgm:t>
    </dgm:pt>
    <dgm:pt modelId="{3F845A22-F167-4D8B-A7C4-7E2DD0354533}" type="parTrans" cxnId="{EFA07E44-CCE5-43F0-8BE7-3E79E970C968}">
      <dgm:prSet/>
      <dgm:spPr/>
      <dgm:t>
        <a:bodyPr/>
        <a:lstStyle/>
        <a:p>
          <a:endParaRPr lang="es-ES"/>
        </a:p>
      </dgm:t>
    </dgm:pt>
    <dgm:pt modelId="{FBBF83FF-D9B4-44D0-BD26-2C6064ADA25B}" type="sibTrans" cxnId="{EFA07E44-CCE5-43F0-8BE7-3E79E970C968}">
      <dgm:prSet/>
      <dgm:spPr/>
      <dgm:t>
        <a:bodyPr/>
        <a:lstStyle/>
        <a:p>
          <a:endParaRPr lang="es-ES"/>
        </a:p>
      </dgm:t>
    </dgm:pt>
    <dgm:pt modelId="{3B259CC7-97B6-4587-BFA2-8FAD60428D8D}" type="pres">
      <dgm:prSet presAssocID="{24C8700B-6A08-4BB3-8FCD-AD44D61B70D5}" presName="Name0" presStyleCnt="0">
        <dgm:presLayoutVars>
          <dgm:dir/>
          <dgm:animLvl val="lvl"/>
          <dgm:resizeHandles val="exact"/>
        </dgm:presLayoutVars>
      </dgm:prSet>
      <dgm:spPr/>
      <dgm:t>
        <a:bodyPr/>
        <a:lstStyle/>
        <a:p>
          <a:endParaRPr lang="es-ES"/>
        </a:p>
      </dgm:t>
    </dgm:pt>
    <dgm:pt modelId="{27B64297-FA35-40F1-8E78-8DABB87417AF}" type="pres">
      <dgm:prSet presAssocID="{7B85A360-87AF-4EA2-8C20-60F9041BC07C}" presName="compositeNode" presStyleCnt="0">
        <dgm:presLayoutVars>
          <dgm:bulletEnabled val="1"/>
        </dgm:presLayoutVars>
      </dgm:prSet>
      <dgm:spPr/>
    </dgm:pt>
    <dgm:pt modelId="{6C46B4C1-B13F-496E-9559-E953D093FDEB}" type="pres">
      <dgm:prSet presAssocID="{7B85A360-87AF-4EA2-8C20-60F9041BC07C}" presName="bgRect" presStyleLbl="node1" presStyleIdx="0" presStyleCnt="3"/>
      <dgm:spPr/>
      <dgm:t>
        <a:bodyPr/>
        <a:lstStyle/>
        <a:p>
          <a:endParaRPr lang="es-ES"/>
        </a:p>
      </dgm:t>
    </dgm:pt>
    <dgm:pt modelId="{B406A817-0310-47D0-8802-9F89719C606F}" type="pres">
      <dgm:prSet presAssocID="{7B85A360-87AF-4EA2-8C20-60F9041BC07C}" presName="parentNode" presStyleLbl="node1" presStyleIdx="0" presStyleCnt="3">
        <dgm:presLayoutVars>
          <dgm:chMax val="0"/>
          <dgm:bulletEnabled val="1"/>
        </dgm:presLayoutVars>
      </dgm:prSet>
      <dgm:spPr/>
      <dgm:t>
        <a:bodyPr/>
        <a:lstStyle/>
        <a:p>
          <a:endParaRPr lang="es-ES"/>
        </a:p>
      </dgm:t>
    </dgm:pt>
    <dgm:pt modelId="{3D5ADCAB-5042-4DBF-87B6-2EEB1F451582}" type="pres">
      <dgm:prSet presAssocID="{7B85A360-87AF-4EA2-8C20-60F9041BC07C}" presName="childNode" presStyleLbl="node1" presStyleIdx="0" presStyleCnt="3">
        <dgm:presLayoutVars>
          <dgm:bulletEnabled val="1"/>
        </dgm:presLayoutVars>
      </dgm:prSet>
      <dgm:spPr/>
      <dgm:t>
        <a:bodyPr/>
        <a:lstStyle/>
        <a:p>
          <a:endParaRPr lang="es-ES"/>
        </a:p>
      </dgm:t>
    </dgm:pt>
    <dgm:pt modelId="{0DA2B0FB-ACF3-4981-8FF3-9E5456E32829}" type="pres">
      <dgm:prSet presAssocID="{F677AFDC-1CA6-4490-B864-304E42B415F3}" presName="hSp" presStyleCnt="0"/>
      <dgm:spPr/>
    </dgm:pt>
    <dgm:pt modelId="{33DA78D9-5A96-4FC9-AB08-E14215CF1DED}" type="pres">
      <dgm:prSet presAssocID="{F677AFDC-1CA6-4490-B864-304E42B415F3}" presName="vProcSp" presStyleCnt="0"/>
      <dgm:spPr/>
    </dgm:pt>
    <dgm:pt modelId="{3A2A3FB7-D275-4C59-A2CD-120974A1E493}" type="pres">
      <dgm:prSet presAssocID="{F677AFDC-1CA6-4490-B864-304E42B415F3}" presName="vSp1" presStyleCnt="0"/>
      <dgm:spPr/>
    </dgm:pt>
    <dgm:pt modelId="{CE5B277E-B8A0-415D-A3D8-3E5B1299D211}" type="pres">
      <dgm:prSet presAssocID="{F677AFDC-1CA6-4490-B864-304E42B415F3}" presName="simulatedConn" presStyleLbl="solidFgAcc1" presStyleIdx="0" presStyleCnt="2"/>
      <dgm:spPr/>
    </dgm:pt>
    <dgm:pt modelId="{4BF12506-A6E9-46D6-8E25-6E09AA33847C}" type="pres">
      <dgm:prSet presAssocID="{F677AFDC-1CA6-4490-B864-304E42B415F3}" presName="vSp2" presStyleCnt="0"/>
      <dgm:spPr/>
    </dgm:pt>
    <dgm:pt modelId="{EAF02708-90CE-4322-A43A-C11899151134}" type="pres">
      <dgm:prSet presAssocID="{F677AFDC-1CA6-4490-B864-304E42B415F3}" presName="sibTrans" presStyleCnt="0"/>
      <dgm:spPr/>
    </dgm:pt>
    <dgm:pt modelId="{3290867E-9192-46C6-A1A2-6C20773A1A1C}" type="pres">
      <dgm:prSet presAssocID="{A0E65477-1581-4637-9E60-B227D27889A8}" presName="compositeNode" presStyleCnt="0">
        <dgm:presLayoutVars>
          <dgm:bulletEnabled val="1"/>
        </dgm:presLayoutVars>
      </dgm:prSet>
      <dgm:spPr/>
    </dgm:pt>
    <dgm:pt modelId="{47290534-AA29-4AAE-AD67-0034B2C60B17}" type="pres">
      <dgm:prSet presAssocID="{A0E65477-1581-4637-9E60-B227D27889A8}" presName="bgRect" presStyleLbl="node1" presStyleIdx="1" presStyleCnt="3" custLinFactNeighborX="-269" custLinFactNeighborY="615"/>
      <dgm:spPr/>
      <dgm:t>
        <a:bodyPr/>
        <a:lstStyle/>
        <a:p>
          <a:endParaRPr lang="es-ES"/>
        </a:p>
      </dgm:t>
    </dgm:pt>
    <dgm:pt modelId="{6030D4B5-155D-4B4D-B511-FD00C4679045}" type="pres">
      <dgm:prSet presAssocID="{A0E65477-1581-4637-9E60-B227D27889A8}" presName="parentNode" presStyleLbl="node1" presStyleIdx="1" presStyleCnt="3">
        <dgm:presLayoutVars>
          <dgm:chMax val="0"/>
          <dgm:bulletEnabled val="1"/>
        </dgm:presLayoutVars>
      </dgm:prSet>
      <dgm:spPr/>
      <dgm:t>
        <a:bodyPr/>
        <a:lstStyle/>
        <a:p>
          <a:endParaRPr lang="es-ES"/>
        </a:p>
      </dgm:t>
    </dgm:pt>
    <dgm:pt modelId="{6C372A6B-D0B6-4F2F-A3FF-968269DA51ED}" type="pres">
      <dgm:prSet presAssocID="{A0E65477-1581-4637-9E60-B227D27889A8}" presName="childNode" presStyleLbl="node1" presStyleIdx="1" presStyleCnt="3">
        <dgm:presLayoutVars>
          <dgm:bulletEnabled val="1"/>
        </dgm:presLayoutVars>
      </dgm:prSet>
      <dgm:spPr/>
      <dgm:t>
        <a:bodyPr/>
        <a:lstStyle/>
        <a:p>
          <a:endParaRPr lang="es-ES"/>
        </a:p>
      </dgm:t>
    </dgm:pt>
    <dgm:pt modelId="{672FBA78-452B-413C-A896-FF0EB866A342}" type="pres">
      <dgm:prSet presAssocID="{CAAB3EF9-5F5C-4C6C-B571-B43966CDE25E}" presName="hSp" presStyleCnt="0"/>
      <dgm:spPr/>
    </dgm:pt>
    <dgm:pt modelId="{99E7C89C-DEA1-45D1-B2CB-296DE28B678C}" type="pres">
      <dgm:prSet presAssocID="{CAAB3EF9-5F5C-4C6C-B571-B43966CDE25E}" presName="vProcSp" presStyleCnt="0"/>
      <dgm:spPr/>
    </dgm:pt>
    <dgm:pt modelId="{1CA527F0-9E20-4F15-A701-E3B854DC6A15}" type="pres">
      <dgm:prSet presAssocID="{CAAB3EF9-5F5C-4C6C-B571-B43966CDE25E}" presName="vSp1" presStyleCnt="0"/>
      <dgm:spPr/>
    </dgm:pt>
    <dgm:pt modelId="{F5A59DAD-8EA4-4A87-8160-FFCFC7211703}" type="pres">
      <dgm:prSet presAssocID="{CAAB3EF9-5F5C-4C6C-B571-B43966CDE25E}" presName="simulatedConn" presStyleLbl="solidFgAcc1" presStyleIdx="1" presStyleCnt="2"/>
      <dgm:spPr/>
    </dgm:pt>
    <dgm:pt modelId="{9BE29613-E326-4EB9-A09C-AEE45B93ADE0}" type="pres">
      <dgm:prSet presAssocID="{CAAB3EF9-5F5C-4C6C-B571-B43966CDE25E}" presName="vSp2" presStyleCnt="0"/>
      <dgm:spPr/>
    </dgm:pt>
    <dgm:pt modelId="{72AFB591-4962-400C-A6DC-0171C12A6492}" type="pres">
      <dgm:prSet presAssocID="{CAAB3EF9-5F5C-4C6C-B571-B43966CDE25E}" presName="sibTrans" presStyleCnt="0"/>
      <dgm:spPr/>
    </dgm:pt>
    <dgm:pt modelId="{F2B12DCD-F004-4466-ABD8-462921BB3AE8}" type="pres">
      <dgm:prSet presAssocID="{75B9226D-7441-4E8F-A388-E2C4E5AEDF47}" presName="compositeNode" presStyleCnt="0">
        <dgm:presLayoutVars>
          <dgm:bulletEnabled val="1"/>
        </dgm:presLayoutVars>
      </dgm:prSet>
      <dgm:spPr/>
    </dgm:pt>
    <dgm:pt modelId="{59375B80-B4DF-4EE8-988B-A05A10E97D41}" type="pres">
      <dgm:prSet presAssocID="{75B9226D-7441-4E8F-A388-E2C4E5AEDF47}" presName="bgRect" presStyleLbl="node1" presStyleIdx="2" presStyleCnt="3"/>
      <dgm:spPr/>
      <dgm:t>
        <a:bodyPr/>
        <a:lstStyle/>
        <a:p>
          <a:endParaRPr lang="es-ES"/>
        </a:p>
      </dgm:t>
    </dgm:pt>
    <dgm:pt modelId="{F12E0AA4-9058-4164-96BE-713683ADCA40}" type="pres">
      <dgm:prSet presAssocID="{75B9226D-7441-4E8F-A388-E2C4E5AEDF47}" presName="parentNode" presStyleLbl="node1" presStyleIdx="2" presStyleCnt="3">
        <dgm:presLayoutVars>
          <dgm:chMax val="0"/>
          <dgm:bulletEnabled val="1"/>
        </dgm:presLayoutVars>
      </dgm:prSet>
      <dgm:spPr/>
      <dgm:t>
        <a:bodyPr/>
        <a:lstStyle/>
        <a:p>
          <a:endParaRPr lang="es-ES"/>
        </a:p>
      </dgm:t>
    </dgm:pt>
    <dgm:pt modelId="{357F6E8E-B7BE-4967-A6A6-A31E7A6EA804}" type="pres">
      <dgm:prSet presAssocID="{75B9226D-7441-4E8F-A388-E2C4E5AEDF47}" presName="childNode" presStyleLbl="node1" presStyleIdx="2" presStyleCnt="3">
        <dgm:presLayoutVars>
          <dgm:bulletEnabled val="1"/>
        </dgm:presLayoutVars>
      </dgm:prSet>
      <dgm:spPr/>
      <dgm:t>
        <a:bodyPr/>
        <a:lstStyle/>
        <a:p>
          <a:endParaRPr lang="es-ES"/>
        </a:p>
      </dgm:t>
    </dgm:pt>
  </dgm:ptLst>
  <dgm:cxnLst>
    <dgm:cxn modelId="{8025C7DB-CA40-4ED8-A948-DA9FE6413C10}" type="presOf" srcId="{A0E65477-1581-4637-9E60-B227D27889A8}" destId="{6030D4B5-155D-4B4D-B511-FD00C4679045}" srcOrd="1" destOrd="0" presId="urn:microsoft.com/office/officeart/2005/8/layout/hProcess7"/>
    <dgm:cxn modelId="{C9631C61-3C8A-4110-A374-F9D11E59C40D}" type="presOf" srcId="{B3609B43-AD7C-4EA9-BF8C-462CB4500BF7}" destId="{3D5ADCAB-5042-4DBF-87B6-2EEB1F451582}" srcOrd="0" destOrd="0" presId="urn:microsoft.com/office/officeart/2005/8/layout/hProcess7"/>
    <dgm:cxn modelId="{5FD913FB-18E3-43C1-B3BC-D4BE26191F92}" type="presOf" srcId="{A0E65477-1581-4637-9E60-B227D27889A8}" destId="{47290534-AA29-4AAE-AD67-0034B2C60B17}" srcOrd="0" destOrd="0" presId="urn:microsoft.com/office/officeart/2005/8/layout/hProcess7"/>
    <dgm:cxn modelId="{BD21070A-AB96-4FDD-9C04-8B9A73663AFF}" srcId="{7B85A360-87AF-4EA2-8C20-60F9041BC07C}" destId="{B3609B43-AD7C-4EA9-BF8C-462CB4500BF7}" srcOrd="0" destOrd="0" parTransId="{F215678C-6BF2-44AE-8CFE-247FE50068CB}" sibTransId="{0AFB4834-7951-4AD3-94E5-2C88255E368B}"/>
    <dgm:cxn modelId="{D61473F0-FD75-4241-8846-FDF0DB16CEC8}" type="presOf" srcId="{C92B8C06-D98C-4DC2-A2BD-D7578090451F}" destId="{6C372A6B-D0B6-4F2F-A3FF-968269DA51ED}" srcOrd="0" destOrd="0" presId="urn:microsoft.com/office/officeart/2005/8/layout/hProcess7"/>
    <dgm:cxn modelId="{8AD73DAB-618F-49D9-AD57-F8E6AACF5385}" type="presOf" srcId="{B2C9A93D-13D1-408F-81B2-B8C4A4D810F8}" destId="{357F6E8E-B7BE-4967-A6A6-A31E7A6EA804}" srcOrd="0" destOrd="0" presId="urn:microsoft.com/office/officeart/2005/8/layout/hProcess7"/>
    <dgm:cxn modelId="{4CDB2D1E-0B76-4324-818C-C005AD6C88E2}" type="presOf" srcId="{7B85A360-87AF-4EA2-8C20-60F9041BC07C}" destId="{B406A817-0310-47D0-8802-9F89719C606F}" srcOrd="1" destOrd="0" presId="urn:microsoft.com/office/officeart/2005/8/layout/hProcess7"/>
    <dgm:cxn modelId="{26E08859-ADF8-4A42-837C-1BBF3314BA2E}" type="presOf" srcId="{24C8700B-6A08-4BB3-8FCD-AD44D61B70D5}" destId="{3B259CC7-97B6-4587-BFA2-8FAD60428D8D}" srcOrd="0" destOrd="0" presId="urn:microsoft.com/office/officeart/2005/8/layout/hProcess7"/>
    <dgm:cxn modelId="{1FE7D275-ECF6-4B8F-AB06-5E7B999E28DD}" type="presOf" srcId="{75B9226D-7441-4E8F-A388-E2C4E5AEDF47}" destId="{F12E0AA4-9058-4164-96BE-713683ADCA40}" srcOrd="1" destOrd="0" presId="urn:microsoft.com/office/officeart/2005/8/layout/hProcess7"/>
    <dgm:cxn modelId="{1260CB4F-B381-4FE9-8893-DF9743F770AA}" type="presOf" srcId="{7B85A360-87AF-4EA2-8C20-60F9041BC07C}" destId="{6C46B4C1-B13F-496E-9559-E953D093FDEB}" srcOrd="0" destOrd="0" presId="urn:microsoft.com/office/officeart/2005/8/layout/hProcess7"/>
    <dgm:cxn modelId="{D2BFF0B4-2337-46C0-81D3-754ED6D442EF}" srcId="{24C8700B-6A08-4BB3-8FCD-AD44D61B70D5}" destId="{7B85A360-87AF-4EA2-8C20-60F9041BC07C}" srcOrd="0" destOrd="0" parTransId="{2E8DC6AF-D263-43B0-B061-4038D0DB3856}" sibTransId="{F677AFDC-1CA6-4490-B864-304E42B415F3}"/>
    <dgm:cxn modelId="{26D6F413-90C5-4F41-A48C-1A846C327BD0}" srcId="{A0E65477-1581-4637-9E60-B227D27889A8}" destId="{C92B8C06-D98C-4DC2-A2BD-D7578090451F}" srcOrd="0" destOrd="0" parTransId="{E9C7E80D-E732-409A-92BF-DDB6628252B0}" sibTransId="{91C01803-88A7-44CD-822E-976298273436}"/>
    <dgm:cxn modelId="{626BB77A-A478-46AB-81C6-5B6B8C5C2DDF}" srcId="{24C8700B-6A08-4BB3-8FCD-AD44D61B70D5}" destId="{A0E65477-1581-4637-9E60-B227D27889A8}" srcOrd="1" destOrd="0" parTransId="{98962593-FD63-40DE-A674-FCB1F69C655E}" sibTransId="{CAAB3EF9-5F5C-4C6C-B571-B43966CDE25E}"/>
    <dgm:cxn modelId="{438B0163-D5CF-4288-918A-B0ECE9F0CA8C}" type="presOf" srcId="{75B9226D-7441-4E8F-A388-E2C4E5AEDF47}" destId="{59375B80-B4DF-4EE8-988B-A05A10E97D41}" srcOrd="0" destOrd="0" presId="urn:microsoft.com/office/officeart/2005/8/layout/hProcess7"/>
    <dgm:cxn modelId="{EFA07E44-CCE5-43F0-8BE7-3E79E970C968}" srcId="{75B9226D-7441-4E8F-A388-E2C4E5AEDF47}" destId="{B2C9A93D-13D1-408F-81B2-B8C4A4D810F8}" srcOrd="0" destOrd="0" parTransId="{3F845A22-F167-4D8B-A7C4-7E2DD0354533}" sibTransId="{FBBF83FF-D9B4-44D0-BD26-2C6064ADA25B}"/>
    <dgm:cxn modelId="{9429C276-6D11-4782-9686-B0A5235824F6}" srcId="{24C8700B-6A08-4BB3-8FCD-AD44D61B70D5}" destId="{75B9226D-7441-4E8F-A388-E2C4E5AEDF47}" srcOrd="2" destOrd="0" parTransId="{37A2EFBA-A495-431F-B573-242389EB8472}" sibTransId="{93F84FFC-FF41-4804-B402-07B8F98CBAA4}"/>
    <dgm:cxn modelId="{66945C84-4A8A-4791-B489-8E40164A242C}" type="presParOf" srcId="{3B259CC7-97B6-4587-BFA2-8FAD60428D8D}" destId="{27B64297-FA35-40F1-8E78-8DABB87417AF}" srcOrd="0" destOrd="0" presId="urn:microsoft.com/office/officeart/2005/8/layout/hProcess7"/>
    <dgm:cxn modelId="{49FD9EA2-C070-4C52-B0BE-10710B867EF3}" type="presParOf" srcId="{27B64297-FA35-40F1-8E78-8DABB87417AF}" destId="{6C46B4C1-B13F-496E-9559-E953D093FDEB}" srcOrd="0" destOrd="0" presId="urn:microsoft.com/office/officeart/2005/8/layout/hProcess7"/>
    <dgm:cxn modelId="{88A26B8A-EA21-4483-BDFC-A1B62D550B2B}" type="presParOf" srcId="{27B64297-FA35-40F1-8E78-8DABB87417AF}" destId="{B406A817-0310-47D0-8802-9F89719C606F}" srcOrd="1" destOrd="0" presId="urn:microsoft.com/office/officeart/2005/8/layout/hProcess7"/>
    <dgm:cxn modelId="{CFCCC9BF-6821-4385-99CE-550D2FE9A24F}" type="presParOf" srcId="{27B64297-FA35-40F1-8E78-8DABB87417AF}" destId="{3D5ADCAB-5042-4DBF-87B6-2EEB1F451582}" srcOrd="2" destOrd="0" presId="urn:microsoft.com/office/officeart/2005/8/layout/hProcess7"/>
    <dgm:cxn modelId="{D77B2208-332B-425A-ACCB-FEE8D375AA4E}" type="presParOf" srcId="{3B259CC7-97B6-4587-BFA2-8FAD60428D8D}" destId="{0DA2B0FB-ACF3-4981-8FF3-9E5456E32829}" srcOrd="1" destOrd="0" presId="urn:microsoft.com/office/officeart/2005/8/layout/hProcess7"/>
    <dgm:cxn modelId="{5D4AE0E0-554F-4162-B59F-6DD63A5A388C}" type="presParOf" srcId="{3B259CC7-97B6-4587-BFA2-8FAD60428D8D}" destId="{33DA78D9-5A96-4FC9-AB08-E14215CF1DED}" srcOrd="2" destOrd="0" presId="urn:microsoft.com/office/officeart/2005/8/layout/hProcess7"/>
    <dgm:cxn modelId="{4E3A894C-FF36-4DB9-84C4-CF960E1B2906}" type="presParOf" srcId="{33DA78D9-5A96-4FC9-AB08-E14215CF1DED}" destId="{3A2A3FB7-D275-4C59-A2CD-120974A1E493}" srcOrd="0" destOrd="0" presId="urn:microsoft.com/office/officeart/2005/8/layout/hProcess7"/>
    <dgm:cxn modelId="{EE6D4607-858A-4B82-9496-5F790BB6516F}" type="presParOf" srcId="{33DA78D9-5A96-4FC9-AB08-E14215CF1DED}" destId="{CE5B277E-B8A0-415D-A3D8-3E5B1299D211}" srcOrd="1" destOrd="0" presId="urn:microsoft.com/office/officeart/2005/8/layout/hProcess7"/>
    <dgm:cxn modelId="{A5F6D335-077B-49FE-B47A-D2921E13C0FB}" type="presParOf" srcId="{33DA78D9-5A96-4FC9-AB08-E14215CF1DED}" destId="{4BF12506-A6E9-46D6-8E25-6E09AA33847C}" srcOrd="2" destOrd="0" presId="urn:microsoft.com/office/officeart/2005/8/layout/hProcess7"/>
    <dgm:cxn modelId="{C7C5469B-C8E1-4ED1-9147-4A7400893CDA}" type="presParOf" srcId="{3B259CC7-97B6-4587-BFA2-8FAD60428D8D}" destId="{EAF02708-90CE-4322-A43A-C11899151134}" srcOrd="3" destOrd="0" presId="urn:microsoft.com/office/officeart/2005/8/layout/hProcess7"/>
    <dgm:cxn modelId="{8D2EFCC7-0AE7-4E0C-A9E4-733CF3123F45}" type="presParOf" srcId="{3B259CC7-97B6-4587-BFA2-8FAD60428D8D}" destId="{3290867E-9192-46C6-A1A2-6C20773A1A1C}" srcOrd="4" destOrd="0" presId="urn:microsoft.com/office/officeart/2005/8/layout/hProcess7"/>
    <dgm:cxn modelId="{851968F2-5880-4671-A2D3-8BD84F6F1F67}" type="presParOf" srcId="{3290867E-9192-46C6-A1A2-6C20773A1A1C}" destId="{47290534-AA29-4AAE-AD67-0034B2C60B17}" srcOrd="0" destOrd="0" presId="urn:microsoft.com/office/officeart/2005/8/layout/hProcess7"/>
    <dgm:cxn modelId="{9F06D443-65E2-4C5B-AD96-84D6E86D3F25}" type="presParOf" srcId="{3290867E-9192-46C6-A1A2-6C20773A1A1C}" destId="{6030D4B5-155D-4B4D-B511-FD00C4679045}" srcOrd="1" destOrd="0" presId="urn:microsoft.com/office/officeart/2005/8/layout/hProcess7"/>
    <dgm:cxn modelId="{8F41FDBA-EC46-46A6-906C-A25C80A9D9EF}" type="presParOf" srcId="{3290867E-9192-46C6-A1A2-6C20773A1A1C}" destId="{6C372A6B-D0B6-4F2F-A3FF-968269DA51ED}" srcOrd="2" destOrd="0" presId="urn:microsoft.com/office/officeart/2005/8/layout/hProcess7"/>
    <dgm:cxn modelId="{49497786-6052-481B-911A-5E96A489127A}" type="presParOf" srcId="{3B259CC7-97B6-4587-BFA2-8FAD60428D8D}" destId="{672FBA78-452B-413C-A896-FF0EB866A342}" srcOrd="5" destOrd="0" presId="urn:microsoft.com/office/officeart/2005/8/layout/hProcess7"/>
    <dgm:cxn modelId="{ED163C9B-5FF7-4A2A-917C-4B60715A290D}" type="presParOf" srcId="{3B259CC7-97B6-4587-BFA2-8FAD60428D8D}" destId="{99E7C89C-DEA1-45D1-B2CB-296DE28B678C}" srcOrd="6" destOrd="0" presId="urn:microsoft.com/office/officeart/2005/8/layout/hProcess7"/>
    <dgm:cxn modelId="{53910F90-AB91-4A09-8BBF-3CDECBEA9947}" type="presParOf" srcId="{99E7C89C-DEA1-45D1-B2CB-296DE28B678C}" destId="{1CA527F0-9E20-4F15-A701-E3B854DC6A15}" srcOrd="0" destOrd="0" presId="urn:microsoft.com/office/officeart/2005/8/layout/hProcess7"/>
    <dgm:cxn modelId="{B2EBE243-C6AD-453C-86B5-AF860854E510}" type="presParOf" srcId="{99E7C89C-DEA1-45D1-B2CB-296DE28B678C}" destId="{F5A59DAD-8EA4-4A87-8160-FFCFC7211703}" srcOrd="1" destOrd="0" presId="urn:microsoft.com/office/officeart/2005/8/layout/hProcess7"/>
    <dgm:cxn modelId="{3485ED02-1804-499D-91BC-ABF0A242434B}" type="presParOf" srcId="{99E7C89C-DEA1-45D1-B2CB-296DE28B678C}" destId="{9BE29613-E326-4EB9-A09C-AEE45B93ADE0}" srcOrd="2" destOrd="0" presId="urn:microsoft.com/office/officeart/2005/8/layout/hProcess7"/>
    <dgm:cxn modelId="{B3BBD1E3-44EA-4ADC-9461-88EA705B1A90}" type="presParOf" srcId="{3B259CC7-97B6-4587-BFA2-8FAD60428D8D}" destId="{72AFB591-4962-400C-A6DC-0171C12A6492}" srcOrd="7" destOrd="0" presId="urn:microsoft.com/office/officeart/2005/8/layout/hProcess7"/>
    <dgm:cxn modelId="{24DC59E8-6B48-469D-997C-D840BED00874}" type="presParOf" srcId="{3B259CC7-97B6-4587-BFA2-8FAD60428D8D}" destId="{F2B12DCD-F004-4466-ABD8-462921BB3AE8}" srcOrd="8" destOrd="0" presId="urn:microsoft.com/office/officeart/2005/8/layout/hProcess7"/>
    <dgm:cxn modelId="{729FBD66-124D-4808-83B8-495BEBB91DB9}" type="presParOf" srcId="{F2B12DCD-F004-4466-ABD8-462921BB3AE8}" destId="{59375B80-B4DF-4EE8-988B-A05A10E97D41}" srcOrd="0" destOrd="0" presId="urn:microsoft.com/office/officeart/2005/8/layout/hProcess7"/>
    <dgm:cxn modelId="{DDCE1236-66AA-4CAD-8770-9BEC776F9D7B}" type="presParOf" srcId="{F2B12DCD-F004-4466-ABD8-462921BB3AE8}" destId="{F12E0AA4-9058-4164-96BE-713683ADCA40}" srcOrd="1" destOrd="0" presId="urn:microsoft.com/office/officeart/2005/8/layout/hProcess7"/>
    <dgm:cxn modelId="{F0827414-53A4-4DA7-9707-4F4CEF9DB424}" type="presParOf" srcId="{F2B12DCD-F004-4466-ABD8-462921BB3AE8}" destId="{357F6E8E-B7BE-4967-A6A6-A31E7A6EA804}" srcOrd="2" destOrd="0" presId="urn:microsoft.com/office/officeart/2005/8/layout/hProcess7"/>
  </dgm:cxnLst>
  <dgm:bg/>
  <dgm:whole/>
  <dgm:extLst>
    <a:ext uri="http://schemas.microsoft.com/office/drawing/2008/diagram"/>
  </dgm:extLst>
</dgm:dataModel>
</file>

<file path=ppt/diagrams/data4.xml><?xml version="1.0" encoding="utf-8"?>
<dgm:dataModel xmlns:dgm="http://schemas.openxmlformats.org/drawingml/2006/diagram" xmlns:a="http://schemas.openxmlformats.org/drawingml/2006/main">
  <dgm:ptLst>
    <dgm:pt modelId="{BA0D96FA-2F47-4181-BE6D-F3EA65F7EA82}" type="doc">
      <dgm:prSet loTypeId="urn:microsoft.com/office/officeart/2005/8/layout/radial3" loCatId="cycle" qsTypeId="urn:microsoft.com/office/officeart/2005/8/quickstyle/simple1#5" qsCatId="simple" csTypeId="urn:microsoft.com/office/officeart/2005/8/colors/accent2_3" csCatId="accent2" phldr="1"/>
      <dgm:spPr/>
      <dgm:t>
        <a:bodyPr/>
        <a:lstStyle/>
        <a:p>
          <a:endParaRPr lang="es-ES"/>
        </a:p>
      </dgm:t>
    </dgm:pt>
    <dgm:pt modelId="{8EB58733-BEBE-4FB6-8BF9-35A13F8A4CD8}">
      <dgm:prSet phldrT="[Texto]"/>
      <dgm:spPr/>
      <dgm:t>
        <a:bodyPr/>
        <a:lstStyle/>
        <a:p>
          <a:r>
            <a:rPr lang="es-ES" dirty="0" smtClean="0"/>
            <a:t>Nuevas secciones</a:t>
          </a:r>
          <a:endParaRPr lang="es-ES" dirty="0"/>
        </a:p>
      </dgm:t>
    </dgm:pt>
    <dgm:pt modelId="{3A49C580-41DC-4EE3-A5E4-13B9F2157A40}" type="parTrans" cxnId="{EB278D3F-6011-405C-AB85-15FC3BFE9FD6}">
      <dgm:prSet/>
      <dgm:spPr/>
      <dgm:t>
        <a:bodyPr/>
        <a:lstStyle/>
        <a:p>
          <a:endParaRPr lang="es-ES">
            <a:solidFill>
              <a:schemeClr val="tx1"/>
            </a:solidFill>
          </a:endParaRPr>
        </a:p>
      </dgm:t>
    </dgm:pt>
    <dgm:pt modelId="{9284B4F9-AC3D-4672-B135-76BA6BB57ADD}" type="sibTrans" cxnId="{EB278D3F-6011-405C-AB85-15FC3BFE9FD6}">
      <dgm:prSet/>
      <dgm:spPr/>
      <dgm:t>
        <a:bodyPr/>
        <a:lstStyle/>
        <a:p>
          <a:endParaRPr lang="es-ES">
            <a:solidFill>
              <a:schemeClr val="tx1"/>
            </a:solidFill>
          </a:endParaRPr>
        </a:p>
      </dgm:t>
    </dgm:pt>
    <dgm:pt modelId="{A9C4A468-12B2-4AA2-BC5D-91E659B8BE6B}">
      <dgm:prSet phldrT="[Texto]"/>
      <dgm:spPr/>
      <dgm:t>
        <a:bodyPr/>
        <a:lstStyle/>
        <a:p>
          <a:r>
            <a:rPr lang="es-ES" dirty="0" smtClean="0"/>
            <a:t>Conveniencia</a:t>
          </a:r>
          <a:endParaRPr lang="es-ES" dirty="0"/>
        </a:p>
      </dgm:t>
    </dgm:pt>
    <dgm:pt modelId="{DDCE8A1F-9939-428B-8681-C5C325A2E2C9}" type="parTrans" cxnId="{4DB5638A-1E6C-4307-A4BA-521710DF5F79}">
      <dgm:prSet/>
      <dgm:spPr/>
      <dgm:t>
        <a:bodyPr/>
        <a:lstStyle/>
        <a:p>
          <a:endParaRPr lang="es-ES">
            <a:solidFill>
              <a:schemeClr val="tx1"/>
            </a:solidFill>
          </a:endParaRPr>
        </a:p>
      </dgm:t>
    </dgm:pt>
    <dgm:pt modelId="{C7189C70-FC62-4C63-8121-9B6B73C3C34C}" type="sibTrans" cxnId="{4DB5638A-1E6C-4307-A4BA-521710DF5F79}">
      <dgm:prSet/>
      <dgm:spPr/>
      <dgm:t>
        <a:bodyPr/>
        <a:lstStyle/>
        <a:p>
          <a:endParaRPr lang="es-ES">
            <a:solidFill>
              <a:schemeClr val="tx1"/>
            </a:solidFill>
          </a:endParaRPr>
        </a:p>
      </dgm:t>
    </dgm:pt>
    <dgm:pt modelId="{E202E201-259E-4073-8326-32523BA9FA79}">
      <dgm:prSet phldrT="[Texto]"/>
      <dgm:spPr/>
      <dgm:t>
        <a:bodyPr/>
        <a:lstStyle/>
        <a:p>
          <a:r>
            <a:rPr lang="es-ES" dirty="0" smtClean="0"/>
            <a:t>CCII</a:t>
          </a:r>
          <a:endParaRPr lang="es-ES" dirty="0"/>
        </a:p>
      </dgm:t>
    </dgm:pt>
    <dgm:pt modelId="{1AF05159-D392-4E5C-BB59-91EF0CEC45E0}" type="parTrans" cxnId="{AD71D745-875F-4EC9-9219-5B7DD24204BE}">
      <dgm:prSet/>
      <dgm:spPr/>
      <dgm:t>
        <a:bodyPr/>
        <a:lstStyle/>
        <a:p>
          <a:endParaRPr lang="es-ES">
            <a:solidFill>
              <a:schemeClr val="tx1"/>
            </a:solidFill>
          </a:endParaRPr>
        </a:p>
      </dgm:t>
    </dgm:pt>
    <dgm:pt modelId="{70ACB09C-C4E9-4688-9BDE-3FBEBCCF3D6C}" type="sibTrans" cxnId="{AD71D745-875F-4EC9-9219-5B7DD24204BE}">
      <dgm:prSet/>
      <dgm:spPr/>
      <dgm:t>
        <a:bodyPr/>
        <a:lstStyle/>
        <a:p>
          <a:endParaRPr lang="es-ES">
            <a:solidFill>
              <a:schemeClr val="tx1"/>
            </a:solidFill>
          </a:endParaRPr>
        </a:p>
      </dgm:t>
    </dgm:pt>
    <dgm:pt modelId="{60C582BC-3707-4D8F-8886-4BAFBD2D2DD3}">
      <dgm:prSet phldrT="[Texto]"/>
      <dgm:spPr/>
      <dgm:t>
        <a:bodyPr/>
        <a:lstStyle/>
        <a:p>
          <a:r>
            <a:rPr lang="es-ES" dirty="0" err="1" smtClean="0"/>
            <a:t>PhGx</a:t>
          </a:r>
          <a:endParaRPr lang="es-ES" dirty="0"/>
        </a:p>
      </dgm:t>
    </dgm:pt>
    <dgm:pt modelId="{D03CABDE-6E81-4369-B446-28CA7135490D}" type="parTrans" cxnId="{EF3444E0-131C-4AD3-BE81-46ACCCCB3748}">
      <dgm:prSet/>
      <dgm:spPr/>
      <dgm:t>
        <a:bodyPr/>
        <a:lstStyle/>
        <a:p>
          <a:endParaRPr lang="es-ES">
            <a:solidFill>
              <a:schemeClr val="tx1"/>
            </a:solidFill>
          </a:endParaRPr>
        </a:p>
      </dgm:t>
    </dgm:pt>
    <dgm:pt modelId="{24BD78AB-9A7B-4E66-A47E-F4659A9C4C9A}" type="sibTrans" cxnId="{EF3444E0-131C-4AD3-BE81-46ACCCCB3748}">
      <dgm:prSet/>
      <dgm:spPr/>
      <dgm:t>
        <a:bodyPr/>
        <a:lstStyle/>
        <a:p>
          <a:endParaRPr lang="es-ES">
            <a:solidFill>
              <a:schemeClr val="tx1"/>
            </a:solidFill>
          </a:endParaRPr>
        </a:p>
      </dgm:t>
    </dgm:pt>
    <dgm:pt modelId="{4F188ED4-0D91-4805-95F1-156AE61A413C}">
      <dgm:prSet phldrT="[Texto]"/>
      <dgm:spPr/>
      <dgm:t>
        <a:bodyPr/>
        <a:lstStyle/>
        <a:p>
          <a:r>
            <a:rPr lang="es-ES" dirty="0" smtClean="0"/>
            <a:t>Equidad</a:t>
          </a:r>
          <a:endParaRPr lang="es-ES" dirty="0"/>
        </a:p>
      </dgm:t>
    </dgm:pt>
    <dgm:pt modelId="{74191141-81C8-40B4-B336-DCFD77468F17}" type="parTrans" cxnId="{9714BF1D-B7C9-425E-80B1-1ABD7CA8B55A}">
      <dgm:prSet/>
      <dgm:spPr/>
      <dgm:t>
        <a:bodyPr/>
        <a:lstStyle/>
        <a:p>
          <a:endParaRPr lang="es-ES">
            <a:solidFill>
              <a:schemeClr val="tx1"/>
            </a:solidFill>
          </a:endParaRPr>
        </a:p>
      </dgm:t>
    </dgm:pt>
    <dgm:pt modelId="{5B3C3AF1-434E-4D87-863E-993B164D3A21}" type="sibTrans" cxnId="{9714BF1D-B7C9-425E-80B1-1ABD7CA8B55A}">
      <dgm:prSet/>
      <dgm:spPr/>
      <dgm:t>
        <a:bodyPr/>
        <a:lstStyle/>
        <a:p>
          <a:endParaRPr lang="es-ES">
            <a:solidFill>
              <a:schemeClr val="tx1"/>
            </a:solidFill>
          </a:endParaRPr>
        </a:p>
      </dgm:t>
    </dgm:pt>
    <dgm:pt modelId="{D94F3E59-955E-4735-9721-341C715621CA}">
      <dgm:prSet/>
      <dgm:spPr/>
      <dgm:t>
        <a:bodyPr/>
        <a:lstStyle/>
        <a:p>
          <a:r>
            <a:rPr lang="es-ES" baseline="0" dirty="0" smtClean="0"/>
            <a:t>Descripción enfermedad</a:t>
          </a:r>
          <a:endParaRPr lang="es-ES" baseline="0" dirty="0"/>
        </a:p>
      </dgm:t>
    </dgm:pt>
    <dgm:pt modelId="{042601D9-6B7A-4DA0-B577-16F13002F543}" type="parTrans" cxnId="{B05C683E-C253-4951-B70D-CF4AA99C49B9}">
      <dgm:prSet/>
      <dgm:spPr/>
      <dgm:t>
        <a:bodyPr/>
        <a:lstStyle/>
        <a:p>
          <a:endParaRPr lang="es-ES"/>
        </a:p>
      </dgm:t>
    </dgm:pt>
    <dgm:pt modelId="{C7761C59-8426-49E5-9E96-00BAB4294E23}" type="sibTrans" cxnId="{B05C683E-C253-4951-B70D-CF4AA99C49B9}">
      <dgm:prSet/>
      <dgm:spPr/>
      <dgm:t>
        <a:bodyPr/>
        <a:lstStyle/>
        <a:p>
          <a:endParaRPr lang="es-ES"/>
        </a:p>
      </dgm:t>
    </dgm:pt>
    <dgm:pt modelId="{A21DCAD4-36CB-47F2-9E75-20E39D663FED}">
      <dgm:prSet/>
      <dgm:spPr/>
      <dgm:t>
        <a:bodyPr/>
        <a:lstStyle/>
        <a:p>
          <a:r>
            <a:rPr lang="es-ES" dirty="0" smtClean="0"/>
            <a:t>Dimensión social</a:t>
          </a:r>
          <a:endParaRPr lang="es-ES" dirty="0"/>
        </a:p>
      </dgm:t>
    </dgm:pt>
    <dgm:pt modelId="{C312EB5B-E78A-40C3-B2D6-82A4AC04758C}" type="parTrans" cxnId="{0522D9E8-F962-4879-BEA4-22DA5975C6AD}">
      <dgm:prSet/>
      <dgm:spPr/>
      <dgm:t>
        <a:bodyPr/>
        <a:lstStyle/>
        <a:p>
          <a:endParaRPr lang="es-ES"/>
        </a:p>
      </dgm:t>
    </dgm:pt>
    <dgm:pt modelId="{E6882CD4-AD22-4ED9-A70E-DE2521BE9560}" type="sibTrans" cxnId="{0522D9E8-F962-4879-BEA4-22DA5975C6AD}">
      <dgm:prSet/>
      <dgm:spPr/>
      <dgm:t>
        <a:bodyPr/>
        <a:lstStyle/>
        <a:p>
          <a:endParaRPr lang="es-ES"/>
        </a:p>
      </dgm:t>
    </dgm:pt>
    <dgm:pt modelId="{7F3FD903-1C89-4426-82F3-E453D7C6D9E1}">
      <dgm:prSet/>
      <dgm:spPr/>
      <dgm:t>
        <a:bodyPr/>
        <a:lstStyle/>
        <a:p>
          <a:r>
            <a:rPr lang="es-ES" dirty="0" smtClean="0"/>
            <a:t>Finalidad del tratamiento</a:t>
          </a:r>
          <a:endParaRPr lang="es-ES" dirty="0"/>
        </a:p>
      </dgm:t>
    </dgm:pt>
    <dgm:pt modelId="{A7E87E91-AA16-43F6-A58C-01AF52FB9C26}" type="parTrans" cxnId="{780AEEDC-4D50-4FD9-8D99-037AFA87BEDE}">
      <dgm:prSet/>
      <dgm:spPr/>
      <dgm:t>
        <a:bodyPr/>
        <a:lstStyle/>
        <a:p>
          <a:endParaRPr lang="es-ES"/>
        </a:p>
      </dgm:t>
    </dgm:pt>
    <dgm:pt modelId="{56D2EE4F-58AF-4F2B-A352-3F20A8395AA5}" type="sibTrans" cxnId="{780AEEDC-4D50-4FD9-8D99-037AFA87BEDE}">
      <dgm:prSet/>
      <dgm:spPr/>
      <dgm:t>
        <a:bodyPr/>
        <a:lstStyle/>
        <a:p>
          <a:endParaRPr lang="es-ES"/>
        </a:p>
      </dgm:t>
    </dgm:pt>
    <dgm:pt modelId="{B7101EC9-393E-422A-896B-0718D06DD51B}" type="pres">
      <dgm:prSet presAssocID="{BA0D96FA-2F47-4181-BE6D-F3EA65F7EA82}" presName="composite" presStyleCnt="0">
        <dgm:presLayoutVars>
          <dgm:chMax val="1"/>
          <dgm:dir/>
          <dgm:resizeHandles val="exact"/>
        </dgm:presLayoutVars>
      </dgm:prSet>
      <dgm:spPr/>
      <dgm:t>
        <a:bodyPr/>
        <a:lstStyle/>
        <a:p>
          <a:endParaRPr lang="es-ES"/>
        </a:p>
      </dgm:t>
    </dgm:pt>
    <dgm:pt modelId="{9C1F55F8-403A-40BD-8AAC-344C902F16E1}" type="pres">
      <dgm:prSet presAssocID="{BA0D96FA-2F47-4181-BE6D-F3EA65F7EA82}" presName="radial" presStyleCnt="0">
        <dgm:presLayoutVars>
          <dgm:animLvl val="ctr"/>
        </dgm:presLayoutVars>
      </dgm:prSet>
      <dgm:spPr/>
      <dgm:t>
        <a:bodyPr/>
        <a:lstStyle/>
        <a:p>
          <a:endParaRPr lang="es-ES"/>
        </a:p>
      </dgm:t>
    </dgm:pt>
    <dgm:pt modelId="{C27182F2-B067-43C0-9537-A779DBA198EC}" type="pres">
      <dgm:prSet presAssocID="{8EB58733-BEBE-4FB6-8BF9-35A13F8A4CD8}" presName="centerShape" presStyleLbl="vennNode1" presStyleIdx="0" presStyleCnt="8"/>
      <dgm:spPr/>
      <dgm:t>
        <a:bodyPr/>
        <a:lstStyle/>
        <a:p>
          <a:endParaRPr lang="es-ES"/>
        </a:p>
      </dgm:t>
    </dgm:pt>
    <dgm:pt modelId="{D40F1F63-3BE4-4DF8-BD01-4E3370D5AC2D}" type="pres">
      <dgm:prSet presAssocID="{A9C4A468-12B2-4AA2-BC5D-91E659B8BE6B}" presName="node" presStyleLbl="vennNode1" presStyleIdx="1" presStyleCnt="8">
        <dgm:presLayoutVars>
          <dgm:bulletEnabled val="1"/>
        </dgm:presLayoutVars>
      </dgm:prSet>
      <dgm:spPr/>
      <dgm:t>
        <a:bodyPr/>
        <a:lstStyle/>
        <a:p>
          <a:endParaRPr lang="es-ES"/>
        </a:p>
      </dgm:t>
    </dgm:pt>
    <dgm:pt modelId="{98A838A3-25DC-4BBA-A34B-E7A8C99AD225}" type="pres">
      <dgm:prSet presAssocID="{E202E201-259E-4073-8326-32523BA9FA79}" presName="node" presStyleLbl="vennNode1" presStyleIdx="2" presStyleCnt="8">
        <dgm:presLayoutVars>
          <dgm:bulletEnabled val="1"/>
        </dgm:presLayoutVars>
      </dgm:prSet>
      <dgm:spPr/>
      <dgm:t>
        <a:bodyPr/>
        <a:lstStyle/>
        <a:p>
          <a:endParaRPr lang="es-ES"/>
        </a:p>
      </dgm:t>
    </dgm:pt>
    <dgm:pt modelId="{18057AD5-4625-4004-9F3C-23851B6157B2}" type="pres">
      <dgm:prSet presAssocID="{60C582BC-3707-4D8F-8886-4BAFBD2D2DD3}" presName="node" presStyleLbl="vennNode1" presStyleIdx="3" presStyleCnt="8">
        <dgm:presLayoutVars>
          <dgm:bulletEnabled val="1"/>
        </dgm:presLayoutVars>
      </dgm:prSet>
      <dgm:spPr/>
      <dgm:t>
        <a:bodyPr/>
        <a:lstStyle/>
        <a:p>
          <a:endParaRPr lang="es-ES"/>
        </a:p>
      </dgm:t>
    </dgm:pt>
    <dgm:pt modelId="{23ADABC5-12E2-49B7-9536-5F9736316EBA}" type="pres">
      <dgm:prSet presAssocID="{4F188ED4-0D91-4805-95F1-156AE61A413C}" presName="node" presStyleLbl="vennNode1" presStyleIdx="4" presStyleCnt="8">
        <dgm:presLayoutVars>
          <dgm:bulletEnabled val="1"/>
        </dgm:presLayoutVars>
      </dgm:prSet>
      <dgm:spPr/>
      <dgm:t>
        <a:bodyPr/>
        <a:lstStyle/>
        <a:p>
          <a:endParaRPr lang="es-ES"/>
        </a:p>
      </dgm:t>
    </dgm:pt>
    <dgm:pt modelId="{A64BFD6B-57C5-40C8-BD64-FD7236DE5C72}" type="pres">
      <dgm:prSet presAssocID="{A21DCAD4-36CB-47F2-9E75-20E39D663FED}" presName="node" presStyleLbl="vennNode1" presStyleIdx="5" presStyleCnt="8">
        <dgm:presLayoutVars>
          <dgm:bulletEnabled val="1"/>
        </dgm:presLayoutVars>
      </dgm:prSet>
      <dgm:spPr/>
      <dgm:t>
        <a:bodyPr/>
        <a:lstStyle/>
        <a:p>
          <a:endParaRPr lang="es-ES"/>
        </a:p>
      </dgm:t>
    </dgm:pt>
    <dgm:pt modelId="{1C47D40C-97B7-4155-AE31-900F0252D01A}" type="pres">
      <dgm:prSet presAssocID="{7F3FD903-1C89-4426-82F3-E453D7C6D9E1}" presName="node" presStyleLbl="vennNode1" presStyleIdx="6" presStyleCnt="8">
        <dgm:presLayoutVars>
          <dgm:bulletEnabled val="1"/>
        </dgm:presLayoutVars>
      </dgm:prSet>
      <dgm:spPr/>
      <dgm:t>
        <a:bodyPr/>
        <a:lstStyle/>
        <a:p>
          <a:endParaRPr lang="es-ES"/>
        </a:p>
      </dgm:t>
    </dgm:pt>
    <dgm:pt modelId="{864D46B8-1EF5-4380-9A27-4F409030AF04}" type="pres">
      <dgm:prSet presAssocID="{D94F3E59-955E-4735-9721-341C715621CA}" presName="node" presStyleLbl="vennNode1" presStyleIdx="7" presStyleCnt="8">
        <dgm:presLayoutVars>
          <dgm:bulletEnabled val="1"/>
        </dgm:presLayoutVars>
      </dgm:prSet>
      <dgm:spPr/>
      <dgm:t>
        <a:bodyPr/>
        <a:lstStyle/>
        <a:p>
          <a:endParaRPr lang="es-ES"/>
        </a:p>
      </dgm:t>
    </dgm:pt>
  </dgm:ptLst>
  <dgm:cxnLst>
    <dgm:cxn modelId="{9714BF1D-B7C9-425E-80B1-1ABD7CA8B55A}" srcId="{8EB58733-BEBE-4FB6-8BF9-35A13F8A4CD8}" destId="{4F188ED4-0D91-4805-95F1-156AE61A413C}" srcOrd="3" destOrd="0" parTransId="{74191141-81C8-40B4-B336-DCFD77468F17}" sibTransId="{5B3C3AF1-434E-4D87-863E-993B164D3A21}"/>
    <dgm:cxn modelId="{4DB5638A-1E6C-4307-A4BA-521710DF5F79}" srcId="{8EB58733-BEBE-4FB6-8BF9-35A13F8A4CD8}" destId="{A9C4A468-12B2-4AA2-BC5D-91E659B8BE6B}" srcOrd="0" destOrd="0" parTransId="{DDCE8A1F-9939-428B-8681-C5C325A2E2C9}" sibTransId="{C7189C70-FC62-4C63-8121-9B6B73C3C34C}"/>
    <dgm:cxn modelId="{06432D0F-13A2-4E12-9EBD-607FF4E1E2DB}" type="presOf" srcId="{A21DCAD4-36CB-47F2-9E75-20E39D663FED}" destId="{A64BFD6B-57C5-40C8-BD64-FD7236DE5C72}" srcOrd="0" destOrd="0" presId="urn:microsoft.com/office/officeart/2005/8/layout/radial3"/>
    <dgm:cxn modelId="{EF3444E0-131C-4AD3-BE81-46ACCCCB3748}" srcId="{8EB58733-BEBE-4FB6-8BF9-35A13F8A4CD8}" destId="{60C582BC-3707-4D8F-8886-4BAFBD2D2DD3}" srcOrd="2" destOrd="0" parTransId="{D03CABDE-6E81-4369-B446-28CA7135490D}" sibTransId="{24BD78AB-9A7B-4E66-A47E-F4659A9C4C9A}"/>
    <dgm:cxn modelId="{AD71D745-875F-4EC9-9219-5B7DD24204BE}" srcId="{8EB58733-BEBE-4FB6-8BF9-35A13F8A4CD8}" destId="{E202E201-259E-4073-8326-32523BA9FA79}" srcOrd="1" destOrd="0" parTransId="{1AF05159-D392-4E5C-BB59-91EF0CEC45E0}" sibTransId="{70ACB09C-C4E9-4688-9BDE-3FBEBCCF3D6C}"/>
    <dgm:cxn modelId="{4341F4FA-754E-4943-8584-86D225E64167}" type="presOf" srcId="{60C582BC-3707-4D8F-8886-4BAFBD2D2DD3}" destId="{18057AD5-4625-4004-9F3C-23851B6157B2}" srcOrd="0" destOrd="0" presId="urn:microsoft.com/office/officeart/2005/8/layout/radial3"/>
    <dgm:cxn modelId="{2461FD7C-CD94-4318-BDC3-049A8BFFB14B}" type="presOf" srcId="{BA0D96FA-2F47-4181-BE6D-F3EA65F7EA82}" destId="{B7101EC9-393E-422A-896B-0718D06DD51B}" srcOrd="0" destOrd="0" presId="urn:microsoft.com/office/officeart/2005/8/layout/radial3"/>
    <dgm:cxn modelId="{3D87D74D-F5FF-4A7B-93ED-5C3CFC29FD38}" type="presOf" srcId="{4F188ED4-0D91-4805-95F1-156AE61A413C}" destId="{23ADABC5-12E2-49B7-9536-5F9736316EBA}" srcOrd="0" destOrd="0" presId="urn:microsoft.com/office/officeart/2005/8/layout/radial3"/>
    <dgm:cxn modelId="{0522D9E8-F962-4879-BEA4-22DA5975C6AD}" srcId="{8EB58733-BEBE-4FB6-8BF9-35A13F8A4CD8}" destId="{A21DCAD4-36CB-47F2-9E75-20E39D663FED}" srcOrd="4" destOrd="0" parTransId="{C312EB5B-E78A-40C3-B2D6-82A4AC04758C}" sibTransId="{E6882CD4-AD22-4ED9-A70E-DE2521BE9560}"/>
    <dgm:cxn modelId="{E6DC82B6-FF47-478C-ADDD-65340E650F74}" type="presOf" srcId="{D94F3E59-955E-4735-9721-341C715621CA}" destId="{864D46B8-1EF5-4380-9A27-4F409030AF04}" srcOrd="0" destOrd="0" presId="urn:microsoft.com/office/officeart/2005/8/layout/radial3"/>
    <dgm:cxn modelId="{9A6E4469-4454-4A90-81F5-75B3BAD98BA7}" type="presOf" srcId="{E202E201-259E-4073-8326-32523BA9FA79}" destId="{98A838A3-25DC-4BBA-A34B-E7A8C99AD225}" srcOrd="0" destOrd="0" presId="urn:microsoft.com/office/officeart/2005/8/layout/radial3"/>
    <dgm:cxn modelId="{780AEEDC-4D50-4FD9-8D99-037AFA87BEDE}" srcId="{8EB58733-BEBE-4FB6-8BF9-35A13F8A4CD8}" destId="{7F3FD903-1C89-4426-82F3-E453D7C6D9E1}" srcOrd="5" destOrd="0" parTransId="{A7E87E91-AA16-43F6-A58C-01AF52FB9C26}" sibTransId="{56D2EE4F-58AF-4F2B-A352-3F20A8395AA5}"/>
    <dgm:cxn modelId="{7DCFC671-4A5F-428A-8C33-8375ADE8F017}" type="presOf" srcId="{8EB58733-BEBE-4FB6-8BF9-35A13F8A4CD8}" destId="{C27182F2-B067-43C0-9537-A779DBA198EC}" srcOrd="0" destOrd="0" presId="urn:microsoft.com/office/officeart/2005/8/layout/radial3"/>
    <dgm:cxn modelId="{EB278D3F-6011-405C-AB85-15FC3BFE9FD6}" srcId="{BA0D96FA-2F47-4181-BE6D-F3EA65F7EA82}" destId="{8EB58733-BEBE-4FB6-8BF9-35A13F8A4CD8}" srcOrd="0" destOrd="0" parTransId="{3A49C580-41DC-4EE3-A5E4-13B9F2157A40}" sibTransId="{9284B4F9-AC3D-4672-B135-76BA6BB57ADD}"/>
    <dgm:cxn modelId="{66678F75-F778-4783-BCB4-EE63C742A6E1}" type="presOf" srcId="{7F3FD903-1C89-4426-82F3-E453D7C6D9E1}" destId="{1C47D40C-97B7-4155-AE31-900F0252D01A}" srcOrd="0" destOrd="0" presId="urn:microsoft.com/office/officeart/2005/8/layout/radial3"/>
    <dgm:cxn modelId="{860E12A7-32B1-490F-A392-68D9162390E0}" type="presOf" srcId="{A9C4A468-12B2-4AA2-BC5D-91E659B8BE6B}" destId="{D40F1F63-3BE4-4DF8-BD01-4E3370D5AC2D}" srcOrd="0" destOrd="0" presId="urn:microsoft.com/office/officeart/2005/8/layout/radial3"/>
    <dgm:cxn modelId="{B05C683E-C253-4951-B70D-CF4AA99C49B9}" srcId="{8EB58733-BEBE-4FB6-8BF9-35A13F8A4CD8}" destId="{D94F3E59-955E-4735-9721-341C715621CA}" srcOrd="6" destOrd="0" parTransId="{042601D9-6B7A-4DA0-B577-16F13002F543}" sibTransId="{C7761C59-8426-49E5-9E96-00BAB4294E23}"/>
    <dgm:cxn modelId="{A0C5F743-27D7-486D-8B1C-DA9EE4351292}" type="presParOf" srcId="{B7101EC9-393E-422A-896B-0718D06DD51B}" destId="{9C1F55F8-403A-40BD-8AAC-344C902F16E1}" srcOrd="0" destOrd="0" presId="urn:microsoft.com/office/officeart/2005/8/layout/radial3"/>
    <dgm:cxn modelId="{CB191456-C2E8-49F7-B0C6-53AE2D99CAC5}" type="presParOf" srcId="{9C1F55F8-403A-40BD-8AAC-344C902F16E1}" destId="{C27182F2-B067-43C0-9537-A779DBA198EC}" srcOrd="0" destOrd="0" presId="urn:microsoft.com/office/officeart/2005/8/layout/radial3"/>
    <dgm:cxn modelId="{3C7AFF92-0D8E-4E6A-9BE1-BB6460682026}" type="presParOf" srcId="{9C1F55F8-403A-40BD-8AAC-344C902F16E1}" destId="{D40F1F63-3BE4-4DF8-BD01-4E3370D5AC2D}" srcOrd="1" destOrd="0" presId="urn:microsoft.com/office/officeart/2005/8/layout/radial3"/>
    <dgm:cxn modelId="{81409080-7768-4C89-949B-EC957EB4E851}" type="presParOf" srcId="{9C1F55F8-403A-40BD-8AAC-344C902F16E1}" destId="{98A838A3-25DC-4BBA-A34B-E7A8C99AD225}" srcOrd="2" destOrd="0" presId="urn:microsoft.com/office/officeart/2005/8/layout/radial3"/>
    <dgm:cxn modelId="{364605C6-F7BA-4004-8990-D892CE16C714}" type="presParOf" srcId="{9C1F55F8-403A-40BD-8AAC-344C902F16E1}" destId="{18057AD5-4625-4004-9F3C-23851B6157B2}" srcOrd="3" destOrd="0" presId="urn:microsoft.com/office/officeart/2005/8/layout/radial3"/>
    <dgm:cxn modelId="{275DF813-F1D1-4894-958F-FAC4F517E25A}" type="presParOf" srcId="{9C1F55F8-403A-40BD-8AAC-344C902F16E1}" destId="{23ADABC5-12E2-49B7-9536-5F9736316EBA}" srcOrd="4" destOrd="0" presId="urn:microsoft.com/office/officeart/2005/8/layout/radial3"/>
    <dgm:cxn modelId="{3D50C366-3432-4F57-8BF6-8A78D92FAEF6}" type="presParOf" srcId="{9C1F55F8-403A-40BD-8AAC-344C902F16E1}" destId="{A64BFD6B-57C5-40C8-BD64-FD7236DE5C72}" srcOrd="5" destOrd="0" presId="urn:microsoft.com/office/officeart/2005/8/layout/radial3"/>
    <dgm:cxn modelId="{7B71171A-F9D7-4ED3-8DB6-419BEBEDCED0}" type="presParOf" srcId="{9C1F55F8-403A-40BD-8AAC-344C902F16E1}" destId="{1C47D40C-97B7-4155-AE31-900F0252D01A}" srcOrd="6" destOrd="0" presId="urn:microsoft.com/office/officeart/2005/8/layout/radial3"/>
    <dgm:cxn modelId="{C05BB91D-5151-4D9D-82E4-4086CAF19C12}" type="presParOf" srcId="{9C1F55F8-403A-40BD-8AAC-344C902F16E1}" destId="{864D46B8-1EF5-4380-9A27-4F409030AF04}" srcOrd="7" destOrd="0" presId="urn:microsoft.com/office/officeart/2005/8/layout/radial3"/>
  </dgm:cxnLst>
  <dgm:bg>
    <a:noFill/>
  </dgm:bg>
  <dgm:whole>
    <a:ln>
      <a:noFill/>
    </a:ln>
  </dgm:whole>
  <dgm:extLst>
    <a:ext uri="http://schemas.microsoft.com/office/drawing/2008/diagram"/>
  </dgm:extLst>
</dgm:dataModel>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66" tIns="49533" rIns="99066" bIns="49533" numCol="1" anchor="t" anchorCtr="0" compatLnSpc="1">
            <a:prstTxWarp prst="textNoShape">
              <a:avLst/>
            </a:prstTxWarp>
          </a:bodyPr>
          <a:lstStyle>
            <a:lvl1pPr defTabSz="990600">
              <a:defRPr sz="1300">
                <a:latin typeface="Calibri" pitchFamily="34" charset="0"/>
              </a:defRPr>
            </a:lvl1pPr>
          </a:lstStyle>
          <a:p>
            <a:pPr>
              <a:defRPr/>
            </a:pPr>
            <a:endParaRPr lang="es-ES"/>
          </a:p>
        </p:txBody>
      </p:sp>
      <p:sp>
        <p:nvSpPr>
          <p:cNvPr id="3" name="2 Marcador de fecha"/>
          <p:cNvSpPr>
            <a:spLocks noGrp="1"/>
          </p:cNvSpPr>
          <p:nvPr>
            <p:ph type="dt" idx="1"/>
          </p:nvPr>
        </p:nvSpPr>
        <p:spPr bwMode="auto">
          <a:xfrm>
            <a:off x="4022725" y="0"/>
            <a:ext cx="3078163" cy="511175"/>
          </a:xfrm>
          <a:prstGeom prst="rect">
            <a:avLst/>
          </a:prstGeom>
          <a:noFill/>
          <a:ln w="9525">
            <a:noFill/>
            <a:miter lim="800000"/>
            <a:headEnd/>
            <a:tailEnd/>
          </a:ln>
        </p:spPr>
        <p:txBody>
          <a:bodyPr vert="horz" wrap="square" lIns="99066" tIns="49533" rIns="99066" bIns="49533" numCol="1" anchor="t" anchorCtr="0" compatLnSpc="1">
            <a:prstTxWarp prst="textNoShape">
              <a:avLst/>
            </a:prstTxWarp>
          </a:bodyPr>
          <a:lstStyle>
            <a:lvl1pPr algn="r" defTabSz="990600">
              <a:defRPr sz="1300">
                <a:latin typeface="Calibri" pitchFamily="34" charset="0"/>
              </a:defRPr>
            </a:lvl1pPr>
          </a:lstStyle>
          <a:p>
            <a:pPr>
              <a:defRPr/>
            </a:pPr>
            <a:fld id="{8181CD8D-B2E4-4307-8378-73E7D7867944}" type="datetimeFigureOut">
              <a:rPr lang="es-ES"/>
              <a:pPr>
                <a:defRPr/>
              </a:pPr>
              <a:t>22/05/2014</a:t>
            </a:fld>
            <a:endParaRPr lang="es-ES"/>
          </a:p>
        </p:txBody>
      </p:sp>
      <p:sp>
        <p:nvSpPr>
          <p:cNvPr id="4" name="3 Marcador de imagen de diapositiva"/>
          <p:cNvSpPr>
            <a:spLocks noGrp="1" noRot="1" noChangeAspect="1"/>
          </p:cNvSpPr>
          <p:nvPr>
            <p:ph type="sldImg" idx="2"/>
          </p:nvPr>
        </p:nvSpPr>
        <p:spPr>
          <a:xfrm>
            <a:off x="992188" y="768350"/>
            <a:ext cx="5118100" cy="3836988"/>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4 Marcador de notas"/>
          <p:cNvSpPr>
            <a:spLocks noGrp="1"/>
          </p:cNvSpPr>
          <p:nvPr>
            <p:ph type="body" sz="quarter" idx="3"/>
          </p:nvPr>
        </p:nvSpPr>
        <p:spPr bwMode="auto">
          <a:xfrm>
            <a:off x="709613" y="4860925"/>
            <a:ext cx="5683250" cy="4605338"/>
          </a:xfrm>
          <a:prstGeom prst="rect">
            <a:avLst/>
          </a:prstGeom>
          <a:noFill/>
          <a:ln w="9525">
            <a:noFill/>
            <a:miter lim="800000"/>
            <a:headEnd/>
            <a:tailEnd/>
          </a:ln>
        </p:spPr>
        <p:txBody>
          <a:bodyPr vert="horz" wrap="square" lIns="99066" tIns="49533" rIns="99066" bIns="49533"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ES" noProof="0"/>
          </a:p>
        </p:txBody>
      </p:sp>
      <p:sp>
        <p:nvSpPr>
          <p:cNvPr id="6" name="5 Marcador de pie de página"/>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66" tIns="49533" rIns="99066" bIns="49533" numCol="1" anchor="b" anchorCtr="0" compatLnSpc="1">
            <a:prstTxWarp prst="textNoShape">
              <a:avLst/>
            </a:prstTxWarp>
          </a:bodyPr>
          <a:lstStyle>
            <a:lvl1pPr defTabSz="990600">
              <a:defRPr sz="1300">
                <a:latin typeface="Calibri" pitchFamily="34" charset="0"/>
              </a:defRPr>
            </a:lvl1pPr>
          </a:lstStyle>
          <a:p>
            <a:pPr>
              <a:defRPr/>
            </a:pPr>
            <a:endParaRPr lang="es-ES"/>
          </a:p>
        </p:txBody>
      </p:sp>
      <p:sp>
        <p:nvSpPr>
          <p:cNvPr id="7" name="6 Marcador de número de diapositiva"/>
          <p:cNvSpPr>
            <a:spLocks noGrp="1"/>
          </p:cNvSpPr>
          <p:nvPr>
            <p:ph type="sldNum" sz="quarter" idx="5"/>
          </p:nvPr>
        </p:nvSpPr>
        <p:spPr bwMode="auto">
          <a:xfrm>
            <a:off x="4022725" y="9721850"/>
            <a:ext cx="3078163" cy="511175"/>
          </a:xfrm>
          <a:prstGeom prst="rect">
            <a:avLst/>
          </a:prstGeom>
          <a:noFill/>
          <a:ln w="9525">
            <a:noFill/>
            <a:miter lim="800000"/>
            <a:headEnd/>
            <a:tailEnd/>
          </a:ln>
        </p:spPr>
        <p:txBody>
          <a:bodyPr vert="horz" wrap="square" lIns="99066" tIns="49533" rIns="99066" bIns="49533" numCol="1" anchor="b" anchorCtr="0" compatLnSpc="1">
            <a:prstTxWarp prst="textNoShape">
              <a:avLst/>
            </a:prstTxWarp>
          </a:bodyPr>
          <a:lstStyle>
            <a:lvl1pPr algn="r" defTabSz="990600">
              <a:defRPr sz="1300">
                <a:latin typeface="Calibri" pitchFamily="34" charset="0"/>
              </a:defRPr>
            </a:lvl1pPr>
          </a:lstStyle>
          <a:p>
            <a:pPr>
              <a:defRPr/>
            </a:pPr>
            <a:fld id="{98E3AB9C-4B90-4557-BF85-EA7B395F21C2}"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19458" name="Rectangle 3"/>
          <p:cNvSpPr>
            <a:spLocks noGrp="1"/>
          </p:cNvSpPr>
          <p:nvPr>
            <p:ph type="body" idx="1"/>
          </p:nvPr>
        </p:nvSpPr>
        <p:spPr>
          <a:noFill/>
          <a:ln/>
        </p:spPr>
        <p:txBody>
          <a:bodyPr/>
          <a:lstStyle/>
          <a:p>
            <a:pPr eaLnBrk="1" hangingPunct="1">
              <a:spcBef>
                <a:spcPct val="50000"/>
              </a:spcBef>
            </a:pPr>
            <a:r>
              <a:rPr lang="es-ES" b="1" smtClean="0"/>
              <a:t>…2005</a:t>
            </a:r>
          </a:p>
          <a:p>
            <a:endParaRPr lang="es-E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rrowheads="1" noTextEdit="1"/>
          </p:cNvSpPr>
          <p:nvPr>
            <p:ph type="sldImg"/>
          </p:nvPr>
        </p:nvSpPr>
        <p:spPr bwMode="auto">
          <a:xfrm>
            <a:off x="993775" y="768350"/>
            <a:ext cx="5114925" cy="3836988"/>
          </a:xfrm>
          <a:noFill/>
          <a:ln>
            <a:solidFill>
              <a:srgbClr val="000000"/>
            </a:solidFill>
            <a:miter lim="800000"/>
            <a:headEnd/>
            <a:tailEnd/>
          </a:ln>
        </p:spPr>
      </p:sp>
      <p:sp>
        <p:nvSpPr>
          <p:cNvPr id="22530" name="Rectangle 3"/>
          <p:cNvSpPr>
            <a:spLocks noGrp="1" noChangeArrowheads="1"/>
          </p:cNvSpPr>
          <p:nvPr>
            <p:ph type="body" idx="1"/>
          </p:nvPr>
        </p:nvSpPr>
        <p:spPr>
          <a:noFill/>
          <a:ln/>
        </p:spPr>
        <p:txBody>
          <a:bodyPr/>
          <a:lstStyle/>
          <a:p>
            <a:pPr eaLnBrk="1" hangingPunct="1"/>
            <a:endParaRPr lang="es-ES_tradnl"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1 Marcador de imagen de diapositiva"/>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62466" name="2 Marcador de notas"/>
          <p:cNvSpPr>
            <a:spLocks noGrp="1"/>
          </p:cNvSpPr>
          <p:nvPr>
            <p:ph type="body" idx="1"/>
          </p:nvPr>
        </p:nvSpPr>
        <p:spPr>
          <a:noFill/>
          <a:ln/>
        </p:spPr>
        <p:txBody>
          <a:bodyPr/>
          <a:lstStyle/>
          <a:p>
            <a:pPr eaLnBrk="1" hangingPunct="1"/>
            <a:r>
              <a:rPr lang="es-ES" smtClean="0"/>
              <a:t>Suecia: la Junta Nacional de Salud y Bienestar (Socialstyrelsen, 2007) recomienda 500.000 coronas suecas/AVAC como umbral razonable.</a:t>
            </a:r>
          </a:p>
          <a:p>
            <a:pPr eaLnBrk="1" hangingPunct="1"/>
            <a:r>
              <a:rPr lang="es-ES" smtClean="0"/>
              <a:t>Holanda: análisis retrospectivo del impacto de los umbrales de coste-efectividad de los gastos en medicamentos, umbral máximo 50.000-80.000€ (en general 20.000€).</a:t>
            </a:r>
          </a:p>
          <a:p>
            <a:pPr eaLnBrk="1" hangingPunct="1"/>
            <a:r>
              <a:rPr lang="es-ES" smtClean="0"/>
              <a:t>Ingreso per cápita: relación que hay entre el PIB (producto interno bruto) y la cantidad de habitantes de un país.</a:t>
            </a:r>
          </a:p>
        </p:txBody>
      </p:sp>
      <p:sp>
        <p:nvSpPr>
          <p:cNvPr id="62467" name="3 Marcador de número de diapositiva"/>
          <p:cNvSpPr txBox="1">
            <a:spLocks noGrp="1"/>
          </p:cNvSpPr>
          <p:nvPr/>
        </p:nvSpPr>
        <p:spPr bwMode="auto">
          <a:xfrm>
            <a:off x="4022725" y="9721850"/>
            <a:ext cx="3078163" cy="511175"/>
          </a:xfrm>
          <a:prstGeom prst="rect">
            <a:avLst/>
          </a:prstGeom>
          <a:noFill/>
          <a:ln w="9525">
            <a:noFill/>
            <a:miter lim="800000"/>
            <a:headEnd/>
            <a:tailEnd/>
          </a:ln>
        </p:spPr>
        <p:txBody>
          <a:bodyPr lIns="99066" tIns="49533" rIns="99066" bIns="49533" anchor="b"/>
          <a:lstStyle/>
          <a:p>
            <a:pPr algn="r" defTabSz="990600"/>
            <a:fld id="{13E3DB3E-91DE-4218-9EA0-AD641E591B9F}" type="slidenum">
              <a:rPr lang="es-ES" sz="1300">
                <a:latin typeface="Calibri" pitchFamily="34" charset="0"/>
              </a:rPr>
              <a:pPr algn="r" defTabSz="990600"/>
              <a:t>51</a:t>
            </a:fld>
            <a:endParaRPr lang="es-ES" sz="13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1 Marcador de imagen de diapositiva"/>
          <p:cNvSpPr>
            <a:spLocks noGrp="1" noRot="1" noChangeAspect="1" noTextEdit="1"/>
          </p:cNvSpPr>
          <p:nvPr>
            <p:ph type="sldImg"/>
          </p:nvPr>
        </p:nvSpPr>
        <p:spPr bwMode="auto">
          <a:xfrm>
            <a:off x="993775" y="768350"/>
            <a:ext cx="5114925" cy="3836988"/>
          </a:xfrm>
          <a:noFill/>
          <a:ln>
            <a:solidFill>
              <a:srgbClr val="000000"/>
            </a:solidFill>
            <a:miter lim="800000"/>
            <a:headEnd/>
            <a:tailEnd/>
          </a:ln>
        </p:spPr>
      </p:sp>
      <p:sp>
        <p:nvSpPr>
          <p:cNvPr id="64514" name="2 Marcador de notas"/>
          <p:cNvSpPr>
            <a:spLocks noGrp="1"/>
          </p:cNvSpPr>
          <p:nvPr>
            <p:ph type="body" idx="1"/>
          </p:nvPr>
        </p:nvSpPr>
        <p:spPr>
          <a:noFill/>
          <a:ln/>
        </p:spPr>
        <p:txBody>
          <a:bodyPr/>
          <a:lstStyle/>
          <a:p>
            <a:pPr eaLnBrk="1" hangingPunct="1">
              <a:spcBef>
                <a:spcPct val="0"/>
              </a:spcBef>
            </a:pPr>
            <a:r>
              <a:rPr lang="es-ES" smtClean="0"/>
              <a:t>El ICER de los medicamentos oncológicos normalmente supera el umbral máximo por AVAC formalmente considerado por el NICE.</a:t>
            </a:r>
          </a:p>
        </p:txBody>
      </p:sp>
      <p:sp>
        <p:nvSpPr>
          <p:cNvPr id="64515" name="3 Marcador de número de diapositiva"/>
          <p:cNvSpPr txBox="1">
            <a:spLocks noGrp="1"/>
          </p:cNvSpPr>
          <p:nvPr/>
        </p:nvSpPr>
        <p:spPr bwMode="auto">
          <a:xfrm>
            <a:off x="4022725" y="9721850"/>
            <a:ext cx="3078163" cy="511175"/>
          </a:xfrm>
          <a:prstGeom prst="rect">
            <a:avLst/>
          </a:prstGeom>
          <a:noFill/>
          <a:ln w="9525">
            <a:noFill/>
            <a:miter lim="800000"/>
            <a:headEnd/>
            <a:tailEnd/>
          </a:ln>
        </p:spPr>
        <p:txBody>
          <a:bodyPr lIns="99066" tIns="49533" rIns="99066" bIns="49533" anchor="b"/>
          <a:lstStyle/>
          <a:p>
            <a:pPr algn="r" defTabSz="990600"/>
            <a:fld id="{A90CD593-F802-4B4C-B978-90E2F8A1A662}" type="slidenum">
              <a:rPr lang="es-ES" sz="1300">
                <a:latin typeface="Calibri" pitchFamily="34" charset="0"/>
              </a:rPr>
              <a:pPr algn="r" defTabSz="990600"/>
              <a:t>52</a:t>
            </a:fld>
            <a:endParaRPr lang="es-ES" sz="13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Rot="1" noChangeAspect="1" noChangeArrowheads="1" noTextEdit="1"/>
          </p:cNvSpPr>
          <p:nvPr>
            <p:ph type="sldImg"/>
          </p:nvPr>
        </p:nvSpPr>
        <p:spPr bwMode="auto">
          <a:xfrm>
            <a:off x="993775" y="768350"/>
            <a:ext cx="5114925" cy="3836988"/>
          </a:xfrm>
          <a:noFill/>
          <a:ln>
            <a:solidFill>
              <a:srgbClr val="000000"/>
            </a:solidFill>
            <a:miter lim="800000"/>
            <a:headEnd/>
            <a:tailEnd/>
          </a:ln>
        </p:spPr>
      </p:sp>
      <p:sp>
        <p:nvSpPr>
          <p:cNvPr id="245762" name="Rectangle 3"/>
          <p:cNvSpPr>
            <a:spLocks noGrp="1" noChangeArrowheads="1"/>
          </p:cNvSpPr>
          <p:nvPr>
            <p:ph type="body" idx="1"/>
          </p:nvPr>
        </p:nvSpPr>
        <p:spPr>
          <a:noFill/>
          <a:ln/>
        </p:spPr>
        <p:txBody>
          <a:bodyPr/>
          <a:lstStyle/>
          <a:p>
            <a:pPr eaLnBrk="1" hangingPunct="1"/>
            <a:endParaRPr lang="es-ES_tradnl"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noTextEdit="1"/>
          </p:cNvSpPr>
          <p:nvPr>
            <p:ph type="sldImg"/>
          </p:nvPr>
        </p:nvSpPr>
        <p:spPr bwMode="auto">
          <a:xfrm>
            <a:off x="993775" y="768350"/>
            <a:ext cx="5114925" cy="3836988"/>
          </a:xfrm>
          <a:noFill/>
          <a:ln>
            <a:solidFill>
              <a:srgbClr val="000000"/>
            </a:solidFill>
            <a:miter lim="800000"/>
            <a:headEnd/>
            <a:tailEnd/>
          </a:ln>
        </p:spPr>
      </p:sp>
      <p:sp>
        <p:nvSpPr>
          <p:cNvPr id="382978" name="Rectangle 3"/>
          <p:cNvSpPr>
            <a:spLocks noGrp="1" noChangeArrowheads="1"/>
          </p:cNvSpPr>
          <p:nvPr>
            <p:ph type="body" idx="1"/>
          </p:nvPr>
        </p:nvSpPr>
        <p:spPr>
          <a:noFill/>
          <a:ln/>
        </p:spPr>
        <p:txBody>
          <a:bodyPr/>
          <a:lstStyle/>
          <a:p>
            <a:pPr eaLnBrk="1" hangingPunct="1"/>
            <a:endParaRPr lang="es-ES_tradnl"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Rot="1" noChangeAspect="1" noTextEdit="1"/>
          </p:cNvSpPr>
          <p:nvPr>
            <p:ph type="sldImg"/>
          </p:nvPr>
        </p:nvSpPr>
        <p:spPr bwMode="auto">
          <a:xfrm>
            <a:off x="993775" y="768350"/>
            <a:ext cx="5118100" cy="3838575"/>
          </a:xfrm>
          <a:noFill/>
          <a:ln>
            <a:solidFill>
              <a:srgbClr val="000000"/>
            </a:solidFill>
            <a:miter lim="800000"/>
            <a:headEnd/>
            <a:tailEnd/>
          </a:ln>
        </p:spPr>
      </p:sp>
      <p:sp>
        <p:nvSpPr>
          <p:cNvPr id="395266" name="Rectangle 3"/>
          <p:cNvSpPr>
            <a:spLocks noGrp="1"/>
          </p:cNvSpPr>
          <p:nvPr>
            <p:ph type="body" idx="1"/>
          </p:nvPr>
        </p:nvSpPr>
        <p:spPr>
          <a:xfrm>
            <a:off x="711200" y="4862513"/>
            <a:ext cx="5681663" cy="4603750"/>
          </a:xfrm>
          <a:noFill/>
          <a:ln/>
        </p:spPr>
        <p:txBody>
          <a:bodyPr/>
          <a:lstStyle/>
          <a:p>
            <a:r>
              <a:rPr lang="es-ES" smtClean="0"/>
              <a:t>Criterios propios</a:t>
            </a:r>
          </a:p>
          <a:p>
            <a:r>
              <a:rPr lang="es-ES" smtClean="0"/>
              <a:t>Rigor metodológico</a:t>
            </a:r>
          </a:p>
          <a:p>
            <a:r>
              <a:rPr lang="es-ES" smtClean="0"/>
              <a:t>Experiencia única</a:t>
            </a:r>
          </a:p>
          <a:p>
            <a:r>
              <a:rPr lang="es-ES" smtClean="0"/>
              <a:t>Resultados</a:t>
            </a:r>
          </a:p>
          <a:p>
            <a:endParaRPr lang="es-E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pPr>
              <a:defRPr/>
            </a:pPr>
            <a:fld id="{04640FAB-3B8A-4F17-99D6-DC81CFF5A7C9}" type="datetimeFigureOut">
              <a:rPr lang="es-ES"/>
              <a:pPr>
                <a:defRPr/>
              </a:pPr>
              <a:t>22/05/2014</a:t>
            </a:fld>
            <a:endParaRPr lang="es-ES"/>
          </a:p>
        </p:txBody>
      </p:sp>
      <p:sp>
        <p:nvSpPr>
          <p:cNvPr id="3" name="2 Marcador de pie de página"/>
          <p:cNvSpPr>
            <a:spLocks noGrp="1"/>
          </p:cNvSpPr>
          <p:nvPr>
            <p:ph type="ftr" sz="quarter" idx="11"/>
          </p:nvPr>
        </p:nvSpPr>
        <p:spPr/>
        <p:txBody>
          <a:bodyPr/>
          <a:lstStyle>
            <a:lvl1pPr>
              <a:defRPr/>
            </a:lvl1pPr>
          </a:lstStyle>
          <a:p>
            <a:pPr>
              <a:defRPr/>
            </a:pPr>
            <a:endParaRPr lang="es-ES"/>
          </a:p>
        </p:txBody>
      </p:sp>
      <p:sp>
        <p:nvSpPr>
          <p:cNvPr id="4" name="3 Marcador de número de diapositiva"/>
          <p:cNvSpPr>
            <a:spLocks noGrp="1"/>
          </p:cNvSpPr>
          <p:nvPr>
            <p:ph type="sldNum" sz="quarter" idx="12"/>
          </p:nvPr>
        </p:nvSpPr>
        <p:spPr/>
        <p:txBody>
          <a:bodyPr/>
          <a:lstStyle>
            <a:lvl1pPr>
              <a:defRPr/>
            </a:lvl1pPr>
          </a:lstStyle>
          <a:p>
            <a:pPr>
              <a:defRPr/>
            </a:pPr>
            <a:fld id="{938649D6-CF92-403F-ADC1-DDF3A6FBEDA9}"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a:lvl1pPr>
          </a:lstStyle>
          <a:p>
            <a:pPr>
              <a:defRPr/>
            </a:pPr>
            <a:endParaRPr lang="es-ES"/>
          </a:p>
        </p:txBody>
      </p:sp>
      <p:sp>
        <p:nvSpPr>
          <p:cNvPr id="5" name="Rectangle 5"/>
          <p:cNvSpPr>
            <a:spLocks noGrp="1" noChangeArrowheads="1"/>
          </p:cNvSpPr>
          <p:nvPr>
            <p:ph type="ftr" sz="quarter" idx="11"/>
          </p:nvPr>
        </p:nvSpPr>
        <p:spPr/>
        <p:txBody>
          <a:bodyPr/>
          <a:lstStyle>
            <a:lvl1pPr>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pPr>
              <a:defRPr/>
            </a:pPr>
            <a:fld id="{DCE8A689-61CD-4B69-9B0F-1DCBD1C5B7C1}"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37A6C11B-BFC5-48D4-BEC5-6BB6DFF0C19D}"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D0827A1E-EB4D-429D-A931-F2985A5DCF64}"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en-US"/>
              <a:t>Haga clic para modificar el estilo de título del patrón</a:t>
            </a:r>
            <a:endParaRPr lang="es-ES"/>
          </a:p>
        </p:txBody>
      </p:sp>
      <p:sp>
        <p:nvSpPr>
          <p:cNvPr id="3" name="Marcador de contenido 2"/>
          <p:cNvSpPr>
            <a:spLocks noGrp="1"/>
          </p:cNvSpPr>
          <p:nvPr>
            <p:ph idx="1"/>
          </p:nvPr>
        </p:nvSpPr>
        <p:spPr>
          <a:xfrm>
            <a:off x="457200" y="1600200"/>
            <a:ext cx="8229600" cy="4525963"/>
          </a:xfrm>
        </p:spPr>
        <p:txBody>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s-ES"/>
          </a:p>
        </p:txBody>
      </p:sp>
      <p:sp>
        <p:nvSpPr>
          <p:cNvPr id="4" name="1 Marcador de fecha"/>
          <p:cNvSpPr>
            <a:spLocks noGrp="1"/>
          </p:cNvSpPr>
          <p:nvPr>
            <p:ph type="dt" sz="half" idx="10"/>
          </p:nvPr>
        </p:nvSpPr>
        <p:spPr/>
        <p:txBody>
          <a:bodyPr/>
          <a:lstStyle>
            <a:lvl1pPr>
              <a:defRPr/>
            </a:lvl1pPr>
          </a:lstStyle>
          <a:p>
            <a:pPr>
              <a:defRPr/>
            </a:pPr>
            <a:fld id="{A22278FC-50DF-441B-BE7C-3B10CF03D67D}" type="datetimeFigureOut">
              <a:rPr lang="es-ES"/>
              <a:pPr>
                <a:defRPr/>
              </a:pPr>
              <a:t>22/05/2014</a:t>
            </a:fld>
            <a:endParaRPr lang="es-ES"/>
          </a:p>
        </p:txBody>
      </p:sp>
      <p:sp>
        <p:nvSpPr>
          <p:cNvPr id="5" name="2 Marcador de pie de página"/>
          <p:cNvSpPr>
            <a:spLocks noGrp="1"/>
          </p:cNvSpPr>
          <p:nvPr>
            <p:ph type="ftr" sz="quarter" idx="11"/>
          </p:nvPr>
        </p:nvSpPr>
        <p:spPr/>
        <p:txBody>
          <a:bodyPr/>
          <a:lstStyle>
            <a:lvl1pPr>
              <a:defRPr/>
            </a:lvl1pPr>
          </a:lstStyle>
          <a:p>
            <a:pPr>
              <a:defRPr/>
            </a:pPr>
            <a:endParaRPr lang="es-ES"/>
          </a:p>
        </p:txBody>
      </p:sp>
      <p:sp>
        <p:nvSpPr>
          <p:cNvPr id="6" name="3 Marcador de número de diapositiva"/>
          <p:cNvSpPr>
            <a:spLocks noGrp="1"/>
          </p:cNvSpPr>
          <p:nvPr>
            <p:ph type="sldNum" sz="quarter" idx="12"/>
          </p:nvPr>
        </p:nvSpPr>
        <p:spPr/>
        <p:txBody>
          <a:bodyPr/>
          <a:lstStyle>
            <a:lvl1pPr>
              <a:defRPr/>
            </a:lvl1pPr>
          </a:lstStyle>
          <a:p>
            <a:pPr>
              <a:defRPr/>
            </a:pPr>
            <a:fld id="{DED03940-DC6E-476B-A71A-DFABDCAD83C5}"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8" name="1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chemeClr val="tx1">
                    <a:tint val="75000"/>
                  </a:schemeClr>
                </a:solidFill>
                <a:latin typeface="+mn-lt"/>
              </a:defRPr>
            </a:lvl1pPr>
          </a:lstStyle>
          <a:p>
            <a:pPr>
              <a:defRPr/>
            </a:pPr>
            <a:fld id="{2CEB8DF6-75AF-4EAC-90B1-CF6D6B433320}" type="datetimeFigureOut">
              <a:rPr lang="es-ES"/>
              <a:pPr>
                <a:defRPr/>
              </a:pPr>
              <a:t>22/05/2014</a:t>
            </a:fld>
            <a:endParaRPr lang="es-ES"/>
          </a:p>
        </p:txBody>
      </p:sp>
      <p:sp>
        <p:nvSpPr>
          <p:cNvPr id="9" name="2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s-ES"/>
          </a:p>
        </p:txBody>
      </p:sp>
      <p:sp>
        <p:nvSpPr>
          <p:cNvPr id="10" name="3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B072464-475E-401C-88D9-77F63BAD06B3}"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4" r:id="rId5"/>
  </p:sldLayoutIdLst>
  <p:txStyles>
    <p:title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wmf"/><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wmf"/><Relationship Id="rId4" Type="http://schemas.openxmlformats.org/officeDocument/2006/relationships/image" Target="../media/image29.wmf"/></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hyperlink" Target="mailto:bernardo.santos.sspa@juntadeandalucia.es" TargetMode="External"/><Relationship Id="rId7" Type="http://schemas.openxmlformats.org/officeDocument/2006/relationships/image" Target="../media/image75.png"/><Relationship Id="rId2" Type="http://schemas.openxmlformats.org/officeDocument/2006/relationships/hyperlink" Target="mailto:francesc.puigventos@ssib.es" TargetMode="External"/><Relationship Id="rId1" Type="http://schemas.openxmlformats.org/officeDocument/2006/relationships/slideLayout" Target="../slideLayouts/slideLayout1.xml"/><Relationship Id="rId6" Type="http://schemas.openxmlformats.org/officeDocument/2006/relationships/hyperlink" Target="mailto:roberto.marin.sspa@juntadeandalucia.es" TargetMode="External"/><Relationship Id="rId5" Type="http://schemas.openxmlformats.org/officeDocument/2006/relationships/hyperlink" Target="mailto:aortega@unav.es" TargetMode="External"/><Relationship Id="rId4" Type="http://schemas.openxmlformats.org/officeDocument/2006/relationships/hyperlink" Target="mailto:lopez_edubri@gva.es" TargetMode="Externa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s>
</file>

<file path=ppt/slides/_rels/slide7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80.png"/><Relationship Id="rId5" Type="http://schemas.openxmlformats.org/officeDocument/2006/relationships/image" Target="../media/image19.png"/><Relationship Id="rId4" Type="http://schemas.openxmlformats.org/officeDocument/2006/relationships/oleObject" Target="../embeddings/oleObject4.bin"/></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hyperlink" Target="http://www.google.es/url?sa=i&amp;rct=j&amp;q=&amp;esrc=s&amp;frm=1&amp;source=images&amp;cd=&amp;cad=rja&amp;uact=8&amp;docid=wQNQjUX080QmPM&amp;tbnid=eF-MpErWZiTZCM:&amp;ved=0CAYQjRw&amp;url=http://cuentamelo.net/EspirituLibre/2012/01/14/que-el-mundo-ruede/&amp;ei=QI8lU8HXI6O40QXBnYGQDw&amp;bvm=bv.62922401,d.d2k&amp;psig=AFQjCNFMVJsn3dto1PStRWXwgr_cjS9F8g&amp;ust=1395056807438376" TargetMode="External"/><Relationship Id="rId2" Type="http://schemas.openxmlformats.org/officeDocument/2006/relationships/image" Target="../media/image81.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82.jpeg"/></Relationships>
</file>

<file path=ppt/slides/_rels/slide8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1.jpe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2" descr="home05_2"/>
          <p:cNvPicPr>
            <a:picLocks noChangeAspect="1" noChangeArrowheads="1"/>
          </p:cNvPicPr>
          <p:nvPr/>
        </p:nvPicPr>
        <p:blipFill>
          <a:blip r:embed="rId3"/>
          <a:srcRect/>
          <a:stretch>
            <a:fillRect/>
          </a:stretch>
        </p:blipFill>
        <p:spPr bwMode="auto">
          <a:xfrm>
            <a:off x="7162800" y="0"/>
            <a:ext cx="2949575" cy="2789238"/>
          </a:xfrm>
          <a:prstGeom prst="rect">
            <a:avLst/>
          </a:prstGeom>
          <a:noFill/>
          <a:ln w="9525">
            <a:noFill/>
            <a:miter lim="800000"/>
            <a:headEnd/>
            <a:tailEnd/>
          </a:ln>
        </p:spPr>
      </p:pic>
      <p:pic>
        <p:nvPicPr>
          <p:cNvPr id="8194" name="Picture 3" descr="home05_1"/>
          <p:cNvPicPr>
            <a:picLocks noChangeAspect="1" noChangeArrowheads="1"/>
          </p:cNvPicPr>
          <p:nvPr/>
        </p:nvPicPr>
        <p:blipFill>
          <a:blip r:embed="rId4"/>
          <a:srcRect/>
          <a:stretch>
            <a:fillRect/>
          </a:stretch>
        </p:blipFill>
        <p:spPr bwMode="auto">
          <a:xfrm>
            <a:off x="4267200" y="-381000"/>
            <a:ext cx="2949575" cy="2789238"/>
          </a:xfrm>
          <a:prstGeom prst="rect">
            <a:avLst/>
          </a:prstGeom>
          <a:noFill/>
          <a:ln w="9525">
            <a:noFill/>
            <a:miter lim="800000"/>
            <a:headEnd/>
            <a:tailEnd/>
          </a:ln>
        </p:spPr>
      </p:pic>
      <p:pic>
        <p:nvPicPr>
          <p:cNvPr id="8195" name="Picture 4" descr="home05_3"/>
          <p:cNvPicPr>
            <a:picLocks noChangeAspect="1" noChangeArrowheads="1"/>
          </p:cNvPicPr>
          <p:nvPr/>
        </p:nvPicPr>
        <p:blipFill>
          <a:blip r:embed="rId5"/>
          <a:srcRect/>
          <a:stretch>
            <a:fillRect/>
          </a:stretch>
        </p:blipFill>
        <p:spPr bwMode="auto">
          <a:xfrm>
            <a:off x="-381000" y="-457200"/>
            <a:ext cx="2949575" cy="2789238"/>
          </a:xfrm>
          <a:prstGeom prst="rect">
            <a:avLst/>
          </a:prstGeom>
          <a:noFill/>
          <a:ln w="9525">
            <a:noFill/>
            <a:miter lim="800000"/>
            <a:headEnd/>
            <a:tailEnd/>
          </a:ln>
        </p:spPr>
      </p:pic>
      <p:pic>
        <p:nvPicPr>
          <p:cNvPr id="8196" name="Picture 5" descr="imagen_directorio"/>
          <p:cNvPicPr>
            <a:picLocks noChangeAspect="1" noChangeArrowheads="1"/>
          </p:cNvPicPr>
          <p:nvPr/>
        </p:nvPicPr>
        <p:blipFill>
          <a:blip r:embed="rId6"/>
          <a:srcRect/>
          <a:stretch>
            <a:fillRect/>
          </a:stretch>
        </p:blipFill>
        <p:spPr bwMode="auto">
          <a:xfrm>
            <a:off x="2514600" y="0"/>
            <a:ext cx="1752600" cy="2197100"/>
          </a:xfrm>
          <a:prstGeom prst="rect">
            <a:avLst/>
          </a:prstGeom>
          <a:noFill/>
          <a:ln w="9525">
            <a:noFill/>
            <a:miter lim="800000"/>
            <a:headEnd/>
            <a:tailEnd/>
          </a:ln>
        </p:spPr>
      </p:pic>
      <p:sp>
        <p:nvSpPr>
          <p:cNvPr id="8197" name="Oval 6"/>
          <p:cNvSpPr>
            <a:spLocks noChangeArrowheads="1"/>
          </p:cNvSpPr>
          <p:nvPr/>
        </p:nvSpPr>
        <p:spPr bwMode="auto">
          <a:xfrm>
            <a:off x="-5797550" y="1268413"/>
            <a:ext cx="18211800" cy="10591800"/>
          </a:xfrm>
          <a:prstGeom prst="ellipse">
            <a:avLst/>
          </a:prstGeom>
          <a:solidFill>
            <a:schemeClr val="bg1"/>
          </a:solidFill>
          <a:ln w="9525">
            <a:solidFill>
              <a:schemeClr val="tx1"/>
            </a:solidFill>
            <a:round/>
            <a:headEnd/>
            <a:tailEnd/>
          </a:ln>
        </p:spPr>
        <p:txBody>
          <a:bodyPr wrap="none" anchor="ctr"/>
          <a:lstStyle/>
          <a:p>
            <a:pPr algn="ctr"/>
            <a:endParaRPr lang="es-ES">
              <a:latin typeface="Calibri" pitchFamily="34" charset="0"/>
            </a:endParaRPr>
          </a:p>
        </p:txBody>
      </p:sp>
      <p:sp>
        <p:nvSpPr>
          <p:cNvPr id="8198" name="Text Box 7"/>
          <p:cNvSpPr txBox="1">
            <a:spLocks noChangeArrowheads="1"/>
          </p:cNvSpPr>
          <p:nvPr/>
        </p:nvSpPr>
        <p:spPr bwMode="auto">
          <a:xfrm>
            <a:off x="685800" y="3352800"/>
            <a:ext cx="3200400" cy="366713"/>
          </a:xfrm>
          <a:prstGeom prst="rect">
            <a:avLst/>
          </a:prstGeom>
          <a:noFill/>
          <a:ln w="9525">
            <a:noFill/>
            <a:miter lim="800000"/>
            <a:headEnd/>
            <a:tailEnd/>
          </a:ln>
        </p:spPr>
        <p:txBody>
          <a:bodyPr>
            <a:spAutoFit/>
          </a:bodyPr>
          <a:lstStyle/>
          <a:p>
            <a:pPr>
              <a:spcBef>
                <a:spcPct val="50000"/>
              </a:spcBef>
            </a:pPr>
            <a:endParaRPr lang="es-ES">
              <a:latin typeface="Calibri" pitchFamily="34" charset="0"/>
            </a:endParaRPr>
          </a:p>
        </p:txBody>
      </p:sp>
      <p:sp>
        <p:nvSpPr>
          <p:cNvPr id="8199" name="Text Box 8"/>
          <p:cNvSpPr txBox="1">
            <a:spLocks noChangeArrowheads="1"/>
          </p:cNvSpPr>
          <p:nvPr/>
        </p:nvSpPr>
        <p:spPr bwMode="auto">
          <a:xfrm>
            <a:off x="611188" y="2349500"/>
            <a:ext cx="7956550" cy="1373188"/>
          </a:xfrm>
          <a:prstGeom prst="rect">
            <a:avLst/>
          </a:prstGeom>
          <a:noFill/>
          <a:ln w="9525">
            <a:noFill/>
            <a:miter lim="800000"/>
            <a:headEnd/>
            <a:tailEnd/>
          </a:ln>
        </p:spPr>
        <p:txBody>
          <a:bodyPr>
            <a:spAutoFit/>
          </a:bodyPr>
          <a:lstStyle/>
          <a:p>
            <a:r>
              <a:rPr lang="es-ES" sz="2800" b="1">
                <a:latin typeface="Calibri" pitchFamily="34" charset="0"/>
              </a:rPr>
              <a:t>Programa MADRE 4.0 para la evaluación</a:t>
            </a:r>
            <a:r>
              <a:rPr lang="es-ES" sz="2800">
                <a:latin typeface="Calibri" pitchFamily="34" charset="0"/>
              </a:rPr>
              <a:t> </a:t>
            </a:r>
            <a:r>
              <a:rPr lang="es-ES" sz="2800" b="1">
                <a:latin typeface="Calibri" pitchFamily="34" charset="0"/>
              </a:rPr>
              <a:t>de nuevos medicamentos</a:t>
            </a:r>
            <a:r>
              <a:rPr lang="es-ES" sz="2800" b="1">
                <a:solidFill>
                  <a:schemeClr val="tx2"/>
                </a:solidFill>
                <a:latin typeface="Calibri" pitchFamily="34" charset="0"/>
              </a:rPr>
              <a:t/>
            </a:r>
            <a:br>
              <a:rPr lang="es-ES" sz="2800" b="1">
                <a:solidFill>
                  <a:schemeClr val="tx2"/>
                </a:solidFill>
                <a:latin typeface="Calibri" pitchFamily="34" charset="0"/>
              </a:rPr>
            </a:br>
            <a:endParaRPr lang="es-ES" sz="2800">
              <a:solidFill>
                <a:schemeClr val="accent2"/>
              </a:solidFill>
              <a:latin typeface="Calibri" pitchFamily="34" charset="0"/>
            </a:endParaRPr>
          </a:p>
        </p:txBody>
      </p:sp>
      <p:sp>
        <p:nvSpPr>
          <p:cNvPr id="8200" name="Text Box 9"/>
          <p:cNvSpPr txBox="1">
            <a:spLocks noChangeArrowheads="1"/>
          </p:cNvSpPr>
          <p:nvPr/>
        </p:nvSpPr>
        <p:spPr bwMode="auto">
          <a:xfrm>
            <a:off x="468313" y="5830888"/>
            <a:ext cx="9525000" cy="954087"/>
          </a:xfrm>
          <a:prstGeom prst="rect">
            <a:avLst/>
          </a:prstGeom>
          <a:noFill/>
          <a:ln w="9525">
            <a:noFill/>
            <a:miter lim="800000"/>
            <a:headEnd/>
            <a:tailEnd/>
          </a:ln>
        </p:spPr>
        <p:txBody>
          <a:bodyPr>
            <a:spAutoFit/>
          </a:bodyPr>
          <a:lstStyle/>
          <a:p>
            <a:pPr>
              <a:spcBef>
                <a:spcPct val="20000"/>
              </a:spcBef>
            </a:pPr>
            <a:r>
              <a:rPr lang="en-US" b="1">
                <a:latin typeface="Calibri" pitchFamily="34" charset="0"/>
              </a:rPr>
              <a:t>Roberto Marín Gil</a:t>
            </a:r>
          </a:p>
          <a:p>
            <a:pPr>
              <a:spcBef>
                <a:spcPct val="20000"/>
              </a:spcBef>
            </a:pPr>
            <a:r>
              <a:rPr lang="en-US" sz="1600">
                <a:latin typeface="Calibri" pitchFamily="34" charset="0"/>
              </a:rPr>
              <a:t>FEA Farmacia Hospitalaria</a:t>
            </a:r>
          </a:p>
          <a:p>
            <a:pPr>
              <a:spcBef>
                <a:spcPct val="20000"/>
              </a:spcBef>
            </a:pPr>
            <a:r>
              <a:rPr lang="es-ES" sz="1600">
                <a:latin typeface="Calibri" pitchFamily="34" charset="0"/>
              </a:rPr>
              <a:t>Servicio Andaluz de Salud</a:t>
            </a:r>
          </a:p>
        </p:txBody>
      </p:sp>
      <p:pic>
        <p:nvPicPr>
          <p:cNvPr id="8201" name="Picture 13" descr="plogo"/>
          <p:cNvPicPr>
            <a:picLocks noChangeAspect="1" noChangeArrowheads="1"/>
          </p:cNvPicPr>
          <p:nvPr/>
        </p:nvPicPr>
        <p:blipFill>
          <a:blip r:embed="rId7"/>
          <a:srcRect/>
          <a:stretch>
            <a:fillRect/>
          </a:stretch>
        </p:blipFill>
        <p:spPr bwMode="auto">
          <a:xfrm>
            <a:off x="0" y="4076700"/>
            <a:ext cx="9864725" cy="77470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F:\SESIONES\Imagenes ppt\PROCRASTINATION.jpg"/>
          <p:cNvPicPr>
            <a:picLocks noChangeAspect="1" noChangeArrowheads="1"/>
          </p:cNvPicPr>
          <p:nvPr/>
        </p:nvPicPr>
        <p:blipFill>
          <a:blip r:embed="rId2" cstate="print"/>
          <a:srcRect/>
          <a:stretch>
            <a:fillRect/>
          </a:stretch>
        </p:blipFill>
        <p:spPr bwMode="auto">
          <a:xfrm>
            <a:off x="593461" y="404664"/>
            <a:ext cx="7767622" cy="5904656"/>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rimeros pasos.bmp"/>
          <p:cNvPicPr>
            <a:picLocks noChangeAspect="1"/>
          </p:cNvPicPr>
          <p:nvPr/>
        </p:nvPicPr>
        <p:blipFill>
          <a:blip r:embed="rId3" cstate="print"/>
          <a:stretch>
            <a:fillRect/>
          </a:stretch>
        </p:blipFill>
        <p:spPr>
          <a:xfrm>
            <a:off x="905515" y="1352566"/>
            <a:ext cx="7115170" cy="5091006"/>
          </a:xfrm>
          <a:prstGeom prst="rect">
            <a:avLst/>
          </a:prstGeom>
          <a:effectLst>
            <a:softEdge rad="317500"/>
          </a:effectLst>
        </p:spPr>
      </p:pic>
      <p:sp>
        <p:nvSpPr>
          <p:cNvPr id="91143" name="Text Box 7"/>
          <p:cNvSpPr txBox="1">
            <a:spLocks noChangeArrowheads="1"/>
          </p:cNvSpPr>
          <p:nvPr/>
        </p:nvSpPr>
        <p:spPr bwMode="auto">
          <a:xfrm>
            <a:off x="7596188" y="6237288"/>
            <a:ext cx="1944687" cy="366712"/>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a:spcBef>
                <a:spcPct val="50000"/>
              </a:spcBef>
              <a:defRPr/>
            </a:pPr>
            <a:endParaRPr lang="es-ES" b="1"/>
          </a:p>
        </p:txBody>
      </p:sp>
      <p:pic>
        <p:nvPicPr>
          <p:cNvPr id="18435" name="Picture 4"/>
          <p:cNvPicPr>
            <a:picLocks noChangeAspect="1" noChangeArrowheads="1"/>
          </p:cNvPicPr>
          <p:nvPr/>
        </p:nvPicPr>
        <p:blipFill>
          <a:blip r:embed="rId4"/>
          <a:srcRect/>
          <a:stretch>
            <a:fillRect/>
          </a:stretch>
        </p:blipFill>
        <p:spPr bwMode="auto">
          <a:xfrm>
            <a:off x="1042988" y="476250"/>
            <a:ext cx="7275512" cy="57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p:cNvSpPr>
          <p:nvPr>
            <p:ph type="title"/>
          </p:nvPr>
        </p:nvSpPr>
        <p:spPr/>
        <p:txBody>
          <a:bodyPr/>
          <a:lstStyle/>
          <a:p>
            <a:r>
              <a:rPr lang="es-ES" sz="4000" smtClean="0"/>
              <a:t>¿En qué año se creó el grupo GENESIS-SEFH?</a:t>
            </a:r>
          </a:p>
        </p:txBody>
      </p:sp>
      <p:sp>
        <p:nvSpPr>
          <p:cNvPr id="20482" name="Rectangle 3"/>
          <p:cNvSpPr>
            <a:spLocks noGrp="1"/>
          </p:cNvSpPr>
          <p:nvPr>
            <p:ph type="body" idx="1"/>
          </p:nvPr>
        </p:nvSpPr>
        <p:spPr/>
        <p:txBody>
          <a:bodyPr/>
          <a:lstStyle/>
          <a:p>
            <a:pPr>
              <a:buFont typeface="Arial" charset="0"/>
              <a:buNone/>
            </a:pPr>
            <a:r>
              <a:rPr lang="es-ES" smtClean="0"/>
              <a:t>a. 1961</a:t>
            </a:r>
          </a:p>
          <a:p>
            <a:pPr>
              <a:buFont typeface="Arial" charset="0"/>
              <a:buNone/>
            </a:pPr>
            <a:endParaRPr lang="es-ES" smtClean="0"/>
          </a:p>
          <a:p>
            <a:pPr>
              <a:buFont typeface="Arial" charset="0"/>
              <a:buNone/>
            </a:pPr>
            <a:r>
              <a:rPr lang="es-ES" smtClean="0"/>
              <a:t>b. 1989</a:t>
            </a:r>
          </a:p>
          <a:p>
            <a:pPr>
              <a:buFont typeface="Arial" charset="0"/>
              <a:buNone/>
            </a:pPr>
            <a:endParaRPr lang="es-ES" smtClean="0"/>
          </a:p>
          <a:p>
            <a:pPr>
              <a:buFont typeface="Arial" charset="0"/>
              <a:buNone/>
            </a:pPr>
            <a:r>
              <a:rPr lang="es-ES" smtClean="0"/>
              <a:t>c. 1992</a:t>
            </a:r>
          </a:p>
          <a:p>
            <a:pPr>
              <a:buFont typeface="Arial" charset="0"/>
              <a:buNone/>
            </a:pPr>
            <a:endParaRPr lang="es-ES" smtClean="0"/>
          </a:p>
          <a:p>
            <a:pPr>
              <a:buFont typeface="Arial" charset="0"/>
              <a:buNone/>
            </a:pPr>
            <a:r>
              <a:rPr lang="es-ES" smtClean="0"/>
              <a:t>d. 2005</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5"/>
          <p:cNvSpPr txBox="1">
            <a:spLocks noChangeArrowheads="1"/>
          </p:cNvSpPr>
          <p:nvPr/>
        </p:nvSpPr>
        <p:spPr bwMode="auto">
          <a:xfrm>
            <a:off x="323850" y="0"/>
            <a:ext cx="8424863" cy="6791325"/>
          </a:xfrm>
          <a:prstGeom prst="rect">
            <a:avLst/>
          </a:prstGeom>
          <a:solidFill>
            <a:schemeClr val="bg1">
              <a:alpha val="63136"/>
            </a:schemeClr>
          </a:solidFill>
          <a:ln w="9525">
            <a:noFill/>
            <a:miter lim="800000"/>
            <a:headEnd/>
            <a:tailEnd/>
          </a:ln>
        </p:spPr>
        <p:txBody>
          <a:bodyPr>
            <a:spAutoFit/>
          </a:bodyPr>
          <a:lstStyle/>
          <a:p>
            <a:pPr algn="ctr"/>
            <a:endParaRPr lang="es-ES" sz="2200" b="1">
              <a:latin typeface="Calibri" pitchFamily="34" charset="0"/>
            </a:endParaRPr>
          </a:p>
          <a:p>
            <a:pPr algn="ctr"/>
            <a:endParaRPr lang="es-ES" sz="2200" b="1">
              <a:latin typeface="Calibri" pitchFamily="34" charset="0"/>
            </a:endParaRPr>
          </a:p>
          <a:p>
            <a:pPr algn="ctr"/>
            <a:endParaRPr lang="es-ES" sz="2200" b="1">
              <a:latin typeface="Calibri" pitchFamily="34" charset="0"/>
            </a:endParaRPr>
          </a:p>
          <a:p>
            <a:pPr algn="ctr"/>
            <a:endParaRPr lang="es-ES" sz="2200" b="1">
              <a:latin typeface="Calibri" pitchFamily="34" charset="0"/>
            </a:endParaRPr>
          </a:p>
          <a:p>
            <a:pPr algn="ctr"/>
            <a:endParaRPr lang="es-ES" sz="2200" b="1">
              <a:latin typeface="Calibri" pitchFamily="34" charset="0"/>
            </a:endParaRPr>
          </a:p>
          <a:p>
            <a:pPr algn="ctr"/>
            <a:r>
              <a:rPr lang="es-ES" sz="2200" b="1">
                <a:latin typeface="Calibri" pitchFamily="34" charset="0"/>
              </a:rPr>
              <a:t>Coordinadora:</a:t>
            </a:r>
            <a:r>
              <a:rPr lang="es-ES" sz="2200">
                <a:latin typeface="Calibri" pitchFamily="34" charset="0"/>
              </a:rPr>
              <a:t> Ana Clopés Estela. </a:t>
            </a:r>
          </a:p>
          <a:p>
            <a:pPr algn="ctr"/>
            <a:endParaRPr lang="es-ES" sz="2200">
              <a:latin typeface="Calibri" pitchFamily="34" charset="0"/>
            </a:endParaRPr>
          </a:p>
          <a:p>
            <a:pPr algn="ctr"/>
            <a:r>
              <a:rPr lang="es-ES" sz="2200" b="1">
                <a:latin typeface="Calibri" pitchFamily="34" charset="0"/>
              </a:rPr>
              <a:t>Coordinator adjunto:</a:t>
            </a:r>
            <a:r>
              <a:rPr lang="es-ES" sz="2200">
                <a:latin typeface="Calibri" pitchFamily="34" charset="0"/>
              </a:rPr>
              <a:t> Francesc Puigventós Latorre. </a:t>
            </a:r>
          </a:p>
          <a:p>
            <a:pPr algn="ctr"/>
            <a:endParaRPr lang="es-ES" sz="2200">
              <a:latin typeface="Calibri" pitchFamily="34" charset="0"/>
            </a:endParaRPr>
          </a:p>
          <a:p>
            <a:pPr algn="ctr"/>
            <a:r>
              <a:rPr lang="es-ES" sz="2200" b="1">
                <a:latin typeface="Calibri" pitchFamily="34" charset="0"/>
              </a:rPr>
              <a:t>Grupo coordinador:</a:t>
            </a:r>
            <a:r>
              <a:rPr lang="es-ES" sz="2200">
                <a:latin typeface="Calibri" pitchFamily="34" charset="0"/>
              </a:rPr>
              <a:t> Rocío Asensi; Vicente Arocas; Sandra Flores; Mª Dolores Fraga; Eduardo López; Roberto Marin; Noemí Martínez; Iciar Martínez; Ana Ortega; Jesús F. Sierra;</a:t>
            </a:r>
            <a:r>
              <a:rPr lang="es-ES" sz="2200" b="1">
                <a:solidFill>
                  <a:srgbClr val="FF3300"/>
                </a:solidFill>
                <a:latin typeface="Calibri" pitchFamily="34" charset="0"/>
              </a:rPr>
              <a:t> </a:t>
            </a:r>
            <a:r>
              <a:rPr lang="es-ES" sz="2200" b="1">
                <a:solidFill>
                  <a:schemeClr val="hlink"/>
                </a:solidFill>
                <a:latin typeface="Calibri" pitchFamily="34" charset="0"/>
              </a:rPr>
              <a:t>Javier Bautista , Emilio Alegre</a:t>
            </a:r>
          </a:p>
          <a:p>
            <a:pPr algn="ctr"/>
            <a:endParaRPr lang="es-ES" sz="2200" b="1">
              <a:solidFill>
                <a:schemeClr val="hlink"/>
              </a:solidFill>
              <a:latin typeface="Calibri" pitchFamily="34" charset="0"/>
            </a:endParaRPr>
          </a:p>
          <a:p>
            <a:pPr algn="ctr"/>
            <a:r>
              <a:rPr lang="es-ES" sz="2200" b="1">
                <a:latin typeface="Calibri" pitchFamily="34" charset="0"/>
              </a:rPr>
              <a:t>SEFH vocal:</a:t>
            </a:r>
            <a:r>
              <a:rPr lang="es-ES" sz="2200">
                <a:latin typeface="Calibri" pitchFamily="34" charset="0"/>
              </a:rPr>
              <a:t> Iciar Martínez.</a:t>
            </a:r>
          </a:p>
          <a:p>
            <a:pPr algn="ctr"/>
            <a:endParaRPr lang="es-ES" sz="2200" b="1">
              <a:latin typeface="Calibri" pitchFamily="34" charset="0"/>
            </a:endParaRPr>
          </a:p>
          <a:p>
            <a:pPr algn="ctr"/>
            <a:r>
              <a:rPr lang="es-ES" sz="2200" b="1">
                <a:latin typeface="Calibri" pitchFamily="34" charset="0"/>
              </a:rPr>
              <a:t>Group:</a:t>
            </a:r>
            <a:r>
              <a:rPr lang="es-ES" sz="2200">
                <a:latin typeface="Calibri" pitchFamily="34" charset="0"/>
              </a:rPr>
              <a:t> 78 miembros (Junio 2013)</a:t>
            </a:r>
          </a:p>
          <a:p>
            <a:pPr algn="ctr"/>
            <a:endParaRPr lang="es-ES" sz="2200">
              <a:latin typeface="Calibri" pitchFamily="34" charset="0"/>
            </a:endParaRPr>
          </a:p>
          <a:p>
            <a:pPr algn="ctr"/>
            <a:endParaRPr lang="es-ES" sz="2200">
              <a:latin typeface="Calibri" pitchFamily="34" charset="0"/>
            </a:endParaRPr>
          </a:p>
          <a:p>
            <a:pPr algn="ctr"/>
            <a:endParaRPr lang="es-ES" sz="2200">
              <a:latin typeface="Calibri" pitchFamily="34" charset="0"/>
            </a:endParaRPr>
          </a:p>
          <a:p>
            <a:pPr algn="ctr"/>
            <a:endParaRPr lang="es-ES" sz="2200">
              <a:latin typeface="Calibri" pitchFamily="34" charset="0"/>
            </a:endParaRPr>
          </a:p>
        </p:txBody>
      </p:sp>
      <p:sp>
        <p:nvSpPr>
          <p:cNvPr id="21506" name="Rectangle 2"/>
          <p:cNvSpPr>
            <a:spLocks noChangeArrowheads="1"/>
          </p:cNvSpPr>
          <p:nvPr/>
        </p:nvSpPr>
        <p:spPr bwMode="auto">
          <a:xfrm>
            <a:off x="0" y="0"/>
            <a:ext cx="2700338" cy="1143000"/>
          </a:xfrm>
          <a:prstGeom prst="rect">
            <a:avLst/>
          </a:prstGeom>
          <a:noFill/>
          <a:ln w="9525">
            <a:noFill/>
            <a:miter lim="800000"/>
            <a:headEnd/>
            <a:tailEnd/>
          </a:ln>
        </p:spPr>
        <p:txBody>
          <a:bodyPr anchor="ctr"/>
          <a:lstStyle/>
          <a:p>
            <a:pPr algn="ctr" eaLnBrk="0" hangingPunct="0"/>
            <a:r>
              <a:rPr lang="ca-ES" sz="4400">
                <a:solidFill>
                  <a:srgbClr val="F79646"/>
                </a:solidFill>
                <a:latin typeface="Calibri" pitchFamily="34" charset="0"/>
              </a:rPr>
              <a:t>Grupo</a:t>
            </a:r>
            <a:r>
              <a:rPr lang="ca-ES" sz="4400" b="1">
                <a:solidFill>
                  <a:srgbClr val="CC0000"/>
                </a:solidFill>
                <a:latin typeface="Calibri" pitchFamily="34" charset="0"/>
              </a:rPr>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Did you know?2"/>
          <p:cNvPicPr>
            <a:picLocks noChangeAspect="1" noChangeArrowheads="1"/>
          </p:cNvPicPr>
          <p:nvPr/>
        </p:nvPicPr>
        <p:blipFill>
          <a:blip r:embed="rId2"/>
          <a:srcRect l="63332"/>
          <a:stretch>
            <a:fillRect/>
          </a:stretch>
        </p:blipFill>
        <p:spPr bwMode="auto">
          <a:xfrm>
            <a:off x="5776913" y="-747713"/>
            <a:ext cx="3367087" cy="6886576"/>
          </a:xfrm>
          <a:prstGeom prst="rect">
            <a:avLst/>
          </a:prstGeom>
          <a:noFill/>
          <a:ln w="9525">
            <a:noFill/>
            <a:miter lim="800000"/>
            <a:headEnd/>
            <a:tailEnd/>
          </a:ln>
        </p:spPr>
      </p:pic>
      <p:sp>
        <p:nvSpPr>
          <p:cNvPr id="23555" name="2 CuadroTexto"/>
          <p:cNvSpPr txBox="1">
            <a:spLocks noChangeArrowheads="1"/>
          </p:cNvSpPr>
          <p:nvPr/>
        </p:nvSpPr>
        <p:spPr bwMode="auto">
          <a:xfrm>
            <a:off x="381000" y="1524000"/>
            <a:ext cx="5400675" cy="3382963"/>
          </a:xfrm>
          <a:prstGeom prst="rect">
            <a:avLst/>
          </a:prstGeom>
          <a:solidFill>
            <a:schemeClr val="tx1"/>
          </a:solidFill>
          <a:ln w="9525">
            <a:noFill/>
            <a:miter lim="800000"/>
            <a:headEnd/>
            <a:tailEnd/>
          </a:ln>
        </p:spPr>
        <p:txBody>
          <a:bodyPr>
            <a:spAutoFit/>
          </a:bodyPr>
          <a:lstStyle/>
          <a:p>
            <a:pPr algn="ctr"/>
            <a:endParaRPr lang="es-ES" sz="7200">
              <a:solidFill>
                <a:schemeClr val="bg1"/>
              </a:solidFill>
              <a:latin typeface="Calibri" pitchFamily="34" charset="0"/>
            </a:endParaRPr>
          </a:p>
          <a:p>
            <a:pPr algn="ctr"/>
            <a:r>
              <a:rPr lang="es-ES" sz="7200">
                <a:solidFill>
                  <a:schemeClr val="bg1"/>
                </a:solidFill>
                <a:latin typeface="Calibri" pitchFamily="34" charset="0"/>
              </a:rPr>
              <a:t>Bases</a:t>
            </a:r>
          </a:p>
          <a:p>
            <a:pPr algn="ctr"/>
            <a:endParaRPr lang="es-ES" sz="7200">
              <a:solidFill>
                <a:schemeClr val="bg1"/>
              </a:solidFill>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p:cNvSpPr>
          <p:nvPr>
            <p:ph type="title" idx="4294967295"/>
          </p:nvPr>
        </p:nvSpPr>
        <p:spPr>
          <a:xfrm>
            <a:off x="684213" y="476250"/>
            <a:ext cx="4186237" cy="1143000"/>
          </a:xfrm>
        </p:spPr>
        <p:txBody>
          <a:bodyPr/>
          <a:lstStyle/>
          <a:p>
            <a:r>
              <a:rPr lang="es-ES" sz="4000" smtClean="0">
                <a:solidFill>
                  <a:schemeClr val="tx2"/>
                </a:solidFill>
              </a:rPr>
              <a:t>Principios</a:t>
            </a:r>
          </a:p>
        </p:txBody>
      </p:sp>
      <p:sp>
        <p:nvSpPr>
          <p:cNvPr id="24578" name="Rectangle 3"/>
          <p:cNvSpPr>
            <a:spLocks noGrp="1"/>
          </p:cNvSpPr>
          <p:nvPr>
            <p:ph type="body" idx="4294967295"/>
          </p:nvPr>
        </p:nvSpPr>
        <p:spPr/>
        <p:txBody>
          <a:bodyPr/>
          <a:lstStyle/>
          <a:p>
            <a:endParaRPr lang="es-ES" smtClean="0"/>
          </a:p>
          <a:p>
            <a:r>
              <a:rPr lang="es-ES" smtClean="0"/>
              <a:t>Independencia </a:t>
            </a:r>
          </a:p>
          <a:p>
            <a:endParaRPr lang="es-ES" smtClean="0"/>
          </a:p>
          <a:p>
            <a:r>
              <a:rPr lang="es-ES" smtClean="0"/>
              <a:t>Rigor</a:t>
            </a:r>
          </a:p>
          <a:p>
            <a:endParaRPr lang="es-ES" smtClean="0"/>
          </a:p>
          <a:p>
            <a:r>
              <a:rPr lang="es-ES" smtClean="0"/>
              <a:t>Transparencia</a:t>
            </a:r>
          </a:p>
        </p:txBody>
      </p:sp>
      <p:pic>
        <p:nvPicPr>
          <p:cNvPr id="24579" name="Picture 5" descr="0007774225las-tres-gracias"/>
          <p:cNvPicPr>
            <a:picLocks noChangeAspect="1" noChangeArrowheads="1"/>
          </p:cNvPicPr>
          <p:nvPr/>
        </p:nvPicPr>
        <p:blipFill>
          <a:blip r:embed="rId2"/>
          <a:srcRect/>
          <a:stretch>
            <a:fillRect/>
          </a:stretch>
        </p:blipFill>
        <p:spPr bwMode="auto">
          <a:xfrm>
            <a:off x="5148263" y="620713"/>
            <a:ext cx="3506787" cy="5353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p:cNvSpPr>
          <p:nvPr>
            <p:ph type="title" idx="4294967295"/>
          </p:nvPr>
        </p:nvSpPr>
        <p:spPr>
          <a:xfrm>
            <a:off x="684213" y="476250"/>
            <a:ext cx="4186237" cy="1143000"/>
          </a:xfrm>
        </p:spPr>
        <p:txBody>
          <a:bodyPr/>
          <a:lstStyle/>
          <a:p>
            <a:r>
              <a:rPr lang="es-ES" sz="4000" smtClean="0">
                <a:solidFill>
                  <a:schemeClr val="tx2"/>
                </a:solidFill>
              </a:rPr>
              <a:t>Criterios</a:t>
            </a:r>
          </a:p>
        </p:txBody>
      </p:sp>
      <p:sp>
        <p:nvSpPr>
          <p:cNvPr id="25602" name="Rectangle 3"/>
          <p:cNvSpPr>
            <a:spLocks noGrp="1"/>
          </p:cNvSpPr>
          <p:nvPr>
            <p:ph type="body" idx="4294967295"/>
          </p:nvPr>
        </p:nvSpPr>
        <p:spPr/>
        <p:txBody>
          <a:bodyPr/>
          <a:lstStyle/>
          <a:p>
            <a:endParaRPr lang="es-ES" smtClean="0"/>
          </a:p>
          <a:p>
            <a:r>
              <a:rPr lang="es-ES" smtClean="0"/>
              <a:t>Eficacia </a:t>
            </a:r>
          </a:p>
          <a:p>
            <a:endParaRPr lang="es-ES" smtClean="0"/>
          </a:p>
          <a:p>
            <a:r>
              <a:rPr lang="es-ES" smtClean="0"/>
              <a:t>Seguridad</a:t>
            </a:r>
          </a:p>
          <a:p>
            <a:endParaRPr lang="es-ES" smtClean="0"/>
          </a:p>
          <a:p>
            <a:r>
              <a:rPr lang="es-ES" smtClean="0"/>
              <a:t>Eficiencia</a:t>
            </a:r>
          </a:p>
        </p:txBody>
      </p:sp>
      <p:pic>
        <p:nvPicPr>
          <p:cNvPr id="25603" name="Picture 5" descr="0007774225las-tres-gracias"/>
          <p:cNvPicPr>
            <a:picLocks noChangeAspect="1" noChangeArrowheads="1"/>
          </p:cNvPicPr>
          <p:nvPr/>
        </p:nvPicPr>
        <p:blipFill>
          <a:blip r:embed="rId2"/>
          <a:srcRect/>
          <a:stretch>
            <a:fillRect/>
          </a:stretch>
        </p:blipFill>
        <p:spPr bwMode="auto">
          <a:xfrm>
            <a:off x="5148263" y="620713"/>
            <a:ext cx="3506787" cy="5353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Did you know?2"/>
          <p:cNvPicPr>
            <a:picLocks noChangeAspect="1" noChangeArrowheads="1"/>
          </p:cNvPicPr>
          <p:nvPr/>
        </p:nvPicPr>
        <p:blipFill>
          <a:blip r:embed="rId2"/>
          <a:srcRect l="15302"/>
          <a:stretch>
            <a:fillRect/>
          </a:stretch>
        </p:blipFill>
        <p:spPr bwMode="auto">
          <a:xfrm>
            <a:off x="0" y="0"/>
            <a:ext cx="7777163" cy="6886575"/>
          </a:xfrm>
          <a:prstGeom prst="rect">
            <a:avLst/>
          </a:prstGeom>
          <a:noFill/>
          <a:ln w="9525">
            <a:noFill/>
            <a:miter lim="800000"/>
            <a:headEnd/>
            <a:tailEnd/>
          </a:ln>
        </p:spPr>
      </p:pic>
      <p:sp>
        <p:nvSpPr>
          <p:cNvPr id="26626" name="2 CuadroTexto"/>
          <p:cNvSpPr txBox="1">
            <a:spLocks noChangeArrowheads="1"/>
          </p:cNvSpPr>
          <p:nvPr/>
        </p:nvSpPr>
        <p:spPr bwMode="auto">
          <a:xfrm>
            <a:off x="-504825" y="404813"/>
            <a:ext cx="9648825" cy="1281112"/>
          </a:xfrm>
          <a:prstGeom prst="rect">
            <a:avLst/>
          </a:prstGeom>
          <a:solidFill>
            <a:schemeClr val="bg1"/>
          </a:solidFill>
          <a:ln w="9525">
            <a:noFill/>
            <a:miter lim="800000"/>
            <a:headEnd/>
            <a:tailEnd/>
          </a:ln>
        </p:spPr>
        <p:txBody>
          <a:bodyPr>
            <a:spAutoFit/>
          </a:bodyPr>
          <a:lstStyle/>
          <a:p>
            <a:pPr algn="ctr"/>
            <a:r>
              <a:rPr lang="es-ES" sz="7800">
                <a:solidFill>
                  <a:srgbClr val="F79646"/>
                </a:solidFill>
                <a:cs typeface="Arial" charset="0"/>
              </a:rPr>
              <a:t>Herramientas  </a:t>
            </a:r>
            <a:endParaRPr lang="es-ES" sz="7800">
              <a:cs typeface="Arial" charset="0"/>
            </a:endParaRPr>
          </a:p>
        </p:txBody>
      </p:sp>
      <p:sp>
        <p:nvSpPr>
          <p:cNvPr id="138244" name="Text Box 4"/>
          <p:cNvSpPr txBox="1">
            <a:spLocks noChangeArrowheads="1"/>
          </p:cNvSpPr>
          <p:nvPr/>
        </p:nvSpPr>
        <p:spPr bwMode="auto">
          <a:xfrm>
            <a:off x="5148263" y="2133600"/>
            <a:ext cx="3600450" cy="366713"/>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a:spcBef>
                <a:spcPct val="50000"/>
              </a:spcBef>
              <a:defRPr/>
            </a:pPr>
            <a:endParaRPr lang="es-ES"/>
          </a:p>
        </p:txBody>
      </p:sp>
      <p:sp>
        <p:nvSpPr>
          <p:cNvPr id="26628" name="Rectangle 3"/>
          <p:cNvSpPr>
            <a:spLocks/>
          </p:cNvSpPr>
          <p:nvPr/>
        </p:nvSpPr>
        <p:spPr bwMode="auto">
          <a:xfrm>
            <a:off x="3851275" y="2349500"/>
            <a:ext cx="4465638" cy="4032250"/>
          </a:xfrm>
          <a:prstGeom prst="rect">
            <a:avLst/>
          </a:prstGeom>
          <a:noFill/>
          <a:ln w="9525">
            <a:noFill/>
            <a:miter lim="800000"/>
            <a:headEnd/>
            <a:tailEnd/>
          </a:ln>
        </p:spPr>
        <p:txBody>
          <a:bodyPr/>
          <a:lstStyle/>
          <a:p>
            <a:pPr marL="342900" indent="-342900">
              <a:spcBef>
                <a:spcPct val="20000"/>
              </a:spcBef>
              <a:buFont typeface="Wingdings" pitchFamily="2" charset="2"/>
              <a:buChar char="§"/>
            </a:pPr>
            <a:r>
              <a:rPr lang="es-ES" sz="3200">
                <a:latin typeface="Calibri" pitchFamily="34" charset="0"/>
              </a:rPr>
              <a:t>Formulario solicitud*</a:t>
            </a:r>
            <a:endParaRPr lang="es-ES" sz="3200">
              <a:solidFill>
                <a:srgbClr val="0070C0"/>
              </a:solidFill>
              <a:latin typeface="Calibri" pitchFamily="34" charset="0"/>
            </a:endParaRPr>
          </a:p>
          <a:p>
            <a:pPr marL="342900" indent="-342900">
              <a:spcBef>
                <a:spcPct val="20000"/>
              </a:spcBef>
              <a:buFont typeface="Wingdings" pitchFamily="2" charset="2"/>
              <a:buChar char="§"/>
            </a:pPr>
            <a:endParaRPr lang="es-ES" sz="3200">
              <a:latin typeface="Calibri" pitchFamily="34" charset="0"/>
            </a:endParaRPr>
          </a:p>
          <a:p>
            <a:pPr marL="342900" indent="-342900">
              <a:spcBef>
                <a:spcPct val="20000"/>
              </a:spcBef>
              <a:buFont typeface="Wingdings" pitchFamily="2" charset="2"/>
              <a:buChar char="§"/>
            </a:pPr>
            <a:r>
              <a:rPr lang="es-ES" sz="3200">
                <a:latin typeface="Calibri" pitchFamily="34" charset="0"/>
              </a:rPr>
              <a:t>Metodología</a:t>
            </a:r>
            <a:endParaRPr lang="es-ES" sz="3200" b="1">
              <a:solidFill>
                <a:srgbClr val="0070C0"/>
              </a:solidFill>
              <a:latin typeface="Calibri" pitchFamily="34" charset="0"/>
            </a:endParaRPr>
          </a:p>
          <a:p>
            <a:pPr marL="342900" indent="-342900">
              <a:spcBef>
                <a:spcPct val="20000"/>
              </a:spcBef>
              <a:buFont typeface="Wingdings" pitchFamily="2" charset="2"/>
              <a:buChar char="§"/>
            </a:pPr>
            <a:endParaRPr lang="es-ES" sz="3200">
              <a:latin typeface="Calibri" pitchFamily="34" charset="0"/>
            </a:endParaRPr>
          </a:p>
          <a:p>
            <a:pPr marL="342900" indent="-342900">
              <a:spcBef>
                <a:spcPct val="20000"/>
              </a:spcBef>
              <a:buFont typeface="Wingdings" pitchFamily="2" charset="2"/>
              <a:buChar char="§"/>
            </a:pPr>
            <a:r>
              <a:rPr lang="es-ES" sz="3200">
                <a:latin typeface="Calibri" pitchFamily="34" charset="0"/>
              </a:rPr>
              <a:t>Modelo informe</a:t>
            </a:r>
          </a:p>
          <a:p>
            <a:pPr marL="342900" indent="-342900">
              <a:spcBef>
                <a:spcPct val="20000"/>
              </a:spcBef>
              <a:buFont typeface="Wingdings" pitchFamily="2" charset="2"/>
              <a:buChar char="§"/>
            </a:pPr>
            <a:endParaRPr lang="es-ES" sz="3200">
              <a:latin typeface="Calibri" pitchFamily="34" charset="0"/>
            </a:endParaRPr>
          </a:p>
          <a:p>
            <a:pPr marL="342900" indent="-342900">
              <a:spcBef>
                <a:spcPct val="20000"/>
              </a:spcBef>
              <a:buFont typeface="Wingdings" pitchFamily="2" charset="2"/>
              <a:buChar char="§"/>
            </a:pPr>
            <a:r>
              <a:rPr lang="es-ES" sz="3200">
                <a:latin typeface="Calibri" pitchFamily="34" charset="0"/>
              </a:rPr>
              <a:t>Network</a:t>
            </a:r>
            <a:endParaRPr lang="es-ES" sz="3200">
              <a:solidFill>
                <a:srgbClr val="0070C0"/>
              </a:solidFill>
              <a:latin typeface="Calibri"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2"/>
          <p:cNvSpPr txBox="1">
            <a:spLocks noChangeArrowheads="1"/>
          </p:cNvSpPr>
          <p:nvPr/>
        </p:nvSpPr>
        <p:spPr bwMode="auto">
          <a:xfrm>
            <a:off x="228600" y="1539875"/>
            <a:ext cx="1600200" cy="593725"/>
          </a:xfrm>
          <a:prstGeom prst="rect">
            <a:avLst/>
          </a:prstGeom>
          <a:solidFill>
            <a:srgbClr val="00CCFF">
              <a:alpha val="89803"/>
            </a:srgbClr>
          </a:solidFill>
          <a:ln w="12700">
            <a:solidFill>
              <a:srgbClr val="000066"/>
            </a:solidFill>
            <a:miter lim="800000"/>
            <a:headEnd/>
            <a:tailEnd/>
          </a:ln>
        </p:spPr>
        <p:txBody>
          <a:bodyPr>
            <a:spAutoFit/>
          </a:bodyPr>
          <a:lstStyle/>
          <a:p>
            <a:pPr algn="ctr">
              <a:spcBef>
                <a:spcPct val="50000"/>
              </a:spcBef>
            </a:pPr>
            <a:r>
              <a:rPr lang="es-ES" sz="1600">
                <a:latin typeface="Calibri" pitchFamily="34" charset="0"/>
              </a:rPr>
              <a:t>Solicitud nuevo medicamento</a:t>
            </a:r>
          </a:p>
        </p:txBody>
      </p:sp>
      <p:sp>
        <p:nvSpPr>
          <p:cNvPr id="27650" name="Text Box 8"/>
          <p:cNvSpPr txBox="1">
            <a:spLocks noChangeArrowheads="1"/>
          </p:cNvSpPr>
          <p:nvPr/>
        </p:nvSpPr>
        <p:spPr bwMode="auto">
          <a:xfrm>
            <a:off x="7380288" y="1557338"/>
            <a:ext cx="1600200" cy="593725"/>
          </a:xfrm>
          <a:prstGeom prst="rect">
            <a:avLst/>
          </a:prstGeom>
          <a:solidFill>
            <a:srgbClr val="00CCFF">
              <a:alpha val="89803"/>
            </a:srgbClr>
          </a:solidFill>
          <a:ln w="12700">
            <a:solidFill>
              <a:srgbClr val="000066"/>
            </a:solidFill>
            <a:miter lim="800000"/>
            <a:headEnd/>
            <a:tailEnd/>
          </a:ln>
        </p:spPr>
        <p:txBody>
          <a:bodyPr>
            <a:spAutoFit/>
          </a:bodyPr>
          <a:lstStyle/>
          <a:p>
            <a:pPr algn="ctr">
              <a:spcBef>
                <a:spcPct val="50000"/>
              </a:spcBef>
            </a:pPr>
            <a:r>
              <a:rPr lang="es-ES" sz="1600">
                <a:latin typeface="Calibri" pitchFamily="34" charset="0"/>
              </a:rPr>
              <a:t>Seguimiento / re-evaluación</a:t>
            </a:r>
          </a:p>
        </p:txBody>
      </p:sp>
      <p:sp>
        <p:nvSpPr>
          <p:cNvPr id="27651" name="Text Box 9"/>
          <p:cNvSpPr txBox="1">
            <a:spLocks noChangeArrowheads="1"/>
          </p:cNvSpPr>
          <p:nvPr/>
        </p:nvSpPr>
        <p:spPr bwMode="auto">
          <a:xfrm>
            <a:off x="3733800" y="1557338"/>
            <a:ext cx="1752600" cy="593725"/>
          </a:xfrm>
          <a:prstGeom prst="rect">
            <a:avLst/>
          </a:prstGeom>
          <a:solidFill>
            <a:srgbClr val="00CCFF">
              <a:alpha val="89803"/>
            </a:srgbClr>
          </a:solidFill>
          <a:ln w="12700">
            <a:solidFill>
              <a:srgbClr val="000066"/>
            </a:solidFill>
            <a:miter lim="800000"/>
            <a:headEnd/>
            <a:tailEnd/>
          </a:ln>
        </p:spPr>
        <p:txBody>
          <a:bodyPr>
            <a:spAutoFit/>
          </a:bodyPr>
          <a:lstStyle/>
          <a:p>
            <a:pPr algn="ctr">
              <a:spcBef>
                <a:spcPct val="50000"/>
              </a:spcBef>
            </a:pPr>
            <a:r>
              <a:rPr lang="es-ES" sz="1600">
                <a:latin typeface="Calibri" pitchFamily="34" charset="0"/>
              </a:rPr>
              <a:t>Propuesta de posicionamiento</a:t>
            </a:r>
          </a:p>
        </p:txBody>
      </p:sp>
      <p:sp>
        <p:nvSpPr>
          <p:cNvPr id="27652" name="Text Box 10"/>
          <p:cNvSpPr txBox="1">
            <a:spLocks noChangeArrowheads="1"/>
          </p:cNvSpPr>
          <p:nvPr/>
        </p:nvSpPr>
        <p:spPr bwMode="auto">
          <a:xfrm>
            <a:off x="1981200" y="1557338"/>
            <a:ext cx="1600200" cy="593725"/>
          </a:xfrm>
          <a:prstGeom prst="rect">
            <a:avLst/>
          </a:prstGeom>
          <a:solidFill>
            <a:srgbClr val="00CCFF">
              <a:alpha val="89803"/>
            </a:srgbClr>
          </a:solidFill>
          <a:ln w="12700">
            <a:solidFill>
              <a:srgbClr val="000066"/>
            </a:solidFill>
            <a:miter lim="800000"/>
            <a:headEnd/>
            <a:tailEnd/>
          </a:ln>
        </p:spPr>
        <p:txBody>
          <a:bodyPr>
            <a:spAutoFit/>
          </a:bodyPr>
          <a:lstStyle/>
          <a:p>
            <a:pPr algn="ctr">
              <a:spcBef>
                <a:spcPct val="50000"/>
              </a:spcBef>
            </a:pPr>
            <a:r>
              <a:rPr lang="es-ES" sz="1600">
                <a:latin typeface="Calibri" pitchFamily="34" charset="0"/>
              </a:rPr>
              <a:t>Evaluación técnica</a:t>
            </a:r>
          </a:p>
        </p:txBody>
      </p:sp>
      <p:sp>
        <p:nvSpPr>
          <p:cNvPr id="27653" name="Line 11"/>
          <p:cNvSpPr>
            <a:spLocks noChangeShapeType="1"/>
          </p:cNvSpPr>
          <p:nvPr/>
        </p:nvSpPr>
        <p:spPr bwMode="auto">
          <a:xfrm>
            <a:off x="1828800" y="1844675"/>
            <a:ext cx="152400" cy="0"/>
          </a:xfrm>
          <a:prstGeom prst="line">
            <a:avLst/>
          </a:prstGeom>
          <a:noFill/>
          <a:ln w="9525">
            <a:solidFill>
              <a:schemeClr val="tx1"/>
            </a:solidFill>
            <a:round/>
            <a:headEnd/>
            <a:tailEnd type="triangle" w="med" len="med"/>
          </a:ln>
        </p:spPr>
        <p:txBody>
          <a:bodyPr/>
          <a:lstStyle/>
          <a:p>
            <a:endParaRPr lang="es-ES"/>
          </a:p>
        </p:txBody>
      </p:sp>
      <p:sp>
        <p:nvSpPr>
          <p:cNvPr id="27654" name="Line 12"/>
          <p:cNvSpPr>
            <a:spLocks noChangeShapeType="1"/>
          </p:cNvSpPr>
          <p:nvPr/>
        </p:nvSpPr>
        <p:spPr bwMode="auto">
          <a:xfrm>
            <a:off x="7235825" y="1844675"/>
            <a:ext cx="152400" cy="0"/>
          </a:xfrm>
          <a:prstGeom prst="line">
            <a:avLst/>
          </a:prstGeom>
          <a:noFill/>
          <a:ln w="9525">
            <a:solidFill>
              <a:schemeClr val="tx1"/>
            </a:solidFill>
            <a:round/>
            <a:headEnd/>
            <a:tailEnd type="triangle" w="med" len="med"/>
          </a:ln>
        </p:spPr>
        <p:txBody>
          <a:bodyPr/>
          <a:lstStyle/>
          <a:p>
            <a:endParaRPr lang="es-ES"/>
          </a:p>
        </p:txBody>
      </p:sp>
      <p:sp>
        <p:nvSpPr>
          <p:cNvPr id="27655" name="Line 13"/>
          <p:cNvSpPr>
            <a:spLocks noChangeShapeType="1"/>
          </p:cNvSpPr>
          <p:nvPr/>
        </p:nvSpPr>
        <p:spPr bwMode="auto">
          <a:xfrm>
            <a:off x="5486400" y="1844675"/>
            <a:ext cx="152400" cy="0"/>
          </a:xfrm>
          <a:prstGeom prst="line">
            <a:avLst/>
          </a:prstGeom>
          <a:noFill/>
          <a:ln w="9525">
            <a:solidFill>
              <a:schemeClr val="tx1"/>
            </a:solidFill>
            <a:round/>
            <a:headEnd/>
            <a:tailEnd type="triangle" w="med" len="med"/>
          </a:ln>
        </p:spPr>
        <p:txBody>
          <a:bodyPr/>
          <a:lstStyle/>
          <a:p>
            <a:endParaRPr lang="es-ES"/>
          </a:p>
        </p:txBody>
      </p:sp>
      <p:sp>
        <p:nvSpPr>
          <p:cNvPr id="27656" name="Line 14"/>
          <p:cNvSpPr>
            <a:spLocks noChangeShapeType="1"/>
          </p:cNvSpPr>
          <p:nvPr/>
        </p:nvSpPr>
        <p:spPr bwMode="auto">
          <a:xfrm>
            <a:off x="3581400" y="1844675"/>
            <a:ext cx="152400" cy="0"/>
          </a:xfrm>
          <a:prstGeom prst="line">
            <a:avLst/>
          </a:prstGeom>
          <a:noFill/>
          <a:ln w="9525">
            <a:solidFill>
              <a:schemeClr val="tx1"/>
            </a:solidFill>
            <a:round/>
            <a:headEnd/>
            <a:tailEnd type="triangle" w="med" len="med"/>
          </a:ln>
        </p:spPr>
        <p:txBody>
          <a:bodyPr/>
          <a:lstStyle/>
          <a:p>
            <a:endParaRPr lang="es-ES"/>
          </a:p>
        </p:txBody>
      </p:sp>
      <p:cxnSp>
        <p:nvCxnSpPr>
          <p:cNvPr id="27657" name="13 Conector recto"/>
          <p:cNvCxnSpPr>
            <a:cxnSpLocks noChangeShapeType="1"/>
          </p:cNvCxnSpPr>
          <p:nvPr/>
        </p:nvCxnSpPr>
        <p:spPr bwMode="auto">
          <a:xfrm>
            <a:off x="1905000" y="261938"/>
            <a:ext cx="0" cy="4246562"/>
          </a:xfrm>
          <a:prstGeom prst="line">
            <a:avLst/>
          </a:prstGeom>
          <a:noFill/>
          <a:ln w="25400" algn="ctr">
            <a:solidFill>
              <a:schemeClr val="tx1"/>
            </a:solidFill>
            <a:prstDash val="dash"/>
            <a:round/>
            <a:headEnd/>
            <a:tailEnd/>
          </a:ln>
        </p:spPr>
      </p:cxnSp>
      <p:sp>
        <p:nvSpPr>
          <p:cNvPr id="25" name="24 Pentágono"/>
          <p:cNvSpPr/>
          <p:nvPr/>
        </p:nvSpPr>
        <p:spPr>
          <a:xfrm>
            <a:off x="251520" y="260648"/>
            <a:ext cx="1584176" cy="567811"/>
          </a:xfrm>
          <a:prstGeom prst="homePlate">
            <a:avLst/>
          </a:prstGeom>
          <a:solidFill>
            <a:srgbClr val="FF0000"/>
          </a:solidFill>
          <a:scene3d>
            <a:camera prst="orthographicFront"/>
            <a:lightRig rig="threePt" dir="t"/>
          </a:scene3d>
          <a:sp3d prstMaterial="dkEdge">
            <a:bevelT/>
          </a:sp3d>
        </p:spPr>
        <p:txBody>
          <a:bodyPr tIns="144000" bIns="144000">
            <a:spAutoFit/>
          </a:bodyPr>
          <a:lstStyle/>
          <a:p>
            <a:pPr algn="ctr" fontAlgn="auto">
              <a:spcBef>
                <a:spcPts val="0"/>
              </a:spcBef>
              <a:spcAft>
                <a:spcPts val="0"/>
              </a:spcAft>
              <a:defRPr/>
            </a:pPr>
            <a:r>
              <a:rPr lang="es-ES_tradnl" b="1" dirty="0">
                <a:solidFill>
                  <a:schemeClr val="bg1"/>
                </a:solidFill>
                <a:latin typeface="+mn-lt"/>
              </a:rPr>
              <a:t>GINF</a:t>
            </a:r>
            <a:endParaRPr lang="es-ES" b="1" dirty="0">
              <a:solidFill>
                <a:schemeClr val="bg1"/>
              </a:solidFill>
              <a:latin typeface="+mn-lt"/>
            </a:endParaRPr>
          </a:p>
        </p:txBody>
      </p:sp>
      <p:sp>
        <p:nvSpPr>
          <p:cNvPr id="26" name="25 Pentágono"/>
          <p:cNvSpPr/>
          <p:nvPr/>
        </p:nvSpPr>
        <p:spPr>
          <a:xfrm>
            <a:off x="1979712" y="260648"/>
            <a:ext cx="3528392" cy="567811"/>
          </a:xfrm>
          <a:prstGeom prst="homePlate">
            <a:avLst/>
          </a:prstGeom>
          <a:solidFill>
            <a:srgbClr val="0070C0"/>
          </a:solidFill>
          <a:scene3d>
            <a:camera prst="orthographicFront"/>
            <a:lightRig rig="threePt" dir="t"/>
          </a:scene3d>
          <a:sp3d prstMaterial="dkEdge">
            <a:bevelT/>
          </a:sp3d>
        </p:spPr>
        <p:txBody>
          <a:bodyPr tIns="144000" bIns="144000">
            <a:spAutoFit/>
          </a:bodyPr>
          <a:lstStyle/>
          <a:p>
            <a:pPr algn="ctr" fontAlgn="auto">
              <a:spcBef>
                <a:spcPts val="0"/>
              </a:spcBef>
              <a:spcAft>
                <a:spcPts val="0"/>
              </a:spcAft>
              <a:defRPr/>
            </a:pPr>
            <a:r>
              <a:rPr lang="es-ES_tradnl" b="1" dirty="0">
                <a:solidFill>
                  <a:schemeClr val="bg1"/>
                </a:solidFill>
                <a:latin typeface="+mn-lt"/>
              </a:rPr>
              <a:t>MADRE</a:t>
            </a:r>
            <a:endParaRPr lang="es-ES" b="1" dirty="0">
              <a:solidFill>
                <a:schemeClr val="bg1"/>
              </a:solidFill>
              <a:latin typeface="+mn-lt"/>
            </a:endParaRPr>
          </a:p>
        </p:txBody>
      </p:sp>
      <p:sp>
        <p:nvSpPr>
          <p:cNvPr id="27664" name="Text Box 2"/>
          <p:cNvSpPr txBox="1">
            <a:spLocks noChangeArrowheads="1"/>
          </p:cNvSpPr>
          <p:nvPr/>
        </p:nvSpPr>
        <p:spPr bwMode="auto">
          <a:xfrm>
            <a:off x="228600" y="2708275"/>
            <a:ext cx="1600200" cy="1082675"/>
          </a:xfrm>
          <a:prstGeom prst="rect">
            <a:avLst/>
          </a:prstGeom>
          <a:solidFill>
            <a:srgbClr val="FFCC00">
              <a:alpha val="89803"/>
            </a:srgbClr>
          </a:solidFill>
          <a:ln w="12700">
            <a:solidFill>
              <a:srgbClr val="000066"/>
            </a:solidFill>
            <a:miter lim="800000"/>
            <a:headEnd/>
            <a:tailEnd/>
          </a:ln>
        </p:spPr>
        <p:txBody>
          <a:bodyPr>
            <a:spAutoFit/>
          </a:bodyPr>
          <a:lstStyle/>
          <a:p>
            <a:pPr algn="ctr">
              <a:spcBef>
                <a:spcPct val="50000"/>
              </a:spcBef>
            </a:pPr>
            <a:endParaRPr lang="es-ES" sz="1600">
              <a:latin typeface="Calibri" pitchFamily="34" charset="0"/>
            </a:endParaRPr>
          </a:p>
          <a:p>
            <a:pPr algn="ctr">
              <a:spcBef>
                <a:spcPct val="50000"/>
              </a:spcBef>
            </a:pPr>
            <a:r>
              <a:rPr lang="es-ES" sz="1600" b="1">
                <a:latin typeface="Calibri" pitchFamily="34" charset="0"/>
              </a:rPr>
              <a:t>Médico</a:t>
            </a:r>
          </a:p>
          <a:p>
            <a:pPr algn="ctr">
              <a:spcBef>
                <a:spcPct val="50000"/>
              </a:spcBef>
            </a:pPr>
            <a:endParaRPr lang="es-ES" sz="1600">
              <a:latin typeface="Calibri" pitchFamily="34" charset="0"/>
            </a:endParaRPr>
          </a:p>
        </p:txBody>
      </p:sp>
      <p:sp>
        <p:nvSpPr>
          <p:cNvPr id="27665" name="Text Box 2"/>
          <p:cNvSpPr txBox="1">
            <a:spLocks noChangeArrowheads="1"/>
          </p:cNvSpPr>
          <p:nvPr/>
        </p:nvSpPr>
        <p:spPr bwMode="auto">
          <a:xfrm>
            <a:off x="6553200" y="2706688"/>
            <a:ext cx="2438400" cy="1082675"/>
          </a:xfrm>
          <a:prstGeom prst="rect">
            <a:avLst/>
          </a:prstGeom>
          <a:solidFill>
            <a:srgbClr val="FFCC00">
              <a:alpha val="89803"/>
            </a:srgbClr>
          </a:solidFill>
          <a:ln w="12700">
            <a:solidFill>
              <a:srgbClr val="000066"/>
            </a:solidFill>
            <a:miter lim="800000"/>
            <a:headEnd/>
            <a:tailEnd/>
          </a:ln>
        </p:spPr>
        <p:txBody>
          <a:bodyPr>
            <a:spAutoFit/>
          </a:bodyPr>
          <a:lstStyle/>
          <a:p>
            <a:pPr algn="ctr">
              <a:spcBef>
                <a:spcPct val="50000"/>
              </a:spcBef>
            </a:pPr>
            <a:endParaRPr lang="es-ES" sz="1600">
              <a:latin typeface="Calibri" pitchFamily="34" charset="0"/>
            </a:endParaRPr>
          </a:p>
          <a:p>
            <a:pPr algn="ctr">
              <a:spcBef>
                <a:spcPct val="50000"/>
              </a:spcBef>
            </a:pPr>
            <a:r>
              <a:rPr lang="es-ES" sz="1600" b="1">
                <a:latin typeface="Calibri" pitchFamily="34" charset="0"/>
              </a:rPr>
              <a:t>Hospital y CCAA</a:t>
            </a:r>
          </a:p>
          <a:p>
            <a:pPr algn="ctr">
              <a:spcBef>
                <a:spcPct val="50000"/>
              </a:spcBef>
            </a:pPr>
            <a:endParaRPr lang="es-ES" sz="1600" b="1">
              <a:latin typeface="Calibri" pitchFamily="34" charset="0"/>
            </a:endParaRPr>
          </a:p>
        </p:txBody>
      </p:sp>
      <p:sp>
        <p:nvSpPr>
          <p:cNvPr id="27666" name="Text Box 2"/>
          <p:cNvSpPr txBox="1">
            <a:spLocks noChangeArrowheads="1"/>
          </p:cNvSpPr>
          <p:nvPr/>
        </p:nvSpPr>
        <p:spPr bwMode="auto">
          <a:xfrm>
            <a:off x="1981200" y="2708275"/>
            <a:ext cx="4419600" cy="1082675"/>
          </a:xfrm>
          <a:prstGeom prst="rect">
            <a:avLst/>
          </a:prstGeom>
          <a:solidFill>
            <a:srgbClr val="FFCC00">
              <a:alpha val="89803"/>
            </a:srgbClr>
          </a:solidFill>
          <a:ln w="12700">
            <a:solidFill>
              <a:srgbClr val="000066"/>
            </a:solidFill>
            <a:miter lim="800000"/>
            <a:headEnd/>
            <a:tailEnd/>
          </a:ln>
        </p:spPr>
        <p:txBody>
          <a:bodyPr>
            <a:spAutoFit/>
          </a:bodyPr>
          <a:lstStyle/>
          <a:p>
            <a:pPr algn="ctr">
              <a:spcBef>
                <a:spcPct val="50000"/>
              </a:spcBef>
            </a:pPr>
            <a:endParaRPr lang="es-ES" sz="1600">
              <a:latin typeface="Calibri" pitchFamily="34" charset="0"/>
            </a:endParaRPr>
          </a:p>
          <a:p>
            <a:pPr algn="ctr">
              <a:spcBef>
                <a:spcPct val="50000"/>
              </a:spcBef>
            </a:pPr>
            <a:r>
              <a:rPr lang="es-ES" sz="1600" b="1">
                <a:latin typeface="Calibri" pitchFamily="34" charset="0"/>
              </a:rPr>
              <a:t>Comisión de Farmacia y Terapéutica </a:t>
            </a:r>
          </a:p>
          <a:p>
            <a:pPr algn="ctr">
              <a:spcBef>
                <a:spcPct val="50000"/>
              </a:spcBef>
            </a:pPr>
            <a:endParaRPr lang="es-ES" sz="1600" b="1">
              <a:latin typeface="Calibri" pitchFamily="34" charset="0"/>
            </a:endParaRPr>
          </a:p>
        </p:txBody>
      </p:sp>
      <p:sp>
        <p:nvSpPr>
          <p:cNvPr id="27667" name="AutoShape 35"/>
          <p:cNvSpPr>
            <a:spLocks noChangeArrowheads="1"/>
          </p:cNvSpPr>
          <p:nvPr/>
        </p:nvSpPr>
        <p:spPr bwMode="auto">
          <a:xfrm>
            <a:off x="152400" y="5122863"/>
            <a:ext cx="8763000" cy="609600"/>
          </a:xfrm>
          <a:prstGeom prst="rightArrow">
            <a:avLst>
              <a:gd name="adj1" fmla="val 64583"/>
              <a:gd name="adj2" fmla="val 86982"/>
            </a:avLst>
          </a:prstGeom>
          <a:solidFill>
            <a:srgbClr val="00FF00">
              <a:alpha val="89803"/>
            </a:srgbClr>
          </a:solidFill>
          <a:ln w="9525">
            <a:solidFill>
              <a:schemeClr val="tx1"/>
            </a:solidFill>
            <a:miter lim="800000"/>
            <a:headEnd/>
            <a:tailEnd/>
          </a:ln>
        </p:spPr>
        <p:txBody>
          <a:bodyPr wrap="none" anchor="ctr"/>
          <a:lstStyle/>
          <a:p>
            <a:pPr algn="ctr"/>
            <a:r>
              <a:rPr lang="es-ES" b="1">
                <a:latin typeface="Calibri" pitchFamily="34" charset="0"/>
              </a:rPr>
              <a:t>Gestión</a:t>
            </a:r>
          </a:p>
        </p:txBody>
      </p:sp>
      <p:sp>
        <p:nvSpPr>
          <p:cNvPr id="27668" name="Text Box 38"/>
          <p:cNvSpPr txBox="1">
            <a:spLocks noChangeArrowheads="1"/>
          </p:cNvSpPr>
          <p:nvPr/>
        </p:nvSpPr>
        <p:spPr bwMode="auto">
          <a:xfrm>
            <a:off x="3352800" y="6019800"/>
            <a:ext cx="2133600" cy="366713"/>
          </a:xfrm>
          <a:prstGeom prst="rect">
            <a:avLst/>
          </a:prstGeom>
          <a:noFill/>
          <a:ln w="9525">
            <a:noFill/>
            <a:miter lim="800000"/>
            <a:headEnd/>
            <a:tailEnd/>
          </a:ln>
        </p:spPr>
        <p:txBody>
          <a:bodyPr>
            <a:spAutoFit/>
          </a:bodyPr>
          <a:lstStyle/>
          <a:p>
            <a:pPr>
              <a:spcBef>
                <a:spcPct val="50000"/>
              </a:spcBef>
            </a:pPr>
            <a:endParaRPr lang="es-ES">
              <a:latin typeface="Calibri" pitchFamily="34" charset="0"/>
            </a:endParaRPr>
          </a:p>
        </p:txBody>
      </p:sp>
      <p:sp>
        <p:nvSpPr>
          <p:cNvPr id="27669" name="AutoShape 40"/>
          <p:cNvSpPr>
            <a:spLocks noChangeArrowheads="1"/>
          </p:cNvSpPr>
          <p:nvPr/>
        </p:nvSpPr>
        <p:spPr bwMode="auto">
          <a:xfrm>
            <a:off x="179388" y="4365625"/>
            <a:ext cx="8763000" cy="685800"/>
          </a:xfrm>
          <a:prstGeom prst="leftArrow">
            <a:avLst>
              <a:gd name="adj1" fmla="val 58750"/>
              <a:gd name="adj2" fmla="val 81932"/>
            </a:avLst>
          </a:prstGeom>
          <a:solidFill>
            <a:srgbClr val="00FF00">
              <a:alpha val="89803"/>
            </a:srgbClr>
          </a:solidFill>
          <a:ln w="9525">
            <a:solidFill>
              <a:schemeClr val="tx1"/>
            </a:solidFill>
            <a:miter lim="800000"/>
            <a:headEnd/>
            <a:tailEnd/>
          </a:ln>
        </p:spPr>
        <p:txBody>
          <a:bodyPr wrap="none" anchor="ctr"/>
          <a:lstStyle/>
          <a:p>
            <a:pPr algn="ctr"/>
            <a:r>
              <a:rPr lang="es-ES" b="1">
                <a:latin typeface="Calibri" pitchFamily="34" charset="0"/>
              </a:rPr>
              <a:t>Práctica Clínica</a:t>
            </a:r>
          </a:p>
        </p:txBody>
      </p:sp>
      <p:cxnSp>
        <p:nvCxnSpPr>
          <p:cNvPr id="27670" name="13 Conector recto"/>
          <p:cNvCxnSpPr>
            <a:cxnSpLocks noChangeShapeType="1"/>
          </p:cNvCxnSpPr>
          <p:nvPr/>
        </p:nvCxnSpPr>
        <p:spPr bwMode="auto">
          <a:xfrm>
            <a:off x="6477000" y="2166938"/>
            <a:ext cx="0" cy="2341562"/>
          </a:xfrm>
          <a:prstGeom prst="line">
            <a:avLst/>
          </a:prstGeom>
          <a:noFill/>
          <a:ln w="25400" algn="ctr">
            <a:solidFill>
              <a:schemeClr val="tx1"/>
            </a:solidFill>
            <a:prstDash val="dash"/>
            <a:round/>
            <a:headEnd/>
            <a:tailEnd/>
          </a:ln>
        </p:spPr>
      </p:cxnSp>
      <p:sp>
        <p:nvSpPr>
          <p:cNvPr id="3" name="25 Pentágono"/>
          <p:cNvSpPr/>
          <p:nvPr/>
        </p:nvSpPr>
        <p:spPr>
          <a:xfrm>
            <a:off x="5615609" y="260648"/>
            <a:ext cx="3528391" cy="567811"/>
          </a:xfrm>
          <a:prstGeom prst="homePlate">
            <a:avLst/>
          </a:prstGeom>
          <a:solidFill>
            <a:srgbClr val="0070C0"/>
          </a:solidFill>
          <a:scene3d>
            <a:camera prst="orthographicFront"/>
            <a:lightRig rig="threePt" dir="t"/>
          </a:scene3d>
          <a:sp3d prstMaterial="dkEdge">
            <a:bevelT/>
          </a:sp3d>
        </p:spPr>
        <p:txBody>
          <a:bodyPr tIns="144000" bIns="144000">
            <a:spAutoFit/>
          </a:bodyPr>
          <a:lstStyle/>
          <a:p>
            <a:pPr algn="ctr" fontAlgn="auto">
              <a:spcBef>
                <a:spcPts val="0"/>
              </a:spcBef>
              <a:spcAft>
                <a:spcPts val="0"/>
              </a:spcAft>
              <a:defRPr/>
            </a:pPr>
            <a:r>
              <a:rPr lang="es-ES_tradnl" b="1">
                <a:solidFill>
                  <a:schemeClr val="bg1"/>
                </a:solidFill>
                <a:latin typeface="+mn-lt"/>
              </a:rPr>
              <a:t>Protocolos</a:t>
            </a:r>
            <a:endParaRPr lang="es-ES" b="1">
              <a:solidFill>
                <a:schemeClr val="bg1"/>
              </a:solidFill>
              <a:latin typeface="+mn-lt"/>
            </a:endParaRPr>
          </a:p>
        </p:txBody>
      </p:sp>
      <p:sp>
        <p:nvSpPr>
          <p:cNvPr id="27674" name="Text Box 7"/>
          <p:cNvSpPr txBox="1">
            <a:spLocks noChangeArrowheads="1"/>
          </p:cNvSpPr>
          <p:nvPr/>
        </p:nvSpPr>
        <p:spPr bwMode="auto">
          <a:xfrm>
            <a:off x="5638800" y="1557338"/>
            <a:ext cx="1600200" cy="593725"/>
          </a:xfrm>
          <a:prstGeom prst="rect">
            <a:avLst/>
          </a:prstGeom>
          <a:solidFill>
            <a:srgbClr val="00CCFF">
              <a:alpha val="89803"/>
            </a:srgbClr>
          </a:solidFill>
          <a:ln w="12700">
            <a:solidFill>
              <a:srgbClr val="000066"/>
            </a:solidFill>
            <a:miter lim="800000"/>
            <a:headEnd/>
            <a:tailEnd/>
          </a:ln>
        </p:spPr>
        <p:txBody>
          <a:bodyPr>
            <a:spAutoFit/>
          </a:bodyPr>
          <a:lstStyle/>
          <a:p>
            <a:pPr algn="ctr">
              <a:spcBef>
                <a:spcPct val="50000"/>
              </a:spcBef>
            </a:pPr>
            <a:r>
              <a:rPr lang="es-ES" sz="1600">
                <a:latin typeface="Calibri" pitchFamily="34" charset="0"/>
              </a:rPr>
              <a:t>Toma de decisiones</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2"/>
          <a:srcRect/>
          <a:stretch>
            <a:fillRect/>
          </a:stretch>
        </p:blipFill>
        <p:spPr bwMode="auto">
          <a:xfrm>
            <a:off x="228600" y="152400"/>
            <a:ext cx="3073400" cy="3722688"/>
          </a:xfrm>
          <a:prstGeom prst="rect">
            <a:avLst/>
          </a:prstGeom>
          <a:noFill/>
          <a:ln w="9525">
            <a:solidFill>
              <a:srgbClr val="000066"/>
            </a:solidFill>
            <a:miter lim="800000"/>
            <a:headEnd/>
            <a:tailEnd/>
          </a:ln>
        </p:spPr>
      </p:pic>
      <p:pic>
        <p:nvPicPr>
          <p:cNvPr id="28674" name="Picture 3"/>
          <p:cNvPicPr>
            <a:picLocks noChangeAspect="1" noChangeArrowheads="1"/>
          </p:cNvPicPr>
          <p:nvPr/>
        </p:nvPicPr>
        <p:blipFill>
          <a:blip r:embed="rId3"/>
          <a:srcRect/>
          <a:stretch>
            <a:fillRect/>
          </a:stretch>
        </p:blipFill>
        <p:spPr bwMode="auto">
          <a:xfrm>
            <a:off x="4191000" y="304800"/>
            <a:ext cx="3883025" cy="3214688"/>
          </a:xfrm>
          <a:prstGeom prst="rect">
            <a:avLst/>
          </a:prstGeom>
          <a:noFill/>
          <a:ln w="9525">
            <a:solidFill>
              <a:srgbClr val="000066"/>
            </a:solidFill>
            <a:miter lim="800000"/>
            <a:headEnd/>
            <a:tailEnd/>
          </a:ln>
        </p:spPr>
      </p:pic>
      <p:pic>
        <p:nvPicPr>
          <p:cNvPr id="28675" name="Picture 4"/>
          <p:cNvPicPr>
            <a:picLocks noChangeAspect="1" noChangeArrowheads="1"/>
          </p:cNvPicPr>
          <p:nvPr/>
        </p:nvPicPr>
        <p:blipFill>
          <a:blip r:embed="rId4"/>
          <a:srcRect/>
          <a:stretch>
            <a:fillRect/>
          </a:stretch>
        </p:blipFill>
        <p:spPr bwMode="auto">
          <a:xfrm>
            <a:off x="5486400" y="3821113"/>
            <a:ext cx="2820988" cy="3036887"/>
          </a:xfrm>
          <a:prstGeom prst="rect">
            <a:avLst/>
          </a:prstGeom>
          <a:noFill/>
          <a:ln w="9525">
            <a:solidFill>
              <a:srgbClr val="000066"/>
            </a:solidFill>
            <a:miter lim="800000"/>
            <a:headEnd/>
            <a:tailEnd/>
          </a:ln>
        </p:spPr>
      </p:pic>
      <p:pic>
        <p:nvPicPr>
          <p:cNvPr id="28676" name="Picture 5"/>
          <p:cNvPicPr>
            <a:picLocks noChangeAspect="1" noChangeArrowheads="1"/>
          </p:cNvPicPr>
          <p:nvPr/>
        </p:nvPicPr>
        <p:blipFill>
          <a:blip r:embed="rId5"/>
          <a:srcRect/>
          <a:stretch>
            <a:fillRect/>
          </a:stretch>
        </p:blipFill>
        <p:spPr bwMode="auto">
          <a:xfrm>
            <a:off x="1143000" y="4114800"/>
            <a:ext cx="3235325" cy="3579813"/>
          </a:xfrm>
          <a:prstGeom prst="rect">
            <a:avLst/>
          </a:prstGeom>
          <a:noFill/>
          <a:ln w="9525">
            <a:solidFill>
              <a:srgbClr val="000066"/>
            </a:solid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p:cNvSpPr>
          <p:nvPr>
            <p:ph type="title"/>
          </p:nvPr>
        </p:nvSpPr>
        <p:spPr/>
        <p:txBody>
          <a:bodyPr/>
          <a:lstStyle/>
          <a:p>
            <a:r>
              <a:rPr lang="es-ES" sz="4000" smtClean="0"/>
              <a:t>¿Qué libro representa la situación actual en cuanto a selección?</a:t>
            </a:r>
          </a:p>
        </p:txBody>
      </p:sp>
      <p:sp>
        <p:nvSpPr>
          <p:cNvPr id="9218" name="Rectangle 3"/>
          <p:cNvSpPr>
            <a:spLocks noGrp="1"/>
          </p:cNvSpPr>
          <p:nvPr>
            <p:ph type="body" idx="1"/>
          </p:nvPr>
        </p:nvSpPr>
        <p:spPr/>
        <p:txBody>
          <a:bodyPr/>
          <a:lstStyle/>
          <a:p>
            <a:endParaRPr lang="es-E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5"/>
          <p:cNvPicPr>
            <a:picLocks noChangeAspect="1" noChangeArrowheads="1"/>
          </p:cNvPicPr>
          <p:nvPr/>
        </p:nvPicPr>
        <p:blipFill>
          <a:blip r:embed="rId2"/>
          <a:srcRect/>
          <a:stretch>
            <a:fillRect/>
          </a:stretch>
        </p:blipFill>
        <p:spPr bwMode="auto">
          <a:xfrm>
            <a:off x="179388" y="188913"/>
            <a:ext cx="5859462" cy="3554412"/>
          </a:xfrm>
          <a:prstGeom prst="rect">
            <a:avLst/>
          </a:prstGeom>
          <a:noFill/>
          <a:ln w="19050">
            <a:solidFill>
              <a:srgbClr val="000066"/>
            </a:solidFill>
            <a:miter lim="800000"/>
            <a:headEnd/>
            <a:tailEnd/>
          </a:ln>
        </p:spPr>
      </p:pic>
      <p:pic>
        <p:nvPicPr>
          <p:cNvPr id="55304" name="Picture 8"/>
          <p:cNvPicPr>
            <a:picLocks noChangeAspect="1" noChangeArrowheads="1"/>
          </p:cNvPicPr>
          <p:nvPr/>
        </p:nvPicPr>
        <p:blipFill>
          <a:blip r:embed="rId3"/>
          <a:srcRect/>
          <a:stretch>
            <a:fillRect/>
          </a:stretch>
        </p:blipFill>
        <p:spPr bwMode="auto">
          <a:xfrm>
            <a:off x="900113" y="1052513"/>
            <a:ext cx="5751512" cy="3600450"/>
          </a:xfrm>
          <a:prstGeom prst="rect">
            <a:avLst/>
          </a:prstGeom>
          <a:noFill/>
          <a:ln w="19050">
            <a:solidFill>
              <a:srgbClr val="000066"/>
            </a:solidFill>
            <a:miter lim="800000"/>
            <a:headEnd/>
            <a:tailEnd/>
          </a:ln>
        </p:spPr>
      </p:pic>
      <p:pic>
        <p:nvPicPr>
          <p:cNvPr id="55305" name="Picture 9"/>
          <p:cNvPicPr>
            <a:picLocks noChangeAspect="1" noChangeArrowheads="1"/>
          </p:cNvPicPr>
          <p:nvPr/>
        </p:nvPicPr>
        <p:blipFill>
          <a:blip r:embed="rId4"/>
          <a:srcRect r="24864" b="26100"/>
          <a:stretch>
            <a:fillRect/>
          </a:stretch>
        </p:blipFill>
        <p:spPr bwMode="auto">
          <a:xfrm>
            <a:off x="1835150" y="1916113"/>
            <a:ext cx="5943600" cy="3617912"/>
          </a:xfrm>
          <a:prstGeom prst="rect">
            <a:avLst/>
          </a:prstGeom>
          <a:noFill/>
          <a:ln w="19050">
            <a:solidFill>
              <a:srgbClr val="000066"/>
            </a:solidFill>
            <a:miter lim="800000"/>
            <a:headEnd/>
            <a:tailEnd/>
          </a:ln>
        </p:spPr>
      </p:pic>
      <p:pic>
        <p:nvPicPr>
          <p:cNvPr id="55308" name="Picture 12"/>
          <p:cNvPicPr>
            <a:picLocks noChangeAspect="1" noChangeArrowheads="1"/>
          </p:cNvPicPr>
          <p:nvPr/>
        </p:nvPicPr>
        <p:blipFill>
          <a:blip r:embed="rId5"/>
          <a:srcRect/>
          <a:stretch>
            <a:fillRect/>
          </a:stretch>
        </p:blipFill>
        <p:spPr bwMode="auto">
          <a:xfrm>
            <a:off x="2771775" y="2924175"/>
            <a:ext cx="5967413" cy="3581400"/>
          </a:xfrm>
          <a:prstGeom prst="rect">
            <a:avLst/>
          </a:prstGeom>
          <a:noFill/>
          <a:ln w="19050">
            <a:solidFill>
              <a:srgbClr val="000066"/>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5304"/>
                                        </p:tgtEl>
                                        <p:attrNameLst>
                                          <p:attrName>style.visibility</p:attrName>
                                        </p:attrNameLst>
                                      </p:cBhvr>
                                      <p:to>
                                        <p:strVal val="visible"/>
                                      </p:to>
                                    </p:set>
                                    <p:animEffect transition="in" filter="dissolve">
                                      <p:cBhvr>
                                        <p:cTn id="7" dur="500"/>
                                        <p:tgtEl>
                                          <p:spTgt spid="5530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5305"/>
                                        </p:tgtEl>
                                        <p:attrNameLst>
                                          <p:attrName>style.visibility</p:attrName>
                                        </p:attrNameLst>
                                      </p:cBhvr>
                                      <p:to>
                                        <p:strVal val="visible"/>
                                      </p:to>
                                    </p:set>
                                    <p:animEffect transition="in" filter="dissolve">
                                      <p:cBhvr>
                                        <p:cTn id="12" dur="500"/>
                                        <p:tgtEl>
                                          <p:spTgt spid="5530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5308"/>
                                        </p:tgtEl>
                                        <p:attrNameLst>
                                          <p:attrName>style.visibility</p:attrName>
                                        </p:attrNameLst>
                                      </p:cBhvr>
                                      <p:to>
                                        <p:strVal val="visible"/>
                                      </p:to>
                                    </p:set>
                                    <p:animEffect transition="in" filter="dissolve">
                                      <p:cBhvr>
                                        <p:cTn id="17" dur="500"/>
                                        <p:tgtEl>
                                          <p:spTgt spid="55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2"/>
          <a:srcRect/>
          <a:stretch>
            <a:fillRect/>
          </a:stretch>
        </p:blipFill>
        <p:spPr bwMode="auto">
          <a:xfrm>
            <a:off x="0" y="0"/>
            <a:ext cx="11796713" cy="6858000"/>
          </a:xfrm>
          <a:prstGeom prst="rect">
            <a:avLst/>
          </a:prstGeom>
          <a:noFill/>
          <a:ln w="9525">
            <a:noFill/>
            <a:miter lim="800000"/>
            <a:headEnd/>
            <a:tailEnd/>
          </a:ln>
        </p:spPr>
      </p:pic>
      <p:sp>
        <p:nvSpPr>
          <p:cNvPr id="12292" name="2 CuadroTexto"/>
          <p:cNvSpPr txBox="1">
            <a:spLocks noChangeArrowheads="1"/>
          </p:cNvSpPr>
          <p:nvPr/>
        </p:nvSpPr>
        <p:spPr bwMode="auto">
          <a:xfrm>
            <a:off x="1600200" y="5105400"/>
            <a:ext cx="6400800" cy="1311275"/>
          </a:xfrm>
          <a:prstGeom prst="rect">
            <a:avLst/>
          </a:prstGeom>
          <a:solidFill>
            <a:srgbClr val="C0C0C0">
              <a:alpha val="50000"/>
            </a:srgbClr>
          </a:solidFill>
          <a:ln w="9525">
            <a:noFill/>
            <a:miter lim="800000"/>
            <a:headEnd/>
            <a:tailEnd/>
          </a:ln>
          <a:effectLst/>
        </p:spPr>
        <p:txBody>
          <a:bodyPr>
            <a:spAutoFit/>
          </a:bodyPr>
          <a:lstStyle/>
          <a:p>
            <a:pPr algn="ctr">
              <a:defRPr/>
            </a:pPr>
            <a:r>
              <a:rPr lang="es-ES_tradnl" sz="4000" b="1"/>
              <a:t>Mejores </a:t>
            </a:r>
            <a:r>
              <a:rPr lang="es-ES_tradnl" sz="4000" b="1">
                <a:solidFill>
                  <a:srgbClr val="FF9900"/>
                </a:solidFill>
                <a:effectLst>
                  <a:outerShdw blurRad="38100" dist="38100" dir="2700000" algn="tl">
                    <a:srgbClr val="000000"/>
                  </a:outerShdw>
                </a:effectLst>
              </a:rPr>
              <a:t>tiempos</a:t>
            </a:r>
            <a:r>
              <a:rPr lang="es-ES_tradnl" sz="4000" b="1"/>
              <a:t> de respuesta</a:t>
            </a:r>
            <a:endParaRPr lang="es-ES" sz="4000" b="1"/>
          </a:p>
        </p:txBody>
      </p:sp>
      <p:sp>
        <p:nvSpPr>
          <p:cNvPr id="12293" name="Rectangle 5"/>
          <p:cNvSpPr>
            <a:spLocks noChangeArrowheads="1"/>
          </p:cNvSpPr>
          <p:nvPr/>
        </p:nvSpPr>
        <p:spPr bwMode="auto">
          <a:xfrm>
            <a:off x="1600200" y="304800"/>
            <a:ext cx="6405563" cy="1311275"/>
          </a:xfrm>
          <a:prstGeom prst="rect">
            <a:avLst/>
          </a:prstGeom>
          <a:solidFill>
            <a:srgbClr val="C0C0C0">
              <a:alpha val="50000"/>
            </a:srgbClr>
          </a:solidFill>
          <a:ln w="9525">
            <a:noFill/>
            <a:miter lim="800000"/>
            <a:headEnd/>
            <a:tailEnd/>
          </a:ln>
          <a:effectLst/>
        </p:spPr>
        <p:txBody>
          <a:bodyPr>
            <a:spAutoFit/>
          </a:bodyPr>
          <a:lstStyle/>
          <a:p>
            <a:pPr algn="ctr">
              <a:defRPr/>
            </a:pPr>
            <a:r>
              <a:rPr lang="es-ES_tradnl" sz="4000" b="1">
                <a:solidFill>
                  <a:srgbClr val="FF9900"/>
                </a:solidFill>
                <a:effectLst>
                  <a:outerShdw blurRad="38100" dist="38100" dir="2700000" algn="tl">
                    <a:srgbClr val="000000"/>
                  </a:outerShdw>
                </a:effectLst>
              </a:rPr>
              <a:t>Peticionario</a:t>
            </a:r>
            <a:r>
              <a:rPr lang="es-ES_tradnl" sz="4000" b="1"/>
              <a:t> recoge la información relevante</a:t>
            </a:r>
            <a:endParaRPr lang="es-ES" sz="4000" b="1"/>
          </a:p>
        </p:txBody>
      </p:sp>
      <p:sp>
        <p:nvSpPr>
          <p:cNvPr id="12294" name="Rectangle 6"/>
          <p:cNvSpPr>
            <a:spLocks noChangeArrowheads="1"/>
          </p:cNvSpPr>
          <p:nvPr/>
        </p:nvSpPr>
        <p:spPr bwMode="auto">
          <a:xfrm>
            <a:off x="1600200" y="3505200"/>
            <a:ext cx="6400800" cy="1311275"/>
          </a:xfrm>
          <a:prstGeom prst="rect">
            <a:avLst/>
          </a:prstGeom>
          <a:solidFill>
            <a:srgbClr val="C0C0C0">
              <a:alpha val="50000"/>
            </a:srgbClr>
          </a:solidFill>
          <a:ln w="9525">
            <a:noFill/>
            <a:miter lim="800000"/>
            <a:headEnd/>
            <a:tailEnd/>
          </a:ln>
          <a:effectLst/>
        </p:spPr>
        <p:txBody>
          <a:bodyPr>
            <a:spAutoFit/>
          </a:bodyPr>
          <a:lstStyle/>
          <a:p>
            <a:pPr algn="ctr">
              <a:defRPr/>
            </a:pPr>
            <a:r>
              <a:rPr lang="es-ES_tradnl" sz="4000" b="1"/>
              <a:t>Bases de </a:t>
            </a:r>
            <a:r>
              <a:rPr lang="es-ES_tradnl" sz="4000" b="1">
                <a:solidFill>
                  <a:srgbClr val="FF9900"/>
                </a:solidFill>
                <a:effectLst>
                  <a:outerShdw blurRad="38100" dist="38100" dir="2700000" algn="tl">
                    <a:srgbClr val="000000"/>
                  </a:outerShdw>
                </a:effectLst>
              </a:rPr>
              <a:t>discusión</a:t>
            </a:r>
            <a:r>
              <a:rPr lang="es-ES_tradnl" sz="4000" b="1"/>
              <a:t> peticionario / CFT</a:t>
            </a:r>
            <a:endParaRPr lang="es-ES" sz="4000" b="1"/>
          </a:p>
        </p:txBody>
      </p:sp>
      <p:sp>
        <p:nvSpPr>
          <p:cNvPr id="12295" name="Rectangle 7"/>
          <p:cNvSpPr>
            <a:spLocks noChangeArrowheads="1"/>
          </p:cNvSpPr>
          <p:nvPr/>
        </p:nvSpPr>
        <p:spPr bwMode="auto">
          <a:xfrm>
            <a:off x="1600200" y="1905000"/>
            <a:ext cx="6400800" cy="1311275"/>
          </a:xfrm>
          <a:prstGeom prst="rect">
            <a:avLst/>
          </a:prstGeom>
          <a:solidFill>
            <a:srgbClr val="C0C0C0">
              <a:alpha val="50000"/>
            </a:srgbClr>
          </a:solidFill>
          <a:ln w="9525">
            <a:noFill/>
            <a:miter lim="800000"/>
            <a:headEnd/>
            <a:tailEnd/>
          </a:ln>
          <a:effectLst/>
        </p:spPr>
        <p:txBody>
          <a:bodyPr>
            <a:spAutoFit/>
          </a:bodyPr>
          <a:lstStyle/>
          <a:p>
            <a:pPr algn="ctr">
              <a:defRPr/>
            </a:pPr>
            <a:r>
              <a:rPr lang="es-ES_tradnl" sz="4000" b="1">
                <a:solidFill>
                  <a:srgbClr val="FF9900"/>
                </a:solidFill>
                <a:effectLst>
                  <a:outerShdw blurRad="38100" dist="38100" dir="2700000" algn="tl">
                    <a:srgbClr val="000000"/>
                  </a:outerShdw>
                </a:effectLst>
              </a:rPr>
              <a:t>Disuasoria</a:t>
            </a:r>
            <a:r>
              <a:rPr lang="es-ES_tradnl" sz="4000" b="1"/>
              <a:t> si escaso soporte científico</a:t>
            </a:r>
            <a:endParaRPr lang="es-ES" sz="4000" b="1"/>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floating-apples-in-traffic-light-colours"/>
          <p:cNvPicPr>
            <a:picLocks noChangeAspect="1" noChangeArrowheads="1"/>
          </p:cNvPicPr>
          <p:nvPr/>
        </p:nvPicPr>
        <p:blipFill>
          <a:blip r:embed="rId2"/>
          <a:srcRect l="30574" t="5905" r="27388" b="66537"/>
          <a:stretch>
            <a:fillRect/>
          </a:stretch>
        </p:blipFill>
        <p:spPr bwMode="auto">
          <a:xfrm>
            <a:off x="381000" y="152400"/>
            <a:ext cx="2514600" cy="2133600"/>
          </a:xfrm>
          <a:prstGeom prst="rect">
            <a:avLst/>
          </a:prstGeom>
          <a:noFill/>
          <a:ln w="9525">
            <a:noFill/>
            <a:miter lim="800000"/>
            <a:headEnd/>
            <a:tailEnd/>
          </a:ln>
        </p:spPr>
      </p:pic>
      <p:pic>
        <p:nvPicPr>
          <p:cNvPr id="31746" name="Picture 5" descr="floating-apples-in-traffic-light-colours"/>
          <p:cNvPicPr>
            <a:picLocks noChangeAspect="1" noChangeArrowheads="1"/>
          </p:cNvPicPr>
          <p:nvPr/>
        </p:nvPicPr>
        <p:blipFill>
          <a:blip r:embed="rId2"/>
          <a:srcRect l="30574" t="33463" r="27388" b="39964"/>
          <a:stretch>
            <a:fillRect/>
          </a:stretch>
        </p:blipFill>
        <p:spPr bwMode="auto">
          <a:xfrm>
            <a:off x="533400" y="4648200"/>
            <a:ext cx="2514600" cy="2057400"/>
          </a:xfrm>
          <a:prstGeom prst="rect">
            <a:avLst/>
          </a:prstGeom>
          <a:noFill/>
          <a:ln w="9525">
            <a:noFill/>
            <a:miter lim="800000"/>
            <a:headEnd/>
            <a:tailEnd/>
          </a:ln>
        </p:spPr>
      </p:pic>
      <p:pic>
        <p:nvPicPr>
          <p:cNvPr id="31747" name="Picture 6" descr="floating-apples-in-traffic-light-colours"/>
          <p:cNvPicPr>
            <a:picLocks noChangeAspect="1" noChangeArrowheads="1"/>
          </p:cNvPicPr>
          <p:nvPr/>
        </p:nvPicPr>
        <p:blipFill>
          <a:blip r:embed="rId2"/>
          <a:srcRect l="30574" t="60037" r="27388" b="9453"/>
          <a:stretch>
            <a:fillRect/>
          </a:stretch>
        </p:blipFill>
        <p:spPr bwMode="auto">
          <a:xfrm>
            <a:off x="457200" y="2286000"/>
            <a:ext cx="2514600" cy="2362200"/>
          </a:xfrm>
          <a:prstGeom prst="rect">
            <a:avLst/>
          </a:prstGeom>
          <a:noFill/>
          <a:ln w="9525">
            <a:noFill/>
            <a:miter lim="800000"/>
            <a:headEnd/>
            <a:tailEnd/>
          </a:ln>
        </p:spPr>
      </p:pic>
      <p:sp>
        <p:nvSpPr>
          <p:cNvPr id="31748" name="Rectangle 7"/>
          <p:cNvSpPr>
            <a:spLocks noChangeArrowheads="1"/>
          </p:cNvSpPr>
          <p:nvPr/>
        </p:nvSpPr>
        <p:spPr bwMode="auto">
          <a:xfrm>
            <a:off x="2971800" y="762000"/>
            <a:ext cx="5715000" cy="1328738"/>
          </a:xfrm>
          <a:prstGeom prst="rect">
            <a:avLst/>
          </a:prstGeom>
          <a:noFill/>
          <a:ln w="9525">
            <a:noFill/>
            <a:miter lim="800000"/>
            <a:headEnd/>
            <a:tailEnd/>
          </a:ln>
        </p:spPr>
        <p:txBody>
          <a:bodyPr>
            <a:spAutoFit/>
          </a:bodyPr>
          <a:lstStyle/>
          <a:p>
            <a:pPr marL="342900" indent="-342900">
              <a:spcBef>
                <a:spcPct val="50000"/>
              </a:spcBef>
              <a:buFontTx/>
              <a:buAutoNum type="alphaUcPeriod"/>
            </a:pPr>
            <a:r>
              <a:rPr lang="es-ES" b="1"/>
              <a:t>EL FÁRMACO NO SE INCLUYE EN LA GFT por ausencia de algunos requisitos básicos.</a:t>
            </a:r>
          </a:p>
          <a:p>
            <a:pPr marL="342900" indent="-342900">
              <a:spcBef>
                <a:spcPct val="50000"/>
              </a:spcBef>
            </a:pPr>
            <a:r>
              <a:rPr lang="es-ES" b="1"/>
              <a:t>B. NO SE INCLUYE EN LA GFT por insuficiente evidencia o peor perfil eficacia/seguridad</a:t>
            </a:r>
          </a:p>
        </p:txBody>
      </p:sp>
      <p:sp>
        <p:nvSpPr>
          <p:cNvPr id="31749" name="Rectangle 8"/>
          <p:cNvSpPr>
            <a:spLocks noChangeArrowheads="1"/>
          </p:cNvSpPr>
          <p:nvPr/>
        </p:nvSpPr>
        <p:spPr bwMode="auto">
          <a:xfrm>
            <a:off x="3048000" y="3124200"/>
            <a:ext cx="5715000" cy="641350"/>
          </a:xfrm>
          <a:prstGeom prst="rect">
            <a:avLst/>
          </a:prstGeom>
          <a:noFill/>
          <a:ln w="9525">
            <a:noFill/>
            <a:miter lim="800000"/>
            <a:headEnd/>
            <a:tailEnd/>
          </a:ln>
        </p:spPr>
        <p:txBody>
          <a:bodyPr>
            <a:spAutoFit/>
          </a:bodyPr>
          <a:lstStyle/>
          <a:p>
            <a:r>
              <a:rPr lang="es-ES" b="1"/>
              <a:t>C. El medicamento es de una eficacia y seguridad comparable. Ej: ATE</a:t>
            </a:r>
          </a:p>
        </p:txBody>
      </p:sp>
      <p:sp>
        <p:nvSpPr>
          <p:cNvPr id="31750" name="Rectangle 9"/>
          <p:cNvSpPr>
            <a:spLocks noChangeArrowheads="1"/>
          </p:cNvSpPr>
          <p:nvPr/>
        </p:nvSpPr>
        <p:spPr bwMode="auto">
          <a:xfrm>
            <a:off x="2971800" y="4876800"/>
            <a:ext cx="5638800" cy="1328738"/>
          </a:xfrm>
          <a:prstGeom prst="rect">
            <a:avLst/>
          </a:prstGeom>
          <a:noFill/>
          <a:ln w="9525">
            <a:noFill/>
            <a:miter lim="800000"/>
            <a:headEnd/>
            <a:tailEnd/>
          </a:ln>
        </p:spPr>
        <p:txBody>
          <a:bodyPr>
            <a:spAutoFit/>
          </a:bodyPr>
          <a:lstStyle/>
          <a:p>
            <a:pPr>
              <a:spcAft>
                <a:spcPct val="50000"/>
              </a:spcAft>
            </a:pPr>
            <a:r>
              <a:rPr lang="es-ES" b="1"/>
              <a:t>D. SE INCLUYE EN LA GFT con recomendaciones específicas.</a:t>
            </a:r>
          </a:p>
          <a:p>
            <a:pPr>
              <a:spcAft>
                <a:spcPct val="50000"/>
              </a:spcAft>
            </a:pPr>
            <a:r>
              <a:rPr lang="es-ES" b="1"/>
              <a:t>E. SE INCLUYE EN LA GFT sin recomendaciones específicas.</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p:cNvSpPr>
          <p:nvPr>
            <p:ph type="title"/>
          </p:nvPr>
        </p:nvSpPr>
        <p:spPr/>
        <p:txBody>
          <a:bodyPr/>
          <a:lstStyle/>
          <a:p>
            <a:r>
              <a:rPr lang="es-ES" sz="4000" smtClean="0"/>
              <a:t>¿Qué significan las siglas del programa MADRE?</a:t>
            </a:r>
          </a:p>
        </p:txBody>
      </p:sp>
      <p:sp>
        <p:nvSpPr>
          <p:cNvPr id="32770" name="Rectangle 3"/>
          <p:cNvSpPr>
            <a:spLocks/>
          </p:cNvSpPr>
          <p:nvPr/>
        </p:nvSpPr>
        <p:spPr bwMode="auto">
          <a:xfrm>
            <a:off x="673100" y="1816100"/>
            <a:ext cx="8229600" cy="4525963"/>
          </a:xfrm>
          <a:prstGeom prst="rect">
            <a:avLst/>
          </a:prstGeom>
          <a:noFill/>
          <a:ln w="9525">
            <a:noFill/>
            <a:miter lim="800000"/>
            <a:headEnd/>
            <a:tailEnd/>
          </a:ln>
        </p:spPr>
        <p:txBody>
          <a:bodyPr/>
          <a:lstStyle/>
          <a:p>
            <a:pPr marL="342900" indent="-342900" eaLnBrk="0" hangingPunct="0">
              <a:lnSpc>
                <a:spcPct val="135000"/>
              </a:lnSpc>
              <a:spcBef>
                <a:spcPct val="20000"/>
              </a:spcBef>
              <a:buFont typeface="Arial" charset="0"/>
              <a:buNone/>
            </a:pPr>
            <a:r>
              <a:rPr lang="es-ES" sz="2400"/>
              <a:t>a. Método Asociativo para la Definición de estándares Realización de Evaluaciones de medicamentos </a:t>
            </a:r>
          </a:p>
          <a:p>
            <a:pPr marL="342900" indent="-342900" eaLnBrk="0" hangingPunct="0">
              <a:lnSpc>
                <a:spcPct val="135000"/>
              </a:lnSpc>
              <a:spcBef>
                <a:spcPct val="20000"/>
              </a:spcBef>
              <a:buFont typeface="Arial" charset="0"/>
              <a:buNone/>
            </a:pPr>
            <a:r>
              <a:rPr lang="es-ES" sz="2400"/>
              <a:t>b. Método de Ayuda para la toma de Decisiones y la Realización de Evaluaciones de medicamentos </a:t>
            </a:r>
          </a:p>
          <a:p>
            <a:pPr marL="342900" indent="-342900" eaLnBrk="0" hangingPunct="0">
              <a:lnSpc>
                <a:spcPct val="135000"/>
              </a:lnSpc>
              <a:spcBef>
                <a:spcPct val="20000"/>
              </a:spcBef>
              <a:buFont typeface="Arial" charset="0"/>
              <a:buNone/>
            </a:pPr>
            <a:r>
              <a:rPr lang="es-ES" sz="2400"/>
              <a:t>c. Método de Ayuda para la toma de Decisiones y la Racionalización de la Eficiencia </a:t>
            </a:r>
          </a:p>
          <a:p>
            <a:pPr marL="342900" indent="-342900" eaLnBrk="0" hangingPunct="0">
              <a:lnSpc>
                <a:spcPct val="135000"/>
              </a:lnSpc>
              <a:spcBef>
                <a:spcPct val="20000"/>
              </a:spcBef>
              <a:buFont typeface="Arial" charset="0"/>
              <a:buNone/>
            </a:pPr>
            <a:r>
              <a:rPr lang="es-ES" sz="2400"/>
              <a:t>d. Método de Ahorro para la de Definición de Recortes en España</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3"/>
          <p:cNvPicPr>
            <a:picLocks noChangeAspect="1" noChangeArrowheads="1"/>
          </p:cNvPicPr>
          <p:nvPr/>
        </p:nvPicPr>
        <p:blipFill>
          <a:blip r:embed="rId2"/>
          <a:srcRect/>
          <a:stretch>
            <a:fillRect/>
          </a:stretch>
        </p:blipFill>
        <p:spPr bwMode="auto">
          <a:xfrm>
            <a:off x="1331913" y="404813"/>
            <a:ext cx="6515100" cy="55149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2"/>
          <p:cNvSpPr txBox="1">
            <a:spLocks noChangeArrowheads="1"/>
          </p:cNvSpPr>
          <p:nvPr/>
        </p:nvSpPr>
        <p:spPr bwMode="auto">
          <a:xfrm>
            <a:off x="228600" y="1539875"/>
            <a:ext cx="1600200" cy="593725"/>
          </a:xfrm>
          <a:prstGeom prst="rect">
            <a:avLst/>
          </a:prstGeom>
          <a:solidFill>
            <a:srgbClr val="00CCFF">
              <a:alpha val="89803"/>
            </a:srgbClr>
          </a:solidFill>
          <a:ln w="12700">
            <a:solidFill>
              <a:srgbClr val="000066"/>
            </a:solidFill>
            <a:miter lim="800000"/>
            <a:headEnd/>
            <a:tailEnd/>
          </a:ln>
        </p:spPr>
        <p:txBody>
          <a:bodyPr>
            <a:spAutoFit/>
          </a:bodyPr>
          <a:lstStyle/>
          <a:p>
            <a:pPr algn="ctr">
              <a:spcBef>
                <a:spcPct val="50000"/>
              </a:spcBef>
            </a:pPr>
            <a:r>
              <a:rPr lang="es-ES" sz="1600">
                <a:latin typeface="Calibri" pitchFamily="34" charset="0"/>
              </a:rPr>
              <a:t>Solicitud nuevo medicamento</a:t>
            </a:r>
          </a:p>
        </p:txBody>
      </p:sp>
      <p:sp>
        <p:nvSpPr>
          <p:cNvPr id="34818" name="Text Box 8"/>
          <p:cNvSpPr txBox="1">
            <a:spLocks noChangeArrowheads="1"/>
          </p:cNvSpPr>
          <p:nvPr/>
        </p:nvSpPr>
        <p:spPr bwMode="auto">
          <a:xfrm>
            <a:off x="7380288" y="1557338"/>
            <a:ext cx="1600200" cy="593725"/>
          </a:xfrm>
          <a:prstGeom prst="rect">
            <a:avLst/>
          </a:prstGeom>
          <a:solidFill>
            <a:srgbClr val="00CCFF">
              <a:alpha val="89803"/>
            </a:srgbClr>
          </a:solidFill>
          <a:ln w="12700">
            <a:solidFill>
              <a:srgbClr val="000066"/>
            </a:solidFill>
            <a:miter lim="800000"/>
            <a:headEnd/>
            <a:tailEnd/>
          </a:ln>
        </p:spPr>
        <p:txBody>
          <a:bodyPr>
            <a:spAutoFit/>
          </a:bodyPr>
          <a:lstStyle/>
          <a:p>
            <a:pPr algn="ctr">
              <a:spcBef>
                <a:spcPct val="50000"/>
              </a:spcBef>
            </a:pPr>
            <a:r>
              <a:rPr lang="es-ES" sz="1600">
                <a:latin typeface="Calibri" pitchFamily="34" charset="0"/>
              </a:rPr>
              <a:t>Seguimiento / re-evaluación</a:t>
            </a:r>
          </a:p>
        </p:txBody>
      </p:sp>
      <p:sp>
        <p:nvSpPr>
          <p:cNvPr id="34819" name="Text Box 9"/>
          <p:cNvSpPr txBox="1">
            <a:spLocks noChangeArrowheads="1"/>
          </p:cNvSpPr>
          <p:nvPr/>
        </p:nvSpPr>
        <p:spPr bwMode="auto">
          <a:xfrm>
            <a:off x="3733800" y="1557338"/>
            <a:ext cx="1752600" cy="593725"/>
          </a:xfrm>
          <a:prstGeom prst="rect">
            <a:avLst/>
          </a:prstGeom>
          <a:solidFill>
            <a:srgbClr val="00CCFF">
              <a:alpha val="89803"/>
            </a:srgbClr>
          </a:solidFill>
          <a:ln w="12700">
            <a:solidFill>
              <a:srgbClr val="000066"/>
            </a:solidFill>
            <a:miter lim="800000"/>
            <a:headEnd/>
            <a:tailEnd/>
          </a:ln>
        </p:spPr>
        <p:txBody>
          <a:bodyPr>
            <a:spAutoFit/>
          </a:bodyPr>
          <a:lstStyle/>
          <a:p>
            <a:pPr algn="ctr">
              <a:spcBef>
                <a:spcPct val="50000"/>
              </a:spcBef>
            </a:pPr>
            <a:r>
              <a:rPr lang="es-ES" sz="1600">
                <a:latin typeface="Calibri" pitchFamily="34" charset="0"/>
              </a:rPr>
              <a:t>Propuesta de posicionamiento</a:t>
            </a:r>
          </a:p>
        </p:txBody>
      </p:sp>
      <p:sp>
        <p:nvSpPr>
          <p:cNvPr id="34820" name="Text Box 10"/>
          <p:cNvSpPr txBox="1">
            <a:spLocks noChangeArrowheads="1"/>
          </p:cNvSpPr>
          <p:nvPr/>
        </p:nvSpPr>
        <p:spPr bwMode="auto">
          <a:xfrm>
            <a:off x="1981200" y="1557338"/>
            <a:ext cx="1600200" cy="593725"/>
          </a:xfrm>
          <a:prstGeom prst="rect">
            <a:avLst/>
          </a:prstGeom>
          <a:solidFill>
            <a:srgbClr val="00CCFF">
              <a:alpha val="89803"/>
            </a:srgbClr>
          </a:solidFill>
          <a:ln w="12700">
            <a:solidFill>
              <a:srgbClr val="000066"/>
            </a:solidFill>
            <a:miter lim="800000"/>
            <a:headEnd/>
            <a:tailEnd/>
          </a:ln>
        </p:spPr>
        <p:txBody>
          <a:bodyPr>
            <a:spAutoFit/>
          </a:bodyPr>
          <a:lstStyle/>
          <a:p>
            <a:pPr algn="ctr">
              <a:spcBef>
                <a:spcPct val="50000"/>
              </a:spcBef>
            </a:pPr>
            <a:r>
              <a:rPr lang="es-ES" sz="1600">
                <a:latin typeface="Calibri" pitchFamily="34" charset="0"/>
              </a:rPr>
              <a:t>Evaluación técnica</a:t>
            </a:r>
          </a:p>
        </p:txBody>
      </p:sp>
      <p:sp>
        <p:nvSpPr>
          <p:cNvPr id="34821" name="Line 11"/>
          <p:cNvSpPr>
            <a:spLocks noChangeShapeType="1"/>
          </p:cNvSpPr>
          <p:nvPr/>
        </p:nvSpPr>
        <p:spPr bwMode="auto">
          <a:xfrm>
            <a:off x="1828800" y="1844675"/>
            <a:ext cx="152400" cy="0"/>
          </a:xfrm>
          <a:prstGeom prst="line">
            <a:avLst/>
          </a:prstGeom>
          <a:noFill/>
          <a:ln w="9525">
            <a:solidFill>
              <a:schemeClr val="tx1"/>
            </a:solidFill>
            <a:round/>
            <a:headEnd/>
            <a:tailEnd type="triangle" w="med" len="med"/>
          </a:ln>
        </p:spPr>
        <p:txBody>
          <a:bodyPr/>
          <a:lstStyle/>
          <a:p>
            <a:endParaRPr lang="es-ES"/>
          </a:p>
        </p:txBody>
      </p:sp>
      <p:sp>
        <p:nvSpPr>
          <p:cNvPr id="34822" name="Line 12"/>
          <p:cNvSpPr>
            <a:spLocks noChangeShapeType="1"/>
          </p:cNvSpPr>
          <p:nvPr/>
        </p:nvSpPr>
        <p:spPr bwMode="auto">
          <a:xfrm>
            <a:off x="7235825" y="1844675"/>
            <a:ext cx="152400" cy="0"/>
          </a:xfrm>
          <a:prstGeom prst="line">
            <a:avLst/>
          </a:prstGeom>
          <a:noFill/>
          <a:ln w="9525">
            <a:solidFill>
              <a:schemeClr val="tx1"/>
            </a:solidFill>
            <a:round/>
            <a:headEnd/>
            <a:tailEnd type="triangle" w="med" len="med"/>
          </a:ln>
        </p:spPr>
        <p:txBody>
          <a:bodyPr/>
          <a:lstStyle/>
          <a:p>
            <a:endParaRPr lang="es-ES"/>
          </a:p>
        </p:txBody>
      </p:sp>
      <p:sp>
        <p:nvSpPr>
          <p:cNvPr id="34823" name="Line 13"/>
          <p:cNvSpPr>
            <a:spLocks noChangeShapeType="1"/>
          </p:cNvSpPr>
          <p:nvPr/>
        </p:nvSpPr>
        <p:spPr bwMode="auto">
          <a:xfrm>
            <a:off x="5486400" y="1844675"/>
            <a:ext cx="152400" cy="0"/>
          </a:xfrm>
          <a:prstGeom prst="line">
            <a:avLst/>
          </a:prstGeom>
          <a:noFill/>
          <a:ln w="9525">
            <a:solidFill>
              <a:schemeClr val="tx1"/>
            </a:solidFill>
            <a:round/>
            <a:headEnd/>
            <a:tailEnd type="triangle" w="med" len="med"/>
          </a:ln>
        </p:spPr>
        <p:txBody>
          <a:bodyPr/>
          <a:lstStyle/>
          <a:p>
            <a:endParaRPr lang="es-ES"/>
          </a:p>
        </p:txBody>
      </p:sp>
      <p:sp>
        <p:nvSpPr>
          <p:cNvPr id="34824" name="Line 14"/>
          <p:cNvSpPr>
            <a:spLocks noChangeShapeType="1"/>
          </p:cNvSpPr>
          <p:nvPr/>
        </p:nvSpPr>
        <p:spPr bwMode="auto">
          <a:xfrm>
            <a:off x="3581400" y="1844675"/>
            <a:ext cx="152400" cy="0"/>
          </a:xfrm>
          <a:prstGeom prst="line">
            <a:avLst/>
          </a:prstGeom>
          <a:noFill/>
          <a:ln w="9525">
            <a:solidFill>
              <a:schemeClr val="tx1"/>
            </a:solidFill>
            <a:round/>
            <a:headEnd/>
            <a:tailEnd type="triangle" w="med" len="med"/>
          </a:ln>
        </p:spPr>
        <p:txBody>
          <a:bodyPr/>
          <a:lstStyle/>
          <a:p>
            <a:endParaRPr lang="es-ES"/>
          </a:p>
        </p:txBody>
      </p:sp>
      <p:cxnSp>
        <p:nvCxnSpPr>
          <p:cNvPr id="34825" name="13 Conector recto"/>
          <p:cNvCxnSpPr>
            <a:cxnSpLocks noChangeShapeType="1"/>
          </p:cNvCxnSpPr>
          <p:nvPr/>
        </p:nvCxnSpPr>
        <p:spPr bwMode="auto">
          <a:xfrm>
            <a:off x="1905000" y="261938"/>
            <a:ext cx="0" cy="4246562"/>
          </a:xfrm>
          <a:prstGeom prst="line">
            <a:avLst/>
          </a:prstGeom>
          <a:noFill/>
          <a:ln w="25400" algn="ctr">
            <a:solidFill>
              <a:schemeClr val="tx1"/>
            </a:solidFill>
            <a:prstDash val="dash"/>
            <a:round/>
            <a:headEnd/>
            <a:tailEnd/>
          </a:ln>
        </p:spPr>
      </p:cxnSp>
      <p:sp>
        <p:nvSpPr>
          <p:cNvPr id="25" name="24 Pentágono"/>
          <p:cNvSpPr/>
          <p:nvPr/>
        </p:nvSpPr>
        <p:spPr>
          <a:xfrm>
            <a:off x="251520" y="260648"/>
            <a:ext cx="1584176" cy="567811"/>
          </a:xfrm>
          <a:prstGeom prst="homePlate">
            <a:avLst/>
          </a:prstGeom>
          <a:solidFill>
            <a:srgbClr val="0070C0"/>
          </a:solidFill>
          <a:scene3d>
            <a:camera prst="orthographicFront"/>
            <a:lightRig rig="threePt" dir="t"/>
          </a:scene3d>
          <a:sp3d prstMaterial="dkEdge">
            <a:bevelT/>
          </a:sp3d>
        </p:spPr>
        <p:txBody>
          <a:bodyPr tIns="144000" bIns="144000">
            <a:spAutoFit/>
          </a:bodyPr>
          <a:lstStyle/>
          <a:p>
            <a:pPr algn="ctr" fontAlgn="auto">
              <a:spcBef>
                <a:spcPts val="0"/>
              </a:spcBef>
              <a:spcAft>
                <a:spcPts val="0"/>
              </a:spcAft>
              <a:defRPr/>
            </a:pPr>
            <a:r>
              <a:rPr lang="es-ES_tradnl" b="1" dirty="0">
                <a:solidFill>
                  <a:schemeClr val="bg1"/>
                </a:solidFill>
                <a:latin typeface="+mn-lt"/>
              </a:rPr>
              <a:t>GINF</a:t>
            </a:r>
            <a:endParaRPr lang="es-ES" b="1" dirty="0">
              <a:solidFill>
                <a:schemeClr val="bg1"/>
              </a:solidFill>
              <a:latin typeface="+mn-lt"/>
            </a:endParaRPr>
          </a:p>
        </p:txBody>
      </p:sp>
      <p:sp>
        <p:nvSpPr>
          <p:cNvPr id="26" name="25 Pentágono"/>
          <p:cNvSpPr/>
          <p:nvPr/>
        </p:nvSpPr>
        <p:spPr>
          <a:xfrm>
            <a:off x="1979712" y="260648"/>
            <a:ext cx="3528392" cy="567811"/>
          </a:xfrm>
          <a:prstGeom prst="homePlate">
            <a:avLst/>
          </a:prstGeom>
          <a:solidFill>
            <a:srgbClr val="FF0000"/>
          </a:solidFill>
          <a:scene3d>
            <a:camera prst="orthographicFront"/>
            <a:lightRig rig="threePt" dir="t"/>
          </a:scene3d>
          <a:sp3d prstMaterial="dkEdge">
            <a:bevelT/>
          </a:sp3d>
        </p:spPr>
        <p:txBody>
          <a:bodyPr tIns="144000" bIns="144000">
            <a:spAutoFit/>
          </a:bodyPr>
          <a:lstStyle/>
          <a:p>
            <a:pPr algn="ctr" fontAlgn="auto">
              <a:spcBef>
                <a:spcPts val="0"/>
              </a:spcBef>
              <a:spcAft>
                <a:spcPts val="0"/>
              </a:spcAft>
              <a:defRPr/>
            </a:pPr>
            <a:r>
              <a:rPr lang="es-ES_tradnl" b="1" dirty="0">
                <a:solidFill>
                  <a:schemeClr val="bg1"/>
                </a:solidFill>
                <a:latin typeface="+mn-lt"/>
              </a:rPr>
              <a:t>MADRE</a:t>
            </a:r>
            <a:endParaRPr lang="es-ES" b="1" dirty="0">
              <a:solidFill>
                <a:schemeClr val="bg1"/>
              </a:solidFill>
              <a:latin typeface="+mn-lt"/>
            </a:endParaRPr>
          </a:p>
        </p:txBody>
      </p:sp>
      <p:sp>
        <p:nvSpPr>
          <p:cNvPr id="34832" name="Text Box 2"/>
          <p:cNvSpPr txBox="1">
            <a:spLocks noChangeArrowheads="1"/>
          </p:cNvSpPr>
          <p:nvPr/>
        </p:nvSpPr>
        <p:spPr bwMode="auto">
          <a:xfrm>
            <a:off x="228600" y="2708275"/>
            <a:ext cx="1600200" cy="1082675"/>
          </a:xfrm>
          <a:prstGeom prst="rect">
            <a:avLst/>
          </a:prstGeom>
          <a:solidFill>
            <a:srgbClr val="FFCC00">
              <a:alpha val="89803"/>
            </a:srgbClr>
          </a:solidFill>
          <a:ln w="12700">
            <a:solidFill>
              <a:srgbClr val="000066"/>
            </a:solidFill>
            <a:miter lim="800000"/>
            <a:headEnd/>
            <a:tailEnd/>
          </a:ln>
        </p:spPr>
        <p:txBody>
          <a:bodyPr>
            <a:spAutoFit/>
          </a:bodyPr>
          <a:lstStyle/>
          <a:p>
            <a:pPr algn="ctr">
              <a:spcBef>
                <a:spcPct val="50000"/>
              </a:spcBef>
            </a:pPr>
            <a:endParaRPr lang="es-ES" sz="1600">
              <a:latin typeface="Calibri" pitchFamily="34" charset="0"/>
            </a:endParaRPr>
          </a:p>
          <a:p>
            <a:pPr algn="ctr">
              <a:spcBef>
                <a:spcPct val="50000"/>
              </a:spcBef>
            </a:pPr>
            <a:r>
              <a:rPr lang="es-ES" sz="1600" b="1">
                <a:latin typeface="Calibri" pitchFamily="34" charset="0"/>
              </a:rPr>
              <a:t>Médico</a:t>
            </a:r>
          </a:p>
          <a:p>
            <a:pPr algn="ctr">
              <a:spcBef>
                <a:spcPct val="50000"/>
              </a:spcBef>
            </a:pPr>
            <a:endParaRPr lang="es-ES" sz="1600">
              <a:latin typeface="Calibri" pitchFamily="34" charset="0"/>
            </a:endParaRPr>
          </a:p>
        </p:txBody>
      </p:sp>
      <p:sp>
        <p:nvSpPr>
          <p:cNvPr id="34833" name="Text Box 2"/>
          <p:cNvSpPr txBox="1">
            <a:spLocks noChangeArrowheads="1"/>
          </p:cNvSpPr>
          <p:nvPr/>
        </p:nvSpPr>
        <p:spPr bwMode="auto">
          <a:xfrm>
            <a:off x="6553200" y="2706688"/>
            <a:ext cx="2438400" cy="1082675"/>
          </a:xfrm>
          <a:prstGeom prst="rect">
            <a:avLst/>
          </a:prstGeom>
          <a:solidFill>
            <a:srgbClr val="FFCC00">
              <a:alpha val="89803"/>
            </a:srgbClr>
          </a:solidFill>
          <a:ln w="12700">
            <a:solidFill>
              <a:srgbClr val="000066"/>
            </a:solidFill>
            <a:miter lim="800000"/>
            <a:headEnd/>
            <a:tailEnd/>
          </a:ln>
        </p:spPr>
        <p:txBody>
          <a:bodyPr>
            <a:spAutoFit/>
          </a:bodyPr>
          <a:lstStyle/>
          <a:p>
            <a:pPr algn="ctr">
              <a:spcBef>
                <a:spcPct val="50000"/>
              </a:spcBef>
            </a:pPr>
            <a:endParaRPr lang="es-ES" sz="1600">
              <a:latin typeface="Calibri" pitchFamily="34" charset="0"/>
            </a:endParaRPr>
          </a:p>
          <a:p>
            <a:pPr algn="ctr">
              <a:spcBef>
                <a:spcPct val="50000"/>
              </a:spcBef>
            </a:pPr>
            <a:r>
              <a:rPr lang="es-ES" sz="1600" b="1">
                <a:latin typeface="Calibri" pitchFamily="34" charset="0"/>
              </a:rPr>
              <a:t>Hospital y CCAA</a:t>
            </a:r>
          </a:p>
          <a:p>
            <a:pPr algn="ctr">
              <a:spcBef>
                <a:spcPct val="50000"/>
              </a:spcBef>
            </a:pPr>
            <a:endParaRPr lang="es-ES" sz="1600" b="1">
              <a:latin typeface="Calibri" pitchFamily="34" charset="0"/>
            </a:endParaRPr>
          </a:p>
        </p:txBody>
      </p:sp>
      <p:sp>
        <p:nvSpPr>
          <p:cNvPr id="34834" name="Text Box 2"/>
          <p:cNvSpPr txBox="1">
            <a:spLocks noChangeArrowheads="1"/>
          </p:cNvSpPr>
          <p:nvPr/>
        </p:nvSpPr>
        <p:spPr bwMode="auto">
          <a:xfrm>
            <a:off x="1981200" y="2708275"/>
            <a:ext cx="4419600" cy="1082675"/>
          </a:xfrm>
          <a:prstGeom prst="rect">
            <a:avLst/>
          </a:prstGeom>
          <a:solidFill>
            <a:srgbClr val="FFCC00">
              <a:alpha val="89803"/>
            </a:srgbClr>
          </a:solidFill>
          <a:ln w="12700">
            <a:solidFill>
              <a:srgbClr val="000066"/>
            </a:solidFill>
            <a:miter lim="800000"/>
            <a:headEnd/>
            <a:tailEnd/>
          </a:ln>
        </p:spPr>
        <p:txBody>
          <a:bodyPr>
            <a:spAutoFit/>
          </a:bodyPr>
          <a:lstStyle/>
          <a:p>
            <a:pPr algn="ctr">
              <a:spcBef>
                <a:spcPct val="50000"/>
              </a:spcBef>
            </a:pPr>
            <a:endParaRPr lang="es-ES" sz="1600">
              <a:latin typeface="Calibri" pitchFamily="34" charset="0"/>
            </a:endParaRPr>
          </a:p>
          <a:p>
            <a:pPr algn="ctr">
              <a:spcBef>
                <a:spcPct val="50000"/>
              </a:spcBef>
            </a:pPr>
            <a:r>
              <a:rPr lang="es-ES" sz="1600" b="1">
                <a:latin typeface="Calibri" pitchFamily="34" charset="0"/>
              </a:rPr>
              <a:t>Comisión de Farmacia y Terapéutica </a:t>
            </a:r>
          </a:p>
          <a:p>
            <a:pPr algn="ctr">
              <a:spcBef>
                <a:spcPct val="50000"/>
              </a:spcBef>
            </a:pPr>
            <a:endParaRPr lang="es-ES" sz="1600" b="1">
              <a:latin typeface="Calibri" pitchFamily="34" charset="0"/>
            </a:endParaRPr>
          </a:p>
        </p:txBody>
      </p:sp>
      <p:sp>
        <p:nvSpPr>
          <p:cNvPr id="34835" name="AutoShape 35"/>
          <p:cNvSpPr>
            <a:spLocks noChangeArrowheads="1"/>
          </p:cNvSpPr>
          <p:nvPr/>
        </p:nvSpPr>
        <p:spPr bwMode="auto">
          <a:xfrm>
            <a:off x="152400" y="5122863"/>
            <a:ext cx="8763000" cy="609600"/>
          </a:xfrm>
          <a:prstGeom prst="rightArrow">
            <a:avLst>
              <a:gd name="adj1" fmla="val 64583"/>
              <a:gd name="adj2" fmla="val 86982"/>
            </a:avLst>
          </a:prstGeom>
          <a:solidFill>
            <a:srgbClr val="00FF00">
              <a:alpha val="89803"/>
            </a:srgbClr>
          </a:solidFill>
          <a:ln w="9525">
            <a:solidFill>
              <a:schemeClr val="tx1"/>
            </a:solidFill>
            <a:miter lim="800000"/>
            <a:headEnd/>
            <a:tailEnd/>
          </a:ln>
        </p:spPr>
        <p:txBody>
          <a:bodyPr wrap="none" anchor="ctr"/>
          <a:lstStyle/>
          <a:p>
            <a:pPr algn="ctr"/>
            <a:r>
              <a:rPr lang="es-ES" b="1">
                <a:latin typeface="Calibri" pitchFamily="34" charset="0"/>
              </a:rPr>
              <a:t>Gestión</a:t>
            </a:r>
          </a:p>
        </p:txBody>
      </p:sp>
      <p:sp>
        <p:nvSpPr>
          <p:cNvPr id="34836" name="Text Box 38"/>
          <p:cNvSpPr txBox="1">
            <a:spLocks noChangeArrowheads="1"/>
          </p:cNvSpPr>
          <p:nvPr/>
        </p:nvSpPr>
        <p:spPr bwMode="auto">
          <a:xfrm>
            <a:off x="3352800" y="6019800"/>
            <a:ext cx="2133600" cy="366713"/>
          </a:xfrm>
          <a:prstGeom prst="rect">
            <a:avLst/>
          </a:prstGeom>
          <a:noFill/>
          <a:ln w="9525">
            <a:noFill/>
            <a:miter lim="800000"/>
            <a:headEnd/>
            <a:tailEnd/>
          </a:ln>
        </p:spPr>
        <p:txBody>
          <a:bodyPr>
            <a:spAutoFit/>
          </a:bodyPr>
          <a:lstStyle/>
          <a:p>
            <a:pPr>
              <a:spcBef>
                <a:spcPct val="50000"/>
              </a:spcBef>
            </a:pPr>
            <a:endParaRPr lang="es-ES">
              <a:latin typeface="Calibri" pitchFamily="34" charset="0"/>
            </a:endParaRPr>
          </a:p>
        </p:txBody>
      </p:sp>
      <p:sp>
        <p:nvSpPr>
          <p:cNvPr id="34837" name="AutoShape 40"/>
          <p:cNvSpPr>
            <a:spLocks noChangeArrowheads="1"/>
          </p:cNvSpPr>
          <p:nvPr/>
        </p:nvSpPr>
        <p:spPr bwMode="auto">
          <a:xfrm>
            <a:off x="179388" y="4365625"/>
            <a:ext cx="8763000" cy="685800"/>
          </a:xfrm>
          <a:prstGeom prst="leftArrow">
            <a:avLst>
              <a:gd name="adj1" fmla="val 58750"/>
              <a:gd name="adj2" fmla="val 81932"/>
            </a:avLst>
          </a:prstGeom>
          <a:solidFill>
            <a:srgbClr val="00FF00">
              <a:alpha val="89803"/>
            </a:srgbClr>
          </a:solidFill>
          <a:ln w="9525">
            <a:solidFill>
              <a:schemeClr val="tx1"/>
            </a:solidFill>
            <a:miter lim="800000"/>
            <a:headEnd/>
            <a:tailEnd/>
          </a:ln>
        </p:spPr>
        <p:txBody>
          <a:bodyPr wrap="none" anchor="ctr"/>
          <a:lstStyle/>
          <a:p>
            <a:pPr algn="ctr"/>
            <a:r>
              <a:rPr lang="es-ES" b="1">
                <a:latin typeface="Calibri" pitchFamily="34" charset="0"/>
              </a:rPr>
              <a:t>Práctica Clínica</a:t>
            </a:r>
          </a:p>
        </p:txBody>
      </p:sp>
      <p:cxnSp>
        <p:nvCxnSpPr>
          <p:cNvPr id="34838" name="13 Conector recto"/>
          <p:cNvCxnSpPr>
            <a:cxnSpLocks noChangeShapeType="1"/>
          </p:cNvCxnSpPr>
          <p:nvPr/>
        </p:nvCxnSpPr>
        <p:spPr bwMode="auto">
          <a:xfrm>
            <a:off x="6477000" y="2166938"/>
            <a:ext cx="0" cy="2341562"/>
          </a:xfrm>
          <a:prstGeom prst="line">
            <a:avLst/>
          </a:prstGeom>
          <a:noFill/>
          <a:ln w="25400" algn="ctr">
            <a:solidFill>
              <a:schemeClr val="tx1"/>
            </a:solidFill>
            <a:prstDash val="dash"/>
            <a:round/>
            <a:headEnd/>
            <a:tailEnd/>
          </a:ln>
        </p:spPr>
      </p:cxnSp>
      <p:sp>
        <p:nvSpPr>
          <p:cNvPr id="3" name="25 Pentágono"/>
          <p:cNvSpPr/>
          <p:nvPr/>
        </p:nvSpPr>
        <p:spPr>
          <a:xfrm>
            <a:off x="5615609" y="260648"/>
            <a:ext cx="3528391" cy="567811"/>
          </a:xfrm>
          <a:prstGeom prst="homePlate">
            <a:avLst/>
          </a:prstGeom>
          <a:solidFill>
            <a:srgbClr val="0070C0"/>
          </a:solidFill>
          <a:scene3d>
            <a:camera prst="orthographicFront"/>
            <a:lightRig rig="threePt" dir="t"/>
          </a:scene3d>
          <a:sp3d prstMaterial="dkEdge">
            <a:bevelT/>
          </a:sp3d>
        </p:spPr>
        <p:txBody>
          <a:bodyPr tIns="144000" bIns="144000">
            <a:spAutoFit/>
          </a:bodyPr>
          <a:lstStyle/>
          <a:p>
            <a:pPr algn="ctr" fontAlgn="auto">
              <a:spcBef>
                <a:spcPts val="0"/>
              </a:spcBef>
              <a:spcAft>
                <a:spcPts val="0"/>
              </a:spcAft>
              <a:defRPr/>
            </a:pPr>
            <a:r>
              <a:rPr lang="es-ES_tradnl" b="1">
                <a:solidFill>
                  <a:schemeClr val="bg1"/>
                </a:solidFill>
                <a:latin typeface="+mn-lt"/>
              </a:rPr>
              <a:t>Protocolos</a:t>
            </a:r>
            <a:endParaRPr lang="es-ES" b="1">
              <a:solidFill>
                <a:schemeClr val="bg1"/>
              </a:solidFill>
              <a:latin typeface="+mn-lt"/>
            </a:endParaRPr>
          </a:p>
        </p:txBody>
      </p:sp>
      <p:sp>
        <p:nvSpPr>
          <p:cNvPr id="34842" name="Text Box 7"/>
          <p:cNvSpPr txBox="1">
            <a:spLocks noChangeArrowheads="1"/>
          </p:cNvSpPr>
          <p:nvPr/>
        </p:nvSpPr>
        <p:spPr bwMode="auto">
          <a:xfrm>
            <a:off x="5638800" y="1557338"/>
            <a:ext cx="1600200" cy="593725"/>
          </a:xfrm>
          <a:prstGeom prst="rect">
            <a:avLst/>
          </a:prstGeom>
          <a:solidFill>
            <a:srgbClr val="00CCFF">
              <a:alpha val="89803"/>
            </a:srgbClr>
          </a:solidFill>
          <a:ln w="12700">
            <a:solidFill>
              <a:srgbClr val="000066"/>
            </a:solidFill>
            <a:miter lim="800000"/>
            <a:headEnd/>
            <a:tailEnd/>
          </a:ln>
        </p:spPr>
        <p:txBody>
          <a:bodyPr>
            <a:spAutoFit/>
          </a:bodyPr>
          <a:lstStyle/>
          <a:p>
            <a:pPr algn="ctr">
              <a:spcBef>
                <a:spcPct val="50000"/>
              </a:spcBef>
            </a:pPr>
            <a:r>
              <a:rPr lang="es-ES" sz="1600">
                <a:latin typeface="Calibri" pitchFamily="34" charset="0"/>
              </a:rPr>
              <a:t>Toma de decisiones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2 CuadroTexto"/>
          <p:cNvSpPr txBox="1">
            <a:spLocks noChangeArrowheads="1"/>
          </p:cNvSpPr>
          <p:nvPr/>
        </p:nvSpPr>
        <p:spPr bwMode="auto">
          <a:xfrm>
            <a:off x="0" y="404813"/>
            <a:ext cx="8748713" cy="1016000"/>
          </a:xfrm>
          <a:prstGeom prst="rect">
            <a:avLst/>
          </a:prstGeom>
          <a:solidFill>
            <a:schemeClr val="bg1"/>
          </a:solidFill>
          <a:ln w="9525">
            <a:noFill/>
            <a:miter lim="800000"/>
            <a:headEnd/>
            <a:tailEnd/>
          </a:ln>
        </p:spPr>
        <p:txBody>
          <a:bodyPr>
            <a:spAutoFit/>
          </a:bodyPr>
          <a:lstStyle/>
          <a:p>
            <a:pPr algn="ctr"/>
            <a:r>
              <a:rPr lang="es-ES" sz="6000">
                <a:solidFill>
                  <a:srgbClr val="F79646"/>
                </a:solidFill>
                <a:latin typeface="Calibri" pitchFamily="34" charset="0"/>
              </a:rPr>
              <a:t>Programa </a:t>
            </a:r>
            <a:r>
              <a:rPr lang="es-ES" sz="6000">
                <a:latin typeface="Calibri" pitchFamily="34" charset="0"/>
              </a:rPr>
              <a:t>MADRE</a:t>
            </a:r>
          </a:p>
        </p:txBody>
      </p:sp>
      <p:sp>
        <p:nvSpPr>
          <p:cNvPr id="35842" name="Text Box 4"/>
          <p:cNvSpPr txBox="1">
            <a:spLocks noChangeArrowheads="1"/>
          </p:cNvSpPr>
          <p:nvPr/>
        </p:nvSpPr>
        <p:spPr bwMode="auto">
          <a:xfrm>
            <a:off x="5410200" y="2438400"/>
            <a:ext cx="184150" cy="366713"/>
          </a:xfrm>
          <a:prstGeom prst="rect">
            <a:avLst/>
          </a:prstGeom>
          <a:noFill/>
          <a:ln w="9525">
            <a:noFill/>
            <a:miter lim="800000"/>
            <a:headEnd/>
            <a:tailEnd/>
          </a:ln>
        </p:spPr>
        <p:txBody>
          <a:bodyPr>
            <a:spAutoFit/>
          </a:bodyPr>
          <a:lstStyle/>
          <a:p>
            <a:pPr>
              <a:spcBef>
                <a:spcPct val="50000"/>
              </a:spcBef>
            </a:pPr>
            <a:endParaRPr lang="es-ES">
              <a:latin typeface="Calibri" pitchFamily="34" charset="0"/>
            </a:endParaRPr>
          </a:p>
        </p:txBody>
      </p:sp>
      <p:sp>
        <p:nvSpPr>
          <p:cNvPr id="35843" name="Text Box 5"/>
          <p:cNvSpPr txBox="1">
            <a:spLocks noChangeArrowheads="1"/>
          </p:cNvSpPr>
          <p:nvPr/>
        </p:nvSpPr>
        <p:spPr bwMode="auto">
          <a:xfrm>
            <a:off x="684213" y="1412875"/>
            <a:ext cx="7991475" cy="1200150"/>
          </a:xfrm>
          <a:prstGeom prst="rect">
            <a:avLst/>
          </a:prstGeom>
          <a:noFill/>
          <a:ln w="25400">
            <a:noFill/>
            <a:miter lim="800000"/>
            <a:headEnd/>
            <a:tailEnd/>
          </a:ln>
        </p:spPr>
        <p:txBody>
          <a:bodyPr>
            <a:spAutoFit/>
          </a:bodyPr>
          <a:lstStyle/>
          <a:p>
            <a:endParaRPr lang="es-ES" sz="2400">
              <a:latin typeface="Calibri" pitchFamily="34" charset="0"/>
            </a:endParaRPr>
          </a:p>
          <a:p>
            <a:endParaRPr lang="es-ES" sz="2400">
              <a:latin typeface="Calibri" pitchFamily="34" charset="0"/>
            </a:endParaRPr>
          </a:p>
          <a:p>
            <a:r>
              <a:rPr lang="es-ES" sz="2400">
                <a:latin typeface="Calibri" pitchFamily="34" charset="0"/>
              </a:rPr>
              <a:t> </a:t>
            </a:r>
            <a:endParaRPr lang="es-ES" sz="2400">
              <a:solidFill>
                <a:srgbClr val="000066"/>
              </a:solidFill>
              <a:latin typeface="Calibri" pitchFamily="34" charset="0"/>
              <a:cs typeface="Times New Roman" pitchFamily="18" charset="0"/>
            </a:endParaRPr>
          </a:p>
        </p:txBody>
      </p:sp>
      <p:sp>
        <p:nvSpPr>
          <p:cNvPr id="35844" name="5 CuadroTexto"/>
          <p:cNvSpPr txBox="1">
            <a:spLocks noChangeArrowheads="1"/>
          </p:cNvSpPr>
          <p:nvPr/>
        </p:nvSpPr>
        <p:spPr bwMode="auto">
          <a:xfrm>
            <a:off x="2124075" y="1628775"/>
            <a:ext cx="4679950" cy="923925"/>
          </a:xfrm>
          <a:prstGeom prst="rect">
            <a:avLst/>
          </a:prstGeom>
          <a:noFill/>
          <a:ln w="9525">
            <a:noFill/>
            <a:miter lim="800000"/>
            <a:headEnd/>
            <a:tailEnd/>
          </a:ln>
        </p:spPr>
        <p:txBody>
          <a:bodyPr>
            <a:spAutoFit/>
          </a:bodyPr>
          <a:lstStyle/>
          <a:p>
            <a:endParaRPr lang="es-ES">
              <a:solidFill>
                <a:srgbClr val="000081"/>
              </a:solidFill>
              <a:latin typeface="F3"/>
            </a:endParaRPr>
          </a:p>
          <a:p>
            <a:endParaRPr lang="es-ES">
              <a:solidFill>
                <a:srgbClr val="000081"/>
              </a:solidFill>
              <a:latin typeface="F2"/>
            </a:endParaRPr>
          </a:p>
          <a:p>
            <a:r>
              <a:rPr lang="es-ES">
                <a:solidFill>
                  <a:srgbClr val="000081"/>
                </a:solidFill>
                <a:latin typeface="F2"/>
              </a:rPr>
              <a:t> </a:t>
            </a:r>
            <a:endParaRPr lang="es-ES">
              <a:latin typeface="Calibri" pitchFamily="34" charset="0"/>
            </a:endParaRPr>
          </a:p>
        </p:txBody>
      </p:sp>
      <p:sp>
        <p:nvSpPr>
          <p:cNvPr id="35845" name="6 CuadroTexto"/>
          <p:cNvSpPr txBox="1">
            <a:spLocks noChangeArrowheads="1"/>
          </p:cNvSpPr>
          <p:nvPr/>
        </p:nvSpPr>
        <p:spPr bwMode="auto">
          <a:xfrm>
            <a:off x="755650" y="1700213"/>
            <a:ext cx="7632700" cy="1570037"/>
          </a:xfrm>
          <a:prstGeom prst="rect">
            <a:avLst/>
          </a:prstGeom>
          <a:noFill/>
          <a:ln w="25400">
            <a:noFill/>
            <a:miter lim="800000"/>
            <a:headEnd/>
            <a:tailEnd/>
          </a:ln>
        </p:spPr>
        <p:txBody>
          <a:bodyPr>
            <a:spAutoFit/>
          </a:bodyPr>
          <a:lstStyle/>
          <a:p>
            <a:pPr algn="just">
              <a:spcBef>
                <a:spcPct val="50000"/>
              </a:spcBef>
            </a:pPr>
            <a:r>
              <a:rPr lang="es-ES" sz="2400">
                <a:solidFill>
                  <a:srgbClr val="000066"/>
                </a:solidFill>
                <a:latin typeface="Calibri" pitchFamily="34" charset="0"/>
                <a:cs typeface="Times New Roman" pitchFamily="18" charset="0"/>
              </a:rPr>
              <a:t>El objetivo del programa MADRE es facilitar la </a:t>
            </a:r>
            <a:r>
              <a:rPr lang="es-ES" sz="2400" b="1">
                <a:solidFill>
                  <a:srgbClr val="000066"/>
                </a:solidFill>
                <a:latin typeface="Calibri" pitchFamily="34" charset="0"/>
                <a:cs typeface="Times New Roman" pitchFamily="18" charset="0"/>
              </a:rPr>
              <a:t>realización de informes de evaluación de una forma ordenada y sistemática</a:t>
            </a:r>
            <a:r>
              <a:rPr lang="es-ES" sz="2400">
                <a:solidFill>
                  <a:srgbClr val="000066"/>
                </a:solidFill>
                <a:latin typeface="Calibri" pitchFamily="34" charset="0"/>
                <a:cs typeface="Times New Roman" pitchFamily="18" charset="0"/>
              </a:rPr>
              <a:t>, definiendo para cada una de las fases de la evaluación, cuál es la metodología más adecuada.</a:t>
            </a:r>
          </a:p>
        </p:txBody>
      </p:sp>
      <p:graphicFrame>
        <p:nvGraphicFramePr>
          <p:cNvPr id="9" name="8 Diagrama"/>
          <p:cNvGraphicFramePr/>
          <p:nvPr/>
        </p:nvGraphicFramePr>
        <p:xfrm>
          <a:off x="0" y="3573016"/>
          <a:ext cx="9144000" cy="2016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2 CuadroTexto"/>
          <p:cNvSpPr txBox="1">
            <a:spLocks noChangeArrowheads="1"/>
          </p:cNvSpPr>
          <p:nvPr/>
        </p:nvSpPr>
        <p:spPr bwMode="auto">
          <a:xfrm>
            <a:off x="0" y="404813"/>
            <a:ext cx="8748713" cy="1016000"/>
          </a:xfrm>
          <a:prstGeom prst="rect">
            <a:avLst/>
          </a:prstGeom>
          <a:solidFill>
            <a:schemeClr val="bg1"/>
          </a:solidFill>
          <a:ln w="9525">
            <a:noFill/>
            <a:miter lim="800000"/>
            <a:headEnd/>
            <a:tailEnd/>
          </a:ln>
        </p:spPr>
        <p:txBody>
          <a:bodyPr>
            <a:spAutoFit/>
          </a:bodyPr>
          <a:lstStyle/>
          <a:p>
            <a:pPr algn="ctr"/>
            <a:r>
              <a:rPr lang="es-ES" sz="6000">
                <a:solidFill>
                  <a:srgbClr val="F79646"/>
                </a:solidFill>
                <a:latin typeface="Calibri" pitchFamily="34" charset="0"/>
              </a:rPr>
              <a:t>Programa </a:t>
            </a:r>
            <a:r>
              <a:rPr lang="es-ES" sz="6000">
                <a:latin typeface="Calibri" pitchFamily="34" charset="0"/>
              </a:rPr>
              <a:t>MADRE</a:t>
            </a:r>
          </a:p>
        </p:txBody>
      </p:sp>
      <p:sp>
        <p:nvSpPr>
          <p:cNvPr id="36866" name="Text Box 4"/>
          <p:cNvSpPr txBox="1">
            <a:spLocks noChangeArrowheads="1"/>
          </p:cNvSpPr>
          <p:nvPr/>
        </p:nvSpPr>
        <p:spPr bwMode="auto">
          <a:xfrm>
            <a:off x="5410200" y="2438400"/>
            <a:ext cx="184150" cy="366713"/>
          </a:xfrm>
          <a:prstGeom prst="rect">
            <a:avLst/>
          </a:prstGeom>
          <a:noFill/>
          <a:ln w="9525">
            <a:noFill/>
            <a:miter lim="800000"/>
            <a:headEnd/>
            <a:tailEnd/>
          </a:ln>
        </p:spPr>
        <p:txBody>
          <a:bodyPr>
            <a:spAutoFit/>
          </a:bodyPr>
          <a:lstStyle/>
          <a:p>
            <a:pPr>
              <a:spcBef>
                <a:spcPct val="50000"/>
              </a:spcBef>
            </a:pPr>
            <a:endParaRPr lang="es-ES">
              <a:latin typeface="Calibri" pitchFamily="34" charset="0"/>
            </a:endParaRPr>
          </a:p>
        </p:txBody>
      </p:sp>
      <p:sp>
        <p:nvSpPr>
          <p:cNvPr id="36867" name="Text Box 5"/>
          <p:cNvSpPr txBox="1">
            <a:spLocks noChangeArrowheads="1"/>
          </p:cNvSpPr>
          <p:nvPr/>
        </p:nvSpPr>
        <p:spPr bwMode="auto">
          <a:xfrm>
            <a:off x="4427538" y="2060575"/>
            <a:ext cx="4248150" cy="3743325"/>
          </a:xfrm>
          <a:prstGeom prst="rect">
            <a:avLst/>
          </a:prstGeom>
          <a:noFill/>
          <a:ln w="25400">
            <a:noFill/>
            <a:miter lim="800000"/>
            <a:headEnd/>
            <a:tailEnd/>
          </a:ln>
        </p:spPr>
        <p:txBody>
          <a:bodyPr>
            <a:spAutoFit/>
          </a:bodyPr>
          <a:lstStyle/>
          <a:p>
            <a:pPr>
              <a:spcBef>
                <a:spcPct val="50000"/>
              </a:spcBef>
            </a:pPr>
            <a:r>
              <a:rPr lang="es-ES" sz="2400">
                <a:solidFill>
                  <a:srgbClr val="000066"/>
                </a:solidFill>
                <a:latin typeface="Calibri" pitchFamily="34" charset="0"/>
                <a:cs typeface="Times New Roman" pitchFamily="18" charset="0"/>
              </a:rPr>
              <a:t>Modelo informe</a:t>
            </a:r>
          </a:p>
          <a:p>
            <a:pPr>
              <a:spcBef>
                <a:spcPct val="50000"/>
              </a:spcBef>
            </a:pPr>
            <a:r>
              <a:rPr lang="es-ES" sz="2400">
                <a:solidFill>
                  <a:srgbClr val="000066"/>
                </a:solidFill>
                <a:latin typeface="Calibri" pitchFamily="34" charset="0"/>
                <a:cs typeface="Times New Roman" pitchFamily="18" charset="0"/>
              </a:rPr>
              <a:t>Tablas prediseñadas</a:t>
            </a:r>
          </a:p>
          <a:p>
            <a:pPr>
              <a:spcBef>
                <a:spcPct val="50000"/>
              </a:spcBef>
            </a:pPr>
            <a:r>
              <a:rPr lang="es-ES" sz="2400">
                <a:solidFill>
                  <a:srgbClr val="000066"/>
                </a:solidFill>
                <a:latin typeface="Calibri" pitchFamily="34" charset="0"/>
                <a:cs typeface="Times New Roman" pitchFamily="18" charset="0"/>
              </a:rPr>
              <a:t>Calculadoras</a:t>
            </a:r>
          </a:p>
          <a:p>
            <a:pPr>
              <a:spcBef>
                <a:spcPct val="50000"/>
              </a:spcBef>
            </a:pPr>
            <a:r>
              <a:rPr lang="es-ES" sz="2400">
                <a:solidFill>
                  <a:srgbClr val="000066"/>
                </a:solidFill>
                <a:latin typeface="Calibri" pitchFamily="34" charset="0"/>
                <a:cs typeface="Times New Roman" pitchFamily="18" charset="0"/>
              </a:rPr>
              <a:t>Material de ayuda</a:t>
            </a:r>
          </a:p>
          <a:p>
            <a:pPr>
              <a:spcBef>
                <a:spcPct val="50000"/>
              </a:spcBef>
            </a:pPr>
            <a:r>
              <a:rPr lang="es-ES" sz="2400">
                <a:solidFill>
                  <a:srgbClr val="000066"/>
                </a:solidFill>
                <a:latin typeface="Calibri" pitchFamily="34" charset="0"/>
                <a:cs typeface="Times New Roman" pitchFamily="18" charset="0"/>
              </a:rPr>
              <a:t>Algoritmos de decisión</a:t>
            </a:r>
          </a:p>
          <a:p>
            <a:pPr>
              <a:spcBef>
                <a:spcPct val="50000"/>
              </a:spcBef>
            </a:pPr>
            <a:r>
              <a:rPr lang="es-ES" sz="2400">
                <a:solidFill>
                  <a:srgbClr val="000066"/>
                </a:solidFill>
                <a:latin typeface="Calibri" pitchFamily="34" charset="0"/>
                <a:cs typeface="Times New Roman" pitchFamily="18" charset="0"/>
              </a:rPr>
              <a:t>Enlace a fuentes de información</a:t>
            </a:r>
          </a:p>
          <a:p>
            <a:pPr>
              <a:spcBef>
                <a:spcPct val="50000"/>
              </a:spcBef>
            </a:pPr>
            <a:r>
              <a:rPr lang="es-ES" sz="2400">
                <a:solidFill>
                  <a:srgbClr val="000066"/>
                </a:solidFill>
                <a:latin typeface="Calibri" pitchFamily="34" charset="0"/>
                <a:cs typeface="Times New Roman" pitchFamily="18" charset="0"/>
              </a:rPr>
              <a:t>...</a:t>
            </a:r>
          </a:p>
        </p:txBody>
      </p:sp>
      <p:pic>
        <p:nvPicPr>
          <p:cNvPr id="36868" name="Picture 6" descr="embarazada pie"/>
          <p:cNvPicPr>
            <a:picLocks noChangeAspect="1" noChangeArrowheads="1"/>
          </p:cNvPicPr>
          <p:nvPr/>
        </p:nvPicPr>
        <p:blipFill>
          <a:blip r:embed="rId2"/>
          <a:srcRect/>
          <a:stretch>
            <a:fillRect/>
          </a:stretch>
        </p:blipFill>
        <p:spPr bwMode="auto">
          <a:xfrm>
            <a:off x="539750" y="1773238"/>
            <a:ext cx="3481388" cy="416083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2 CuadroTexto"/>
          <p:cNvSpPr txBox="1">
            <a:spLocks noChangeArrowheads="1"/>
          </p:cNvSpPr>
          <p:nvPr/>
        </p:nvSpPr>
        <p:spPr bwMode="auto">
          <a:xfrm>
            <a:off x="0" y="404813"/>
            <a:ext cx="8748713" cy="1016000"/>
          </a:xfrm>
          <a:prstGeom prst="rect">
            <a:avLst/>
          </a:prstGeom>
          <a:solidFill>
            <a:schemeClr val="bg1"/>
          </a:solidFill>
          <a:ln w="9525">
            <a:noFill/>
            <a:miter lim="800000"/>
            <a:headEnd/>
            <a:tailEnd/>
          </a:ln>
        </p:spPr>
        <p:txBody>
          <a:bodyPr>
            <a:spAutoFit/>
          </a:bodyPr>
          <a:lstStyle/>
          <a:p>
            <a:pPr algn="ctr"/>
            <a:r>
              <a:rPr lang="es-ES" sz="6000">
                <a:solidFill>
                  <a:srgbClr val="F79646"/>
                </a:solidFill>
                <a:latin typeface="Calibri" pitchFamily="34" charset="0"/>
              </a:rPr>
              <a:t>Programa </a:t>
            </a:r>
            <a:r>
              <a:rPr lang="es-ES" sz="6000">
                <a:latin typeface="Calibri" pitchFamily="34" charset="0"/>
              </a:rPr>
              <a:t>MADRE</a:t>
            </a:r>
          </a:p>
        </p:txBody>
      </p:sp>
      <p:sp>
        <p:nvSpPr>
          <p:cNvPr id="37890" name="Text Box 4"/>
          <p:cNvSpPr txBox="1">
            <a:spLocks noChangeArrowheads="1"/>
          </p:cNvSpPr>
          <p:nvPr/>
        </p:nvSpPr>
        <p:spPr bwMode="auto">
          <a:xfrm>
            <a:off x="5410200" y="2438400"/>
            <a:ext cx="184150" cy="366713"/>
          </a:xfrm>
          <a:prstGeom prst="rect">
            <a:avLst/>
          </a:prstGeom>
          <a:noFill/>
          <a:ln w="9525">
            <a:noFill/>
            <a:miter lim="800000"/>
            <a:headEnd/>
            <a:tailEnd/>
          </a:ln>
        </p:spPr>
        <p:txBody>
          <a:bodyPr>
            <a:spAutoFit/>
          </a:bodyPr>
          <a:lstStyle/>
          <a:p>
            <a:pPr>
              <a:spcBef>
                <a:spcPct val="50000"/>
              </a:spcBef>
            </a:pPr>
            <a:endParaRPr lang="es-ES">
              <a:latin typeface="Calibri" pitchFamily="34" charset="0"/>
            </a:endParaRPr>
          </a:p>
        </p:txBody>
      </p:sp>
      <p:sp>
        <p:nvSpPr>
          <p:cNvPr id="37891" name="Text Box 5"/>
          <p:cNvSpPr txBox="1">
            <a:spLocks noChangeArrowheads="1"/>
          </p:cNvSpPr>
          <p:nvPr/>
        </p:nvSpPr>
        <p:spPr bwMode="auto">
          <a:xfrm>
            <a:off x="684213" y="1412875"/>
            <a:ext cx="7991475" cy="1200150"/>
          </a:xfrm>
          <a:prstGeom prst="rect">
            <a:avLst/>
          </a:prstGeom>
          <a:noFill/>
          <a:ln w="25400">
            <a:noFill/>
            <a:miter lim="800000"/>
            <a:headEnd/>
            <a:tailEnd/>
          </a:ln>
        </p:spPr>
        <p:txBody>
          <a:bodyPr>
            <a:spAutoFit/>
          </a:bodyPr>
          <a:lstStyle/>
          <a:p>
            <a:endParaRPr lang="es-ES" sz="2400">
              <a:latin typeface="Calibri" pitchFamily="34" charset="0"/>
            </a:endParaRPr>
          </a:p>
          <a:p>
            <a:endParaRPr lang="es-ES" sz="2400">
              <a:latin typeface="Calibri" pitchFamily="34" charset="0"/>
            </a:endParaRPr>
          </a:p>
          <a:p>
            <a:r>
              <a:rPr lang="es-ES" sz="2400">
                <a:latin typeface="Calibri" pitchFamily="34" charset="0"/>
              </a:rPr>
              <a:t> </a:t>
            </a:r>
            <a:endParaRPr lang="es-ES" sz="2400">
              <a:solidFill>
                <a:srgbClr val="000066"/>
              </a:solidFill>
              <a:latin typeface="Calibri" pitchFamily="34" charset="0"/>
              <a:cs typeface="Times New Roman" pitchFamily="18" charset="0"/>
            </a:endParaRPr>
          </a:p>
        </p:txBody>
      </p:sp>
      <p:sp>
        <p:nvSpPr>
          <p:cNvPr id="37892" name="5 CuadroTexto"/>
          <p:cNvSpPr txBox="1">
            <a:spLocks noChangeArrowheads="1"/>
          </p:cNvSpPr>
          <p:nvPr/>
        </p:nvSpPr>
        <p:spPr bwMode="auto">
          <a:xfrm>
            <a:off x="2124075" y="1628775"/>
            <a:ext cx="4679950" cy="923925"/>
          </a:xfrm>
          <a:prstGeom prst="rect">
            <a:avLst/>
          </a:prstGeom>
          <a:noFill/>
          <a:ln w="9525">
            <a:noFill/>
            <a:miter lim="800000"/>
            <a:headEnd/>
            <a:tailEnd/>
          </a:ln>
        </p:spPr>
        <p:txBody>
          <a:bodyPr>
            <a:spAutoFit/>
          </a:bodyPr>
          <a:lstStyle/>
          <a:p>
            <a:endParaRPr lang="es-ES">
              <a:solidFill>
                <a:srgbClr val="000081"/>
              </a:solidFill>
              <a:latin typeface="F3"/>
            </a:endParaRPr>
          </a:p>
          <a:p>
            <a:endParaRPr lang="es-ES">
              <a:solidFill>
                <a:srgbClr val="000081"/>
              </a:solidFill>
              <a:latin typeface="F2"/>
            </a:endParaRPr>
          </a:p>
          <a:p>
            <a:r>
              <a:rPr lang="es-ES">
                <a:solidFill>
                  <a:srgbClr val="000081"/>
                </a:solidFill>
                <a:latin typeface="F2"/>
              </a:rPr>
              <a:t> </a:t>
            </a:r>
            <a:endParaRPr lang="es-ES">
              <a:latin typeface="Calibri" pitchFamily="34" charset="0"/>
            </a:endParaRPr>
          </a:p>
        </p:txBody>
      </p:sp>
      <p:graphicFrame>
        <p:nvGraphicFramePr>
          <p:cNvPr id="8" name="7 Diagrama"/>
          <p:cNvGraphicFramePr/>
          <p:nvPr/>
        </p:nvGraphicFramePr>
        <p:xfrm>
          <a:off x="-1016" y="1412776"/>
          <a:ext cx="9145016" cy="4264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8 Rectángulo redondeado"/>
          <p:cNvSpPr/>
          <p:nvPr/>
        </p:nvSpPr>
        <p:spPr>
          <a:xfrm>
            <a:off x="5724525" y="4076700"/>
            <a:ext cx="2808288" cy="1223963"/>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2400" dirty="0">
                <a:solidFill>
                  <a:schemeClr val="tx1"/>
                </a:solidFill>
              </a:rPr>
              <a:t>Comparativa</a:t>
            </a:r>
          </a:p>
        </p:txBody>
      </p:sp>
      <p:sp>
        <p:nvSpPr>
          <p:cNvPr id="10" name="9 Rectángulo redondeado"/>
          <p:cNvSpPr/>
          <p:nvPr/>
        </p:nvSpPr>
        <p:spPr>
          <a:xfrm>
            <a:off x="5724525" y="4868863"/>
            <a:ext cx="2808288" cy="1223962"/>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2400" dirty="0">
                <a:solidFill>
                  <a:schemeClr val="tx1"/>
                </a:solidFill>
              </a:rPr>
              <a:t>Integral</a:t>
            </a:r>
          </a:p>
        </p:txBody>
      </p:sp>
      <p:sp>
        <p:nvSpPr>
          <p:cNvPr id="11" name="10 Rectángulo redondeado"/>
          <p:cNvSpPr/>
          <p:nvPr/>
        </p:nvSpPr>
        <p:spPr>
          <a:xfrm>
            <a:off x="3492500" y="4581525"/>
            <a:ext cx="2808288" cy="1223963"/>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2400" dirty="0">
                <a:solidFill>
                  <a:schemeClr val="tx1"/>
                </a:solidFill>
              </a:rPr>
              <a:t>Práctica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par>
                                <p:cTn id="13" presetID="10" presetClass="exit" presetSubtype="0" fill="hold" grpId="1" nodeType="withEffect">
                                  <p:stCondLst>
                                    <p:cond delay="0"/>
                                  </p:stCondLst>
                                  <p:childTnLst>
                                    <p:animEffect transition="out" filter="fade">
                                      <p:cBhvr>
                                        <p:cTn id="14" dur="2000"/>
                                        <p:tgtEl>
                                          <p:spTgt spid="9"/>
                                        </p:tgtEl>
                                      </p:cBhvr>
                                    </p:animEffect>
                                    <p:set>
                                      <p:cBhvr>
                                        <p:cTn id="15" dur="1" fill="hold">
                                          <p:stCondLst>
                                            <p:cond delay="19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000"/>
                                        <p:tgtEl>
                                          <p:spTgt spid="11"/>
                                        </p:tgtEl>
                                      </p:cBhvr>
                                    </p:animEffect>
                                  </p:childTnLst>
                                </p:cTn>
                              </p:par>
                              <p:par>
                                <p:cTn id="21" presetID="10" presetClass="exit" presetSubtype="0" fill="hold" grpId="1" nodeType="withEffect">
                                  <p:stCondLst>
                                    <p:cond delay="0"/>
                                  </p:stCondLst>
                                  <p:childTnLst>
                                    <p:animEffect transition="out" filter="fade">
                                      <p:cBhvr>
                                        <p:cTn id="22" dur="2000"/>
                                        <p:tgtEl>
                                          <p:spTgt spid="10"/>
                                        </p:tgtEl>
                                      </p:cBhvr>
                                    </p:animEffect>
                                    <p:set>
                                      <p:cBhvr>
                                        <p:cTn id="23"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1 CuadroTexto"/>
          <p:cNvSpPr txBox="1">
            <a:spLocks noChangeArrowheads="1"/>
          </p:cNvSpPr>
          <p:nvPr/>
        </p:nvSpPr>
        <p:spPr bwMode="auto">
          <a:xfrm>
            <a:off x="611188" y="476250"/>
            <a:ext cx="7848600" cy="5356225"/>
          </a:xfrm>
          <a:prstGeom prst="rect">
            <a:avLst/>
          </a:prstGeom>
          <a:noFill/>
          <a:ln w="9525">
            <a:noFill/>
            <a:miter lim="800000"/>
            <a:headEnd/>
            <a:tailEnd/>
          </a:ln>
        </p:spPr>
        <p:txBody>
          <a:bodyPr>
            <a:spAutoFit/>
          </a:bodyPr>
          <a:lstStyle/>
          <a:p>
            <a:r>
              <a:rPr lang="es-ES" b="1">
                <a:latin typeface="Calibri" pitchFamily="34" charset="0"/>
              </a:rPr>
              <a:t>1.-IDENTIFICACIÓN DEL FÁRMACO Y AUTORES DEL INFORME, 32</a:t>
            </a:r>
          </a:p>
          <a:p>
            <a:r>
              <a:rPr lang="es-ES" b="1">
                <a:latin typeface="Calibri" pitchFamily="34" charset="0"/>
              </a:rPr>
              <a:t> </a:t>
            </a:r>
          </a:p>
          <a:p>
            <a:r>
              <a:rPr lang="es-ES" b="1">
                <a:latin typeface="Calibri" pitchFamily="34" charset="0"/>
              </a:rPr>
              <a:t>2.-SOLICITUD Y DATOS DEL PROCESO DE EVALUACION, 34</a:t>
            </a:r>
          </a:p>
          <a:p>
            <a:r>
              <a:rPr lang="es-ES" b="1">
                <a:latin typeface="Calibri" pitchFamily="34" charset="0"/>
              </a:rPr>
              <a:t> </a:t>
            </a:r>
          </a:p>
          <a:p>
            <a:r>
              <a:rPr lang="es-ES" b="1">
                <a:latin typeface="Calibri" pitchFamily="34" charset="0"/>
              </a:rPr>
              <a:t>3.- AREA DESCRIPTIVA DEL MEDICAMENTO Y DEL PROBLEMA DE SALUD, 35 </a:t>
            </a:r>
          </a:p>
          <a:p>
            <a:r>
              <a:rPr lang="es-ES">
                <a:latin typeface="Calibri" pitchFamily="34" charset="0"/>
              </a:rPr>
              <a:t>	3.1 Área descriptiva del medicamento, </a:t>
            </a:r>
          </a:p>
          <a:p>
            <a:r>
              <a:rPr lang="es-ES">
                <a:latin typeface="Calibri" pitchFamily="34" charset="0"/>
              </a:rPr>
              <a:t>	3.2 Área descriptiva del problema de salud, </a:t>
            </a:r>
          </a:p>
          <a:p>
            <a:r>
              <a:rPr lang="es-ES">
                <a:latin typeface="Calibri" pitchFamily="34" charset="0"/>
              </a:rPr>
              <a:t>		3.2.a Descripción estructurada del problema de salud,</a:t>
            </a:r>
          </a:p>
          <a:p>
            <a:r>
              <a:rPr lang="es-ES">
                <a:latin typeface="Calibri" pitchFamily="34" charset="0"/>
              </a:rPr>
              <a:t>		3.2.b Tratamiento actual de la enfermedad: evidencias, </a:t>
            </a:r>
          </a:p>
          <a:p>
            <a:r>
              <a:rPr lang="es-ES">
                <a:latin typeface="Calibri" pitchFamily="34" charset="0"/>
              </a:rPr>
              <a:t>	3.3  Características comparadas con otros medicamentos con la misma indicación disponibles en el Hospital, </a:t>
            </a:r>
            <a:endParaRPr lang="es-ES" b="1">
              <a:latin typeface="Calibri" pitchFamily="34" charset="0"/>
            </a:endParaRPr>
          </a:p>
          <a:p>
            <a:r>
              <a:rPr lang="es-ES">
                <a:latin typeface="Calibri" pitchFamily="34" charset="0"/>
              </a:rPr>
              <a:t>	3.4. Características de otras opciones terapéuticas no medicamentosas, </a:t>
            </a:r>
          </a:p>
          <a:p>
            <a:r>
              <a:rPr lang="es-ES" b="1">
                <a:latin typeface="Calibri" pitchFamily="34" charset="0"/>
              </a:rPr>
              <a:t> </a:t>
            </a:r>
            <a:endParaRPr lang="es-ES">
              <a:latin typeface="Calibri" pitchFamily="34" charset="0"/>
            </a:endParaRPr>
          </a:p>
          <a:p>
            <a:r>
              <a:rPr lang="es-ES" b="1">
                <a:latin typeface="Calibri" pitchFamily="34" charset="0"/>
              </a:rPr>
              <a:t>4.- AREA DE ACCION FARMACOLÓGICA, 40</a:t>
            </a:r>
            <a:endParaRPr lang="es-ES">
              <a:latin typeface="Calibri" pitchFamily="34" charset="0"/>
            </a:endParaRPr>
          </a:p>
          <a:p>
            <a:r>
              <a:rPr lang="es-ES">
                <a:latin typeface="Calibri" pitchFamily="34" charset="0"/>
              </a:rPr>
              <a:t>	4.1 Mecanismo de acción, </a:t>
            </a:r>
          </a:p>
          <a:p>
            <a:r>
              <a:rPr lang="es-ES">
                <a:latin typeface="Calibri" pitchFamily="34" charset="0"/>
              </a:rPr>
              <a:t>	4.2 Indicaciones clínicas formalmente aprobadas y fecha de aprobación, </a:t>
            </a:r>
          </a:p>
          <a:p>
            <a:r>
              <a:rPr lang="es-ES">
                <a:latin typeface="Calibri" pitchFamily="34" charset="0"/>
              </a:rPr>
              <a:t>	4.3  Posología,  forma de preparación y administración, </a:t>
            </a:r>
          </a:p>
          <a:p>
            <a:r>
              <a:rPr lang="es-ES">
                <a:latin typeface="Calibri" pitchFamily="34" charset="0"/>
              </a:rPr>
              <a:t>	4.4  Utilización en poblaciones especiales, </a:t>
            </a:r>
          </a:p>
          <a:p>
            <a:r>
              <a:rPr lang="es-ES">
                <a:latin typeface="Calibri" pitchFamily="34" charset="0"/>
              </a:rPr>
              <a:t>	4.5 Farmacocinética, </a:t>
            </a:r>
          </a:p>
        </p:txBody>
      </p:sp>
      <p:sp>
        <p:nvSpPr>
          <p:cNvPr id="38914" name="1 CuadroTexto"/>
          <p:cNvSpPr txBox="1">
            <a:spLocks noChangeArrowheads="1"/>
          </p:cNvSpPr>
          <p:nvPr/>
        </p:nvSpPr>
        <p:spPr bwMode="auto">
          <a:xfrm rot="-5400000">
            <a:off x="-1389856" y="2874169"/>
            <a:ext cx="3241675" cy="461963"/>
          </a:xfrm>
          <a:prstGeom prst="rect">
            <a:avLst/>
          </a:prstGeom>
          <a:solidFill>
            <a:srgbClr val="FFFF00"/>
          </a:solidFill>
          <a:ln w="9525">
            <a:noFill/>
            <a:miter lim="800000"/>
            <a:headEnd/>
            <a:tailEnd/>
          </a:ln>
        </p:spPr>
        <p:txBody>
          <a:bodyPr>
            <a:spAutoFit/>
          </a:bodyPr>
          <a:lstStyle/>
          <a:p>
            <a:pPr algn="ctr"/>
            <a:r>
              <a:rPr lang="es-ES" sz="2400">
                <a:latin typeface="Calibri" pitchFamily="34" charset="0"/>
              </a:rPr>
              <a:t>GENERALIDADES</a:t>
            </a: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p:cNvSpPr>
          <p:nvPr>
            <p:ph type="title" idx="4294967295"/>
          </p:nvPr>
        </p:nvSpPr>
        <p:spPr/>
        <p:txBody>
          <a:bodyPr/>
          <a:lstStyle/>
          <a:p>
            <a:endParaRPr lang="es-ES" smtClean="0"/>
          </a:p>
        </p:txBody>
      </p:sp>
      <p:sp>
        <p:nvSpPr>
          <p:cNvPr id="10242" name="Rectangle 3"/>
          <p:cNvSpPr>
            <a:spLocks noGrp="1"/>
          </p:cNvSpPr>
          <p:nvPr>
            <p:ph type="body" idx="4294967295"/>
          </p:nvPr>
        </p:nvSpPr>
        <p:spPr/>
        <p:txBody>
          <a:bodyPr/>
          <a:lstStyle/>
          <a:p>
            <a:endParaRPr lang="es-ES" smtClean="0"/>
          </a:p>
        </p:txBody>
      </p:sp>
      <p:pic>
        <p:nvPicPr>
          <p:cNvPr id="10243" name="Picture 5" descr="ANd9GcTMfeC0nc1Lp9_kw1K9z499gUkt_J_mbB77axxRLUOuQdYdWk9n6Q"/>
          <p:cNvPicPr>
            <a:picLocks noChangeAspect="1" noChangeArrowheads="1"/>
          </p:cNvPicPr>
          <p:nvPr/>
        </p:nvPicPr>
        <p:blipFill>
          <a:blip r:embed="rId2"/>
          <a:srcRect/>
          <a:stretch>
            <a:fillRect/>
          </a:stretch>
        </p:blipFill>
        <p:spPr bwMode="auto">
          <a:xfrm>
            <a:off x="2555875" y="404813"/>
            <a:ext cx="3021013" cy="5229225"/>
          </a:xfrm>
          <a:prstGeom prst="rect">
            <a:avLst/>
          </a:prstGeom>
          <a:noFill/>
          <a:ln w="9525">
            <a:noFill/>
            <a:miter lim="800000"/>
            <a:headEnd/>
            <a:tailEnd/>
          </a:ln>
        </p:spPr>
      </p:pic>
      <p:sp>
        <p:nvSpPr>
          <p:cNvPr id="130054" name="Rectangle 6"/>
          <p:cNvSpPr>
            <a:spLocks noChangeArrowheads="1"/>
          </p:cNvSpPr>
          <p:nvPr/>
        </p:nvSpPr>
        <p:spPr bwMode="auto">
          <a:xfrm>
            <a:off x="1547813" y="5949950"/>
            <a:ext cx="4994275" cy="366713"/>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wrap="none" anchor="ctr">
            <a:spAutoFit/>
          </a:bodyPr>
          <a:lstStyle/>
          <a:p>
            <a:pPr>
              <a:defRPr/>
            </a:pPr>
            <a:r>
              <a:rPr lang="es-ES"/>
              <a:t>"</a:t>
            </a:r>
            <a:r>
              <a:rPr lang="es-ES" i="1"/>
              <a:t>too much change in too short a period of time</a:t>
            </a:r>
            <a:r>
              <a:rPr lang="es-ES"/>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1 Imagen" descr="Druf.jpg"/>
          <p:cNvPicPr>
            <a:picLocks noChangeAspect="1"/>
          </p:cNvPicPr>
          <p:nvPr/>
        </p:nvPicPr>
        <p:blipFill>
          <a:blip r:embed="rId2"/>
          <a:srcRect/>
          <a:stretch>
            <a:fillRect/>
          </a:stretch>
        </p:blipFill>
        <p:spPr bwMode="auto">
          <a:xfrm>
            <a:off x="0" y="0"/>
            <a:ext cx="10323513" cy="6858000"/>
          </a:xfrm>
          <a:prstGeom prst="rect">
            <a:avLst/>
          </a:prstGeom>
          <a:noFill/>
          <a:ln w="9525">
            <a:noFill/>
            <a:miter lim="800000"/>
            <a:headEnd/>
            <a:tailEnd/>
          </a:ln>
        </p:spPr>
      </p:pic>
      <p:sp>
        <p:nvSpPr>
          <p:cNvPr id="3" name="2 CuadroTexto"/>
          <p:cNvSpPr txBox="1"/>
          <p:nvPr/>
        </p:nvSpPr>
        <p:spPr>
          <a:xfrm>
            <a:off x="468313" y="1412875"/>
            <a:ext cx="3816350" cy="923925"/>
          </a:xfrm>
          <a:prstGeom prst="rect">
            <a:avLst/>
          </a:prstGeom>
          <a:noFill/>
        </p:spPr>
        <p:txBody>
          <a:bodyPr>
            <a:spAutoFit/>
          </a:bodyPr>
          <a:lstStyle/>
          <a:p>
            <a:pPr>
              <a:defRPr/>
            </a:pPr>
            <a:r>
              <a:rPr lang="es-ES" sz="5400" dirty="0">
                <a:latin typeface="+mn-lt"/>
              </a:rPr>
              <a:t>El fármaco</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1 CuadroTexto"/>
          <p:cNvSpPr txBox="1">
            <a:spLocks noChangeArrowheads="1"/>
          </p:cNvSpPr>
          <p:nvPr/>
        </p:nvSpPr>
        <p:spPr bwMode="auto">
          <a:xfrm>
            <a:off x="611188" y="476250"/>
            <a:ext cx="7848600" cy="5356225"/>
          </a:xfrm>
          <a:prstGeom prst="rect">
            <a:avLst/>
          </a:prstGeom>
          <a:noFill/>
          <a:ln w="9525">
            <a:noFill/>
            <a:miter lim="800000"/>
            <a:headEnd/>
            <a:tailEnd/>
          </a:ln>
        </p:spPr>
        <p:txBody>
          <a:bodyPr>
            <a:spAutoFit/>
          </a:bodyPr>
          <a:lstStyle/>
          <a:p>
            <a:r>
              <a:rPr lang="es-ES" b="1">
                <a:latin typeface="Calibri" pitchFamily="34" charset="0"/>
              </a:rPr>
              <a:t>1.-IDENTIFICACIÓN DEL FÁRMACO Y AUTORES DEL INFORME, 32</a:t>
            </a:r>
          </a:p>
          <a:p>
            <a:r>
              <a:rPr lang="es-ES" b="1">
                <a:latin typeface="Calibri" pitchFamily="34" charset="0"/>
              </a:rPr>
              <a:t> </a:t>
            </a:r>
          </a:p>
          <a:p>
            <a:r>
              <a:rPr lang="es-ES" b="1">
                <a:latin typeface="Calibri" pitchFamily="34" charset="0"/>
              </a:rPr>
              <a:t>2.-SOLICITUD Y DATOS DEL PROCESO DE EVALUACION, 34</a:t>
            </a:r>
          </a:p>
          <a:p>
            <a:r>
              <a:rPr lang="es-ES" b="1">
                <a:latin typeface="Calibri" pitchFamily="34" charset="0"/>
              </a:rPr>
              <a:t> </a:t>
            </a:r>
          </a:p>
          <a:p>
            <a:r>
              <a:rPr lang="es-ES" b="1">
                <a:solidFill>
                  <a:srgbClr val="FF0000"/>
                </a:solidFill>
                <a:latin typeface="Calibri" pitchFamily="34" charset="0"/>
              </a:rPr>
              <a:t>3.- AREA DESCRIPTIVA </a:t>
            </a:r>
            <a:r>
              <a:rPr lang="es-ES" b="1">
                <a:latin typeface="Calibri" pitchFamily="34" charset="0"/>
              </a:rPr>
              <a:t>DEL MEDICAMENTO Y </a:t>
            </a:r>
            <a:r>
              <a:rPr lang="es-ES" b="1">
                <a:solidFill>
                  <a:srgbClr val="FF0000"/>
                </a:solidFill>
                <a:latin typeface="Calibri" pitchFamily="34" charset="0"/>
              </a:rPr>
              <a:t>DEL PROBLEMA DE SALUD</a:t>
            </a:r>
            <a:r>
              <a:rPr lang="es-ES" b="1">
                <a:latin typeface="Calibri" pitchFamily="34" charset="0"/>
              </a:rPr>
              <a:t>, 35 </a:t>
            </a:r>
          </a:p>
          <a:p>
            <a:r>
              <a:rPr lang="es-ES">
                <a:latin typeface="Calibri" pitchFamily="34" charset="0"/>
              </a:rPr>
              <a:t>	3.1 Área descriptiva del medicamento, </a:t>
            </a:r>
          </a:p>
          <a:p>
            <a:r>
              <a:rPr lang="es-ES">
                <a:latin typeface="Calibri" pitchFamily="34" charset="0"/>
              </a:rPr>
              <a:t>	</a:t>
            </a:r>
            <a:r>
              <a:rPr lang="es-ES">
                <a:solidFill>
                  <a:srgbClr val="FF0000"/>
                </a:solidFill>
                <a:latin typeface="Calibri" pitchFamily="34" charset="0"/>
              </a:rPr>
              <a:t>3.2 Área descriptiva del problema de salud, </a:t>
            </a:r>
          </a:p>
          <a:p>
            <a:r>
              <a:rPr lang="es-ES">
                <a:solidFill>
                  <a:srgbClr val="FF0000"/>
                </a:solidFill>
                <a:latin typeface="Calibri" pitchFamily="34" charset="0"/>
              </a:rPr>
              <a:t>		3.2.a Descripción estructurada del problema de salud,</a:t>
            </a:r>
          </a:p>
          <a:p>
            <a:r>
              <a:rPr lang="es-ES">
                <a:solidFill>
                  <a:srgbClr val="FF0000"/>
                </a:solidFill>
                <a:latin typeface="Calibri" pitchFamily="34" charset="0"/>
              </a:rPr>
              <a:t>		3.2.b Tratamiento actual de la enfermedad: evidencias, </a:t>
            </a:r>
          </a:p>
          <a:p>
            <a:r>
              <a:rPr lang="es-ES">
                <a:latin typeface="Calibri" pitchFamily="34" charset="0"/>
              </a:rPr>
              <a:t>	3.3  Características comparadas con otros medicamentos con la misma indicación disponibles en el Hospital, </a:t>
            </a:r>
            <a:endParaRPr lang="es-ES" b="1">
              <a:latin typeface="Calibri" pitchFamily="34" charset="0"/>
            </a:endParaRPr>
          </a:p>
          <a:p>
            <a:r>
              <a:rPr lang="es-ES">
                <a:latin typeface="Calibri" pitchFamily="34" charset="0"/>
              </a:rPr>
              <a:t>	3.4. Características de otras opciones terapéuticas no medicamentosas, </a:t>
            </a:r>
          </a:p>
          <a:p>
            <a:r>
              <a:rPr lang="es-ES" b="1">
                <a:latin typeface="Calibri" pitchFamily="34" charset="0"/>
              </a:rPr>
              <a:t> </a:t>
            </a:r>
            <a:endParaRPr lang="es-ES">
              <a:latin typeface="Calibri" pitchFamily="34" charset="0"/>
            </a:endParaRPr>
          </a:p>
          <a:p>
            <a:r>
              <a:rPr lang="es-ES" b="1">
                <a:latin typeface="Calibri" pitchFamily="34" charset="0"/>
              </a:rPr>
              <a:t>4.- AREA DE ACCION FARMACOLÓGICA, 40</a:t>
            </a:r>
            <a:endParaRPr lang="es-ES">
              <a:latin typeface="Calibri" pitchFamily="34" charset="0"/>
            </a:endParaRPr>
          </a:p>
          <a:p>
            <a:r>
              <a:rPr lang="es-ES">
                <a:latin typeface="Calibri" pitchFamily="34" charset="0"/>
              </a:rPr>
              <a:t>	4.1 Mecanismo de acción, </a:t>
            </a:r>
          </a:p>
          <a:p>
            <a:r>
              <a:rPr lang="es-ES">
                <a:latin typeface="Calibri" pitchFamily="34" charset="0"/>
              </a:rPr>
              <a:t>	4.2 Indicaciones clínicas formalmente aprobadas y fecha de aprobación, </a:t>
            </a:r>
          </a:p>
          <a:p>
            <a:r>
              <a:rPr lang="es-ES">
                <a:latin typeface="Calibri" pitchFamily="34" charset="0"/>
              </a:rPr>
              <a:t>	4.3  Posología,  forma de preparación y administración, </a:t>
            </a:r>
          </a:p>
          <a:p>
            <a:r>
              <a:rPr lang="es-ES">
                <a:latin typeface="Calibri" pitchFamily="34" charset="0"/>
              </a:rPr>
              <a:t>	4.4  Utilización en poblaciones especiales, </a:t>
            </a:r>
          </a:p>
          <a:p>
            <a:r>
              <a:rPr lang="es-ES">
                <a:latin typeface="Calibri" pitchFamily="34" charset="0"/>
              </a:rPr>
              <a:t>	4.5 Farmacocinética, </a:t>
            </a:r>
          </a:p>
        </p:txBody>
      </p:sp>
      <p:sp>
        <p:nvSpPr>
          <p:cNvPr id="40962" name="1 CuadroTexto"/>
          <p:cNvSpPr txBox="1">
            <a:spLocks noChangeArrowheads="1"/>
          </p:cNvSpPr>
          <p:nvPr/>
        </p:nvSpPr>
        <p:spPr bwMode="auto">
          <a:xfrm rot="-5400000">
            <a:off x="-1389856" y="2874169"/>
            <a:ext cx="3241675" cy="461963"/>
          </a:xfrm>
          <a:prstGeom prst="rect">
            <a:avLst/>
          </a:prstGeom>
          <a:solidFill>
            <a:srgbClr val="FFFF00"/>
          </a:solidFill>
          <a:ln w="9525">
            <a:noFill/>
            <a:miter lim="800000"/>
            <a:headEnd/>
            <a:tailEnd/>
          </a:ln>
        </p:spPr>
        <p:txBody>
          <a:bodyPr>
            <a:spAutoFit/>
          </a:bodyPr>
          <a:lstStyle/>
          <a:p>
            <a:pPr algn="ctr"/>
            <a:r>
              <a:rPr lang="es-ES" sz="2400">
                <a:latin typeface="Calibri" pitchFamily="34" charset="0"/>
              </a:rPr>
              <a:t>GENERALIDADES</a:t>
            </a: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p:cNvPicPr>
            <a:picLocks noChangeAspect="1" noChangeArrowheads="1"/>
          </p:cNvPicPr>
          <p:nvPr/>
        </p:nvPicPr>
        <p:blipFill>
          <a:blip r:embed="rId2"/>
          <a:srcRect b="81146"/>
          <a:stretch>
            <a:fillRect/>
          </a:stretch>
        </p:blipFill>
        <p:spPr bwMode="auto">
          <a:xfrm>
            <a:off x="539750" y="476250"/>
            <a:ext cx="8424863" cy="188913"/>
          </a:xfrm>
          <a:prstGeom prst="rect">
            <a:avLst/>
          </a:prstGeom>
          <a:noFill/>
          <a:ln w="9525">
            <a:noFill/>
            <a:miter lim="800000"/>
            <a:headEnd/>
            <a:tailEnd/>
          </a:ln>
        </p:spPr>
      </p:pic>
      <p:sp>
        <p:nvSpPr>
          <p:cNvPr id="43010" name="1 CuadroTexto"/>
          <p:cNvSpPr txBox="1">
            <a:spLocks noChangeArrowheads="1"/>
          </p:cNvSpPr>
          <p:nvPr/>
        </p:nvSpPr>
        <p:spPr bwMode="auto">
          <a:xfrm rot="-5400000">
            <a:off x="-1389856" y="2874169"/>
            <a:ext cx="3241675" cy="461963"/>
          </a:xfrm>
          <a:prstGeom prst="rect">
            <a:avLst/>
          </a:prstGeom>
          <a:solidFill>
            <a:srgbClr val="FFFF00"/>
          </a:solidFill>
          <a:ln w="9525">
            <a:noFill/>
            <a:miter lim="800000"/>
            <a:headEnd/>
            <a:tailEnd/>
          </a:ln>
        </p:spPr>
        <p:txBody>
          <a:bodyPr>
            <a:spAutoFit/>
          </a:bodyPr>
          <a:lstStyle/>
          <a:p>
            <a:pPr algn="ctr"/>
            <a:r>
              <a:rPr lang="es-ES" sz="2400">
                <a:latin typeface="Calibri" pitchFamily="34" charset="0"/>
              </a:rPr>
              <a:t>GENERALIDADES</a:t>
            </a:r>
          </a:p>
        </p:txBody>
      </p:sp>
      <p:pic>
        <p:nvPicPr>
          <p:cNvPr id="43011" name="Picture 5"/>
          <p:cNvPicPr>
            <a:picLocks noChangeAspect="1" noChangeArrowheads="1"/>
          </p:cNvPicPr>
          <p:nvPr/>
        </p:nvPicPr>
        <p:blipFill>
          <a:blip r:embed="rId3"/>
          <a:srcRect/>
          <a:stretch>
            <a:fillRect/>
          </a:stretch>
        </p:blipFill>
        <p:spPr bwMode="auto">
          <a:xfrm>
            <a:off x="468313" y="765175"/>
            <a:ext cx="8675687" cy="5226050"/>
          </a:xfrm>
          <a:prstGeom prst="rect">
            <a:avLst/>
          </a:prstGeom>
          <a:noFill/>
          <a:ln w="9525">
            <a:noFill/>
            <a:miter lim="800000"/>
            <a:headEnd/>
            <a:tailEnd/>
          </a:ln>
        </p:spPr>
      </p:pic>
      <p:sp>
        <p:nvSpPr>
          <p:cNvPr id="13" name="12 Flecha izquierda"/>
          <p:cNvSpPr/>
          <p:nvPr/>
        </p:nvSpPr>
        <p:spPr>
          <a:xfrm>
            <a:off x="3132138" y="2420938"/>
            <a:ext cx="719137" cy="3603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14" name="13 Flecha izquierda"/>
          <p:cNvSpPr/>
          <p:nvPr/>
        </p:nvSpPr>
        <p:spPr>
          <a:xfrm>
            <a:off x="5795963" y="4652963"/>
            <a:ext cx="720725" cy="3603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CuadroTexto"/>
          <p:cNvSpPr txBox="1">
            <a:spLocks noChangeArrowheads="1"/>
          </p:cNvSpPr>
          <p:nvPr/>
        </p:nvSpPr>
        <p:spPr bwMode="auto">
          <a:xfrm>
            <a:off x="755650" y="404813"/>
            <a:ext cx="7632700" cy="5632450"/>
          </a:xfrm>
          <a:prstGeom prst="rect">
            <a:avLst/>
          </a:prstGeom>
          <a:noFill/>
          <a:ln w="9525">
            <a:noFill/>
            <a:miter lim="800000"/>
            <a:headEnd/>
            <a:tailEnd/>
          </a:ln>
        </p:spPr>
        <p:txBody>
          <a:bodyPr>
            <a:spAutoFit/>
          </a:bodyPr>
          <a:lstStyle/>
          <a:p>
            <a:r>
              <a:rPr lang="es-ES" b="1">
                <a:latin typeface="Calibri" pitchFamily="34" charset="0"/>
              </a:rPr>
              <a:t>5.- EVALUACIÓN DELA EFICACIA, 41</a:t>
            </a:r>
          </a:p>
          <a:p>
            <a:r>
              <a:rPr lang="es-ES">
                <a:latin typeface="Calibri" pitchFamily="34" charset="0"/>
              </a:rPr>
              <a:t>5.1.a Ensayos clínicos disponibles para la indicación clínica evaluada, </a:t>
            </a:r>
          </a:p>
          <a:p>
            <a:endParaRPr lang="es-ES">
              <a:latin typeface="Calibri" pitchFamily="34" charset="0"/>
            </a:endParaRPr>
          </a:p>
          <a:p>
            <a:r>
              <a:rPr lang="es-ES">
                <a:latin typeface="Calibri" pitchFamily="34" charset="0"/>
              </a:rPr>
              <a:t>5.1.b Variables utilizadas en los ensayos, </a:t>
            </a:r>
          </a:p>
          <a:p>
            <a:endParaRPr lang="es-ES">
              <a:latin typeface="Calibri" pitchFamily="34" charset="0"/>
            </a:endParaRPr>
          </a:p>
          <a:p>
            <a:r>
              <a:rPr lang="es-ES">
                <a:latin typeface="Calibri" pitchFamily="34" charset="0"/>
              </a:rPr>
              <a:t>5.2.a Resultados de los ensayos clínicos</a:t>
            </a:r>
            <a:r>
              <a:rPr lang="es-ES_tradnl">
                <a:latin typeface="Calibri" pitchFamily="34" charset="0"/>
              </a:rPr>
              <a:t>, </a:t>
            </a:r>
            <a:endParaRPr lang="es-ES">
              <a:latin typeface="Calibri" pitchFamily="34" charset="0"/>
            </a:endParaRPr>
          </a:p>
          <a:p>
            <a:endParaRPr lang="es-ES">
              <a:latin typeface="Calibri" pitchFamily="34" charset="0"/>
            </a:endParaRPr>
          </a:p>
          <a:p>
            <a:r>
              <a:rPr lang="es-ES">
                <a:latin typeface="Calibri" pitchFamily="34" charset="0"/>
              </a:rPr>
              <a:t>5.2.b Evaluación de la validez y de la utilidad práctica de los resultado, </a:t>
            </a:r>
          </a:p>
          <a:p>
            <a:endParaRPr lang="es-ES_tradnl">
              <a:latin typeface="Calibri" pitchFamily="34" charset="0"/>
            </a:endParaRPr>
          </a:p>
          <a:p>
            <a:r>
              <a:rPr lang="es-ES_tradnl">
                <a:latin typeface="Calibri" pitchFamily="34" charset="0"/>
              </a:rPr>
              <a:t>1-Validez interna. Limitaciones de diseño y/o comentarios, </a:t>
            </a:r>
            <a:endParaRPr lang="es-ES">
              <a:latin typeface="Calibri" pitchFamily="34" charset="0"/>
            </a:endParaRPr>
          </a:p>
          <a:p>
            <a:r>
              <a:rPr lang="es-ES_tradnl">
                <a:latin typeface="Calibri" pitchFamily="34" charset="0"/>
              </a:rPr>
              <a:t>2-Aplicabilidad del ensayo a la práctica del hospital, </a:t>
            </a:r>
            <a:endParaRPr lang="es-ES">
              <a:latin typeface="Calibri" pitchFamily="34" charset="0"/>
            </a:endParaRPr>
          </a:p>
          <a:p>
            <a:r>
              <a:rPr lang="es-ES">
                <a:latin typeface="Calibri" pitchFamily="34" charset="0"/>
              </a:rPr>
              <a:t>3-Relevancia clínica de los resultados, </a:t>
            </a:r>
          </a:p>
          <a:p>
            <a:endParaRPr lang="es-ES_tradnl">
              <a:latin typeface="Calibri" pitchFamily="34" charset="0"/>
            </a:endParaRPr>
          </a:p>
          <a:p>
            <a:r>
              <a:rPr lang="es-ES_tradnl">
                <a:latin typeface="Calibri" pitchFamily="34" charset="0"/>
              </a:rPr>
              <a:t>	1-Magnitud del efecto, evidencias de superioridad y relevancia clínica, </a:t>
            </a:r>
            <a:endParaRPr lang="es-ES">
              <a:latin typeface="Calibri" pitchFamily="34" charset="0"/>
            </a:endParaRPr>
          </a:p>
          <a:p>
            <a:r>
              <a:rPr lang="es-ES_tradnl">
                <a:latin typeface="Calibri" pitchFamily="34" charset="0"/>
              </a:rPr>
              <a:t>	2-Evidencias de equivalencia terapéutica,</a:t>
            </a:r>
            <a:endParaRPr lang="es-ES">
              <a:latin typeface="Calibri" pitchFamily="34" charset="0"/>
            </a:endParaRPr>
          </a:p>
          <a:p>
            <a:r>
              <a:rPr lang="es-ES_tradnl">
                <a:latin typeface="Calibri" pitchFamily="34" charset="0"/>
              </a:rPr>
              <a:t>	3-Alternativas Terapéuticas Equivalentes (ATE), </a:t>
            </a:r>
            <a:endParaRPr lang="es-ES">
              <a:latin typeface="Calibri" pitchFamily="34" charset="0"/>
            </a:endParaRPr>
          </a:p>
          <a:p>
            <a:endParaRPr lang="es-ES">
              <a:latin typeface="Calibri" pitchFamily="34" charset="0"/>
            </a:endParaRPr>
          </a:p>
          <a:p>
            <a:r>
              <a:rPr lang="es-ES">
                <a:latin typeface="Calibri" pitchFamily="34" charset="0"/>
              </a:rPr>
              <a:t>5.2. Evaluación de las pruebas de cribado utilizadas (farmacogenéticas, biomarcadores) </a:t>
            </a:r>
          </a:p>
          <a:p>
            <a:endParaRPr lang="es-ES">
              <a:latin typeface="Calibri" pitchFamily="34" charset="0"/>
            </a:endParaRPr>
          </a:p>
        </p:txBody>
      </p:sp>
      <p:sp>
        <p:nvSpPr>
          <p:cNvPr id="44034" name="1 CuadroTexto"/>
          <p:cNvSpPr txBox="1">
            <a:spLocks noChangeArrowheads="1"/>
          </p:cNvSpPr>
          <p:nvPr/>
        </p:nvSpPr>
        <p:spPr bwMode="auto">
          <a:xfrm rot="-5400000">
            <a:off x="-1389856" y="2874169"/>
            <a:ext cx="3241675" cy="461963"/>
          </a:xfrm>
          <a:prstGeom prst="rect">
            <a:avLst/>
          </a:prstGeom>
          <a:solidFill>
            <a:srgbClr val="FFC000"/>
          </a:solidFill>
          <a:ln w="9525">
            <a:noFill/>
            <a:miter lim="800000"/>
            <a:headEnd/>
            <a:tailEnd/>
          </a:ln>
        </p:spPr>
        <p:txBody>
          <a:bodyPr>
            <a:spAutoFit/>
          </a:bodyPr>
          <a:lstStyle/>
          <a:p>
            <a:pPr algn="ctr"/>
            <a:r>
              <a:rPr lang="es-ES" sz="2400">
                <a:latin typeface="Calibri" pitchFamily="34" charset="0"/>
              </a:rPr>
              <a:t>EFICACIA Y SEGURIDAD</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1 CuadroTexto"/>
          <p:cNvSpPr txBox="1">
            <a:spLocks noChangeArrowheads="1"/>
          </p:cNvSpPr>
          <p:nvPr/>
        </p:nvSpPr>
        <p:spPr bwMode="auto">
          <a:xfrm>
            <a:off x="755650" y="404813"/>
            <a:ext cx="7632700" cy="5584825"/>
          </a:xfrm>
          <a:prstGeom prst="rect">
            <a:avLst/>
          </a:prstGeom>
          <a:noFill/>
          <a:ln w="9525">
            <a:noFill/>
            <a:miter lim="800000"/>
            <a:headEnd/>
            <a:tailEnd/>
          </a:ln>
        </p:spPr>
        <p:txBody>
          <a:bodyPr>
            <a:spAutoFit/>
          </a:bodyPr>
          <a:lstStyle/>
          <a:p>
            <a:r>
              <a:rPr lang="es-ES" b="1">
                <a:latin typeface="Calibri" pitchFamily="34" charset="0"/>
              </a:rPr>
              <a:t>5.- EVALUACIÓN DELA EFICACIA, 41</a:t>
            </a:r>
          </a:p>
          <a:p>
            <a:r>
              <a:rPr lang="es-ES">
                <a:latin typeface="Calibri" pitchFamily="34" charset="0"/>
              </a:rPr>
              <a:t>5.1.a Ensayos clínicos disponibles para la indicación clínica evaluada, </a:t>
            </a:r>
          </a:p>
          <a:p>
            <a:endParaRPr lang="es-ES">
              <a:latin typeface="Calibri" pitchFamily="34" charset="0"/>
            </a:endParaRPr>
          </a:p>
          <a:p>
            <a:r>
              <a:rPr lang="es-ES" b="1">
                <a:solidFill>
                  <a:srgbClr val="FF0000"/>
                </a:solidFill>
                <a:latin typeface="Calibri" pitchFamily="34" charset="0"/>
              </a:rPr>
              <a:t>5.1.b Variables utilizadas en los ensayos,</a:t>
            </a:r>
            <a:r>
              <a:rPr lang="es-ES">
                <a:solidFill>
                  <a:srgbClr val="FF0000"/>
                </a:solidFill>
                <a:latin typeface="Calibri" pitchFamily="34" charset="0"/>
              </a:rPr>
              <a:t> </a:t>
            </a:r>
          </a:p>
          <a:p>
            <a:endParaRPr lang="es-ES">
              <a:latin typeface="Calibri" pitchFamily="34" charset="0"/>
            </a:endParaRPr>
          </a:p>
          <a:p>
            <a:r>
              <a:rPr lang="es-ES">
                <a:latin typeface="Calibri" pitchFamily="34" charset="0"/>
              </a:rPr>
              <a:t>5.2.a Resultados de los ensayos clínicos</a:t>
            </a:r>
            <a:r>
              <a:rPr lang="es-ES_tradnl">
                <a:latin typeface="Calibri" pitchFamily="34" charset="0"/>
              </a:rPr>
              <a:t>, </a:t>
            </a:r>
            <a:endParaRPr lang="es-ES">
              <a:latin typeface="Calibri" pitchFamily="34" charset="0"/>
            </a:endParaRPr>
          </a:p>
          <a:p>
            <a:endParaRPr lang="es-ES">
              <a:latin typeface="Calibri" pitchFamily="34" charset="0"/>
            </a:endParaRPr>
          </a:p>
          <a:p>
            <a:r>
              <a:rPr lang="es-ES">
                <a:latin typeface="Calibri" pitchFamily="34" charset="0"/>
              </a:rPr>
              <a:t>5.2.b Evaluación de la validez y de la utilidad práctica de los resultado, </a:t>
            </a:r>
          </a:p>
          <a:p>
            <a:endParaRPr lang="es-ES_tradnl">
              <a:latin typeface="Calibri" pitchFamily="34" charset="0"/>
            </a:endParaRPr>
          </a:p>
          <a:p>
            <a:r>
              <a:rPr lang="es-ES_tradnl">
                <a:latin typeface="Calibri" pitchFamily="34" charset="0"/>
              </a:rPr>
              <a:t>1-Validez interna. Limitaciones de diseño y/o comentarios, </a:t>
            </a:r>
            <a:endParaRPr lang="es-ES">
              <a:latin typeface="Calibri" pitchFamily="34" charset="0"/>
            </a:endParaRPr>
          </a:p>
          <a:p>
            <a:r>
              <a:rPr lang="es-ES_tradnl">
                <a:latin typeface="Calibri" pitchFamily="34" charset="0"/>
              </a:rPr>
              <a:t>2-Aplicabilidad del ensayo a la práctica del hospital, </a:t>
            </a:r>
            <a:endParaRPr lang="es-ES">
              <a:latin typeface="Calibri" pitchFamily="34" charset="0"/>
            </a:endParaRPr>
          </a:p>
          <a:p>
            <a:r>
              <a:rPr lang="es-ES">
                <a:latin typeface="Calibri" pitchFamily="34" charset="0"/>
              </a:rPr>
              <a:t>3-Relevancia clínica de los resultados, </a:t>
            </a:r>
          </a:p>
          <a:p>
            <a:endParaRPr lang="es-ES_tradnl">
              <a:latin typeface="Calibri" pitchFamily="34" charset="0"/>
            </a:endParaRPr>
          </a:p>
          <a:p>
            <a:r>
              <a:rPr lang="es-ES_tradnl">
                <a:latin typeface="Calibri" pitchFamily="34" charset="0"/>
              </a:rPr>
              <a:t>	1-Magnitud del efecto, evidencias de superioridad y relevancia clínica, </a:t>
            </a:r>
            <a:endParaRPr lang="es-ES">
              <a:latin typeface="Calibri" pitchFamily="34" charset="0"/>
            </a:endParaRPr>
          </a:p>
          <a:p>
            <a:r>
              <a:rPr lang="es-ES_tradnl">
                <a:latin typeface="Calibri" pitchFamily="34" charset="0"/>
              </a:rPr>
              <a:t>	2-Evidencias de equivalencia terapéutica,</a:t>
            </a:r>
            <a:endParaRPr lang="es-ES">
              <a:latin typeface="Calibri" pitchFamily="34" charset="0"/>
            </a:endParaRPr>
          </a:p>
          <a:p>
            <a:r>
              <a:rPr lang="es-ES_tradnl">
                <a:latin typeface="Calibri" pitchFamily="34" charset="0"/>
              </a:rPr>
              <a:t>	3-Alternativas Terapéuticas Equivalentes (ATE), </a:t>
            </a:r>
            <a:endParaRPr lang="es-ES">
              <a:latin typeface="Calibri" pitchFamily="34" charset="0"/>
            </a:endParaRPr>
          </a:p>
          <a:p>
            <a:endParaRPr lang="es-ES">
              <a:latin typeface="Calibri" pitchFamily="34" charset="0"/>
            </a:endParaRPr>
          </a:p>
          <a:p>
            <a:r>
              <a:rPr lang="es-ES">
                <a:latin typeface="Calibri" pitchFamily="34" charset="0"/>
              </a:rPr>
              <a:t>5.2. Evaluación de las pruebas de cribado utilizadas (farmacogenéticas, biomarcadores) </a:t>
            </a:r>
          </a:p>
          <a:p>
            <a:endParaRPr lang="es-ES">
              <a:latin typeface="Calibri" pitchFamily="34" charset="0"/>
            </a:endParaRPr>
          </a:p>
        </p:txBody>
      </p:sp>
      <p:sp>
        <p:nvSpPr>
          <p:cNvPr id="45058" name="1 CuadroTexto"/>
          <p:cNvSpPr txBox="1">
            <a:spLocks noChangeArrowheads="1"/>
          </p:cNvSpPr>
          <p:nvPr/>
        </p:nvSpPr>
        <p:spPr bwMode="auto">
          <a:xfrm rot="-5400000">
            <a:off x="-1389856" y="2874169"/>
            <a:ext cx="3241675" cy="461963"/>
          </a:xfrm>
          <a:prstGeom prst="rect">
            <a:avLst/>
          </a:prstGeom>
          <a:solidFill>
            <a:srgbClr val="FFC000"/>
          </a:solidFill>
          <a:ln w="9525">
            <a:noFill/>
            <a:miter lim="800000"/>
            <a:headEnd/>
            <a:tailEnd/>
          </a:ln>
        </p:spPr>
        <p:txBody>
          <a:bodyPr>
            <a:spAutoFit/>
          </a:bodyPr>
          <a:lstStyle/>
          <a:p>
            <a:pPr algn="ctr"/>
            <a:r>
              <a:rPr lang="es-ES" sz="2400">
                <a:latin typeface="Calibri" pitchFamily="34" charset="0"/>
              </a:rPr>
              <a:t>EFICACIA Y SEGURIDAD</a:t>
            </a: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p:cNvSpPr>
          <p:nvPr>
            <p:ph type="title" idx="4294967295"/>
          </p:nvPr>
        </p:nvSpPr>
        <p:spPr/>
        <p:txBody>
          <a:bodyPr/>
          <a:lstStyle/>
          <a:p>
            <a:r>
              <a:rPr lang="es-ES" sz="4000" smtClean="0"/>
              <a:t>¿En los EECC en oncohematología cuál es la variable de elección?</a:t>
            </a:r>
          </a:p>
        </p:txBody>
      </p:sp>
      <p:sp>
        <p:nvSpPr>
          <p:cNvPr id="46082" name="Rectangle 3"/>
          <p:cNvSpPr>
            <a:spLocks/>
          </p:cNvSpPr>
          <p:nvPr/>
        </p:nvSpPr>
        <p:spPr bwMode="auto">
          <a:xfrm>
            <a:off x="457200" y="1600200"/>
            <a:ext cx="8229600" cy="4525963"/>
          </a:xfrm>
          <a:prstGeom prst="rect">
            <a:avLst/>
          </a:prstGeom>
          <a:noFill/>
          <a:ln w="9525">
            <a:noFill/>
            <a:miter lim="800000"/>
            <a:headEnd/>
            <a:tailEnd/>
          </a:ln>
        </p:spPr>
        <p:txBody>
          <a:bodyPr/>
          <a:lstStyle/>
          <a:p>
            <a:pPr marL="342900" indent="-342900" eaLnBrk="0" hangingPunct="0">
              <a:spcBef>
                <a:spcPct val="20000"/>
              </a:spcBef>
              <a:buFont typeface="Arial" charset="0"/>
              <a:buNone/>
            </a:pPr>
            <a:r>
              <a:rPr lang="es-ES" sz="3200"/>
              <a:t>a. SG</a:t>
            </a:r>
          </a:p>
          <a:p>
            <a:pPr marL="342900" indent="-342900" eaLnBrk="0" hangingPunct="0">
              <a:spcBef>
                <a:spcPct val="20000"/>
              </a:spcBef>
              <a:buFont typeface="Arial" charset="0"/>
              <a:buNone/>
            </a:pPr>
            <a:endParaRPr lang="es-ES" sz="3200"/>
          </a:p>
          <a:p>
            <a:pPr marL="342900" indent="-342900" eaLnBrk="0" hangingPunct="0">
              <a:spcBef>
                <a:spcPct val="20000"/>
              </a:spcBef>
              <a:buFont typeface="Arial" charset="0"/>
              <a:buNone/>
            </a:pPr>
            <a:r>
              <a:rPr lang="es-ES" sz="3200"/>
              <a:t>b. SLP</a:t>
            </a:r>
          </a:p>
          <a:p>
            <a:pPr marL="342900" indent="-342900" eaLnBrk="0" hangingPunct="0">
              <a:spcBef>
                <a:spcPct val="20000"/>
              </a:spcBef>
              <a:buFont typeface="Arial" charset="0"/>
              <a:buNone/>
            </a:pPr>
            <a:endParaRPr lang="es-ES" sz="3200"/>
          </a:p>
          <a:p>
            <a:pPr marL="342900" indent="-342900" eaLnBrk="0" hangingPunct="0">
              <a:spcBef>
                <a:spcPct val="20000"/>
              </a:spcBef>
              <a:buFont typeface="Arial" charset="0"/>
              <a:buNone/>
            </a:pPr>
            <a:r>
              <a:rPr lang="es-ES" sz="3200"/>
              <a:t>c. RC</a:t>
            </a:r>
          </a:p>
          <a:p>
            <a:pPr marL="342900" indent="-342900" eaLnBrk="0" hangingPunct="0">
              <a:spcBef>
                <a:spcPct val="20000"/>
              </a:spcBef>
              <a:buFont typeface="Arial" charset="0"/>
              <a:buNone/>
            </a:pPr>
            <a:endParaRPr lang="es-ES" sz="3200"/>
          </a:p>
          <a:p>
            <a:pPr marL="342900" indent="-342900" eaLnBrk="0" hangingPunct="0">
              <a:spcBef>
                <a:spcPct val="20000"/>
              </a:spcBef>
              <a:buFont typeface="Arial" charset="0"/>
              <a:buNone/>
            </a:pPr>
            <a:r>
              <a:rPr lang="es-ES" sz="3200"/>
              <a:t>d. HR</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1 CuadroTexto"/>
          <p:cNvSpPr txBox="1">
            <a:spLocks noChangeArrowheads="1"/>
          </p:cNvSpPr>
          <p:nvPr/>
        </p:nvSpPr>
        <p:spPr bwMode="auto">
          <a:xfrm rot="-5400000">
            <a:off x="-1389856" y="2874169"/>
            <a:ext cx="3241675" cy="461963"/>
          </a:xfrm>
          <a:prstGeom prst="rect">
            <a:avLst/>
          </a:prstGeom>
          <a:solidFill>
            <a:srgbClr val="FFC000"/>
          </a:solidFill>
          <a:ln w="9525">
            <a:noFill/>
            <a:miter lim="800000"/>
            <a:headEnd/>
            <a:tailEnd/>
          </a:ln>
        </p:spPr>
        <p:txBody>
          <a:bodyPr>
            <a:spAutoFit/>
          </a:bodyPr>
          <a:lstStyle/>
          <a:p>
            <a:pPr algn="ctr"/>
            <a:r>
              <a:rPr lang="es-ES" sz="2400">
                <a:latin typeface="Calibri" pitchFamily="34" charset="0"/>
              </a:rPr>
              <a:t>EFICACIA Y SEGURIDAD</a:t>
            </a:r>
          </a:p>
        </p:txBody>
      </p:sp>
      <p:graphicFrame>
        <p:nvGraphicFramePr>
          <p:cNvPr id="11" name="10 Diagrama"/>
          <p:cNvGraphicFramePr/>
          <p:nvPr/>
        </p:nvGraphicFramePr>
        <p:xfrm>
          <a:off x="654993" y="266030"/>
          <a:ext cx="8136904" cy="5733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idx="4294967295"/>
          </p:nvPr>
        </p:nvSpPr>
        <p:spPr/>
        <p:txBody>
          <a:bodyPr/>
          <a:lstStyle/>
          <a:p>
            <a:pPr eaLnBrk="1" hangingPunct="1"/>
            <a:endParaRPr lang="es-ES" smtClean="0">
              <a:latin typeface="Calibri" pitchFamily="34" charset="0"/>
            </a:endParaRPr>
          </a:p>
        </p:txBody>
      </p:sp>
      <p:sp>
        <p:nvSpPr>
          <p:cNvPr id="48130" name="Rectangle 3"/>
          <p:cNvSpPr>
            <a:spLocks noGrp="1" noChangeArrowheads="1"/>
          </p:cNvSpPr>
          <p:nvPr>
            <p:ph type="body" idx="4294967295"/>
          </p:nvPr>
        </p:nvSpPr>
        <p:spPr/>
        <p:txBody>
          <a:bodyPr/>
          <a:lstStyle/>
          <a:p>
            <a:pPr eaLnBrk="1" hangingPunct="1"/>
            <a:endParaRPr lang="es-ES" smtClean="0">
              <a:latin typeface="Calibri" pitchFamily="34" charset="0"/>
            </a:endParaRPr>
          </a:p>
        </p:txBody>
      </p:sp>
      <p:pic>
        <p:nvPicPr>
          <p:cNvPr id="48131" name="Picture 4" descr="simplicity"/>
          <p:cNvPicPr>
            <a:picLocks noChangeAspect="1" noChangeArrowheads="1"/>
          </p:cNvPicPr>
          <p:nvPr/>
        </p:nvPicPr>
        <p:blipFill>
          <a:blip r:embed="rId2"/>
          <a:srcRect/>
          <a:stretch>
            <a:fillRect/>
          </a:stretch>
        </p:blipFill>
        <p:spPr bwMode="auto">
          <a:xfrm>
            <a:off x="-180975" y="0"/>
            <a:ext cx="9324975" cy="68580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1 CuadroTexto"/>
          <p:cNvSpPr txBox="1">
            <a:spLocks noChangeArrowheads="1"/>
          </p:cNvSpPr>
          <p:nvPr/>
        </p:nvSpPr>
        <p:spPr bwMode="auto">
          <a:xfrm>
            <a:off x="755650" y="404813"/>
            <a:ext cx="7632700" cy="5632450"/>
          </a:xfrm>
          <a:prstGeom prst="rect">
            <a:avLst/>
          </a:prstGeom>
          <a:noFill/>
          <a:ln w="9525">
            <a:noFill/>
            <a:miter lim="800000"/>
            <a:headEnd/>
            <a:tailEnd/>
          </a:ln>
        </p:spPr>
        <p:txBody>
          <a:bodyPr>
            <a:spAutoFit/>
          </a:bodyPr>
          <a:lstStyle/>
          <a:p>
            <a:r>
              <a:rPr lang="es-ES">
                <a:latin typeface="Calibri" pitchFamily="34" charset="0"/>
              </a:rPr>
              <a:t>5.3 Revisiones sistemáticas publicadas, comparaciones indirectas y sus conclusiones, </a:t>
            </a:r>
          </a:p>
          <a:p>
            <a:pPr lvl="1"/>
            <a:r>
              <a:rPr lang="es-ES">
                <a:latin typeface="Calibri" pitchFamily="34" charset="0"/>
              </a:rPr>
              <a:t>5.3.a Revisiones sistemáticas publicadas, </a:t>
            </a:r>
          </a:p>
          <a:p>
            <a:pPr lvl="1"/>
            <a:r>
              <a:rPr lang="es-ES">
                <a:latin typeface="Calibri" pitchFamily="34" charset="0"/>
              </a:rPr>
              <a:t>5.3.b Comparaciones indirectas, </a:t>
            </a:r>
          </a:p>
          <a:p>
            <a:pPr lvl="1"/>
            <a:r>
              <a:rPr lang="es-ES">
                <a:latin typeface="Calibri" pitchFamily="34" charset="0"/>
              </a:rPr>
              <a:t>5.3.b.1 Comparaciones indirectas publicadas, </a:t>
            </a:r>
          </a:p>
          <a:p>
            <a:pPr lvl="1"/>
            <a:r>
              <a:rPr lang="es-ES">
                <a:latin typeface="Calibri" pitchFamily="34" charset="0"/>
              </a:rPr>
              <a:t>5.3.b.2 Comparaciones indirectas de elaboración propia, </a:t>
            </a:r>
          </a:p>
          <a:p>
            <a:r>
              <a:rPr lang="es-ES">
                <a:latin typeface="Calibri" pitchFamily="34" charset="0"/>
              </a:rPr>
              <a:t>	</a:t>
            </a:r>
          </a:p>
          <a:p>
            <a:r>
              <a:rPr lang="es-ES">
                <a:latin typeface="Calibri" pitchFamily="34" charset="0"/>
              </a:rPr>
              <a:t> 5.4 Evaluación de fuentes secundarias</a:t>
            </a:r>
            <a:r>
              <a:rPr lang="es-ES_tradnl">
                <a:latin typeface="Calibri" pitchFamily="34" charset="0"/>
              </a:rPr>
              <a:t>,</a:t>
            </a:r>
            <a:endParaRPr lang="es-ES">
              <a:latin typeface="Calibri" pitchFamily="34" charset="0"/>
            </a:endParaRPr>
          </a:p>
          <a:p>
            <a:pPr lvl="1"/>
            <a:r>
              <a:rPr lang="es-ES_tradnl">
                <a:latin typeface="Calibri" pitchFamily="34" charset="0"/>
              </a:rPr>
              <a:t>5.4.1 Guías de Práctica clínica</a:t>
            </a:r>
            <a:r>
              <a:rPr lang="es-ES">
                <a:latin typeface="Calibri" pitchFamily="34" charset="0"/>
              </a:rPr>
              <a:t> </a:t>
            </a:r>
          </a:p>
          <a:p>
            <a:pPr lvl="1"/>
            <a:r>
              <a:rPr lang="es-ES">
                <a:latin typeface="Calibri" pitchFamily="34" charset="0"/>
              </a:rPr>
              <a:t>5.4.2 Evaluaciones previas por organismos independientes</a:t>
            </a:r>
          </a:p>
          <a:p>
            <a:pPr lvl="1"/>
            <a:r>
              <a:rPr lang="es-ES">
                <a:latin typeface="Calibri" pitchFamily="34" charset="0"/>
              </a:rPr>
              <a:t>5.4.3 Opiniones de expertos </a:t>
            </a:r>
          </a:p>
          <a:p>
            <a:pPr lvl="1"/>
            <a:r>
              <a:rPr lang="es-ES">
                <a:latin typeface="Calibri" pitchFamily="34" charset="0"/>
              </a:rPr>
              <a:t>5.4.4 Otras fuentes</a:t>
            </a:r>
            <a:r>
              <a:rPr lang="es-ES" b="1">
                <a:latin typeface="Calibri" pitchFamily="34" charset="0"/>
              </a:rPr>
              <a:t>.</a:t>
            </a:r>
            <a:endParaRPr lang="es-ES">
              <a:latin typeface="Calibri" pitchFamily="34" charset="0"/>
            </a:endParaRPr>
          </a:p>
          <a:p>
            <a:r>
              <a:rPr lang="es-ES" b="1">
                <a:latin typeface="Calibri" pitchFamily="34" charset="0"/>
              </a:rPr>
              <a:t> </a:t>
            </a:r>
            <a:endParaRPr lang="es-ES">
              <a:latin typeface="Calibri" pitchFamily="34" charset="0"/>
            </a:endParaRPr>
          </a:p>
          <a:p>
            <a:r>
              <a:rPr lang="es-ES" b="1">
                <a:latin typeface="Calibri" pitchFamily="34" charset="0"/>
              </a:rPr>
              <a:t>6. EVALUACIÓN DE LA SEGURIDAD, 74</a:t>
            </a:r>
            <a:endParaRPr lang="es-ES">
              <a:latin typeface="Calibri" pitchFamily="34" charset="0"/>
            </a:endParaRPr>
          </a:p>
          <a:p>
            <a:pPr lvl="1"/>
            <a:r>
              <a:rPr lang="es-ES">
                <a:latin typeface="Calibri" pitchFamily="34" charset="0"/>
              </a:rPr>
              <a:t>6.1.a Descripción de la búsqueda bibliográfica, </a:t>
            </a:r>
          </a:p>
          <a:p>
            <a:pPr lvl="1"/>
            <a:r>
              <a:rPr lang="es-ES">
                <a:latin typeface="Calibri" pitchFamily="34" charset="0"/>
              </a:rPr>
              <a:t>6.1.b Descripción de los efectos adversos más significativos (por su frecuencia o gravedad), </a:t>
            </a:r>
          </a:p>
          <a:p>
            <a:r>
              <a:rPr lang="es-ES">
                <a:latin typeface="Calibri" pitchFamily="34" charset="0"/>
              </a:rPr>
              <a:t>6.2. Seguridad. Ensayos Clínicos comparativos. </a:t>
            </a:r>
          </a:p>
          <a:p>
            <a:r>
              <a:rPr lang="es-ES">
                <a:latin typeface="Calibri" pitchFamily="34" charset="0"/>
              </a:rPr>
              <a:t>6.3. Fuentes secundarias sobre seguridad, </a:t>
            </a:r>
          </a:p>
          <a:p>
            <a:r>
              <a:rPr lang="es-ES">
                <a:latin typeface="Calibri" pitchFamily="34" charset="0"/>
              </a:rPr>
              <a:t>6.4. Precauciones de empleo en casos especiales,</a:t>
            </a:r>
          </a:p>
        </p:txBody>
      </p:sp>
      <p:sp>
        <p:nvSpPr>
          <p:cNvPr id="49154" name="1 CuadroTexto"/>
          <p:cNvSpPr txBox="1">
            <a:spLocks noChangeArrowheads="1"/>
          </p:cNvSpPr>
          <p:nvPr/>
        </p:nvSpPr>
        <p:spPr bwMode="auto">
          <a:xfrm rot="-5400000">
            <a:off x="-1389856" y="2874169"/>
            <a:ext cx="3241675" cy="461963"/>
          </a:xfrm>
          <a:prstGeom prst="rect">
            <a:avLst/>
          </a:prstGeom>
          <a:solidFill>
            <a:srgbClr val="FFC000"/>
          </a:solidFill>
          <a:ln w="9525">
            <a:noFill/>
            <a:miter lim="800000"/>
            <a:headEnd/>
            <a:tailEnd/>
          </a:ln>
        </p:spPr>
        <p:txBody>
          <a:bodyPr>
            <a:spAutoFit/>
          </a:bodyPr>
          <a:lstStyle/>
          <a:p>
            <a:pPr algn="ctr"/>
            <a:r>
              <a:rPr lang="es-ES" sz="2400">
                <a:latin typeface="Calibri" pitchFamily="34" charset="0"/>
              </a:rPr>
              <a:t>EFICACIA Y SEGURIDAD</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468313" y="981075"/>
            <a:ext cx="8229600" cy="2735263"/>
          </a:xfrm>
        </p:spPr>
        <p:txBody>
          <a:bodyPr/>
          <a:lstStyle/>
          <a:p>
            <a:pPr algn="ctr" eaLnBrk="1" hangingPunct="1">
              <a:lnSpc>
                <a:spcPct val="90000"/>
              </a:lnSpc>
              <a:buFont typeface="Arial" charset="0"/>
              <a:buNone/>
              <a:defRPr/>
            </a:pPr>
            <a:r>
              <a:rPr lang="es-ES" sz="4000" dirty="0" smtClean="0">
                <a:latin typeface="+mj-lt"/>
                <a:cs typeface="Tahoma" pitchFamily="34" charset="0"/>
              </a:rPr>
              <a:t>Las Agencias de Medicamentos </a:t>
            </a:r>
          </a:p>
          <a:p>
            <a:pPr algn="ctr" eaLnBrk="1" hangingPunct="1">
              <a:lnSpc>
                <a:spcPct val="90000"/>
              </a:lnSpc>
              <a:buFont typeface="Arial" charset="0"/>
              <a:buNone/>
              <a:defRPr/>
            </a:pPr>
            <a:r>
              <a:rPr lang="es-ES" sz="4000" dirty="0" smtClean="0">
                <a:solidFill>
                  <a:srgbClr val="FF0000"/>
                </a:solidFill>
                <a:latin typeface="+mj-lt"/>
                <a:cs typeface="Tahoma" pitchFamily="34" charset="0"/>
              </a:rPr>
              <a:t>NO</a:t>
            </a:r>
            <a:r>
              <a:rPr lang="es-ES" sz="4000" dirty="0" smtClean="0">
                <a:latin typeface="+mj-lt"/>
                <a:cs typeface="Tahoma" pitchFamily="34" charset="0"/>
              </a:rPr>
              <a:t> tienen en cuenta </a:t>
            </a:r>
          </a:p>
          <a:p>
            <a:pPr algn="ctr" eaLnBrk="1" hangingPunct="1">
              <a:lnSpc>
                <a:spcPct val="90000"/>
              </a:lnSpc>
              <a:buFont typeface="Arial" charset="0"/>
              <a:buNone/>
              <a:defRPr/>
            </a:pPr>
            <a:r>
              <a:rPr lang="es-ES" sz="4000" dirty="0" smtClean="0">
                <a:latin typeface="+mj-lt"/>
                <a:cs typeface="Tahoma" pitchFamily="34" charset="0"/>
              </a:rPr>
              <a:t>el grado de innovación terapéutica</a:t>
            </a:r>
          </a:p>
        </p:txBody>
      </p:sp>
      <p:pic>
        <p:nvPicPr>
          <p:cNvPr id="11266" name="3 Imagen" descr="Stop.JPG"/>
          <p:cNvPicPr>
            <a:picLocks noChangeAspect="1"/>
          </p:cNvPicPr>
          <p:nvPr/>
        </p:nvPicPr>
        <p:blipFill>
          <a:blip r:embed="rId2"/>
          <a:srcRect t="24068" b="29333"/>
          <a:stretch>
            <a:fillRect/>
          </a:stretch>
        </p:blipFill>
        <p:spPr bwMode="auto">
          <a:xfrm>
            <a:off x="0" y="3662363"/>
            <a:ext cx="9144000" cy="31956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1 CuadroTexto"/>
          <p:cNvSpPr txBox="1">
            <a:spLocks noChangeArrowheads="1"/>
          </p:cNvSpPr>
          <p:nvPr/>
        </p:nvSpPr>
        <p:spPr bwMode="auto">
          <a:xfrm>
            <a:off x="755650" y="404813"/>
            <a:ext cx="7632700" cy="5584825"/>
          </a:xfrm>
          <a:prstGeom prst="rect">
            <a:avLst/>
          </a:prstGeom>
          <a:noFill/>
          <a:ln w="9525">
            <a:noFill/>
            <a:miter lim="800000"/>
            <a:headEnd/>
            <a:tailEnd/>
          </a:ln>
        </p:spPr>
        <p:txBody>
          <a:bodyPr>
            <a:spAutoFit/>
          </a:bodyPr>
          <a:lstStyle/>
          <a:p>
            <a:r>
              <a:rPr lang="es-ES">
                <a:latin typeface="Calibri" pitchFamily="34" charset="0"/>
              </a:rPr>
              <a:t>5.3 Revisiones sistemáticas publicadas, comparaciones indirectas y sus conclusiones, </a:t>
            </a:r>
          </a:p>
          <a:p>
            <a:pPr lvl="1"/>
            <a:r>
              <a:rPr lang="es-ES">
                <a:latin typeface="Calibri" pitchFamily="34" charset="0"/>
              </a:rPr>
              <a:t>5.3.a Revisiones sistemáticas publicadas, </a:t>
            </a:r>
          </a:p>
          <a:p>
            <a:pPr lvl="1"/>
            <a:r>
              <a:rPr lang="es-ES" b="1">
                <a:solidFill>
                  <a:srgbClr val="FF0000"/>
                </a:solidFill>
                <a:latin typeface="Calibri" pitchFamily="34" charset="0"/>
              </a:rPr>
              <a:t>5.3.b Comparaciones indirectas, </a:t>
            </a:r>
          </a:p>
          <a:p>
            <a:pPr lvl="1"/>
            <a:r>
              <a:rPr lang="es-ES" b="1">
                <a:solidFill>
                  <a:srgbClr val="FF0000"/>
                </a:solidFill>
                <a:latin typeface="Calibri" pitchFamily="34" charset="0"/>
              </a:rPr>
              <a:t>5.3.b.1 Comparaciones indirectas publicadas, </a:t>
            </a:r>
          </a:p>
          <a:p>
            <a:pPr lvl="1"/>
            <a:r>
              <a:rPr lang="es-ES" b="1">
                <a:solidFill>
                  <a:srgbClr val="FF0000"/>
                </a:solidFill>
                <a:latin typeface="Calibri" pitchFamily="34" charset="0"/>
              </a:rPr>
              <a:t>5.3.b.2 Comparaciones indirectas de elaboración propia, </a:t>
            </a:r>
          </a:p>
          <a:p>
            <a:r>
              <a:rPr lang="es-ES">
                <a:latin typeface="Calibri" pitchFamily="34" charset="0"/>
              </a:rPr>
              <a:t>	</a:t>
            </a:r>
          </a:p>
          <a:p>
            <a:r>
              <a:rPr lang="es-ES">
                <a:latin typeface="Calibri" pitchFamily="34" charset="0"/>
              </a:rPr>
              <a:t> 5.4 Evaluación de fuentes secundarias</a:t>
            </a:r>
            <a:r>
              <a:rPr lang="es-ES_tradnl">
                <a:latin typeface="Calibri" pitchFamily="34" charset="0"/>
              </a:rPr>
              <a:t>,</a:t>
            </a:r>
            <a:endParaRPr lang="es-ES">
              <a:latin typeface="Calibri" pitchFamily="34" charset="0"/>
            </a:endParaRPr>
          </a:p>
          <a:p>
            <a:pPr lvl="1"/>
            <a:r>
              <a:rPr lang="es-ES_tradnl">
                <a:latin typeface="Calibri" pitchFamily="34" charset="0"/>
              </a:rPr>
              <a:t>5.4.1 Guías de Práctica clínica</a:t>
            </a:r>
            <a:r>
              <a:rPr lang="es-ES">
                <a:latin typeface="Calibri" pitchFamily="34" charset="0"/>
              </a:rPr>
              <a:t> </a:t>
            </a:r>
          </a:p>
          <a:p>
            <a:pPr lvl="1"/>
            <a:r>
              <a:rPr lang="es-ES">
                <a:latin typeface="Calibri" pitchFamily="34" charset="0"/>
              </a:rPr>
              <a:t>5.4.2 Evaluaciones previas por organismos independientes</a:t>
            </a:r>
          </a:p>
          <a:p>
            <a:pPr lvl="1"/>
            <a:r>
              <a:rPr lang="es-ES">
                <a:latin typeface="Calibri" pitchFamily="34" charset="0"/>
              </a:rPr>
              <a:t>5.4.3 Opiniones de expertos </a:t>
            </a:r>
          </a:p>
          <a:p>
            <a:pPr lvl="1"/>
            <a:r>
              <a:rPr lang="es-ES">
                <a:latin typeface="Calibri" pitchFamily="34" charset="0"/>
              </a:rPr>
              <a:t>5.4.4 Otras fuentes</a:t>
            </a:r>
            <a:r>
              <a:rPr lang="es-ES" b="1">
                <a:latin typeface="Calibri" pitchFamily="34" charset="0"/>
              </a:rPr>
              <a:t>.</a:t>
            </a:r>
            <a:endParaRPr lang="es-ES">
              <a:latin typeface="Calibri" pitchFamily="34" charset="0"/>
            </a:endParaRPr>
          </a:p>
          <a:p>
            <a:r>
              <a:rPr lang="es-ES" b="1">
                <a:latin typeface="Calibri" pitchFamily="34" charset="0"/>
              </a:rPr>
              <a:t> </a:t>
            </a:r>
            <a:endParaRPr lang="es-ES">
              <a:latin typeface="Calibri" pitchFamily="34" charset="0"/>
            </a:endParaRPr>
          </a:p>
          <a:p>
            <a:r>
              <a:rPr lang="es-ES" b="1">
                <a:latin typeface="Calibri" pitchFamily="34" charset="0"/>
              </a:rPr>
              <a:t>6. EVALUACIÓN DE LA SEGURIDAD, 74</a:t>
            </a:r>
            <a:endParaRPr lang="es-ES">
              <a:latin typeface="Calibri" pitchFamily="34" charset="0"/>
            </a:endParaRPr>
          </a:p>
          <a:p>
            <a:pPr lvl="1"/>
            <a:r>
              <a:rPr lang="es-ES">
                <a:latin typeface="Calibri" pitchFamily="34" charset="0"/>
              </a:rPr>
              <a:t>6.1.a Descripción de la búsqueda bibliográfica, </a:t>
            </a:r>
          </a:p>
          <a:p>
            <a:pPr lvl="1"/>
            <a:r>
              <a:rPr lang="es-ES">
                <a:latin typeface="Calibri" pitchFamily="34" charset="0"/>
              </a:rPr>
              <a:t>6.1.b Descripción de los efectos adversos más significativos (por su frecuencia o gravedad), </a:t>
            </a:r>
          </a:p>
          <a:p>
            <a:r>
              <a:rPr lang="es-ES">
                <a:latin typeface="Calibri" pitchFamily="34" charset="0"/>
              </a:rPr>
              <a:t>6.2. Seguridad. Ensayos Clínicos comparativos. </a:t>
            </a:r>
          </a:p>
          <a:p>
            <a:r>
              <a:rPr lang="es-ES">
                <a:latin typeface="Calibri" pitchFamily="34" charset="0"/>
              </a:rPr>
              <a:t>6.3. Fuentes secundarias sobre seguridad, </a:t>
            </a:r>
          </a:p>
          <a:p>
            <a:r>
              <a:rPr lang="es-ES">
                <a:latin typeface="Calibri" pitchFamily="34" charset="0"/>
              </a:rPr>
              <a:t>6.4. Precauciones de empleo en casos especiales,</a:t>
            </a:r>
          </a:p>
        </p:txBody>
      </p:sp>
      <p:sp>
        <p:nvSpPr>
          <p:cNvPr id="50178" name="1 CuadroTexto"/>
          <p:cNvSpPr txBox="1">
            <a:spLocks noChangeArrowheads="1"/>
          </p:cNvSpPr>
          <p:nvPr/>
        </p:nvSpPr>
        <p:spPr bwMode="auto">
          <a:xfrm rot="-5400000">
            <a:off x="-1389856" y="2874169"/>
            <a:ext cx="3241675" cy="461963"/>
          </a:xfrm>
          <a:prstGeom prst="rect">
            <a:avLst/>
          </a:prstGeom>
          <a:solidFill>
            <a:srgbClr val="FFC000"/>
          </a:solidFill>
          <a:ln w="9525">
            <a:noFill/>
            <a:miter lim="800000"/>
            <a:headEnd/>
            <a:tailEnd/>
          </a:ln>
        </p:spPr>
        <p:txBody>
          <a:bodyPr>
            <a:spAutoFit/>
          </a:bodyPr>
          <a:lstStyle/>
          <a:p>
            <a:pPr algn="ctr"/>
            <a:r>
              <a:rPr lang="es-ES" sz="2400">
                <a:latin typeface="Calibri" pitchFamily="34" charset="0"/>
              </a:rPr>
              <a:t>EFICACIA Y SEGURIDAD</a:t>
            </a: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Gritar"/>
          <p:cNvPicPr>
            <a:picLocks noChangeAspect="1" noChangeArrowheads="1"/>
          </p:cNvPicPr>
          <p:nvPr/>
        </p:nvPicPr>
        <p:blipFill>
          <a:blip r:embed="rId2"/>
          <a:srcRect/>
          <a:stretch>
            <a:fillRect/>
          </a:stretch>
        </p:blipFill>
        <p:spPr bwMode="auto">
          <a:xfrm>
            <a:off x="323850" y="4086225"/>
            <a:ext cx="2771775" cy="2771775"/>
          </a:xfrm>
          <a:prstGeom prst="rect">
            <a:avLst/>
          </a:prstGeom>
          <a:noFill/>
          <a:ln w="9525">
            <a:noFill/>
            <a:miter lim="800000"/>
            <a:headEnd/>
            <a:tailEnd/>
          </a:ln>
        </p:spPr>
      </p:pic>
      <p:pic>
        <p:nvPicPr>
          <p:cNvPr id="51202" name="Picture 7" descr="2v140n04-90186274fig3"/>
          <p:cNvPicPr>
            <a:picLocks noChangeAspect="1" noChangeArrowheads="1"/>
          </p:cNvPicPr>
          <p:nvPr/>
        </p:nvPicPr>
        <p:blipFill>
          <a:blip r:embed="rId3"/>
          <a:srcRect/>
          <a:stretch>
            <a:fillRect/>
          </a:stretch>
        </p:blipFill>
        <p:spPr bwMode="auto">
          <a:xfrm>
            <a:off x="2700338" y="692150"/>
            <a:ext cx="6191250" cy="4338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2"/>
          <a:srcRect/>
          <a:stretch>
            <a:fillRect/>
          </a:stretch>
        </p:blipFill>
        <p:spPr bwMode="auto">
          <a:xfrm>
            <a:off x="2195513" y="1628775"/>
            <a:ext cx="6329362" cy="4248150"/>
          </a:xfrm>
          <a:prstGeom prst="rect">
            <a:avLst/>
          </a:prstGeom>
          <a:noFill/>
          <a:ln w="9525">
            <a:noFill/>
            <a:miter lim="800000"/>
            <a:headEnd/>
            <a:tailEnd/>
          </a:ln>
        </p:spPr>
      </p:pic>
      <p:sp>
        <p:nvSpPr>
          <p:cNvPr id="52226" name="2 CuadroTexto"/>
          <p:cNvSpPr txBox="1">
            <a:spLocks noChangeArrowheads="1"/>
          </p:cNvSpPr>
          <p:nvPr/>
        </p:nvSpPr>
        <p:spPr bwMode="auto">
          <a:xfrm>
            <a:off x="2411413" y="981075"/>
            <a:ext cx="5905500" cy="368300"/>
          </a:xfrm>
          <a:prstGeom prst="rect">
            <a:avLst/>
          </a:prstGeom>
          <a:solidFill>
            <a:srgbClr val="66FF99"/>
          </a:solidFill>
          <a:ln w="9525">
            <a:noFill/>
            <a:miter lim="800000"/>
            <a:headEnd/>
            <a:tailEnd/>
          </a:ln>
        </p:spPr>
        <p:txBody>
          <a:bodyPr>
            <a:spAutoFit/>
          </a:bodyPr>
          <a:lstStyle/>
          <a:p>
            <a:pPr algn="ctr"/>
            <a:r>
              <a:rPr lang="es-ES">
                <a:latin typeface="Calibri" pitchFamily="34" charset="0"/>
              </a:rPr>
              <a:t>COMPARACIONES INDIRECTAS PUBLICADAS</a:t>
            </a:r>
          </a:p>
        </p:txBody>
      </p:sp>
      <p:pic>
        <p:nvPicPr>
          <p:cNvPr id="52227" name="Picture 3"/>
          <p:cNvPicPr>
            <a:picLocks noChangeAspect="1" noChangeArrowheads="1"/>
          </p:cNvPicPr>
          <p:nvPr/>
        </p:nvPicPr>
        <p:blipFill>
          <a:blip r:embed="rId3"/>
          <a:srcRect/>
          <a:stretch>
            <a:fillRect/>
          </a:stretch>
        </p:blipFill>
        <p:spPr bwMode="auto">
          <a:xfrm>
            <a:off x="0" y="836613"/>
            <a:ext cx="1295400" cy="53562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2 CuadroTexto"/>
          <p:cNvSpPr txBox="1">
            <a:spLocks noChangeArrowheads="1"/>
          </p:cNvSpPr>
          <p:nvPr/>
        </p:nvSpPr>
        <p:spPr bwMode="auto">
          <a:xfrm>
            <a:off x="1979613" y="4005263"/>
            <a:ext cx="5545137" cy="922337"/>
          </a:xfrm>
          <a:prstGeom prst="rect">
            <a:avLst/>
          </a:prstGeom>
          <a:solidFill>
            <a:srgbClr val="92D050"/>
          </a:solidFill>
          <a:ln w="9525">
            <a:noFill/>
            <a:miter lim="800000"/>
            <a:headEnd/>
            <a:tailEnd/>
          </a:ln>
        </p:spPr>
        <p:txBody>
          <a:bodyPr>
            <a:spAutoFit/>
          </a:bodyPr>
          <a:lstStyle/>
          <a:p>
            <a:r>
              <a:rPr lang="es-ES">
                <a:latin typeface="Calibri" pitchFamily="34" charset="0"/>
              </a:rPr>
              <a:t>Se determina el grado de similitud</a:t>
            </a:r>
          </a:p>
          <a:p>
            <a:r>
              <a:rPr lang="es-ES">
                <a:latin typeface="Calibri" pitchFamily="34" charset="0"/>
              </a:rPr>
              <a:t>Se estima si hay diferencias estadísticas de eficacia</a:t>
            </a:r>
          </a:p>
          <a:p>
            <a:r>
              <a:rPr lang="es-ES">
                <a:latin typeface="Calibri" pitchFamily="34" charset="0"/>
              </a:rPr>
              <a:t>Se valora la relevancia clínica del resultado</a:t>
            </a:r>
          </a:p>
        </p:txBody>
      </p:sp>
      <p:sp>
        <p:nvSpPr>
          <p:cNvPr id="53250" name="3 CuadroTexto"/>
          <p:cNvSpPr txBox="1">
            <a:spLocks noChangeArrowheads="1"/>
          </p:cNvSpPr>
          <p:nvPr/>
        </p:nvSpPr>
        <p:spPr bwMode="auto">
          <a:xfrm>
            <a:off x="1979613" y="5516563"/>
            <a:ext cx="5545137" cy="368300"/>
          </a:xfrm>
          <a:prstGeom prst="rect">
            <a:avLst/>
          </a:prstGeom>
          <a:solidFill>
            <a:srgbClr val="92D050"/>
          </a:solidFill>
          <a:ln w="9525">
            <a:noFill/>
            <a:miter lim="800000"/>
            <a:headEnd/>
            <a:tailEnd/>
          </a:ln>
        </p:spPr>
        <p:txBody>
          <a:bodyPr>
            <a:spAutoFit/>
          </a:bodyPr>
          <a:lstStyle/>
          <a:p>
            <a:pPr algn="ctr"/>
            <a:r>
              <a:rPr lang="es-ES">
                <a:latin typeface="Calibri" pitchFamily="34" charset="0"/>
              </a:rPr>
              <a:t>Limitaciones</a:t>
            </a:r>
          </a:p>
        </p:txBody>
      </p:sp>
      <p:pic>
        <p:nvPicPr>
          <p:cNvPr id="53251" name="Picture 2"/>
          <p:cNvPicPr>
            <a:picLocks noChangeAspect="1" noChangeArrowheads="1"/>
          </p:cNvPicPr>
          <p:nvPr/>
        </p:nvPicPr>
        <p:blipFill>
          <a:blip r:embed="rId2"/>
          <a:srcRect/>
          <a:stretch>
            <a:fillRect/>
          </a:stretch>
        </p:blipFill>
        <p:spPr bwMode="auto">
          <a:xfrm>
            <a:off x="0" y="0"/>
            <a:ext cx="9144000" cy="3848100"/>
          </a:xfrm>
          <a:prstGeom prst="rect">
            <a:avLst/>
          </a:prstGeom>
          <a:noFill/>
          <a:ln w="9525">
            <a:noFill/>
            <a:miter lim="800000"/>
            <a:headEnd/>
            <a:tailEnd/>
          </a:ln>
        </p:spPr>
      </p:pic>
      <p:pic>
        <p:nvPicPr>
          <p:cNvPr id="53252" name="Picture 21" descr="dart_and_target.png"/>
          <p:cNvPicPr>
            <a:picLocks noChangeAspect="1"/>
          </p:cNvPicPr>
          <p:nvPr/>
        </p:nvPicPr>
        <p:blipFill>
          <a:blip r:embed="rId3"/>
          <a:srcRect/>
          <a:stretch>
            <a:fillRect/>
          </a:stretch>
        </p:blipFill>
        <p:spPr bwMode="auto">
          <a:xfrm>
            <a:off x="7812088" y="5084763"/>
            <a:ext cx="1165225" cy="10144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5" descr="Help-is-on-the-way"/>
          <p:cNvPicPr>
            <a:picLocks noChangeAspect="1" noChangeArrowheads="1"/>
          </p:cNvPicPr>
          <p:nvPr/>
        </p:nvPicPr>
        <p:blipFill>
          <a:blip r:embed="rId2"/>
          <a:srcRect b="7919"/>
          <a:stretch>
            <a:fillRect/>
          </a:stretch>
        </p:blipFill>
        <p:spPr bwMode="auto">
          <a:xfrm>
            <a:off x="0" y="0"/>
            <a:ext cx="9194800" cy="6896100"/>
          </a:xfrm>
          <a:prstGeom prst="rect">
            <a:avLst/>
          </a:prstGeom>
          <a:noFill/>
          <a:ln w="9525">
            <a:noFill/>
            <a:miter lim="800000"/>
            <a:headEnd/>
            <a:tailEnd/>
          </a:ln>
        </p:spPr>
      </p:pic>
      <p:pic>
        <p:nvPicPr>
          <p:cNvPr id="54274" name="Picture 5"/>
          <p:cNvPicPr>
            <a:picLocks noChangeAspect="1" noChangeArrowheads="1"/>
          </p:cNvPicPr>
          <p:nvPr/>
        </p:nvPicPr>
        <p:blipFill>
          <a:blip r:embed="rId3"/>
          <a:srcRect b="64560"/>
          <a:stretch>
            <a:fillRect/>
          </a:stretch>
        </p:blipFill>
        <p:spPr bwMode="auto">
          <a:xfrm>
            <a:off x="1476375" y="0"/>
            <a:ext cx="6481763" cy="1512888"/>
          </a:xfrm>
          <a:prstGeom prst="rect">
            <a:avLst/>
          </a:prstGeom>
          <a:noFill/>
          <a:ln w="9525">
            <a:noFill/>
            <a:miter lim="800000"/>
            <a:headEnd/>
            <a:tailEnd/>
          </a:ln>
        </p:spPr>
      </p:pic>
      <p:pic>
        <p:nvPicPr>
          <p:cNvPr id="29701" name="Picture 5"/>
          <p:cNvPicPr>
            <a:picLocks noChangeAspect="1" noChangeArrowheads="1"/>
          </p:cNvPicPr>
          <p:nvPr/>
        </p:nvPicPr>
        <p:blipFill>
          <a:blip r:embed="rId3"/>
          <a:srcRect t="35440"/>
          <a:stretch>
            <a:fillRect/>
          </a:stretch>
        </p:blipFill>
        <p:spPr bwMode="auto">
          <a:xfrm>
            <a:off x="1476375" y="2420938"/>
            <a:ext cx="6481763" cy="2755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701"/>
                                        </p:tgtEl>
                                        <p:attrNameLst>
                                          <p:attrName>style.visibility</p:attrName>
                                        </p:attrNameLst>
                                      </p:cBhvr>
                                      <p:to>
                                        <p:strVal val="visible"/>
                                      </p:to>
                                    </p:set>
                                    <p:animEffect transition="in" filter="box(in)">
                                      <p:cBhvr>
                                        <p:cTn id="7"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p:cNvSpPr>
          <p:nvPr>
            <p:ph type="title" idx="4294967295"/>
          </p:nvPr>
        </p:nvSpPr>
        <p:spPr/>
        <p:txBody>
          <a:bodyPr/>
          <a:lstStyle/>
          <a:p>
            <a:r>
              <a:rPr lang="es-ES" sz="4000" smtClean="0"/>
              <a:t>Sobre la evaluación económica en los informes GENESIS</a:t>
            </a:r>
          </a:p>
        </p:txBody>
      </p:sp>
      <p:sp>
        <p:nvSpPr>
          <p:cNvPr id="55298" name="Rectangle 3"/>
          <p:cNvSpPr>
            <a:spLocks/>
          </p:cNvSpPr>
          <p:nvPr/>
        </p:nvSpPr>
        <p:spPr bwMode="auto">
          <a:xfrm>
            <a:off x="457200" y="1600200"/>
            <a:ext cx="8229600" cy="4525963"/>
          </a:xfrm>
          <a:prstGeom prst="rect">
            <a:avLst/>
          </a:prstGeom>
          <a:noFill/>
          <a:ln w="9525">
            <a:noFill/>
            <a:miter lim="800000"/>
            <a:headEnd/>
            <a:tailEnd/>
          </a:ln>
        </p:spPr>
        <p:txBody>
          <a:bodyPr/>
          <a:lstStyle/>
          <a:p>
            <a:pPr marL="342900" indent="-342900" eaLnBrk="0" hangingPunct="0">
              <a:spcBef>
                <a:spcPct val="20000"/>
              </a:spcBef>
              <a:buFont typeface="Arial" charset="0"/>
              <a:buNone/>
            </a:pPr>
            <a:r>
              <a:rPr lang="es-ES" sz="3200"/>
              <a:t>a. Debe hacerse en todos los informes</a:t>
            </a:r>
          </a:p>
          <a:p>
            <a:pPr marL="342900" indent="-342900" eaLnBrk="0" hangingPunct="0">
              <a:spcBef>
                <a:spcPct val="20000"/>
              </a:spcBef>
              <a:buFont typeface="Arial" charset="0"/>
              <a:buNone/>
            </a:pPr>
            <a:endParaRPr lang="es-ES" sz="3200"/>
          </a:p>
          <a:p>
            <a:pPr marL="342900" indent="-342900" eaLnBrk="0" hangingPunct="0">
              <a:spcBef>
                <a:spcPct val="20000"/>
              </a:spcBef>
              <a:buFont typeface="Arial" charset="0"/>
              <a:buNone/>
            </a:pPr>
            <a:r>
              <a:rPr lang="es-ES" sz="3200"/>
              <a:t>b. Debe hacerse en informes compartidos</a:t>
            </a:r>
          </a:p>
          <a:p>
            <a:pPr marL="342900" indent="-342900" eaLnBrk="0" hangingPunct="0">
              <a:spcBef>
                <a:spcPct val="20000"/>
              </a:spcBef>
              <a:buFont typeface="Arial" charset="0"/>
              <a:buNone/>
            </a:pPr>
            <a:endParaRPr lang="es-ES" sz="3200"/>
          </a:p>
          <a:p>
            <a:pPr marL="342900" indent="-342900" eaLnBrk="0" hangingPunct="0">
              <a:spcBef>
                <a:spcPct val="20000"/>
              </a:spcBef>
              <a:buFont typeface="Arial" charset="0"/>
              <a:buNone/>
            </a:pPr>
            <a:r>
              <a:rPr lang="es-ES" sz="3200"/>
              <a:t>c. Debe hacerse si precio alto</a:t>
            </a:r>
          </a:p>
          <a:p>
            <a:pPr marL="342900" indent="-342900" eaLnBrk="0" hangingPunct="0">
              <a:spcBef>
                <a:spcPct val="20000"/>
              </a:spcBef>
              <a:buFont typeface="Arial" charset="0"/>
              <a:buNone/>
            </a:pPr>
            <a:endParaRPr lang="es-ES" sz="3200"/>
          </a:p>
          <a:p>
            <a:pPr marL="342900" indent="-342900" eaLnBrk="0" hangingPunct="0">
              <a:spcBef>
                <a:spcPct val="20000"/>
              </a:spcBef>
              <a:buFont typeface="Arial" charset="0"/>
              <a:buNone/>
            </a:pPr>
            <a:r>
              <a:rPr lang="es-ES" sz="3200"/>
              <a:t>d. Debe hacerse si hay tiempo</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1 CuadroTexto"/>
          <p:cNvSpPr txBox="1">
            <a:spLocks noChangeArrowheads="1"/>
          </p:cNvSpPr>
          <p:nvPr/>
        </p:nvSpPr>
        <p:spPr bwMode="auto">
          <a:xfrm>
            <a:off x="755650" y="1125538"/>
            <a:ext cx="7632700" cy="3968750"/>
          </a:xfrm>
          <a:prstGeom prst="rect">
            <a:avLst/>
          </a:prstGeom>
          <a:noFill/>
          <a:ln w="9525">
            <a:noFill/>
            <a:miter lim="800000"/>
            <a:headEnd/>
            <a:tailEnd/>
          </a:ln>
        </p:spPr>
        <p:txBody>
          <a:bodyPr>
            <a:spAutoFit/>
          </a:bodyPr>
          <a:lstStyle/>
          <a:p>
            <a:r>
              <a:rPr lang="es-ES" b="1">
                <a:latin typeface="Calibri" pitchFamily="34" charset="0"/>
              </a:rPr>
              <a:t>7. AREA ECONÓMICA, 81</a:t>
            </a:r>
            <a:endParaRPr lang="es-ES">
              <a:latin typeface="Calibri" pitchFamily="34" charset="0"/>
            </a:endParaRPr>
          </a:p>
          <a:p>
            <a:endParaRPr lang="es-ES">
              <a:latin typeface="Calibri" pitchFamily="34" charset="0"/>
            </a:endParaRPr>
          </a:p>
          <a:p>
            <a:r>
              <a:rPr lang="es-ES">
                <a:latin typeface="Calibri" pitchFamily="34" charset="0"/>
              </a:rPr>
              <a:t>7.1-Coste tratamiento. Coste incremental, </a:t>
            </a:r>
          </a:p>
          <a:p>
            <a:pPr lvl="1"/>
            <a:endParaRPr lang="es-ES">
              <a:latin typeface="Calibri" pitchFamily="34" charset="0"/>
            </a:endParaRPr>
          </a:p>
          <a:p>
            <a:pPr lvl="1"/>
            <a:r>
              <a:rPr lang="es-ES">
                <a:latin typeface="Calibri" pitchFamily="34" charset="0"/>
              </a:rPr>
              <a:t>7.2.a-Coste Eficacia Incremental (CEI). Datos propios,  </a:t>
            </a:r>
          </a:p>
          <a:p>
            <a:pPr lvl="1"/>
            <a:r>
              <a:rPr lang="es-ES">
                <a:latin typeface="Calibri" pitchFamily="34" charset="0"/>
              </a:rPr>
              <a:t>7.2.b-Coste eficacia incremental. Estudios publicados </a:t>
            </a:r>
          </a:p>
          <a:p>
            <a:endParaRPr lang="es-ES">
              <a:latin typeface="Calibri" pitchFamily="34" charset="0"/>
            </a:endParaRPr>
          </a:p>
          <a:p>
            <a:r>
              <a:rPr lang="es-ES">
                <a:latin typeface="Calibri" pitchFamily="34" charset="0"/>
              </a:rPr>
              <a:t>7.3. Estimación del número de pacientes/año candidatos al tratamiento en el hospital, coste estimado anual y unidades de eficacia anuales, </a:t>
            </a:r>
          </a:p>
          <a:p>
            <a:endParaRPr lang="es-ES">
              <a:latin typeface="Calibri" pitchFamily="34" charset="0"/>
            </a:endParaRPr>
          </a:p>
          <a:p>
            <a:r>
              <a:rPr lang="es-ES">
                <a:latin typeface="Calibri" pitchFamily="34" charset="0"/>
              </a:rPr>
              <a:t>7.4.Estimación del impacto económico sobre la prescripción de Atención Primaria, </a:t>
            </a:r>
          </a:p>
          <a:p>
            <a:endParaRPr lang="es-ES">
              <a:latin typeface="Calibri" pitchFamily="34" charset="0"/>
            </a:endParaRPr>
          </a:p>
          <a:p>
            <a:r>
              <a:rPr lang="es-ES">
                <a:latin typeface="Calibri" pitchFamily="34" charset="0"/>
              </a:rPr>
              <a:t>7.5.Estimación del impacto económico global a nivel autonómico/estatal, </a:t>
            </a:r>
          </a:p>
        </p:txBody>
      </p:sp>
      <p:sp>
        <p:nvSpPr>
          <p:cNvPr id="3" name="1 CuadroTexto"/>
          <p:cNvSpPr txBox="1">
            <a:spLocks noChangeArrowheads="1"/>
          </p:cNvSpPr>
          <p:nvPr/>
        </p:nvSpPr>
        <p:spPr bwMode="auto">
          <a:xfrm rot="-5400000">
            <a:off x="-1389856" y="2874169"/>
            <a:ext cx="3241675" cy="461963"/>
          </a:xfrm>
          <a:prstGeom prst="rect">
            <a:avLst/>
          </a:prstGeom>
          <a:solidFill>
            <a:schemeClr val="tx2">
              <a:lumMod val="40000"/>
              <a:lumOff val="60000"/>
            </a:schemeClr>
          </a:solidFill>
          <a:ln w="9525">
            <a:noFill/>
            <a:miter lim="800000"/>
            <a:headEnd/>
            <a:tailEnd/>
          </a:ln>
        </p:spPr>
        <p:txBody>
          <a:bodyPr>
            <a:spAutoFit/>
          </a:bodyPr>
          <a:lstStyle/>
          <a:p>
            <a:pPr algn="ctr" fontAlgn="auto">
              <a:spcBef>
                <a:spcPts val="0"/>
              </a:spcBef>
              <a:spcAft>
                <a:spcPts val="0"/>
              </a:spcAft>
              <a:defRPr/>
            </a:pPr>
            <a:r>
              <a:rPr lang="es-ES" sz="2400" dirty="0">
                <a:latin typeface="+mn-lt"/>
              </a:rPr>
              <a:t>ÁREA ECONÓMICA</a:t>
            </a: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6 CuadroTexto"/>
          <p:cNvSpPr txBox="1">
            <a:spLocks noChangeArrowheads="1"/>
          </p:cNvSpPr>
          <p:nvPr/>
        </p:nvSpPr>
        <p:spPr bwMode="auto">
          <a:xfrm>
            <a:off x="755650" y="5589588"/>
            <a:ext cx="7704138" cy="641350"/>
          </a:xfrm>
          <a:prstGeom prst="rect">
            <a:avLst/>
          </a:prstGeom>
          <a:noFill/>
          <a:ln w="9525">
            <a:noFill/>
            <a:miter lim="800000"/>
            <a:headEnd/>
            <a:tailEnd/>
          </a:ln>
        </p:spPr>
        <p:txBody>
          <a:bodyPr>
            <a:spAutoFit/>
          </a:bodyPr>
          <a:lstStyle/>
          <a:p>
            <a:pPr algn="ctr"/>
            <a:r>
              <a:rPr lang="en-US" altLang="es-ES" b="1" i="1"/>
              <a:t>A </a:t>
            </a:r>
            <a:r>
              <a:rPr lang="es-ES" altLang="es-ES" b="1" i="1"/>
              <a:t>clinical trial</a:t>
            </a:r>
            <a:r>
              <a:rPr lang="en-US" altLang="es-ES" b="1" i="1"/>
              <a:t> without economic evaluation is a shop window without prices </a:t>
            </a:r>
            <a:r>
              <a:rPr lang="es-ES" altLang="es-ES" sz="1400"/>
              <a:t>Smith R. BMJ 2002; 325: 1124</a:t>
            </a:r>
          </a:p>
        </p:txBody>
      </p:sp>
      <p:pic>
        <p:nvPicPr>
          <p:cNvPr id="57346" name="Picture 8" descr="Shop_window"/>
          <p:cNvPicPr>
            <a:picLocks noChangeAspect="1" noChangeArrowheads="1"/>
          </p:cNvPicPr>
          <p:nvPr/>
        </p:nvPicPr>
        <p:blipFill>
          <a:blip r:embed="rId2"/>
          <a:srcRect/>
          <a:stretch>
            <a:fillRect/>
          </a:stretch>
        </p:blipFill>
        <p:spPr bwMode="auto">
          <a:xfrm>
            <a:off x="1116013" y="0"/>
            <a:ext cx="6837362" cy="51276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CuadroTexto"/>
          <p:cNvSpPr txBox="1">
            <a:spLocks noChangeArrowheads="1"/>
          </p:cNvSpPr>
          <p:nvPr/>
        </p:nvSpPr>
        <p:spPr bwMode="auto">
          <a:xfrm rot="-5400000">
            <a:off x="-1389856" y="2874169"/>
            <a:ext cx="3241675" cy="461963"/>
          </a:xfrm>
          <a:prstGeom prst="rect">
            <a:avLst/>
          </a:prstGeom>
          <a:solidFill>
            <a:schemeClr val="tx2">
              <a:lumMod val="40000"/>
              <a:lumOff val="60000"/>
            </a:schemeClr>
          </a:solidFill>
          <a:ln w="9525">
            <a:noFill/>
            <a:miter lim="800000"/>
            <a:headEnd/>
            <a:tailEnd/>
          </a:ln>
        </p:spPr>
        <p:txBody>
          <a:bodyPr>
            <a:spAutoFit/>
          </a:bodyPr>
          <a:lstStyle/>
          <a:p>
            <a:pPr algn="ctr" fontAlgn="auto">
              <a:spcBef>
                <a:spcPts val="0"/>
              </a:spcBef>
              <a:spcAft>
                <a:spcPts val="0"/>
              </a:spcAft>
              <a:defRPr/>
            </a:pPr>
            <a:r>
              <a:rPr lang="es-ES" sz="2400" dirty="0">
                <a:latin typeface="+mn-lt"/>
              </a:rPr>
              <a:t>AREA ECONOMICA</a:t>
            </a:r>
          </a:p>
        </p:txBody>
      </p:sp>
      <p:pic>
        <p:nvPicPr>
          <p:cNvPr id="58370" name="Picture 4"/>
          <p:cNvPicPr>
            <a:picLocks noChangeAspect="1" noChangeArrowheads="1"/>
          </p:cNvPicPr>
          <p:nvPr/>
        </p:nvPicPr>
        <p:blipFill>
          <a:blip r:embed="rId2"/>
          <a:srcRect/>
          <a:stretch>
            <a:fillRect/>
          </a:stretch>
        </p:blipFill>
        <p:spPr bwMode="auto">
          <a:xfrm>
            <a:off x="785813" y="857250"/>
            <a:ext cx="8072437" cy="4714875"/>
          </a:xfrm>
          <a:prstGeom prst="rect">
            <a:avLst/>
          </a:prstGeom>
          <a:noFill/>
          <a:ln w="9525">
            <a:noFill/>
            <a:miter lim="800000"/>
            <a:headEnd/>
            <a:tailEnd/>
          </a:ln>
          <a:effectLst>
            <a:prstShdw prst="shdw13" dist="53882" dir="13500000">
              <a:schemeClr val="bg2">
                <a:alpha val="50000"/>
              </a:schemeClr>
            </a:prstShdw>
          </a:effectLst>
        </p:spPr>
      </p:pic>
      <p:sp>
        <p:nvSpPr>
          <p:cNvPr id="5" name="4 Rectángulo"/>
          <p:cNvSpPr/>
          <p:nvPr/>
        </p:nvSpPr>
        <p:spPr>
          <a:xfrm>
            <a:off x="714375" y="4429125"/>
            <a:ext cx="8143875" cy="64293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1 CuadroTexto"/>
          <p:cNvSpPr txBox="1">
            <a:spLocks noChangeArrowheads="1"/>
          </p:cNvSpPr>
          <p:nvPr/>
        </p:nvSpPr>
        <p:spPr bwMode="auto">
          <a:xfrm rot="-5400000">
            <a:off x="-1390650" y="2876551"/>
            <a:ext cx="3241675" cy="457200"/>
          </a:xfrm>
          <a:prstGeom prst="rect">
            <a:avLst/>
          </a:prstGeom>
          <a:solidFill>
            <a:srgbClr val="8EB4E3"/>
          </a:solidFill>
          <a:ln w="9525" algn="ctr">
            <a:noFill/>
            <a:miter lim="800000"/>
            <a:headEnd/>
            <a:tailEnd/>
          </a:ln>
        </p:spPr>
        <p:txBody>
          <a:bodyPr>
            <a:spAutoFit/>
          </a:bodyPr>
          <a:lstStyle/>
          <a:p>
            <a:pPr algn="ctr"/>
            <a:r>
              <a:rPr lang="es-ES" sz="2400"/>
              <a:t>AREA ECONOMICA</a:t>
            </a:r>
          </a:p>
        </p:txBody>
      </p:sp>
      <p:pic>
        <p:nvPicPr>
          <p:cNvPr id="59394" name="Picture 2"/>
          <p:cNvPicPr>
            <a:picLocks noChangeAspect="1" noChangeArrowheads="1"/>
          </p:cNvPicPr>
          <p:nvPr/>
        </p:nvPicPr>
        <p:blipFill>
          <a:blip r:embed="rId2"/>
          <a:srcRect b="26672"/>
          <a:stretch>
            <a:fillRect/>
          </a:stretch>
        </p:blipFill>
        <p:spPr bwMode="auto">
          <a:xfrm>
            <a:off x="827088" y="1557338"/>
            <a:ext cx="7562850" cy="4071937"/>
          </a:xfrm>
          <a:prstGeom prst="rect">
            <a:avLst/>
          </a:prstGeom>
          <a:noFill/>
          <a:ln w="9525">
            <a:noFill/>
            <a:miter lim="800000"/>
            <a:headEnd/>
            <a:tailEnd/>
          </a:ln>
          <a:effectLst>
            <a:prstShdw prst="shdw13" dist="53882" dir="13500000">
              <a:schemeClr val="bg2">
                <a:alpha val="50000"/>
              </a:schemeClr>
            </a:prstShdw>
          </a:effectLst>
        </p:spPr>
      </p:pic>
      <p:sp>
        <p:nvSpPr>
          <p:cNvPr id="59395" name="3 Rectángulo"/>
          <p:cNvSpPr>
            <a:spLocks noChangeArrowheads="1"/>
          </p:cNvSpPr>
          <p:nvPr/>
        </p:nvSpPr>
        <p:spPr bwMode="auto">
          <a:xfrm>
            <a:off x="3348038" y="333375"/>
            <a:ext cx="4868862" cy="641350"/>
          </a:xfrm>
          <a:prstGeom prst="rect">
            <a:avLst/>
          </a:prstGeom>
          <a:noFill/>
          <a:ln w="9525">
            <a:noFill/>
            <a:miter lim="800000"/>
            <a:headEnd/>
            <a:tailEnd/>
          </a:ln>
        </p:spPr>
        <p:txBody>
          <a:bodyPr wrap="none">
            <a:spAutoFit/>
          </a:bodyPr>
          <a:lstStyle/>
          <a:p>
            <a:r>
              <a:rPr lang="es-ES" sz="3600">
                <a:latin typeface="Calibri" pitchFamily="34" charset="0"/>
              </a:rPr>
              <a:t>Coste/AVAC o coste/AVG</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the-broken-chain1"/>
          <p:cNvPicPr>
            <a:picLocks noChangeAspect="1" noChangeArrowheads="1"/>
          </p:cNvPicPr>
          <p:nvPr/>
        </p:nvPicPr>
        <p:blipFill>
          <a:blip r:embed="rId2"/>
          <a:srcRect/>
          <a:stretch>
            <a:fillRect/>
          </a:stretch>
        </p:blipFill>
        <p:spPr bwMode="auto">
          <a:xfrm>
            <a:off x="0" y="0"/>
            <a:ext cx="9429750" cy="7075488"/>
          </a:xfrm>
          <a:prstGeom prst="rect">
            <a:avLst/>
          </a:prstGeom>
          <a:noFill/>
          <a:ln w="9525">
            <a:noFill/>
            <a:miter lim="800000"/>
            <a:headEnd/>
            <a:tailEnd/>
          </a:ln>
        </p:spPr>
      </p:pic>
      <p:pic>
        <p:nvPicPr>
          <p:cNvPr id="12290" name="Picture 3" descr="emea"/>
          <p:cNvPicPr>
            <a:picLocks noChangeAspect="1" noChangeArrowheads="1"/>
          </p:cNvPicPr>
          <p:nvPr/>
        </p:nvPicPr>
        <p:blipFill>
          <a:blip r:embed="rId3"/>
          <a:srcRect/>
          <a:stretch>
            <a:fillRect/>
          </a:stretch>
        </p:blipFill>
        <p:spPr bwMode="auto">
          <a:xfrm>
            <a:off x="228600" y="533400"/>
            <a:ext cx="3200400" cy="1108075"/>
          </a:xfrm>
          <a:prstGeom prst="rect">
            <a:avLst/>
          </a:prstGeom>
          <a:noFill/>
          <a:ln w="9525">
            <a:noFill/>
            <a:miter lim="800000"/>
            <a:headEnd/>
            <a:tailEnd/>
          </a:ln>
        </p:spPr>
      </p:pic>
      <p:pic>
        <p:nvPicPr>
          <p:cNvPr id="12291" name="Picture 4" descr="logo-ministerio-sanidad-y-politica-social"/>
          <p:cNvPicPr>
            <a:picLocks noChangeAspect="1" noChangeArrowheads="1"/>
          </p:cNvPicPr>
          <p:nvPr/>
        </p:nvPicPr>
        <p:blipFill>
          <a:blip r:embed="rId4"/>
          <a:srcRect/>
          <a:stretch>
            <a:fillRect/>
          </a:stretch>
        </p:blipFill>
        <p:spPr bwMode="auto">
          <a:xfrm>
            <a:off x="6443663" y="3770313"/>
            <a:ext cx="2852737" cy="938212"/>
          </a:xfrm>
          <a:prstGeom prst="rect">
            <a:avLst/>
          </a:prstGeom>
          <a:noFill/>
          <a:ln w="9525">
            <a:noFill/>
            <a:miter lim="800000"/>
            <a:headEnd/>
            <a:tailEnd/>
          </a:ln>
        </p:spPr>
      </p:pic>
      <p:pic>
        <p:nvPicPr>
          <p:cNvPr id="12292" name="Picture 5" descr="plogo"/>
          <p:cNvPicPr>
            <a:picLocks noChangeAspect="1" noChangeArrowheads="1"/>
          </p:cNvPicPr>
          <p:nvPr/>
        </p:nvPicPr>
        <p:blipFill>
          <a:blip r:embed="rId5"/>
          <a:srcRect/>
          <a:stretch>
            <a:fillRect/>
          </a:stretch>
        </p:blipFill>
        <p:spPr bwMode="auto">
          <a:xfrm>
            <a:off x="4776788" y="5013325"/>
            <a:ext cx="8732837" cy="685800"/>
          </a:xfrm>
          <a:prstGeom prst="rect">
            <a:avLst/>
          </a:prstGeom>
          <a:noFill/>
          <a:ln w="9525">
            <a:noFill/>
            <a:miter lim="800000"/>
            <a:headEnd/>
            <a:tailEnd/>
          </a:ln>
        </p:spPr>
      </p:pic>
      <p:pic>
        <p:nvPicPr>
          <p:cNvPr id="12293" name="Picture 6" descr="20070821181430-logo-servicio-andaluz-de-salud"/>
          <p:cNvPicPr>
            <a:picLocks noChangeAspect="1" noChangeArrowheads="1"/>
          </p:cNvPicPr>
          <p:nvPr/>
        </p:nvPicPr>
        <p:blipFill>
          <a:blip r:embed="rId6"/>
          <a:srcRect/>
          <a:stretch>
            <a:fillRect/>
          </a:stretch>
        </p:blipFill>
        <p:spPr bwMode="auto">
          <a:xfrm>
            <a:off x="3962400" y="6096000"/>
            <a:ext cx="2663825" cy="639763"/>
          </a:xfrm>
          <a:prstGeom prst="rect">
            <a:avLst/>
          </a:prstGeom>
          <a:noFill/>
          <a:ln w="9525">
            <a:noFill/>
            <a:miter lim="800000"/>
            <a:headEnd/>
            <a:tailEnd/>
          </a:ln>
        </p:spPr>
      </p:pic>
      <p:pic>
        <p:nvPicPr>
          <p:cNvPr id="12294" name="Picture 7" descr="hhuuvr"/>
          <p:cNvPicPr>
            <a:picLocks noChangeAspect="1" noChangeArrowheads="1"/>
          </p:cNvPicPr>
          <p:nvPr/>
        </p:nvPicPr>
        <p:blipFill>
          <a:blip r:embed="rId7"/>
          <a:srcRect/>
          <a:stretch>
            <a:fillRect/>
          </a:stretch>
        </p:blipFill>
        <p:spPr bwMode="auto">
          <a:xfrm>
            <a:off x="7467600" y="5868988"/>
            <a:ext cx="1676400" cy="989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2"/>
          <a:srcRect/>
          <a:stretch>
            <a:fillRect/>
          </a:stretch>
        </p:blipFill>
        <p:spPr bwMode="auto">
          <a:xfrm>
            <a:off x="431800" y="2286000"/>
            <a:ext cx="8893175" cy="2279650"/>
          </a:xfrm>
          <a:prstGeom prst="rect">
            <a:avLst/>
          </a:prstGeom>
          <a:noFill/>
          <a:ln w="9525">
            <a:noFill/>
            <a:miter lim="800000"/>
            <a:headEnd/>
            <a:tailEnd/>
          </a:ln>
          <a:effectLst>
            <a:prstShdw prst="shdw13" dist="53882" dir="13500000">
              <a:schemeClr val="bg2">
                <a:alpha val="50000"/>
              </a:schemeClr>
            </a:prstShdw>
          </a:effectLst>
        </p:spPr>
      </p:pic>
      <p:sp>
        <p:nvSpPr>
          <p:cNvPr id="60418" name="3 Rectángulo"/>
          <p:cNvSpPr>
            <a:spLocks noChangeArrowheads="1"/>
          </p:cNvSpPr>
          <p:nvPr/>
        </p:nvSpPr>
        <p:spPr bwMode="auto">
          <a:xfrm>
            <a:off x="1187450" y="981075"/>
            <a:ext cx="7272338" cy="830263"/>
          </a:xfrm>
          <a:prstGeom prst="rect">
            <a:avLst/>
          </a:prstGeom>
          <a:noFill/>
          <a:ln w="9525">
            <a:noFill/>
            <a:miter lim="800000"/>
            <a:headEnd/>
            <a:tailEnd/>
          </a:ln>
        </p:spPr>
        <p:txBody>
          <a:bodyPr>
            <a:spAutoFit/>
          </a:bodyPr>
          <a:lstStyle/>
          <a:p>
            <a:r>
              <a:rPr lang="es-ES" sz="2400">
                <a:latin typeface="Calibri" pitchFamily="34" charset="0"/>
              </a:rPr>
              <a:t>Revisar críticamente evaluaciones publicadas y adaptar a nuestro entorno</a:t>
            </a:r>
          </a:p>
        </p:txBody>
      </p:sp>
      <p:sp>
        <p:nvSpPr>
          <p:cNvPr id="60419" name="1 CuadroTexto"/>
          <p:cNvSpPr txBox="1">
            <a:spLocks noChangeArrowheads="1"/>
          </p:cNvSpPr>
          <p:nvPr/>
        </p:nvSpPr>
        <p:spPr bwMode="auto">
          <a:xfrm rot="-5400000">
            <a:off x="-1390650" y="2876551"/>
            <a:ext cx="3241675" cy="457200"/>
          </a:xfrm>
          <a:prstGeom prst="rect">
            <a:avLst/>
          </a:prstGeom>
          <a:solidFill>
            <a:srgbClr val="8EB4E3"/>
          </a:solidFill>
          <a:ln w="9525" algn="ctr">
            <a:noFill/>
            <a:miter lim="800000"/>
            <a:headEnd/>
            <a:tailEnd/>
          </a:ln>
        </p:spPr>
        <p:txBody>
          <a:bodyPr>
            <a:spAutoFit/>
          </a:bodyPr>
          <a:lstStyle/>
          <a:p>
            <a:pPr algn="ctr"/>
            <a:r>
              <a:rPr lang="es-ES" sz="2400"/>
              <a:t>AREA ECONOMICA</a:t>
            </a: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5" descr="usa"/>
          <p:cNvPicPr>
            <a:picLocks noGrp="1" noChangeAspect="1" noChangeArrowheads="1"/>
          </p:cNvPicPr>
          <p:nvPr>
            <p:ph idx="4294967295"/>
          </p:nvPr>
        </p:nvPicPr>
        <p:blipFill>
          <a:blip r:embed="rId3"/>
          <a:srcRect/>
          <a:stretch>
            <a:fillRect/>
          </a:stretch>
        </p:blipFill>
        <p:spPr>
          <a:xfrm>
            <a:off x="6804025" y="1844675"/>
            <a:ext cx="1763713" cy="1079500"/>
          </a:xfrm>
        </p:spPr>
      </p:pic>
      <p:sp>
        <p:nvSpPr>
          <p:cNvPr id="61442" name="4 CuadroTexto"/>
          <p:cNvSpPr txBox="1">
            <a:spLocks noChangeArrowheads="1"/>
          </p:cNvSpPr>
          <p:nvPr/>
        </p:nvSpPr>
        <p:spPr bwMode="auto">
          <a:xfrm>
            <a:off x="4500563" y="2205038"/>
            <a:ext cx="2160587" cy="457200"/>
          </a:xfrm>
          <a:prstGeom prst="rect">
            <a:avLst/>
          </a:prstGeom>
          <a:noFill/>
          <a:ln w="9525">
            <a:noFill/>
            <a:miter lim="800000"/>
            <a:headEnd/>
            <a:tailEnd/>
          </a:ln>
        </p:spPr>
        <p:txBody>
          <a:bodyPr>
            <a:spAutoFit/>
          </a:bodyPr>
          <a:lstStyle/>
          <a:p>
            <a:pPr algn="r"/>
            <a:r>
              <a:rPr lang="es-ES" sz="2400" b="1">
                <a:latin typeface="Calibri" pitchFamily="34" charset="0"/>
                <a:cs typeface="Arial" charset="0"/>
              </a:rPr>
              <a:t>50.000 $/LYG</a:t>
            </a:r>
            <a:endParaRPr lang="es-ES" b="1">
              <a:latin typeface="Calibri" pitchFamily="34" charset="0"/>
              <a:cs typeface="Arial" charset="0"/>
            </a:endParaRPr>
          </a:p>
        </p:txBody>
      </p:sp>
      <p:pic>
        <p:nvPicPr>
          <p:cNvPr id="61443" name="Picture 4" descr="http://banderas-e-himnos.com/media/flags/flagge-kanada.gif"/>
          <p:cNvPicPr>
            <a:picLocks noChangeAspect="1" noChangeArrowheads="1"/>
          </p:cNvPicPr>
          <p:nvPr/>
        </p:nvPicPr>
        <p:blipFill>
          <a:blip r:embed="rId4"/>
          <a:srcRect/>
          <a:stretch>
            <a:fillRect/>
          </a:stretch>
        </p:blipFill>
        <p:spPr bwMode="auto">
          <a:xfrm>
            <a:off x="971550" y="3141663"/>
            <a:ext cx="1689100" cy="1125537"/>
          </a:xfrm>
          <a:prstGeom prst="rect">
            <a:avLst/>
          </a:prstGeom>
          <a:noFill/>
          <a:ln w="9525">
            <a:noFill/>
            <a:miter lim="800000"/>
            <a:headEnd/>
            <a:tailEnd/>
          </a:ln>
        </p:spPr>
      </p:pic>
      <p:grpSp>
        <p:nvGrpSpPr>
          <p:cNvPr id="61444" name="6 Grupo"/>
          <p:cNvGrpSpPr>
            <a:grpSpLocks/>
          </p:cNvGrpSpPr>
          <p:nvPr/>
        </p:nvGrpSpPr>
        <p:grpSpPr bwMode="auto">
          <a:xfrm>
            <a:off x="862013" y="404813"/>
            <a:ext cx="8281987" cy="1173162"/>
            <a:chOff x="765412" y="601529"/>
            <a:chExt cx="8280920" cy="1171709"/>
          </a:xfrm>
        </p:grpSpPr>
        <p:pic>
          <p:nvPicPr>
            <p:cNvPr id="61448" name="Picture 7" descr="preview_url_max_540_british_flag_jpg"/>
            <p:cNvPicPr>
              <a:picLocks noChangeAspect="1" noChangeArrowheads="1"/>
            </p:cNvPicPr>
            <p:nvPr/>
          </p:nvPicPr>
          <p:blipFill>
            <a:blip r:embed="rId5"/>
            <a:srcRect/>
            <a:stretch>
              <a:fillRect/>
            </a:stretch>
          </p:blipFill>
          <p:spPr bwMode="auto">
            <a:xfrm>
              <a:off x="765412" y="601529"/>
              <a:ext cx="1767441" cy="1171709"/>
            </a:xfrm>
            <a:prstGeom prst="rect">
              <a:avLst/>
            </a:prstGeom>
            <a:noFill/>
            <a:ln w="9525">
              <a:noFill/>
              <a:miter lim="800000"/>
              <a:headEnd/>
              <a:tailEnd/>
            </a:ln>
          </p:spPr>
        </p:pic>
        <p:sp>
          <p:nvSpPr>
            <p:cNvPr id="61449" name="2 Rectángulo"/>
            <p:cNvSpPr>
              <a:spLocks noChangeArrowheads="1"/>
            </p:cNvSpPr>
            <p:nvPr/>
          </p:nvSpPr>
          <p:spPr bwMode="auto">
            <a:xfrm>
              <a:off x="2717785" y="601529"/>
              <a:ext cx="2976179" cy="894241"/>
            </a:xfrm>
            <a:prstGeom prst="rect">
              <a:avLst/>
            </a:prstGeom>
            <a:noFill/>
            <a:ln w="9525">
              <a:noFill/>
              <a:miter lim="800000"/>
              <a:headEnd/>
              <a:tailEnd/>
            </a:ln>
          </p:spPr>
          <p:txBody>
            <a:bodyPr wrap="none">
              <a:spAutoFit/>
            </a:bodyPr>
            <a:lstStyle/>
            <a:p>
              <a:pPr algn="ctr">
                <a:spcBef>
                  <a:spcPct val="20000"/>
                </a:spcBef>
                <a:buFont typeface="Arial" charset="0"/>
                <a:buNone/>
              </a:pPr>
              <a:endParaRPr lang="es-ES" sz="2400" b="1">
                <a:latin typeface="Calibri" pitchFamily="34" charset="0"/>
                <a:cs typeface="Arial" charset="0"/>
              </a:endParaRPr>
            </a:p>
            <a:p>
              <a:pPr algn="ctr">
                <a:spcBef>
                  <a:spcPct val="20000"/>
                </a:spcBef>
                <a:buFont typeface="Arial" charset="0"/>
                <a:buNone/>
              </a:pPr>
              <a:r>
                <a:rPr lang="es-ES" sz="2400" b="1">
                  <a:latin typeface="Calibri" pitchFamily="34" charset="0"/>
                  <a:cs typeface="Arial" charset="0"/>
                </a:rPr>
                <a:t>20.000-30.000£/AVAC</a:t>
              </a:r>
            </a:p>
          </p:txBody>
        </p:sp>
        <p:sp>
          <p:nvSpPr>
            <p:cNvPr id="61450" name="11 Rectángulo"/>
            <p:cNvSpPr>
              <a:spLocks noChangeArrowheads="1"/>
            </p:cNvSpPr>
            <p:nvPr/>
          </p:nvSpPr>
          <p:spPr bwMode="auto">
            <a:xfrm>
              <a:off x="2738420" y="1341973"/>
              <a:ext cx="6307912" cy="274298"/>
            </a:xfrm>
            <a:prstGeom prst="rect">
              <a:avLst/>
            </a:prstGeom>
            <a:noFill/>
            <a:ln w="9525">
              <a:noFill/>
              <a:miter lim="800000"/>
              <a:headEnd/>
              <a:tailEnd/>
            </a:ln>
          </p:spPr>
          <p:txBody>
            <a:bodyPr>
              <a:spAutoFit/>
            </a:bodyPr>
            <a:lstStyle/>
            <a:p>
              <a:endParaRPr lang="es-ES" sz="1200">
                <a:latin typeface="Calibri" pitchFamily="34" charset="0"/>
                <a:cs typeface="Arial" charset="0"/>
              </a:endParaRPr>
            </a:p>
          </p:txBody>
        </p:sp>
        <p:sp>
          <p:nvSpPr>
            <p:cNvPr id="61451" name="3 CuadroTexto"/>
            <p:cNvSpPr txBox="1">
              <a:spLocks noChangeArrowheads="1"/>
            </p:cNvSpPr>
            <p:nvPr/>
          </p:nvSpPr>
          <p:spPr bwMode="auto">
            <a:xfrm>
              <a:off x="2771753" y="1062919"/>
              <a:ext cx="5184107" cy="304423"/>
            </a:xfrm>
            <a:prstGeom prst="rect">
              <a:avLst/>
            </a:prstGeom>
            <a:noFill/>
            <a:ln w="9525">
              <a:noFill/>
              <a:miter lim="800000"/>
              <a:headEnd/>
              <a:tailEnd/>
            </a:ln>
          </p:spPr>
          <p:txBody>
            <a:bodyPr>
              <a:spAutoFit/>
            </a:bodyPr>
            <a:lstStyle/>
            <a:p>
              <a:endParaRPr lang="es-ES" sz="1400" b="1">
                <a:latin typeface="Calibri" pitchFamily="34" charset="0"/>
                <a:cs typeface="Arial" charset="0"/>
              </a:endParaRPr>
            </a:p>
          </p:txBody>
        </p:sp>
      </p:grpSp>
      <p:sp>
        <p:nvSpPr>
          <p:cNvPr id="61445" name="4 CuadroTexto"/>
          <p:cNvSpPr txBox="1">
            <a:spLocks noChangeArrowheads="1"/>
          </p:cNvSpPr>
          <p:nvPr/>
        </p:nvSpPr>
        <p:spPr bwMode="auto">
          <a:xfrm>
            <a:off x="2916238" y="3573463"/>
            <a:ext cx="4608512" cy="457200"/>
          </a:xfrm>
          <a:prstGeom prst="rect">
            <a:avLst/>
          </a:prstGeom>
          <a:noFill/>
          <a:ln w="9525">
            <a:noFill/>
            <a:miter lim="800000"/>
            <a:headEnd/>
            <a:tailEnd/>
          </a:ln>
        </p:spPr>
        <p:txBody>
          <a:bodyPr>
            <a:spAutoFit/>
          </a:bodyPr>
          <a:lstStyle/>
          <a:p>
            <a:r>
              <a:rPr lang="es-ES" sz="2400" b="1">
                <a:latin typeface="Calibri" pitchFamily="34" charset="0"/>
                <a:cs typeface="Arial" charset="0"/>
              </a:rPr>
              <a:t>20.000-100.000 $ CAN/AVAC</a:t>
            </a:r>
            <a:endParaRPr lang="es-ES" b="1">
              <a:latin typeface="Calibri" pitchFamily="34" charset="0"/>
              <a:cs typeface="Arial" charset="0"/>
            </a:endParaRPr>
          </a:p>
        </p:txBody>
      </p:sp>
      <p:pic>
        <p:nvPicPr>
          <p:cNvPr id="61446" name="Picture 2"/>
          <p:cNvPicPr>
            <a:picLocks noChangeAspect="1" noChangeArrowheads="1"/>
          </p:cNvPicPr>
          <p:nvPr/>
        </p:nvPicPr>
        <p:blipFill>
          <a:blip r:embed="rId6"/>
          <a:srcRect b="72496"/>
          <a:stretch>
            <a:fillRect/>
          </a:stretch>
        </p:blipFill>
        <p:spPr bwMode="auto">
          <a:xfrm>
            <a:off x="539750" y="4581525"/>
            <a:ext cx="8175625" cy="1368425"/>
          </a:xfrm>
          <a:prstGeom prst="rect">
            <a:avLst/>
          </a:prstGeom>
          <a:noFill/>
          <a:ln w="9525">
            <a:noFill/>
            <a:miter lim="800000"/>
            <a:headEnd/>
            <a:tailEnd/>
          </a:ln>
          <a:effectLst>
            <a:prstShdw prst="shdw13" dist="53882" dir="13500000">
              <a:schemeClr val="bg2">
                <a:alpha val="50000"/>
              </a:schemeClr>
            </a:prstShdw>
          </a:effectLst>
        </p:spPr>
      </p:pic>
      <p:sp>
        <p:nvSpPr>
          <p:cNvPr id="61447" name="1 CuadroTexto"/>
          <p:cNvSpPr txBox="1">
            <a:spLocks noChangeArrowheads="1"/>
          </p:cNvSpPr>
          <p:nvPr/>
        </p:nvSpPr>
        <p:spPr bwMode="auto">
          <a:xfrm rot="-5400000">
            <a:off x="-1390650" y="2876551"/>
            <a:ext cx="3241675" cy="457200"/>
          </a:xfrm>
          <a:prstGeom prst="rect">
            <a:avLst/>
          </a:prstGeom>
          <a:solidFill>
            <a:srgbClr val="8EB4E3"/>
          </a:solidFill>
          <a:ln w="9525" algn="ctr">
            <a:noFill/>
            <a:miter lim="800000"/>
            <a:headEnd/>
            <a:tailEnd/>
          </a:ln>
        </p:spPr>
        <p:txBody>
          <a:bodyPr>
            <a:spAutoFit/>
          </a:bodyPr>
          <a:lstStyle/>
          <a:p>
            <a:pPr algn="ctr"/>
            <a:r>
              <a:rPr lang="es-ES" sz="2400"/>
              <a:t>AREA ECONOMICA</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1 Título"/>
          <p:cNvSpPr>
            <a:spLocks noGrp="1"/>
          </p:cNvSpPr>
          <p:nvPr>
            <p:ph type="title" idx="4294967295"/>
          </p:nvPr>
        </p:nvSpPr>
        <p:spPr>
          <a:xfrm>
            <a:off x="468313" y="0"/>
            <a:ext cx="8229600" cy="1143000"/>
          </a:xfrm>
        </p:spPr>
        <p:txBody>
          <a:bodyPr/>
          <a:lstStyle/>
          <a:p>
            <a:pPr eaLnBrk="1" hangingPunct="1"/>
            <a:r>
              <a:rPr lang="es-ES" sz="4000" b="1" smtClean="0">
                <a:latin typeface="Calibri" pitchFamily="34" charset="0"/>
              </a:rPr>
              <a:t>Criterios </a:t>
            </a:r>
            <a:r>
              <a:rPr lang="es-ES" b="1" smtClean="0">
                <a:latin typeface="Calibri" pitchFamily="34" charset="0"/>
              </a:rPr>
              <a:t>“End-of-life” (EoL)</a:t>
            </a:r>
          </a:p>
        </p:txBody>
      </p:sp>
      <p:sp>
        <p:nvSpPr>
          <p:cNvPr id="63490" name="2 Marcador de contenido"/>
          <p:cNvSpPr>
            <a:spLocks noGrp="1"/>
          </p:cNvSpPr>
          <p:nvPr>
            <p:ph idx="4294967295"/>
          </p:nvPr>
        </p:nvSpPr>
        <p:spPr>
          <a:xfrm>
            <a:off x="457200" y="1268413"/>
            <a:ext cx="8229600" cy="5589587"/>
          </a:xfrm>
        </p:spPr>
        <p:txBody>
          <a:bodyPr/>
          <a:lstStyle/>
          <a:p>
            <a:pPr marL="0" indent="0" eaLnBrk="1" hangingPunct="1">
              <a:buFont typeface="Arial" charset="0"/>
              <a:buNone/>
            </a:pPr>
            <a:r>
              <a:rPr lang="es-ES" sz="2400" smtClean="0">
                <a:latin typeface="Calibri" pitchFamily="34" charset="0"/>
              </a:rPr>
              <a:t>NICE acepta un umbral superior al resto de tecnologías (2009) en fármacos oncológicos que cumlplen </a:t>
            </a:r>
            <a:r>
              <a:rPr lang="es-ES" sz="2400" b="1" smtClean="0">
                <a:latin typeface="Calibri" pitchFamily="34" charset="0"/>
              </a:rPr>
              <a:t>Criterios EoL:</a:t>
            </a:r>
          </a:p>
          <a:p>
            <a:pPr marL="0" indent="0" eaLnBrk="1" hangingPunct="1">
              <a:buFont typeface="Arial" charset="0"/>
              <a:buNone/>
            </a:pPr>
            <a:endParaRPr lang="es-ES" sz="2400" b="1" smtClean="0">
              <a:latin typeface="Calibri" pitchFamily="34" charset="0"/>
            </a:endParaRPr>
          </a:p>
          <a:p>
            <a:pPr marL="0" indent="0" eaLnBrk="1" hangingPunct="1">
              <a:buFontTx/>
              <a:buChar char="-"/>
            </a:pPr>
            <a:endParaRPr lang="es-ES" sz="2400" smtClean="0">
              <a:latin typeface="Calibri" pitchFamily="34" charset="0"/>
            </a:endParaRPr>
          </a:p>
          <a:p>
            <a:pPr marL="0" indent="0" eaLnBrk="1" hangingPunct="1">
              <a:buFontTx/>
              <a:buChar char="-"/>
            </a:pPr>
            <a:endParaRPr lang="es-ES" sz="2400" smtClean="0">
              <a:latin typeface="Calibri" pitchFamily="34" charset="0"/>
            </a:endParaRPr>
          </a:p>
          <a:p>
            <a:pPr marL="0" indent="0" eaLnBrk="1" hangingPunct="1">
              <a:buFontTx/>
              <a:buChar char="-"/>
            </a:pPr>
            <a:r>
              <a:rPr lang="es-ES" sz="2400" smtClean="0">
                <a:latin typeface="Calibri" pitchFamily="34" charset="0"/>
              </a:rPr>
              <a:t>Esperanza de vida de los pacientes a tratar &lt; 24 meses.</a:t>
            </a:r>
          </a:p>
          <a:p>
            <a:pPr marL="0" indent="0" eaLnBrk="1" hangingPunct="1">
              <a:buFontTx/>
              <a:buChar char="-"/>
            </a:pPr>
            <a:r>
              <a:rPr lang="es-ES" sz="2400" smtClean="0">
                <a:latin typeface="Calibri" pitchFamily="34" charset="0"/>
              </a:rPr>
              <a:t>Aumento de la supervivencia &gt; 3 meses.</a:t>
            </a:r>
          </a:p>
          <a:p>
            <a:pPr marL="0" indent="0" eaLnBrk="1" hangingPunct="1">
              <a:buFontTx/>
              <a:buChar char="-"/>
            </a:pPr>
            <a:r>
              <a:rPr lang="es-ES" sz="2400" smtClean="0">
                <a:latin typeface="Calibri" pitchFamily="34" charset="0"/>
              </a:rPr>
              <a:t>Inexistencia de tratamientos alternativos.</a:t>
            </a:r>
          </a:p>
          <a:p>
            <a:pPr marL="0" indent="0" eaLnBrk="1" hangingPunct="1">
              <a:buFontTx/>
              <a:buChar char="-"/>
            </a:pPr>
            <a:r>
              <a:rPr lang="es-ES" sz="2400" smtClean="0">
                <a:latin typeface="Calibri" pitchFamily="34" charset="0"/>
              </a:rPr>
              <a:t>Grupo de pacientes a tratar reducido (&lt; 7.000 pacientes/año).</a:t>
            </a:r>
          </a:p>
          <a:p>
            <a:pPr marL="0" indent="0" eaLnBrk="1" hangingPunct="1">
              <a:buFont typeface="Arial" charset="0"/>
              <a:buNone/>
            </a:pPr>
            <a:endParaRPr lang="es-ES" sz="1400" smtClean="0">
              <a:latin typeface="Calibri" pitchFamily="34" charset="0"/>
            </a:endParaRPr>
          </a:p>
          <a:p>
            <a:pPr marL="0" indent="0" eaLnBrk="1" hangingPunct="1">
              <a:buFont typeface="Arial" charset="0"/>
              <a:buNone/>
            </a:pPr>
            <a:r>
              <a:rPr lang="es-ES" sz="2000" smtClean="0">
                <a:latin typeface="Calibri" pitchFamily="34" charset="0"/>
              </a:rPr>
              <a:t>*Financiación específica del NHS: fondo complementario de 200 millones de £ anuales </a:t>
            </a:r>
            <a:r>
              <a:rPr lang="es-ES" sz="2000" i="1" smtClean="0">
                <a:latin typeface="Calibri" pitchFamily="34" charset="0"/>
              </a:rPr>
              <a:t>Cancer Drugs Fund</a:t>
            </a:r>
            <a:r>
              <a:rPr lang="es-ES" sz="2000" smtClean="0">
                <a:latin typeface="Calibri" pitchFamily="34" charset="0"/>
              </a:rPr>
              <a:t>.</a:t>
            </a:r>
          </a:p>
          <a:p>
            <a:pPr marL="0" indent="0" eaLnBrk="1" hangingPunct="1">
              <a:buFont typeface="Arial" charset="0"/>
              <a:buNone/>
            </a:pPr>
            <a:endParaRPr lang="es-ES" sz="100" smtClean="0">
              <a:latin typeface="Calibri" pitchFamily="34" charset="0"/>
            </a:endParaRPr>
          </a:p>
          <a:p>
            <a:pPr marL="0" indent="0" eaLnBrk="1" hangingPunct="1">
              <a:buFont typeface="Arial" charset="0"/>
              <a:buNone/>
            </a:pPr>
            <a:endParaRPr lang="es-ES" sz="1200" smtClean="0">
              <a:latin typeface="Calibri" pitchFamily="34" charset="0"/>
            </a:endParaRPr>
          </a:p>
          <a:p>
            <a:pPr marL="0" indent="0" eaLnBrk="1" hangingPunct="1">
              <a:buFont typeface="Arial" charset="0"/>
              <a:buNone/>
            </a:pPr>
            <a:endParaRPr lang="es-ES" smtClean="0">
              <a:latin typeface="Calibri" pitchFamily="34" charset="0"/>
            </a:endParaRPr>
          </a:p>
        </p:txBody>
      </p:sp>
      <p:sp>
        <p:nvSpPr>
          <p:cNvPr id="63491" name="2 Marcador de contenido"/>
          <p:cNvSpPr txBox="1">
            <a:spLocks/>
          </p:cNvSpPr>
          <p:nvPr/>
        </p:nvSpPr>
        <p:spPr bwMode="auto">
          <a:xfrm>
            <a:off x="1692275" y="2276475"/>
            <a:ext cx="5688013" cy="668338"/>
          </a:xfrm>
          <a:prstGeom prst="rect">
            <a:avLst/>
          </a:prstGeom>
          <a:noFill/>
          <a:ln w="9525">
            <a:noFill/>
            <a:miter lim="800000"/>
            <a:headEnd/>
            <a:tailEnd/>
          </a:ln>
        </p:spPr>
        <p:txBody>
          <a:bodyPr/>
          <a:lstStyle/>
          <a:p>
            <a:pPr algn="ctr">
              <a:spcBef>
                <a:spcPct val="20000"/>
              </a:spcBef>
              <a:buFont typeface="Arial" charset="0"/>
              <a:buNone/>
            </a:pPr>
            <a:r>
              <a:rPr lang="es-ES" sz="3600" b="1">
                <a:latin typeface="Calibri" pitchFamily="34" charset="0"/>
                <a:cs typeface="Arial" charset="0"/>
              </a:rPr>
              <a:t>40.000-50.000£*</a:t>
            </a:r>
          </a:p>
          <a:p>
            <a:pPr algn="ctr">
              <a:spcBef>
                <a:spcPct val="20000"/>
              </a:spcBef>
              <a:buFont typeface="Arial" charset="0"/>
              <a:buNone/>
            </a:pPr>
            <a:r>
              <a:rPr lang="es-ES" sz="2000" b="1">
                <a:latin typeface="Calibri" pitchFamily="34" charset="0"/>
                <a:cs typeface="Arial" charset="0"/>
              </a:rPr>
              <a:t>(50.000-62.000 €)</a:t>
            </a:r>
          </a:p>
        </p:txBody>
      </p:sp>
      <p:pic>
        <p:nvPicPr>
          <p:cNvPr id="63492"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55650" y="2276475"/>
            <a:ext cx="1722438" cy="1038225"/>
          </a:xfrm>
          <a:prstGeom prst="rect">
            <a:avLst/>
          </a:prstGeom>
          <a:noFill/>
          <a:ln w="9525">
            <a:noFill/>
            <a:miter lim="800000"/>
            <a:headEnd/>
            <a:tailEnd/>
          </a:ln>
        </p:spPr>
      </p:pic>
      <p:pic>
        <p:nvPicPr>
          <p:cNvPr id="63493" name="Picture 7" descr="preview_url_max_540_british_flag_jpg"/>
          <p:cNvPicPr>
            <a:picLocks noChangeAspect="1" noChangeArrowheads="1"/>
          </p:cNvPicPr>
          <p:nvPr/>
        </p:nvPicPr>
        <p:blipFill>
          <a:blip r:embed="rId4"/>
          <a:srcRect/>
          <a:stretch>
            <a:fillRect/>
          </a:stretch>
        </p:blipFill>
        <p:spPr bwMode="auto">
          <a:xfrm>
            <a:off x="6948488" y="2276475"/>
            <a:ext cx="1181100" cy="7826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p:cNvSpPr>
          <p:nvPr>
            <p:ph type="title" idx="4294967295"/>
          </p:nvPr>
        </p:nvSpPr>
        <p:spPr/>
        <p:txBody>
          <a:bodyPr/>
          <a:lstStyle/>
          <a:p>
            <a:endParaRPr lang="es-ES" smtClean="0"/>
          </a:p>
        </p:txBody>
      </p:sp>
      <p:sp>
        <p:nvSpPr>
          <p:cNvPr id="65538" name="Rectangle 3"/>
          <p:cNvSpPr>
            <a:spLocks noGrp="1"/>
          </p:cNvSpPr>
          <p:nvPr>
            <p:ph type="body" idx="4294967295"/>
          </p:nvPr>
        </p:nvSpPr>
        <p:spPr/>
        <p:txBody>
          <a:bodyPr/>
          <a:lstStyle/>
          <a:p>
            <a:endParaRPr lang="es-ES" smtClean="0"/>
          </a:p>
        </p:txBody>
      </p:sp>
      <p:pic>
        <p:nvPicPr>
          <p:cNvPr id="65539" name="Picture 4"/>
          <p:cNvPicPr>
            <a:picLocks noChangeAspect="1" noChangeArrowheads="1"/>
          </p:cNvPicPr>
          <p:nvPr/>
        </p:nvPicPr>
        <p:blipFill>
          <a:blip r:embed="rId2"/>
          <a:srcRect/>
          <a:stretch>
            <a:fillRect/>
          </a:stretch>
        </p:blipFill>
        <p:spPr bwMode="auto">
          <a:xfrm>
            <a:off x="0" y="0"/>
            <a:ext cx="9250363" cy="6945313"/>
          </a:xfrm>
          <a:prstGeom prst="rect">
            <a:avLst/>
          </a:prstGeom>
          <a:noFill/>
          <a:ln w="9525">
            <a:noFill/>
            <a:miter lim="800000"/>
            <a:headEnd/>
            <a:tailEnd/>
          </a:ln>
        </p:spPr>
      </p:pic>
      <p:sp>
        <p:nvSpPr>
          <p:cNvPr id="211973" name="Rectangle 5"/>
          <p:cNvSpPr>
            <a:spLocks noChangeArrowheads="1"/>
          </p:cNvSpPr>
          <p:nvPr/>
        </p:nvSpPr>
        <p:spPr bwMode="auto">
          <a:xfrm>
            <a:off x="323850" y="549275"/>
            <a:ext cx="4752975" cy="1079500"/>
          </a:xfrm>
          <a:prstGeom prst="rect">
            <a:avLst/>
          </a:prstGeom>
          <a:solidFill>
            <a:schemeClr val="tx1"/>
          </a:solidFill>
          <a:ln w="9525">
            <a:solidFill>
              <a:schemeClr val="tx1"/>
            </a:solidFill>
            <a:miter lim="800000"/>
            <a:headEnd/>
            <a:tailEnd/>
          </a:ln>
          <a:effectLst>
            <a:prstShdw prst="shdw13" dist="53882" dir="13500000">
              <a:schemeClr val="tx1">
                <a:gamma/>
                <a:shade val="60000"/>
                <a:invGamma/>
                <a:alpha val="50000"/>
              </a:schemeClr>
            </a:prstShdw>
          </a:effectLst>
        </p:spPr>
        <p:txBody>
          <a:bodyPr wrap="none" anchor="ctr"/>
          <a:lstStyle/>
          <a:p>
            <a:pPr algn="ctr"/>
            <a:r>
              <a:rPr lang="es-ES" sz="3600">
                <a:solidFill>
                  <a:schemeClr val="bg1"/>
                </a:solidFill>
              </a:rPr>
              <a:t>Flexibilidad</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4" descr="analisis"/>
          <p:cNvPicPr>
            <a:picLocks noChangeAspect="1" noChangeArrowheads="1"/>
          </p:cNvPicPr>
          <p:nvPr/>
        </p:nvPicPr>
        <p:blipFill>
          <a:blip r:embed="rId2"/>
          <a:srcRect/>
          <a:stretch>
            <a:fillRect/>
          </a:stretch>
        </p:blipFill>
        <p:spPr bwMode="auto">
          <a:xfrm>
            <a:off x="0" y="0"/>
            <a:ext cx="9194800" cy="6896100"/>
          </a:xfrm>
          <a:prstGeom prst="rect">
            <a:avLst/>
          </a:prstGeom>
          <a:noFill/>
          <a:ln w="9525">
            <a:noFill/>
            <a:miter lim="800000"/>
            <a:headEnd/>
            <a:tailEnd/>
          </a:ln>
        </p:spPr>
      </p:pic>
      <p:sp>
        <p:nvSpPr>
          <p:cNvPr id="66562" name="Text Box 5"/>
          <p:cNvSpPr txBox="1">
            <a:spLocks noChangeArrowheads="1"/>
          </p:cNvSpPr>
          <p:nvPr/>
        </p:nvSpPr>
        <p:spPr bwMode="auto">
          <a:xfrm>
            <a:off x="611188" y="1268413"/>
            <a:ext cx="8064500" cy="4664075"/>
          </a:xfrm>
          <a:prstGeom prst="rect">
            <a:avLst/>
          </a:prstGeom>
          <a:solidFill>
            <a:schemeClr val="bg1">
              <a:alpha val="0"/>
            </a:schemeClr>
          </a:solidFill>
          <a:ln w="9525">
            <a:noFill/>
            <a:miter lim="800000"/>
            <a:headEnd/>
            <a:tailEnd/>
          </a:ln>
          <a:effectLst>
            <a:prstShdw prst="shdw13" dist="53882" dir="13500000">
              <a:schemeClr val="bg2">
                <a:alpha val="50000"/>
              </a:schemeClr>
            </a:prstShdw>
          </a:effectLst>
        </p:spPr>
        <p:txBody>
          <a:bodyPr>
            <a:spAutoFit/>
          </a:bodyPr>
          <a:lstStyle/>
          <a:p>
            <a:pPr algn="ctr">
              <a:spcBef>
                <a:spcPct val="50000"/>
              </a:spcBef>
            </a:pPr>
            <a:r>
              <a:rPr lang="es-ES" sz="4000" b="1"/>
              <a:t>Análisis de sensibilidad: recalcular datos cambiando datos de partida</a:t>
            </a:r>
          </a:p>
          <a:p>
            <a:pPr algn="ctr">
              <a:spcBef>
                <a:spcPct val="50000"/>
              </a:spcBef>
            </a:pPr>
            <a:r>
              <a:rPr lang="es-ES" sz="4000"/>
              <a:t>Fuentes de incertidumbre</a:t>
            </a:r>
          </a:p>
          <a:p>
            <a:pPr algn="ctr">
              <a:spcBef>
                <a:spcPct val="50000"/>
              </a:spcBef>
            </a:pPr>
            <a:r>
              <a:rPr lang="es-ES" sz="4000"/>
              <a:t>Rango de valores</a:t>
            </a:r>
          </a:p>
          <a:p>
            <a:pPr algn="ctr">
              <a:spcBef>
                <a:spcPct val="50000"/>
              </a:spcBef>
            </a:pPr>
            <a:r>
              <a:rPr lang="es-ES" sz="4000"/>
              <a:t>Resultados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4 CuadroTexto"/>
          <p:cNvSpPr txBox="1">
            <a:spLocks noChangeArrowheads="1"/>
          </p:cNvSpPr>
          <p:nvPr/>
        </p:nvSpPr>
        <p:spPr bwMode="auto">
          <a:xfrm>
            <a:off x="2051050" y="333375"/>
            <a:ext cx="4437063" cy="641350"/>
          </a:xfrm>
          <a:prstGeom prst="rect">
            <a:avLst/>
          </a:prstGeom>
          <a:noFill/>
          <a:ln w="9525">
            <a:noFill/>
            <a:miter lim="800000"/>
            <a:headEnd/>
            <a:tailEnd/>
          </a:ln>
        </p:spPr>
        <p:txBody>
          <a:bodyPr wrap="none">
            <a:spAutoFit/>
          </a:bodyPr>
          <a:lstStyle/>
          <a:p>
            <a:pPr algn="ctr"/>
            <a:r>
              <a:rPr lang="es-ES" sz="3600">
                <a:latin typeface="Calibri" pitchFamily="34" charset="0"/>
              </a:rPr>
              <a:t>Análisis de sensibilidad</a:t>
            </a:r>
          </a:p>
        </p:txBody>
      </p:sp>
      <p:pic>
        <p:nvPicPr>
          <p:cNvPr id="67586" name="Picture 5" descr="http://img.medscape.com/article/750/028/750028-fig3.jpg"/>
          <p:cNvPicPr>
            <a:picLocks noChangeAspect="1" noChangeArrowheads="1"/>
          </p:cNvPicPr>
          <p:nvPr/>
        </p:nvPicPr>
        <p:blipFill>
          <a:blip r:embed="rId2"/>
          <a:srcRect/>
          <a:stretch>
            <a:fillRect/>
          </a:stretch>
        </p:blipFill>
        <p:spPr bwMode="auto">
          <a:xfrm>
            <a:off x="611188" y="1557338"/>
            <a:ext cx="7993062" cy="42814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4 CuadroTexto"/>
          <p:cNvSpPr txBox="1">
            <a:spLocks noChangeArrowheads="1"/>
          </p:cNvSpPr>
          <p:nvPr/>
        </p:nvSpPr>
        <p:spPr bwMode="auto">
          <a:xfrm>
            <a:off x="627063" y="404813"/>
            <a:ext cx="7629525" cy="519112"/>
          </a:xfrm>
          <a:prstGeom prst="rect">
            <a:avLst/>
          </a:prstGeom>
          <a:noFill/>
          <a:ln w="9525">
            <a:noFill/>
            <a:miter lim="800000"/>
            <a:headEnd/>
            <a:tailEnd/>
          </a:ln>
        </p:spPr>
        <p:txBody>
          <a:bodyPr wrap="none">
            <a:spAutoFit/>
          </a:bodyPr>
          <a:lstStyle/>
          <a:p>
            <a:pPr algn="ctr"/>
            <a:r>
              <a:rPr lang="es-ES" sz="2800"/>
              <a:t>Estrategias para incrementar coste-efectividad </a:t>
            </a:r>
          </a:p>
        </p:txBody>
      </p:sp>
      <p:sp>
        <p:nvSpPr>
          <p:cNvPr id="4098" name="1 CuadroTexto"/>
          <p:cNvSpPr txBox="1">
            <a:spLocks noChangeArrowheads="1"/>
          </p:cNvSpPr>
          <p:nvPr/>
        </p:nvSpPr>
        <p:spPr bwMode="auto">
          <a:xfrm rot="-5400000">
            <a:off x="-1390650" y="2876551"/>
            <a:ext cx="3241675" cy="457200"/>
          </a:xfrm>
          <a:prstGeom prst="rect">
            <a:avLst/>
          </a:prstGeom>
          <a:solidFill>
            <a:schemeClr val="tx2">
              <a:lumMod val="40000"/>
              <a:lumOff val="60000"/>
            </a:schemeClr>
          </a:solidFill>
          <a:ln w="9525">
            <a:noFill/>
            <a:miter lim="800000"/>
            <a:headEnd/>
            <a:tailEnd/>
          </a:ln>
        </p:spPr>
        <p:txBody>
          <a:bodyPr>
            <a:spAutoFit/>
          </a:bodyPr>
          <a:lstStyle/>
          <a:p>
            <a:pPr algn="ctr">
              <a:defRPr/>
            </a:pPr>
            <a:r>
              <a:rPr lang="es-ES" sz="2400"/>
              <a:t> ECONOMIC</a:t>
            </a:r>
            <a:r>
              <a:rPr lang="es-ES"/>
              <a:t> </a:t>
            </a:r>
            <a:r>
              <a:rPr lang="es-ES" sz="2400"/>
              <a:t>AREA</a:t>
            </a:r>
          </a:p>
        </p:txBody>
      </p:sp>
      <p:sp>
        <p:nvSpPr>
          <p:cNvPr id="117766" name="Rectangle 6"/>
          <p:cNvSpPr>
            <a:spLocks noChangeArrowheads="1"/>
          </p:cNvSpPr>
          <p:nvPr/>
        </p:nvSpPr>
        <p:spPr bwMode="auto">
          <a:xfrm>
            <a:off x="755650" y="1412875"/>
            <a:ext cx="7993063" cy="4108450"/>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marL="342900" indent="-342900"/>
            <a:r>
              <a:rPr lang="es-ES" sz="2400" b="1"/>
              <a:t>Aumentar la efectividad (relativa)</a:t>
            </a:r>
            <a:br>
              <a:rPr lang="es-ES" sz="2400" b="1"/>
            </a:br>
            <a:endParaRPr lang="es-ES" sz="2400" b="1"/>
          </a:p>
          <a:p>
            <a:pPr marL="342900" indent="-342900"/>
            <a:r>
              <a:rPr lang="es-ES" sz="2400" b="1"/>
              <a:t>ICER = COSTE / EFECTIVIDAD</a:t>
            </a:r>
          </a:p>
          <a:p>
            <a:pPr marL="342900" indent="-342900"/>
            <a:endParaRPr lang="es-ES" sz="2400" b="1"/>
          </a:p>
          <a:p>
            <a:pPr marL="342900" indent="-342900"/>
            <a:r>
              <a:rPr lang="es-ES" sz="2400" b="1"/>
              <a:t>	*Cuando hablamos de aumento relativo de efectividad podemos usar el tratamiento en subgrupos de pacientes en los que se maximiza el beneficio clínico. Esto mantendrá los costes (numerador), pero podemos reducir el ICER aumentando las unidades de efectividad (denominador).</a:t>
            </a:r>
            <a:r>
              <a:rPr lang="es-ES" sz="2400"/>
              <a:t> </a:t>
            </a: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5"/>
          <p:cNvPicPr>
            <a:picLocks noChangeAspect="1" noChangeArrowheads="1"/>
          </p:cNvPicPr>
          <p:nvPr/>
        </p:nvPicPr>
        <p:blipFill>
          <a:blip r:embed="rId2"/>
          <a:srcRect/>
          <a:stretch>
            <a:fillRect/>
          </a:stretch>
        </p:blipFill>
        <p:spPr bwMode="auto">
          <a:xfrm>
            <a:off x="-438150" y="-214313"/>
            <a:ext cx="3371850" cy="6338888"/>
          </a:xfrm>
          <a:prstGeom prst="rect">
            <a:avLst/>
          </a:prstGeom>
          <a:noFill/>
          <a:ln w="9525">
            <a:noFill/>
            <a:miter lim="800000"/>
            <a:headEnd/>
            <a:tailEnd/>
          </a:ln>
        </p:spPr>
      </p:pic>
      <p:pic>
        <p:nvPicPr>
          <p:cNvPr id="69634" name="Picture 6"/>
          <p:cNvPicPr>
            <a:picLocks noChangeAspect="1" noChangeArrowheads="1"/>
          </p:cNvPicPr>
          <p:nvPr/>
        </p:nvPicPr>
        <p:blipFill>
          <a:blip r:embed="rId3"/>
          <a:srcRect/>
          <a:stretch>
            <a:fillRect/>
          </a:stretch>
        </p:blipFill>
        <p:spPr bwMode="auto">
          <a:xfrm>
            <a:off x="3092450" y="374650"/>
            <a:ext cx="5827713" cy="5780088"/>
          </a:xfrm>
          <a:prstGeom prst="rect">
            <a:avLst/>
          </a:prstGeom>
          <a:noFill/>
          <a:ln w="9525">
            <a:solidFill>
              <a:srgbClr val="FF0000"/>
            </a:solidFill>
            <a:miter lim="800000"/>
            <a:headEnd/>
            <a:tailEnd/>
          </a:ln>
        </p:spPr>
      </p:pic>
      <p:cxnSp>
        <p:nvCxnSpPr>
          <p:cNvPr id="3" name="2 Conector recto de flecha"/>
          <p:cNvCxnSpPr>
            <a:cxnSpLocks noChangeShapeType="1"/>
          </p:cNvCxnSpPr>
          <p:nvPr/>
        </p:nvCxnSpPr>
        <p:spPr bwMode="auto">
          <a:xfrm flipH="1">
            <a:off x="8496300" y="-387350"/>
            <a:ext cx="1295400" cy="1368425"/>
          </a:xfrm>
          <a:prstGeom prst="straightConnector1">
            <a:avLst/>
          </a:prstGeom>
          <a:noFill/>
          <a:ln w="50800" algn="ctr">
            <a:solidFill>
              <a:srgbClr val="FF0000"/>
            </a:solidFill>
            <a:round/>
            <a:headEnd/>
            <a:tailEnd type="arrow" w="med" len="med"/>
          </a:ln>
        </p:spPr>
      </p:cxnSp>
      <p:pic>
        <p:nvPicPr>
          <p:cNvPr id="69636" name="Picture 4"/>
          <p:cNvPicPr>
            <a:picLocks noChangeAspect="1" noChangeArrowheads="1"/>
          </p:cNvPicPr>
          <p:nvPr/>
        </p:nvPicPr>
        <p:blipFill>
          <a:blip r:embed="rId4"/>
          <a:srcRect/>
          <a:stretch>
            <a:fillRect/>
          </a:stretch>
        </p:blipFill>
        <p:spPr bwMode="auto">
          <a:xfrm>
            <a:off x="679450" y="6324600"/>
            <a:ext cx="4824413" cy="328613"/>
          </a:xfrm>
          <a:prstGeom prst="rect">
            <a:avLst/>
          </a:prstGeom>
          <a:noFill/>
          <a:ln w="9525">
            <a:noFill/>
            <a:miter lim="800000"/>
            <a:headEnd/>
            <a:tailEnd/>
          </a:ln>
        </p:spPr>
      </p:pic>
      <p:cxnSp>
        <p:nvCxnSpPr>
          <p:cNvPr id="2" name="2 Conector recto de flecha"/>
          <p:cNvCxnSpPr>
            <a:cxnSpLocks noChangeShapeType="1"/>
          </p:cNvCxnSpPr>
          <p:nvPr/>
        </p:nvCxnSpPr>
        <p:spPr bwMode="auto">
          <a:xfrm flipH="1">
            <a:off x="8496300" y="1052513"/>
            <a:ext cx="1295400" cy="1368425"/>
          </a:xfrm>
          <a:prstGeom prst="straightConnector1">
            <a:avLst/>
          </a:prstGeom>
          <a:noFill/>
          <a:ln w="50800" algn="ctr">
            <a:solidFill>
              <a:srgbClr val="FF0000"/>
            </a:solidFill>
            <a:round/>
            <a:headEnd/>
            <a:tailEnd type="arrow" w="med" len="med"/>
          </a:ln>
        </p:spPr>
      </p:cxnSp>
      <p:cxnSp>
        <p:nvCxnSpPr>
          <p:cNvPr id="4" name="2 Conector recto de flecha"/>
          <p:cNvCxnSpPr>
            <a:cxnSpLocks noChangeShapeType="1"/>
          </p:cNvCxnSpPr>
          <p:nvPr/>
        </p:nvCxnSpPr>
        <p:spPr bwMode="auto">
          <a:xfrm flipH="1">
            <a:off x="8496300" y="2492375"/>
            <a:ext cx="1295400" cy="1368425"/>
          </a:xfrm>
          <a:prstGeom prst="straightConnector1">
            <a:avLst/>
          </a:prstGeom>
          <a:noFill/>
          <a:ln w="50800" algn="ctr">
            <a:solidFill>
              <a:srgbClr val="FF0000"/>
            </a:solidFill>
            <a:round/>
            <a:headEnd/>
            <a:tailEnd type="arrow" w="med" len="med"/>
          </a:ln>
        </p:spPr>
      </p:cxnSp>
      <p:cxnSp>
        <p:nvCxnSpPr>
          <p:cNvPr id="5" name="2 Conector recto de flecha"/>
          <p:cNvCxnSpPr>
            <a:cxnSpLocks noChangeShapeType="1"/>
          </p:cNvCxnSpPr>
          <p:nvPr/>
        </p:nvCxnSpPr>
        <p:spPr bwMode="auto">
          <a:xfrm flipH="1">
            <a:off x="8496300" y="4005263"/>
            <a:ext cx="1295400" cy="1368425"/>
          </a:xfrm>
          <a:prstGeom prst="straightConnector1">
            <a:avLst/>
          </a:prstGeom>
          <a:noFill/>
          <a:ln w="50800" algn="ctr">
            <a:solidFill>
              <a:srgbClr val="FF0000"/>
            </a:solidFill>
            <a:round/>
            <a:headEnd/>
            <a:tailEnd type="arrow" w="med" len="med"/>
          </a:ln>
        </p:spPr>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2"/>
          <a:srcRect/>
          <a:stretch>
            <a:fillRect/>
          </a:stretch>
        </p:blipFill>
        <p:spPr bwMode="auto">
          <a:xfrm>
            <a:off x="571500" y="1857375"/>
            <a:ext cx="8399463" cy="2476500"/>
          </a:xfrm>
          <a:prstGeom prst="rect">
            <a:avLst/>
          </a:prstGeom>
          <a:noFill/>
          <a:ln w="9525">
            <a:noFill/>
            <a:miter lim="800000"/>
            <a:headEnd/>
            <a:tailEnd/>
          </a:ln>
          <a:effectLst>
            <a:prstShdw prst="shdw13" dist="53882" dir="13500000">
              <a:schemeClr val="bg2">
                <a:alpha val="50000"/>
              </a:schemeClr>
            </a:prstShdw>
          </a:effectLst>
        </p:spPr>
      </p:pic>
      <p:sp>
        <p:nvSpPr>
          <p:cNvPr id="70658" name="2 CuadroTexto"/>
          <p:cNvSpPr txBox="1">
            <a:spLocks noChangeArrowheads="1"/>
          </p:cNvSpPr>
          <p:nvPr/>
        </p:nvSpPr>
        <p:spPr bwMode="auto">
          <a:xfrm>
            <a:off x="714375" y="4572000"/>
            <a:ext cx="7921625" cy="1187450"/>
          </a:xfrm>
          <a:prstGeom prst="rect">
            <a:avLst/>
          </a:prstGeom>
          <a:noFill/>
          <a:ln w="9525">
            <a:noFill/>
            <a:miter lim="800000"/>
            <a:headEnd/>
            <a:tailEnd/>
          </a:ln>
        </p:spPr>
        <p:txBody>
          <a:bodyPr>
            <a:spAutoFit/>
          </a:bodyPr>
          <a:lstStyle/>
          <a:p>
            <a:r>
              <a:rPr lang="es-ES" sz="2400" b="1">
                <a:solidFill>
                  <a:srgbClr val="FF0000"/>
                </a:solidFill>
              </a:rPr>
              <a:t>Impacto presupuestario</a:t>
            </a:r>
          </a:p>
          <a:p>
            <a:endParaRPr lang="es-ES" sz="2400" b="1"/>
          </a:p>
          <a:p>
            <a:r>
              <a:rPr lang="es-ES" sz="2400" b="1"/>
              <a:t>Calcularlo con diferentes escenarios</a:t>
            </a:r>
            <a:endParaRPr lang="es-ES" sz="2400"/>
          </a:p>
        </p:txBody>
      </p:sp>
      <p:sp>
        <p:nvSpPr>
          <p:cNvPr id="70659" name="1 CuadroTexto"/>
          <p:cNvSpPr txBox="1">
            <a:spLocks noChangeArrowheads="1"/>
          </p:cNvSpPr>
          <p:nvPr/>
        </p:nvSpPr>
        <p:spPr bwMode="auto">
          <a:xfrm rot="-5400000">
            <a:off x="-1390650" y="2876551"/>
            <a:ext cx="3241675" cy="457200"/>
          </a:xfrm>
          <a:prstGeom prst="rect">
            <a:avLst/>
          </a:prstGeom>
          <a:solidFill>
            <a:srgbClr val="8EB4E3"/>
          </a:solidFill>
          <a:ln w="9525" algn="ctr">
            <a:noFill/>
            <a:miter lim="800000"/>
            <a:headEnd/>
            <a:tailEnd/>
          </a:ln>
        </p:spPr>
        <p:txBody>
          <a:bodyPr>
            <a:spAutoFit/>
          </a:bodyPr>
          <a:lstStyle/>
          <a:p>
            <a:pPr algn="ctr"/>
            <a:r>
              <a:rPr lang="es-ES" sz="2400"/>
              <a:t>AREA ECONOMICA</a:t>
            </a:r>
          </a:p>
        </p:txBody>
      </p:sp>
      <p:sp>
        <p:nvSpPr>
          <p:cNvPr id="70660" name="4 CuadroTexto"/>
          <p:cNvSpPr txBox="1">
            <a:spLocks noChangeArrowheads="1"/>
          </p:cNvSpPr>
          <p:nvPr/>
        </p:nvSpPr>
        <p:spPr bwMode="auto">
          <a:xfrm>
            <a:off x="2368550" y="404813"/>
            <a:ext cx="3770313" cy="1190625"/>
          </a:xfrm>
          <a:prstGeom prst="rect">
            <a:avLst/>
          </a:prstGeom>
          <a:noFill/>
          <a:ln w="9525">
            <a:noFill/>
            <a:miter lim="800000"/>
            <a:headEnd/>
            <a:tailEnd/>
          </a:ln>
        </p:spPr>
        <p:txBody>
          <a:bodyPr wrap="none">
            <a:spAutoFit/>
          </a:bodyPr>
          <a:lstStyle/>
          <a:p>
            <a:pPr algn="ctr"/>
            <a:r>
              <a:rPr lang="es-ES" sz="3600">
                <a:latin typeface="Calibri" pitchFamily="34" charset="0"/>
              </a:rPr>
              <a:t>Análisis de impacto</a:t>
            </a:r>
          </a:p>
          <a:p>
            <a:pPr algn="ctr"/>
            <a:r>
              <a:rPr lang="es-ES" sz="3600">
                <a:latin typeface="Calibri" pitchFamily="34" charset="0"/>
              </a:rPr>
              <a:t>presupuestario</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http://www.phonebooth.com/blog/wp-content/uploads/2012/10/Small-Business-Owners-Manage-Health-Insurance-Costs.jpg"/>
          <p:cNvPicPr>
            <a:picLocks noChangeAspect="1" noChangeArrowheads="1"/>
          </p:cNvPicPr>
          <p:nvPr/>
        </p:nvPicPr>
        <p:blipFill>
          <a:blip r:embed="rId2"/>
          <a:srcRect/>
          <a:stretch>
            <a:fillRect/>
          </a:stretch>
        </p:blipFill>
        <p:spPr bwMode="auto">
          <a:xfrm>
            <a:off x="5076825" y="476250"/>
            <a:ext cx="3810000" cy="2857500"/>
          </a:xfrm>
          <a:prstGeom prst="rect">
            <a:avLst/>
          </a:prstGeom>
          <a:noFill/>
          <a:ln w="9525">
            <a:noFill/>
            <a:miter lim="800000"/>
            <a:headEnd/>
            <a:tailEnd/>
          </a:ln>
        </p:spPr>
      </p:pic>
      <p:sp>
        <p:nvSpPr>
          <p:cNvPr id="71682" name="3 CuadroTexto"/>
          <p:cNvSpPr txBox="1">
            <a:spLocks noChangeArrowheads="1"/>
          </p:cNvSpPr>
          <p:nvPr/>
        </p:nvSpPr>
        <p:spPr bwMode="auto">
          <a:xfrm>
            <a:off x="1116013" y="2060575"/>
            <a:ext cx="5976937" cy="2647950"/>
          </a:xfrm>
          <a:prstGeom prst="rect">
            <a:avLst/>
          </a:prstGeom>
          <a:noFill/>
          <a:ln w="9525">
            <a:noFill/>
            <a:miter lim="800000"/>
            <a:headEnd/>
            <a:tailEnd/>
          </a:ln>
        </p:spPr>
        <p:txBody>
          <a:bodyPr>
            <a:spAutoFit/>
          </a:bodyPr>
          <a:lstStyle/>
          <a:p>
            <a:r>
              <a:rPr lang="es-ES" sz="2400"/>
              <a:t>Fuentes de Información</a:t>
            </a:r>
          </a:p>
          <a:p>
            <a:r>
              <a:rPr lang="es-ES" sz="2400"/>
              <a:t/>
            </a:r>
            <a:br>
              <a:rPr lang="es-ES" sz="2400"/>
            </a:br>
            <a:r>
              <a:rPr lang="es-ES" sz="2400"/>
              <a:t>Costes Relevantes</a:t>
            </a:r>
            <a:br>
              <a:rPr lang="es-ES" sz="2400"/>
            </a:br>
            <a:r>
              <a:rPr lang="es-ES" sz="2400"/>
              <a:t/>
            </a:r>
            <a:br>
              <a:rPr lang="es-ES" sz="2400"/>
            </a:br>
            <a:r>
              <a:rPr lang="es-ES" sz="2400"/>
              <a:t>Dinámica población fármaco</a:t>
            </a:r>
            <a:r>
              <a:rPr lang="es-ES"/>
              <a:t> </a:t>
            </a:r>
            <a:r>
              <a:rPr lang="es-ES" sz="2400"/>
              <a:t/>
            </a:r>
            <a:br>
              <a:rPr lang="es-ES" sz="2400"/>
            </a:br>
            <a:endParaRPr lang="es-ES" sz="2400"/>
          </a:p>
          <a:p>
            <a:r>
              <a:rPr lang="es-ES" sz="2400"/>
              <a:t>Simple, transparente y reproducible </a:t>
            </a:r>
          </a:p>
        </p:txBody>
      </p:sp>
      <p:sp>
        <p:nvSpPr>
          <p:cNvPr id="71683" name="4 Rectángulo"/>
          <p:cNvSpPr>
            <a:spLocks noChangeArrowheads="1"/>
          </p:cNvSpPr>
          <p:nvPr/>
        </p:nvSpPr>
        <p:spPr bwMode="auto">
          <a:xfrm>
            <a:off x="250825" y="5589588"/>
            <a:ext cx="8642350" cy="830262"/>
          </a:xfrm>
          <a:prstGeom prst="rect">
            <a:avLst/>
          </a:prstGeom>
          <a:noFill/>
          <a:ln w="9525">
            <a:noFill/>
            <a:miter lim="800000"/>
            <a:headEnd/>
            <a:tailEnd/>
          </a:ln>
        </p:spPr>
        <p:txBody>
          <a:bodyPr>
            <a:spAutoFit/>
          </a:bodyPr>
          <a:lstStyle/>
          <a:p>
            <a:r>
              <a:rPr lang="es-ES" sz="1600">
                <a:solidFill>
                  <a:srgbClr val="0070C0"/>
                </a:solidFill>
              </a:rPr>
              <a:t>Mauskopf JA, Sullivan SD, Annemans L, Caro J, Mullins CD, Nuijten M, Orlewska E, Watkins J, </a:t>
            </a:r>
            <a:r>
              <a:rPr lang="en-US" sz="1600">
                <a:solidFill>
                  <a:srgbClr val="0070C0"/>
                </a:solidFill>
              </a:rPr>
              <a:t>Trueman P. Principles of good practice for budget impact analysis: report of the ISPOR Task Force on good research practices-BIA. Value Health. 2007 Sep-Oct;10(5):336-47.</a:t>
            </a:r>
            <a:endParaRPr lang="es-ES" sz="1600">
              <a:solidFill>
                <a:srgbClr val="0070C0"/>
              </a:solidFill>
            </a:endParaRPr>
          </a:p>
        </p:txBody>
      </p:sp>
      <p:sp>
        <p:nvSpPr>
          <p:cNvPr id="71684" name="4 CuadroTexto"/>
          <p:cNvSpPr txBox="1">
            <a:spLocks noChangeArrowheads="1"/>
          </p:cNvSpPr>
          <p:nvPr/>
        </p:nvSpPr>
        <p:spPr bwMode="auto">
          <a:xfrm>
            <a:off x="2924175" y="404813"/>
            <a:ext cx="801688" cy="641350"/>
          </a:xfrm>
          <a:prstGeom prst="rect">
            <a:avLst/>
          </a:prstGeom>
          <a:noFill/>
          <a:ln w="9525">
            <a:noFill/>
            <a:miter lim="800000"/>
            <a:headEnd/>
            <a:tailEnd/>
          </a:ln>
        </p:spPr>
        <p:txBody>
          <a:bodyPr wrap="none">
            <a:spAutoFit/>
          </a:bodyPr>
          <a:lstStyle/>
          <a:p>
            <a:pPr algn="ctr"/>
            <a:r>
              <a:rPr lang="es-ES" sz="3600">
                <a:latin typeface="Calibri" pitchFamily="34" charset="0"/>
              </a:rPr>
              <a:t>AIP</a:t>
            </a:r>
          </a:p>
        </p:txBody>
      </p:sp>
      <p:sp>
        <p:nvSpPr>
          <p:cNvPr id="4098" name="1 CuadroTexto"/>
          <p:cNvSpPr txBox="1">
            <a:spLocks noChangeArrowheads="1"/>
          </p:cNvSpPr>
          <p:nvPr/>
        </p:nvSpPr>
        <p:spPr bwMode="auto">
          <a:xfrm rot="-5400000">
            <a:off x="-1390650" y="2876551"/>
            <a:ext cx="3241675" cy="457200"/>
          </a:xfrm>
          <a:prstGeom prst="rect">
            <a:avLst/>
          </a:prstGeom>
          <a:solidFill>
            <a:schemeClr val="tx2">
              <a:lumMod val="40000"/>
              <a:lumOff val="60000"/>
            </a:schemeClr>
          </a:solidFill>
          <a:ln w="9525">
            <a:noFill/>
            <a:miter lim="800000"/>
            <a:headEnd/>
            <a:tailEnd/>
          </a:ln>
        </p:spPr>
        <p:txBody>
          <a:bodyPr>
            <a:spAutoFit/>
          </a:bodyPr>
          <a:lstStyle/>
          <a:p>
            <a:pPr algn="ctr">
              <a:defRPr/>
            </a:pPr>
            <a:r>
              <a:rPr lang="es-ES" sz="2400"/>
              <a:t> ECONOMIC</a:t>
            </a:r>
            <a:r>
              <a:rPr lang="es-ES"/>
              <a:t> </a:t>
            </a:r>
            <a:r>
              <a:rPr lang="es-ES" sz="2400"/>
              <a:t>AREA</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p:cNvPicPr>
            <a:picLocks noChangeAspect="1" noChangeArrowheads="1"/>
          </p:cNvPicPr>
          <p:nvPr/>
        </p:nvPicPr>
        <p:blipFill>
          <a:blip r:embed="rId2"/>
          <a:srcRect/>
          <a:stretch>
            <a:fillRect/>
          </a:stretch>
        </p:blipFill>
        <p:spPr bwMode="auto">
          <a:xfrm>
            <a:off x="611188" y="3246438"/>
            <a:ext cx="8043862" cy="3611562"/>
          </a:xfrm>
          <a:prstGeom prst="rect">
            <a:avLst/>
          </a:prstGeom>
          <a:noFill/>
          <a:ln w="9525">
            <a:noFill/>
            <a:miter lim="800000"/>
            <a:headEnd/>
            <a:tailEnd/>
          </a:ln>
        </p:spPr>
      </p:pic>
      <p:sp>
        <p:nvSpPr>
          <p:cNvPr id="18437" name="Rectangle 5"/>
          <p:cNvSpPr>
            <a:spLocks noChangeArrowheads="1"/>
          </p:cNvSpPr>
          <p:nvPr/>
        </p:nvSpPr>
        <p:spPr bwMode="auto">
          <a:xfrm>
            <a:off x="1403350" y="908050"/>
            <a:ext cx="6337300" cy="2016125"/>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algn="ctr">
              <a:lnSpc>
                <a:spcPct val="150000"/>
              </a:lnSpc>
              <a:defRPr/>
            </a:pPr>
            <a:r>
              <a:rPr lang="es-ES" sz="2800" b="1">
                <a:effectLst>
                  <a:outerShdw blurRad="38100" dist="38100" dir="2700000" algn="tl">
                    <a:srgbClr val="C0C0C0"/>
                  </a:outerShdw>
                </a:effectLst>
              </a:rPr>
              <a:t>97% </a:t>
            </a:r>
            <a:r>
              <a:rPr lang="es-ES" sz="2800" b="1">
                <a:solidFill>
                  <a:srgbClr val="FF9900"/>
                </a:solidFill>
                <a:effectLst>
                  <a:outerShdw blurRad="38100" dist="38100" dir="2700000" algn="tl">
                    <a:srgbClr val="C0C0C0"/>
                  </a:outerShdw>
                </a:effectLst>
              </a:rPr>
              <a:t>nuevos medicamentos</a:t>
            </a:r>
            <a:r>
              <a:rPr lang="es-ES" sz="2800" b="1">
                <a:effectLst>
                  <a:outerShdw blurRad="38100" dist="38100" dir="2700000" algn="tl">
                    <a:srgbClr val="C0C0C0"/>
                  </a:outerShdw>
                </a:effectLst>
              </a:rPr>
              <a:t> aprobados por EMA </a:t>
            </a:r>
          </a:p>
          <a:p>
            <a:pPr algn="ctr">
              <a:lnSpc>
                <a:spcPct val="150000"/>
              </a:lnSpc>
              <a:defRPr/>
            </a:pPr>
            <a:r>
              <a:rPr lang="es-ES" sz="2800" b="1">
                <a:effectLst>
                  <a:outerShdw blurRad="38100" dist="38100" dir="2700000" algn="tl">
                    <a:srgbClr val="C0C0C0"/>
                  </a:outerShdw>
                </a:effectLst>
              </a:rPr>
              <a:t> financiados en España</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4" descr="floating-apples-in-traffic-light-colours"/>
          <p:cNvPicPr>
            <a:picLocks noChangeAspect="1" noChangeArrowheads="1"/>
          </p:cNvPicPr>
          <p:nvPr/>
        </p:nvPicPr>
        <p:blipFill>
          <a:blip r:embed="rId2"/>
          <a:srcRect l="30574" t="5905" r="27388" b="66537"/>
          <a:stretch>
            <a:fillRect/>
          </a:stretch>
        </p:blipFill>
        <p:spPr bwMode="auto">
          <a:xfrm>
            <a:off x="395288" y="0"/>
            <a:ext cx="2514600" cy="2133600"/>
          </a:xfrm>
          <a:prstGeom prst="rect">
            <a:avLst/>
          </a:prstGeom>
          <a:noFill/>
          <a:ln w="9525">
            <a:noFill/>
            <a:miter lim="800000"/>
            <a:headEnd/>
            <a:tailEnd/>
          </a:ln>
        </p:spPr>
      </p:pic>
      <p:pic>
        <p:nvPicPr>
          <p:cNvPr id="72706" name="Picture 5" descr="floating-apples-in-traffic-light-colours"/>
          <p:cNvPicPr>
            <a:picLocks noChangeAspect="1" noChangeArrowheads="1"/>
          </p:cNvPicPr>
          <p:nvPr/>
        </p:nvPicPr>
        <p:blipFill>
          <a:blip r:embed="rId2"/>
          <a:srcRect l="30574" t="33463" r="27388" b="39964"/>
          <a:stretch>
            <a:fillRect/>
          </a:stretch>
        </p:blipFill>
        <p:spPr bwMode="auto">
          <a:xfrm>
            <a:off x="395288" y="4149725"/>
            <a:ext cx="2514600" cy="2057400"/>
          </a:xfrm>
          <a:prstGeom prst="rect">
            <a:avLst/>
          </a:prstGeom>
          <a:noFill/>
          <a:ln w="9525">
            <a:noFill/>
            <a:miter lim="800000"/>
            <a:headEnd/>
            <a:tailEnd/>
          </a:ln>
        </p:spPr>
      </p:pic>
      <p:pic>
        <p:nvPicPr>
          <p:cNvPr id="72707" name="Picture 6" descr="floating-apples-in-traffic-light-colours"/>
          <p:cNvPicPr>
            <a:picLocks noChangeAspect="1" noChangeArrowheads="1"/>
          </p:cNvPicPr>
          <p:nvPr/>
        </p:nvPicPr>
        <p:blipFill>
          <a:blip r:embed="rId2"/>
          <a:srcRect l="30574" t="60037" r="27388" b="12991"/>
          <a:stretch>
            <a:fillRect/>
          </a:stretch>
        </p:blipFill>
        <p:spPr bwMode="auto">
          <a:xfrm>
            <a:off x="395288" y="1989138"/>
            <a:ext cx="2514600" cy="2087562"/>
          </a:xfrm>
          <a:prstGeom prst="rect">
            <a:avLst/>
          </a:prstGeom>
          <a:noFill/>
          <a:ln w="9525">
            <a:noFill/>
            <a:miter lim="800000"/>
            <a:headEnd/>
            <a:tailEnd/>
          </a:ln>
        </p:spPr>
      </p:pic>
      <p:sp>
        <p:nvSpPr>
          <p:cNvPr id="72708" name="Rectangle 7"/>
          <p:cNvSpPr>
            <a:spLocks noChangeArrowheads="1"/>
          </p:cNvSpPr>
          <p:nvPr/>
        </p:nvSpPr>
        <p:spPr bwMode="auto">
          <a:xfrm>
            <a:off x="2971800" y="762000"/>
            <a:ext cx="5715000" cy="1328738"/>
          </a:xfrm>
          <a:prstGeom prst="rect">
            <a:avLst/>
          </a:prstGeom>
          <a:noFill/>
          <a:ln w="9525">
            <a:noFill/>
            <a:miter lim="800000"/>
            <a:headEnd/>
            <a:tailEnd/>
          </a:ln>
        </p:spPr>
        <p:txBody>
          <a:bodyPr>
            <a:spAutoFit/>
          </a:bodyPr>
          <a:lstStyle/>
          <a:p>
            <a:pPr marL="342900" indent="-342900">
              <a:spcBef>
                <a:spcPct val="50000"/>
              </a:spcBef>
              <a:buFontTx/>
              <a:buAutoNum type="alphaUcPeriod"/>
            </a:pPr>
            <a:r>
              <a:rPr lang="es-ES" b="1">
                <a:latin typeface="Calibri" pitchFamily="34" charset="0"/>
              </a:rPr>
              <a:t>EL FÁRMACO NO SE INCLUYE EN LA GFT por ausencia de algunos requisitos básicos.</a:t>
            </a:r>
          </a:p>
          <a:p>
            <a:pPr marL="342900" indent="-342900">
              <a:spcBef>
                <a:spcPct val="50000"/>
              </a:spcBef>
            </a:pPr>
            <a:r>
              <a:rPr lang="es-ES" b="1">
                <a:latin typeface="Calibri" pitchFamily="34" charset="0"/>
              </a:rPr>
              <a:t>B. NO SE INCLUYE EN LA GFT por insuficiente evidencia o peor perfil eficacia/seguridad</a:t>
            </a:r>
          </a:p>
        </p:txBody>
      </p:sp>
      <p:sp>
        <p:nvSpPr>
          <p:cNvPr id="72709" name="Rectangle 8"/>
          <p:cNvSpPr>
            <a:spLocks noChangeArrowheads="1"/>
          </p:cNvSpPr>
          <p:nvPr/>
        </p:nvSpPr>
        <p:spPr bwMode="auto">
          <a:xfrm>
            <a:off x="2987675" y="2852738"/>
            <a:ext cx="5715000" cy="641350"/>
          </a:xfrm>
          <a:prstGeom prst="rect">
            <a:avLst/>
          </a:prstGeom>
          <a:noFill/>
          <a:ln w="9525">
            <a:noFill/>
            <a:miter lim="800000"/>
            <a:headEnd/>
            <a:tailEnd/>
          </a:ln>
        </p:spPr>
        <p:txBody>
          <a:bodyPr>
            <a:spAutoFit/>
          </a:bodyPr>
          <a:lstStyle/>
          <a:p>
            <a:r>
              <a:rPr lang="es-ES" b="1">
                <a:latin typeface="Calibri" pitchFamily="34" charset="0"/>
              </a:rPr>
              <a:t>C. El medicamento es de una eficacia y seguridad comparable. Ej: ATE</a:t>
            </a:r>
          </a:p>
        </p:txBody>
      </p:sp>
      <p:sp>
        <p:nvSpPr>
          <p:cNvPr id="72710" name="Rectangle 9"/>
          <p:cNvSpPr>
            <a:spLocks noChangeArrowheads="1"/>
          </p:cNvSpPr>
          <p:nvPr/>
        </p:nvSpPr>
        <p:spPr bwMode="auto">
          <a:xfrm>
            <a:off x="2987675" y="4508500"/>
            <a:ext cx="5638800" cy="1328738"/>
          </a:xfrm>
          <a:prstGeom prst="rect">
            <a:avLst/>
          </a:prstGeom>
          <a:noFill/>
          <a:ln w="9525">
            <a:noFill/>
            <a:miter lim="800000"/>
            <a:headEnd/>
            <a:tailEnd/>
          </a:ln>
        </p:spPr>
        <p:txBody>
          <a:bodyPr>
            <a:spAutoFit/>
          </a:bodyPr>
          <a:lstStyle/>
          <a:p>
            <a:pPr>
              <a:spcAft>
                <a:spcPct val="50000"/>
              </a:spcAft>
            </a:pPr>
            <a:r>
              <a:rPr lang="es-ES" b="1">
                <a:latin typeface="Calibri" pitchFamily="34" charset="0"/>
              </a:rPr>
              <a:t>D. SE INCLUYE EN LA GFT con recomendaciones específicas.</a:t>
            </a:r>
          </a:p>
          <a:p>
            <a:pPr>
              <a:spcAft>
                <a:spcPct val="50000"/>
              </a:spcAft>
            </a:pPr>
            <a:r>
              <a:rPr lang="es-ES" b="1">
                <a:latin typeface="Calibri" pitchFamily="34" charset="0"/>
              </a:rPr>
              <a:t>E. SE INCLUYE EN LA GFT sin recomendaciones específicas.</a:t>
            </a:r>
          </a:p>
        </p:txBody>
      </p:sp>
      <p:sp>
        <p:nvSpPr>
          <p:cNvPr id="8" name="1 CuadroTexto"/>
          <p:cNvSpPr txBox="1">
            <a:spLocks noChangeArrowheads="1"/>
          </p:cNvSpPr>
          <p:nvPr/>
        </p:nvSpPr>
        <p:spPr bwMode="auto">
          <a:xfrm rot="-5400000">
            <a:off x="-1389856" y="2874169"/>
            <a:ext cx="3241675" cy="461963"/>
          </a:xfrm>
          <a:prstGeom prst="rect">
            <a:avLst/>
          </a:prstGeom>
          <a:solidFill>
            <a:schemeClr val="accent6">
              <a:lumMod val="40000"/>
              <a:lumOff val="60000"/>
            </a:schemeClr>
          </a:solidFill>
          <a:ln w="9525">
            <a:noFill/>
            <a:miter lim="800000"/>
            <a:headEnd/>
            <a:tailEnd/>
          </a:ln>
        </p:spPr>
        <p:txBody>
          <a:bodyPr>
            <a:spAutoFit/>
          </a:bodyPr>
          <a:lstStyle/>
          <a:p>
            <a:pPr algn="ctr" fontAlgn="auto">
              <a:spcBef>
                <a:spcPts val="0"/>
              </a:spcBef>
              <a:spcAft>
                <a:spcPts val="0"/>
              </a:spcAft>
              <a:defRPr/>
            </a:pPr>
            <a:r>
              <a:rPr lang="es-ES" sz="2400" dirty="0">
                <a:latin typeface="+mn-lt"/>
              </a:rPr>
              <a:t>CONCLUSIONES</a:t>
            </a: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2"/>
          <a:srcRect l="8751" t="11000" r="8749" b="3999"/>
          <a:stretch>
            <a:fillRect/>
          </a:stretch>
        </p:blipFill>
        <p:spPr bwMode="auto">
          <a:xfrm>
            <a:off x="0" y="-152400"/>
            <a:ext cx="9144000" cy="5888038"/>
          </a:xfrm>
          <a:prstGeom prst="rect">
            <a:avLst/>
          </a:prstGeom>
          <a:noFill/>
          <a:ln w="9525">
            <a:noFill/>
            <a:miter lim="800000"/>
            <a:headEnd/>
            <a:tailEnd/>
          </a:ln>
        </p:spPr>
      </p:pic>
      <p:sp>
        <p:nvSpPr>
          <p:cNvPr id="73730" name="2 CuadroTexto"/>
          <p:cNvSpPr txBox="1">
            <a:spLocks noChangeArrowheads="1"/>
          </p:cNvSpPr>
          <p:nvPr/>
        </p:nvSpPr>
        <p:spPr bwMode="auto">
          <a:xfrm>
            <a:off x="457200" y="5029200"/>
            <a:ext cx="7956550" cy="1189038"/>
          </a:xfrm>
          <a:prstGeom prst="rect">
            <a:avLst/>
          </a:prstGeom>
          <a:noFill/>
          <a:ln w="9525">
            <a:noFill/>
            <a:miter lim="800000"/>
            <a:headEnd/>
            <a:tailEnd/>
          </a:ln>
        </p:spPr>
        <p:txBody>
          <a:bodyPr>
            <a:spAutoFit/>
          </a:bodyPr>
          <a:lstStyle/>
          <a:p>
            <a:pPr algn="ctr"/>
            <a:r>
              <a:rPr lang="es-ES" sz="7200">
                <a:solidFill>
                  <a:srgbClr val="FF0000"/>
                </a:solidFill>
                <a:cs typeface="Arial" charset="0"/>
              </a:rPr>
              <a:t>Info</a:t>
            </a:r>
            <a:r>
              <a:rPr lang="es-ES" sz="6000">
                <a:cs typeface="Arial" charset="0"/>
              </a:rPr>
              <a:t>xicación</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4754" name="1 CuadroTexto"/>
          <p:cNvSpPr txBox="1">
            <a:spLocks noChangeArrowheads="1"/>
          </p:cNvSpPr>
          <p:nvPr/>
        </p:nvSpPr>
        <p:spPr bwMode="auto">
          <a:xfrm>
            <a:off x="323850" y="188913"/>
            <a:ext cx="8208963" cy="914400"/>
          </a:xfrm>
          <a:prstGeom prst="rect">
            <a:avLst/>
          </a:prstGeom>
          <a:noFill/>
          <a:ln w="9525">
            <a:noFill/>
            <a:miter lim="800000"/>
            <a:headEnd/>
            <a:tailEnd/>
          </a:ln>
        </p:spPr>
        <p:txBody>
          <a:bodyPr>
            <a:spAutoFit/>
          </a:bodyPr>
          <a:lstStyle/>
          <a:p>
            <a:r>
              <a:rPr lang="es-ES" sz="5400">
                <a:latin typeface="Calibri" pitchFamily="34" charset="0"/>
              </a:rPr>
              <a:t> </a:t>
            </a:r>
          </a:p>
        </p:txBody>
      </p:sp>
      <p:pic>
        <p:nvPicPr>
          <p:cNvPr id="74755" name="Picture 8"/>
          <p:cNvPicPr>
            <a:picLocks noChangeAspect="1" noChangeArrowheads="1"/>
          </p:cNvPicPr>
          <p:nvPr/>
        </p:nvPicPr>
        <p:blipFill>
          <a:blip r:embed="rId2"/>
          <a:srcRect/>
          <a:stretch>
            <a:fillRect/>
          </a:stretch>
        </p:blipFill>
        <p:spPr bwMode="auto">
          <a:xfrm>
            <a:off x="179388" y="2452688"/>
            <a:ext cx="5040312" cy="4405312"/>
          </a:xfrm>
          <a:prstGeom prst="rect">
            <a:avLst/>
          </a:prstGeom>
          <a:noFill/>
          <a:ln w="9525">
            <a:noFill/>
            <a:miter lim="800000"/>
            <a:headEnd/>
            <a:tailEnd/>
          </a:ln>
        </p:spPr>
      </p:pic>
      <p:sp>
        <p:nvSpPr>
          <p:cNvPr id="74756" name="Rectangle 2"/>
          <p:cNvSpPr>
            <a:spLocks noChangeArrowheads="1"/>
          </p:cNvSpPr>
          <p:nvPr/>
        </p:nvSpPr>
        <p:spPr bwMode="auto">
          <a:xfrm>
            <a:off x="468313" y="692150"/>
            <a:ext cx="9144000" cy="1079500"/>
          </a:xfrm>
          <a:prstGeom prst="rect">
            <a:avLst/>
          </a:prstGeom>
          <a:noFill/>
          <a:ln w="9525">
            <a:noFill/>
            <a:miter lim="800000"/>
            <a:headEnd/>
            <a:tailEnd/>
          </a:ln>
        </p:spPr>
        <p:txBody>
          <a:bodyPr anchor="b"/>
          <a:lstStyle/>
          <a:p>
            <a:pPr algn="ctr"/>
            <a:r>
              <a:rPr lang="es-ES_tradnl" sz="4800">
                <a:solidFill>
                  <a:srgbClr val="F79646"/>
                </a:solidFill>
                <a:latin typeface="Calibri" pitchFamily="34" charset="0"/>
              </a:rPr>
              <a:t>Networking</a:t>
            </a:r>
            <a:endParaRPr lang="es-ES" sz="4800">
              <a:solidFill>
                <a:srgbClr val="F79646"/>
              </a:solidFill>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9" descr="http://englishforpolice.co/wp-content/uploads/2013/07/hospital.jpg"/>
          <p:cNvPicPr>
            <a:picLocks noChangeAspect="1" noChangeArrowheads="1"/>
          </p:cNvPicPr>
          <p:nvPr/>
        </p:nvPicPr>
        <p:blipFill>
          <a:blip r:embed="rId2"/>
          <a:srcRect b="22754"/>
          <a:stretch>
            <a:fillRect/>
          </a:stretch>
        </p:blipFill>
        <p:spPr bwMode="auto">
          <a:xfrm>
            <a:off x="539750" y="333375"/>
            <a:ext cx="8096250" cy="4694238"/>
          </a:xfrm>
          <a:prstGeom prst="rect">
            <a:avLst/>
          </a:prstGeom>
          <a:noFill/>
          <a:ln w="9525">
            <a:noFill/>
            <a:miter lim="800000"/>
            <a:headEnd/>
            <a:tailEnd/>
          </a:ln>
        </p:spPr>
      </p:pic>
      <p:sp>
        <p:nvSpPr>
          <p:cNvPr id="29706" name="Text Box 10"/>
          <p:cNvSpPr txBox="1">
            <a:spLocks noChangeArrowheads="1"/>
          </p:cNvSpPr>
          <p:nvPr/>
        </p:nvSpPr>
        <p:spPr bwMode="auto">
          <a:xfrm>
            <a:off x="539750" y="5589588"/>
            <a:ext cx="7993063" cy="579437"/>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algn="ctr">
              <a:spcBef>
                <a:spcPct val="50000"/>
              </a:spcBef>
            </a:pPr>
            <a:r>
              <a:rPr lang="es-ES" sz="3200"/>
              <a:t>&gt; 85% hospitales usa programa MADRE</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Spain"/>
          <p:cNvPicPr>
            <a:picLocks noChangeAspect="1" noChangeArrowheads="1"/>
          </p:cNvPicPr>
          <p:nvPr/>
        </p:nvPicPr>
        <p:blipFill>
          <a:blip r:embed="rId2"/>
          <a:srcRect/>
          <a:stretch>
            <a:fillRect/>
          </a:stretch>
        </p:blipFill>
        <p:spPr bwMode="auto">
          <a:xfrm>
            <a:off x="971550" y="287338"/>
            <a:ext cx="7345363" cy="6570662"/>
          </a:xfrm>
          <a:prstGeom prst="rect">
            <a:avLst/>
          </a:prstGeom>
          <a:noFill/>
          <a:ln w="9525">
            <a:noFill/>
            <a:miter lim="800000"/>
            <a:headEnd/>
            <a:tailEnd/>
          </a:ln>
        </p:spPr>
      </p:pic>
      <p:sp>
        <p:nvSpPr>
          <p:cNvPr id="76802" name="Rectangle 13"/>
          <p:cNvSpPr>
            <a:spLocks noGrp="1" noChangeArrowheads="1"/>
          </p:cNvSpPr>
          <p:nvPr>
            <p:ph type="title" idx="4294967295"/>
          </p:nvPr>
        </p:nvSpPr>
        <p:spPr>
          <a:xfrm>
            <a:off x="755650" y="5805488"/>
            <a:ext cx="7715250" cy="633412"/>
          </a:xfrm>
          <a:solidFill>
            <a:srgbClr val="0070C0"/>
          </a:solidFill>
          <a:ln cap="flat">
            <a:solidFill>
              <a:srgbClr val="0070C0"/>
            </a:solidFill>
          </a:ln>
        </p:spPr>
        <p:txBody>
          <a:bodyPr/>
          <a:lstStyle/>
          <a:p>
            <a:pPr eaLnBrk="1" hangingPunct="1"/>
            <a:r>
              <a:rPr lang="es-ES" sz="2800" b="1" smtClean="0">
                <a:solidFill>
                  <a:srgbClr val="FFC000"/>
                </a:solidFill>
                <a:latin typeface="Calibri" pitchFamily="34" charset="0"/>
              </a:rPr>
              <a:t>Hospitales, CCAA, informes compartidos</a:t>
            </a:r>
          </a:p>
        </p:txBody>
      </p:sp>
      <p:sp>
        <p:nvSpPr>
          <p:cNvPr id="14" name="13 Elipse"/>
          <p:cNvSpPr/>
          <p:nvPr/>
        </p:nvSpPr>
        <p:spPr>
          <a:xfrm>
            <a:off x="3203848" y="4725144"/>
            <a:ext cx="648072" cy="576064"/>
          </a:xfrm>
          <a:prstGeom prst="ellipse">
            <a:avLst/>
          </a:prstGeom>
          <a:gradFill flip="none" rotWithShape="1">
            <a:gsLst>
              <a:gs pos="0">
                <a:srgbClr val="33F319">
                  <a:shade val="30000"/>
                  <a:satMod val="115000"/>
                </a:srgbClr>
              </a:gs>
              <a:gs pos="50000">
                <a:srgbClr val="33F319">
                  <a:shade val="67500"/>
                  <a:satMod val="115000"/>
                </a:srgbClr>
              </a:gs>
              <a:gs pos="100000">
                <a:srgbClr val="33F319">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15" name="14 Elipse"/>
          <p:cNvSpPr/>
          <p:nvPr/>
        </p:nvSpPr>
        <p:spPr>
          <a:xfrm>
            <a:off x="5580112" y="1844824"/>
            <a:ext cx="648072" cy="576064"/>
          </a:xfrm>
          <a:prstGeom prst="ellipse">
            <a:avLst/>
          </a:prstGeom>
          <a:gradFill flip="none" rotWithShape="1">
            <a:gsLst>
              <a:gs pos="0">
                <a:srgbClr val="33F319">
                  <a:shade val="30000"/>
                  <a:satMod val="115000"/>
                </a:srgbClr>
              </a:gs>
              <a:gs pos="50000">
                <a:srgbClr val="33F319">
                  <a:shade val="67500"/>
                  <a:satMod val="115000"/>
                </a:srgbClr>
              </a:gs>
              <a:gs pos="100000">
                <a:srgbClr val="33F319">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16" name="15 Elipse"/>
          <p:cNvSpPr/>
          <p:nvPr/>
        </p:nvSpPr>
        <p:spPr>
          <a:xfrm>
            <a:off x="4427984" y="692696"/>
            <a:ext cx="648072" cy="576064"/>
          </a:xfrm>
          <a:prstGeom prst="ellipse">
            <a:avLst/>
          </a:prstGeom>
          <a:gradFill flip="none" rotWithShape="1">
            <a:gsLst>
              <a:gs pos="0">
                <a:srgbClr val="33F319">
                  <a:shade val="30000"/>
                  <a:satMod val="115000"/>
                </a:srgbClr>
              </a:gs>
              <a:gs pos="50000">
                <a:srgbClr val="33F319">
                  <a:shade val="67500"/>
                  <a:satMod val="115000"/>
                </a:srgbClr>
              </a:gs>
              <a:gs pos="100000">
                <a:srgbClr val="33F319">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17" name="16 Elipse"/>
          <p:cNvSpPr/>
          <p:nvPr/>
        </p:nvSpPr>
        <p:spPr>
          <a:xfrm>
            <a:off x="6876256" y="1556792"/>
            <a:ext cx="648072" cy="576064"/>
          </a:xfrm>
          <a:prstGeom prst="ellipse">
            <a:avLst/>
          </a:prstGeom>
          <a:gradFill flip="none" rotWithShape="1">
            <a:gsLst>
              <a:gs pos="0">
                <a:srgbClr val="33F319">
                  <a:shade val="30000"/>
                  <a:satMod val="115000"/>
                </a:srgbClr>
              </a:gs>
              <a:gs pos="50000">
                <a:srgbClr val="33F319">
                  <a:shade val="67500"/>
                  <a:satMod val="115000"/>
                </a:srgbClr>
              </a:gs>
              <a:gs pos="100000">
                <a:srgbClr val="33F319">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18" name="17 Elipse"/>
          <p:cNvSpPr/>
          <p:nvPr/>
        </p:nvSpPr>
        <p:spPr>
          <a:xfrm>
            <a:off x="7164288" y="3356992"/>
            <a:ext cx="648072" cy="576064"/>
          </a:xfrm>
          <a:prstGeom prst="ellipse">
            <a:avLst/>
          </a:prstGeom>
          <a:gradFill flip="none" rotWithShape="1">
            <a:gsLst>
              <a:gs pos="0">
                <a:srgbClr val="33F319">
                  <a:shade val="30000"/>
                  <a:satMod val="115000"/>
                </a:srgbClr>
              </a:gs>
              <a:gs pos="50000">
                <a:srgbClr val="33F319">
                  <a:shade val="67500"/>
                  <a:satMod val="115000"/>
                </a:srgbClr>
              </a:gs>
              <a:gs pos="100000">
                <a:srgbClr val="33F319">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19" name="18 Elipse"/>
          <p:cNvSpPr/>
          <p:nvPr/>
        </p:nvSpPr>
        <p:spPr>
          <a:xfrm>
            <a:off x="3851920" y="2564904"/>
            <a:ext cx="648072" cy="576064"/>
          </a:xfrm>
          <a:prstGeom prst="ellipse">
            <a:avLst/>
          </a:prstGeom>
          <a:gradFill flip="none" rotWithShape="1">
            <a:gsLst>
              <a:gs pos="0">
                <a:srgbClr val="33F319">
                  <a:shade val="30000"/>
                  <a:satMod val="115000"/>
                </a:srgbClr>
              </a:gs>
              <a:gs pos="50000">
                <a:srgbClr val="33F319">
                  <a:shade val="67500"/>
                  <a:satMod val="115000"/>
                </a:srgbClr>
              </a:gs>
              <a:gs pos="100000">
                <a:srgbClr val="33F319">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6" name="Picture 2" descr="teamwork_3_336175103_std"/>
          <p:cNvPicPr>
            <a:picLocks noChangeAspect="1" noChangeArrowheads="1"/>
          </p:cNvPicPr>
          <p:nvPr/>
        </p:nvPicPr>
        <p:blipFill>
          <a:blip r:embed="rId2"/>
          <a:srcRect/>
          <a:stretch>
            <a:fillRect/>
          </a:stretch>
        </p:blipFill>
        <p:spPr bwMode="auto">
          <a:xfrm>
            <a:off x="0" y="2414588"/>
            <a:ext cx="9144000" cy="4443412"/>
          </a:xfrm>
          <a:prstGeom prst="rect">
            <a:avLst/>
          </a:prstGeom>
          <a:noFill/>
          <a:ln w="9525">
            <a:noFill/>
            <a:miter lim="800000"/>
            <a:headEnd/>
            <a:tailEnd/>
          </a:ln>
        </p:spPr>
      </p:pic>
      <p:sp>
        <p:nvSpPr>
          <p:cNvPr id="77827" name="Text Box 3"/>
          <p:cNvSpPr txBox="1">
            <a:spLocks noChangeArrowheads="1"/>
          </p:cNvSpPr>
          <p:nvPr/>
        </p:nvSpPr>
        <p:spPr bwMode="auto">
          <a:xfrm>
            <a:off x="1547813" y="404813"/>
            <a:ext cx="5738812" cy="2255837"/>
          </a:xfrm>
          <a:prstGeom prst="rect">
            <a:avLst/>
          </a:prstGeom>
          <a:noFill/>
          <a:ln w="9525">
            <a:noFill/>
            <a:miter lim="800000"/>
            <a:headEnd/>
            <a:tailEnd/>
          </a:ln>
        </p:spPr>
        <p:txBody>
          <a:bodyPr wrap="none">
            <a:spAutoFit/>
          </a:bodyPr>
          <a:lstStyle/>
          <a:p>
            <a:r>
              <a:rPr lang="es-ES" sz="6600">
                <a:solidFill>
                  <a:srgbClr val="FFCC00"/>
                </a:solidFill>
                <a:latin typeface="Calibri" pitchFamily="34" charset="0"/>
              </a:rPr>
              <a:t>1200+</a:t>
            </a:r>
            <a:r>
              <a:rPr lang="es-ES" sz="3200">
                <a:solidFill>
                  <a:schemeClr val="bg1"/>
                </a:solidFill>
                <a:latin typeface="Calibri" pitchFamily="34" charset="0"/>
              </a:rPr>
              <a:t> informes GENESIS….</a:t>
            </a:r>
          </a:p>
          <a:p>
            <a:endParaRPr lang="es-ES" sz="3200">
              <a:solidFill>
                <a:schemeClr val="bg1"/>
              </a:solidFill>
              <a:latin typeface="Calibri" pitchFamily="34" charset="0"/>
            </a:endParaRPr>
          </a:p>
          <a:p>
            <a:r>
              <a:rPr lang="es-ES" sz="4400">
                <a:solidFill>
                  <a:srgbClr val="FFCC00"/>
                </a:solidFill>
                <a:latin typeface="Calibri" pitchFamily="34" charset="0"/>
              </a:rPr>
              <a:t>180+</a:t>
            </a:r>
            <a:r>
              <a:rPr lang="es-ES" sz="3200">
                <a:solidFill>
                  <a:schemeClr val="bg1"/>
                </a:solidFill>
                <a:latin typeface="Calibri" pitchFamily="34" charset="0"/>
              </a:rPr>
              <a:t> informes oncología</a:t>
            </a:r>
          </a:p>
        </p:txBody>
      </p:sp>
    </p:spTree>
  </p:cSld>
  <p:clrMapOvr>
    <a:masterClrMapping/>
  </p:clrMapOvr>
  <p:transition>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p:cNvPicPr>
            <a:picLocks noChangeAspect="1" noChangeArrowheads="1"/>
          </p:cNvPicPr>
          <p:nvPr/>
        </p:nvPicPr>
        <p:blipFill>
          <a:blip r:embed="rId2"/>
          <a:srcRect/>
          <a:stretch>
            <a:fillRect/>
          </a:stretch>
        </p:blipFill>
        <p:spPr bwMode="auto">
          <a:xfrm>
            <a:off x="0" y="0"/>
            <a:ext cx="9144000" cy="6858000"/>
          </a:xfrm>
          <a:prstGeom prst="rect">
            <a:avLst/>
          </a:prstGeom>
          <a:noFill/>
          <a:ln w="12700">
            <a:noFill/>
            <a:miter lim="800000"/>
            <a:headEnd/>
            <a:tailEnd/>
          </a:ln>
        </p:spPr>
      </p:pic>
      <p:sp>
        <p:nvSpPr>
          <p:cNvPr id="78850" name="Text Box 3"/>
          <p:cNvSpPr txBox="1">
            <a:spLocks noChangeArrowheads="1"/>
          </p:cNvSpPr>
          <p:nvPr/>
        </p:nvSpPr>
        <p:spPr bwMode="auto">
          <a:xfrm>
            <a:off x="539750" y="1700213"/>
            <a:ext cx="5400675" cy="1585912"/>
          </a:xfrm>
          <a:prstGeom prst="rect">
            <a:avLst/>
          </a:prstGeom>
          <a:solidFill>
            <a:schemeClr val="bg1"/>
          </a:solidFill>
          <a:ln w="9525">
            <a:noFill/>
            <a:miter lim="800000"/>
            <a:headEnd/>
            <a:tailEnd/>
          </a:ln>
        </p:spPr>
        <p:txBody>
          <a:bodyPr>
            <a:spAutoFit/>
          </a:bodyPr>
          <a:lstStyle/>
          <a:p>
            <a:r>
              <a:rPr lang="es-ES" sz="6600">
                <a:solidFill>
                  <a:srgbClr val="FFCC00"/>
                </a:solidFill>
                <a:cs typeface="Arial" charset="0"/>
              </a:rPr>
              <a:t>1200+</a:t>
            </a:r>
            <a:r>
              <a:rPr lang="es-ES" sz="3200">
                <a:solidFill>
                  <a:schemeClr val="bg1"/>
                </a:solidFill>
                <a:cs typeface="Arial" charset="0"/>
              </a:rPr>
              <a:t> </a:t>
            </a:r>
            <a:r>
              <a:rPr lang="es-ES" sz="3200">
                <a:cs typeface="Arial" charset="0"/>
              </a:rPr>
              <a:t>decisiones</a:t>
            </a:r>
          </a:p>
          <a:p>
            <a:endParaRPr lang="es-ES" sz="3200">
              <a:cs typeface="Arial" charset="0"/>
            </a:endParaRPr>
          </a:p>
        </p:txBody>
      </p:sp>
      <p:sp>
        <p:nvSpPr>
          <p:cNvPr id="78851" name="Text Box 4"/>
          <p:cNvSpPr txBox="1">
            <a:spLocks noChangeArrowheads="1"/>
          </p:cNvSpPr>
          <p:nvPr/>
        </p:nvSpPr>
        <p:spPr bwMode="auto">
          <a:xfrm>
            <a:off x="179388" y="3716338"/>
            <a:ext cx="5416550" cy="915987"/>
          </a:xfrm>
          <a:prstGeom prst="rect">
            <a:avLst/>
          </a:prstGeom>
          <a:noFill/>
          <a:ln w="9525">
            <a:noFill/>
            <a:miter lim="800000"/>
            <a:headEnd/>
            <a:tailEnd/>
          </a:ln>
          <a:effectLst>
            <a:prstShdw prst="shdw13" dist="53882" dir="13500000">
              <a:schemeClr val="bg2">
                <a:alpha val="50000"/>
              </a:schemeClr>
            </a:prstShdw>
          </a:effectLst>
        </p:spPr>
        <p:txBody>
          <a:bodyPr wrap="none">
            <a:spAutoFit/>
          </a:bodyPr>
          <a:lstStyle/>
          <a:p>
            <a:pPr lvl="1">
              <a:lnSpc>
                <a:spcPct val="140000"/>
              </a:lnSpc>
              <a:spcBef>
                <a:spcPct val="20000"/>
              </a:spcBef>
              <a:buFont typeface="Wingdings" pitchFamily="2" charset="2"/>
              <a:buNone/>
            </a:pPr>
            <a:r>
              <a:rPr lang="es-ES_tradnl"/>
              <a:t>Las recomendaciones del informe coincidieron </a:t>
            </a:r>
          </a:p>
          <a:p>
            <a:pPr lvl="1">
              <a:lnSpc>
                <a:spcPct val="140000"/>
              </a:lnSpc>
              <a:spcBef>
                <a:spcPct val="20000"/>
              </a:spcBef>
              <a:buFont typeface="Wingdings" pitchFamily="2" charset="2"/>
              <a:buNone/>
            </a:pPr>
            <a:r>
              <a:rPr lang="es-ES_tradnl"/>
              <a:t>con la decisión de la CFT en el 89%.</a:t>
            </a:r>
            <a:endParaRPr lang="es-ES"/>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4" descr="Recortes"/>
          <p:cNvPicPr>
            <a:picLocks noChangeAspect="1" noChangeArrowheads="1"/>
          </p:cNvPicPr>
          <p:nvPr/>
        </p:nvPicPr>
        <p:blipFill>
          <a:blip r:embed="rId2"/>
          <a:srcRect l="3381" t="2881" r="1010" b="3769"/>
          <a:stretch>
            <a:fillRect/>
          </a:stretch>
        </p:blipFill>
        <p:spPr bwMode="auto">
          <a:xfrm>
            <a:off x="2700338" y="1125538"/>
            <a:ext cx="3455987" cy="4679950"/>
          </a:xfrm>
          <a:prstGeom prst="rect">
            <a:avLst/>
          </a:prstGeom>
          <a:noFill/>
          <a:ln w="9525">
            <a:noFill/>
            <a:miter lim="800000"/>
            <a:headEnd/>
            <a:tailEnd/>
          </a:ln>
        </p:spPr>
      </p:pic>
      <p:sp>
        <p:nvSpPr>
          <p:cNvPr id="79874" name="Rectangle 4"/>
          <p:cNvSpPr>
            <a:spLocks noChangeArrowheads="1"/>
          </p:cNvSpPr>
          <p:nvPr/>
        </p:nvSpPr>
        <p:spPr bwMode="auto">
          <a:xfrm>
            <a:off x="395288" y="908050"/>
            <a:ext cx="8424862" cy="5308600"/>
          </a:xfrm>
          <a:prstGeom prst="rect">
            <a:avLst/>
          </a:prstGeom>
          <a:solidFill>
            <a:schemeClr val="bg1">
              <a:alpha val="0"/>
            </a:schemeClr>
          </a:solidFill>
          <a:ln w="9525">
            <a:noFill/>
            <a:miter lim="800000"/>
            <a:headEnd/>
            <a:tailEnd/>
          </a:ln>
          <a:effectLst>
            <a:prstShdw prst="shdw13" dist="53882" dir="13500000">
              <a:schemeClr val="bg2">
                <a:alpha val="50000"/>
              </a:schemeClr>
            </a:prstShdw>
          </a:effectLst>
        </p:spPr>
        <p:txBody>
          <a:bodyPr>
            <a:spAutoFit/>
          </a:bodyPr>
          <a:lstStyle/>
          <a:p>
            <a:pPr lvl="1">
              <a:lnSpc>
                <a:spcPct val="140000"/>
              </a:lnSpc>
              <a:spcBef>
                <a:spcPct val="20000"/>
              </a:spcBef>
              <a:buFont typeface="Wingdings" pitchFamily="2" charset="2"/>
              <a:buNone/>
            </a:pPr>
            <a:r>
              <a:rPr lang="es-ES_tradnl" sz="2800" b="1">
                <a:latin typeface="Calibri" pitchFamily="34" charset="0"/>
              </a:rPr>
              <a:t>Sirven para realizar financiación selectiva</a:t>
            </a:r>
            <a:r>
              <a:rPr lang="es-ES_tradnl" sz="2800">
                <a:latin typeface="Calibri" pitchFamily="34" charset="0"/>
              </a:rPr>
              <a:t>. </a:t>
            </a:r>
          </a:p>
          <a:p>
            <a:pPr lvl="1">
              <a:lnSpc>
                <a:spcPct val="140000"/>
              </a:lnSpc>
              <a:spcBef>
                <a:spcPct val="20000"/>
              </a:spcBef>
              <a:buFont typeface="Wingdings" pitchFamily="2" charset="2"/>
              <a:buNone/>
            </a:pPr>
            <a:endParaRPr lang="es-ES_tradnl" sz="2800">
              <a:latin typeface="Calibri" pitchFamily="34" charset="0"/>
            </a:endParaRPr>
          </a:p>
          <a:p>
            <a:pPr lvl="1">
              <a:lnSpc>
                <a:spcPct val="140000"/>
              </a:lnSpc>
              <a:spcBef>
                <a:spcPct val="20000"/>
              </a:spcBef>
              <a:buFont typeface="Wingdings" pitchFamily="2" charset="2"/>
              <a:buNone/>
            </a:pPr>
            <a:r>
              <a:rPr lang="es-ES_tradnl" sz="2800">
                <a:latin typeface="Calibri" pitchFamily="34" charset="0"/>
              </a:rPr>
              <a:t>- Informes en las CFT en el 20-25% de los casos se recomendó o decidió no incluir el fármaco</a:t>
            </a:r>
          </a:p>
          <a:p>
            <a:pPr lvl="1">
              <a:lnSpc>
                <a:spcPct val="140000"/>
              </a:lnSpc>
              <a:spcBef>
                <a:spcPct val="20000"/>
              </a:spcBef>
              <a:buFont typeface="Wingdings" pitchFamily="2" charset="2"/>
              <a:buNone/>
            </a:pPr>
            <a:r>
              <a:rPr lang="es-ES_tradnl" sz="2800">
                <a:latin typeface="Calibri" pitchFamily="34" charset="0"/>
              </a:rPr>
              <a:t>- En los fármacos incluidos 60-80% de los casos se establecieron condiciones de uso (informes de 07-08)</a:t>
            </a:r>
          </a:p>
          <a:p>
            <a:pPr lvl="1">
              <a:lnSpc>
                <a:spcPct val="140000"/>
              </a:lnSpc>
              <a:spcBef>
                <a:spcPct val="20000"/>
              </a:spcBef>
              <a:buFontTx/>
              <a:buChar char="-"/>
            </a:pPr>
            <a:r>
              <a:rPr lang="es-ES_tradnl" sz="2800">
                <a:latin typeface="Calibri" pitchFamily="34" charset="0"/>
              </a:rPr>
              <a:t>Declaración de ATEs en el 12% de las evaluaciones</a:t>
            </a:r>
          </a:p>
          <a:p>
            <a:pPr lvl="1">
              <a:lnSpc>
                <a:spcPct val="140000"/>
              </a:lnSpc>
              <a:spcBef>
                <a:spcPct val="20000"/>
              </a:spcBef>
            </a:pPr>
            <a:endParaRPr lang="es-ES_tradnl" sz="2800">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8000" r="-18000"/>
          </a:stretch>
        </a:blipFill>
        <a:effectLst/>
      </p:bgPr>
    </p:bg>
    <p:spTree>
      <p:nvGrpSpPr>
        <p:cNvPr id="1" name=""/>
        <p:cNvGrpSpPr/>
        <p:nvPr/>
      </p:nvGrpSpPr>
      <p:grpSpPr>
        <a:xfrm>
          <a:off x="0" y="0"/>
          <a:ext cx="0" cy="0"/>
          <a:chOff x="0" y="0"/>
          <a:chExt cx="0" cy="0"/>
        </a:xfrm>
      </p:grpSpPr>
      <p:sp>
        <p:nvSpPr>
          <p:cNvPr id="3" name="Text Box 5"/>
          <p:cNvSpPr>
            <a:spLocks noChangeArrowheads="1"/>
          </p:cNvSpPr>
          <p:nvPr/>
        </p:nvSpPr>
        <p:spPr bwMode="auto">
          <a:xfrm>
            <a:off x="2484438" y="5516563"/>
            <a:ext cx="6022975" cy="792162"/>
          </a:xfrm>
          <a:prstGeom prst="rect">
            <a:avLst/>
          </a:prstGeom>
          <a:noFill/>
          <a:ln w="9525">
            <a:noFill/>
            <a:miter lim="800000"/>
            <a:headEnd/>
            <a:tailEnd/>
          </a:ln>
        </p:spPr>
        <p:txBody>
          <a:bodyPr/>
          <a:lstStyle/>
          <a:p>
            <a:pPr marL="342900" indent="-342900" algn="ctr" eaLnBrk="0" hangingPunct="0">
              <a:spcBef>
                <a:spcPct val="20000"/>
              </a:spcBef>
              <a:buFont typeface="Arial" charset="0"/>
              <a:buNone/>
              <a:defRPr/>
            </a:pPr>
            <a:r>
              <a:rPr lang="es-ES" sz="4400" b="1">
                <a:solidFill>
                  <a:schemeClr val="bg1"/>
                </a:solidFill>
                <a:effectLst>
                  <a:outerShdw blurRad="38100" dist="38100" dir="2700000" algn="tl">
                    <a:srgbClr val="C0C0C0"/>
                  </a:outerShdw>
                </a:effectLst>
                <a:latin typeface="Calibri" pitchFamily="34" charset="0"/>
              </a:rPr>
              <a:t>Timely access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4738" name="Object 2"/>
          <p:cNvGraphicFramePr>
            <a:graphicFrameLocks noChangeAspect="1"/>
          </p:cNvGraphicFramePr>
          <p:nvPr>
            <p:ph sz="half" idx="1"/>
          </p:nvPr>
        </p:nvGraphicFramePr>
        <p:xfrm>
          <a:off x="1085850" y="1752600"/>
          <a:ext cx="2886075" cy="4267200"/>
        </p:xfrm>
        <a:graphic>
          <a:graphicData uri="http://schemas.openxmlformats.org/presentationml/2006/ole">
            <p:oleObj spid="_x0000_s244738" name="Documento" r:id="rId4" imgW="5298788" imgH="7834934" progId="Word.Document.8">
              <p:embed/>
            </p:oleObj>
          </a:graphicData>
        </a:graphic>
      </p:graphicFrame>
      <p:sp>
        <p:nvSpPr>
          <p:cNvPr id="244739" name="Rectangle 2"/>
          <p:cNvSpPr>
            <a:spLocks noChangeArrowheads="1"/>
          </p:cNvSpPr>
          <p:nvPr/>
        </p:nvSpPr>
        <p:spPr bwMode="auto">
          <a:xfrm>
            <a:off x="250825" y="0"/>
            <a:ext cx="8893175" cy="863600"/>
          </a:xfrm>
          <a:prstGeom prst="rect">
            <a:avLst/>
          </a:prstGeom>
          <a:noFill/>
          <a:ln w="9525">
            <a:noFill/>
            <a:miter lim="800000"/>
            <a:headEnd/>
            <a:tailEnd/>
          </a:ln>
        </p:spPr>
        <p:txBody>
          <a:bodyPr anchor="b"/>
          <a:lstStyle/>
          <a:p>
            <a:pPr algn="ctr"/>
            <a:r>
              <a:rPr lang="es-ES_tradnl" sz="4000">
                <a:solidFill>
                  <a:srgbClr val="F79646"/>
                </a:solidFill>
                <a:latin typeface="Calibri" pitchFamily="34" charset="0"/>
              </a:rPr>
              <a:t>Informes compartidos</a:t>
            </a:r>
            <a:endParaRPr lang="es-ES" sz="4000">
              <a:solidFill>
                <a:srgbClr val="F79646"/>
              </a:solidFill>
              <a:latin typeface="Calibri" pitchFamily="34" charset="0"/>
            </a:endParaRPr>
          </a:p>
        </p:txBody>
      </p:sp>
      <p:sp>
        <p:nvSpPr>
          <p:cNvPr id="244740" name="Rectangle 55"/>
          <p:cNvSpPr>
            <a:spLocks noChangeArrowheads="1"/>
          </p:cNvSpPr>
          <p:nvPr/>
        </p:nvSpPr>
        <p:spPr bwMode="auto">
          <a:xfrm>
            <a:off x="0" y="7080250"/>
            <a:ext cx="9144000" cy="0"/>
          </a:xfrm>
          <a:prstGeom prst="rect">
            <a:avLst/>
          </a:prstGeom>
          <a:noFill/>
          <a:ln w="9525">
            <a:noFill/>
            <a:miter lim="800000"/>
            <a:headEnd/>
            <a:tailEnd/>
          </a:ln>
        </p:spPr>
        <p:txBody>
          <a:bodyPr wrap="none" anchor="ctr">
            <a:spAutoFit/>
          </a:bodyPr>
          <a:lstStyle/>
          <a:p>
            <a:pPr eaLnBrk="0" hangingPunct="0"/>
            <a:endParaRPr lang="es-ES_tradnl"/>
          </a:p>
        </p:txBody>
      </p:sp>
      <p:graphicFrame>
        <p:nvGraphicFramePr>
          <p:cNvPr id="1074" name="Group 50"/>
          <p:cNvGraphicFramePr>
            <a:graphicFrameLocks noGrp="1"/>
          </p:cNvGraphicFramePr>
          <p:nvPr>
            <p:ph sz="half" idx="2"/>
          </p:nvPr>
        </p:nvGraphicFramePr>
        <p:xfrm>
          <a:off x="468313" y="1125538"/>
          <a:ext cx="7775575" cy="2578100"/>
        </p:xfrm>
        <a:graphic>
          <a:graphicData uri="http://schemas.openxmlformats.org/drawingml/2006/table">
            <a:tbl>
              <a:tblPr/>
              <a:tblGrid>
                <a:gridCol w="1468437"/>
                <a:gridCol w="1643063"/>
                <a:gridCol w="1554162"/>
                <a:gridCol w="1555750"/>
                <a:gridCol w="1554163"/>
              </a:tblGrid>
              <a:tr h="523875">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bg1"/>
                          </a:solidFill>
                          <a:effectLst/>
                          <a:latin typeface="Calibri" pitchFamily="34" charset="0"/>
                        </a:rPr>
                        <a:t>2º semestre 2010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bg1"/>
                          </a:solidFill>
                          <a:effectLst/>
                          <a:latin typeface="Calibri" pitchFamily="34" charset="0"/>
                        </a:rPr>
                        <a:t>1er semestre 2011</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bg1"/>
                          </a:solidFill>
                          <a:effectLst/>
                          <a:latin typeface="Calibri" pitchFamily="34" charset="0"/>
                        </a:rPr>
                        <a:t>2º semestre 2011</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bg1"/>
                          </a:solidFill>
                          <a:effectLst/>
                          <a:latin typeface="Calibri" pitchFamily="34" charset="0"/>
                        </a:rPr>
                        <a:t>1er semestre 2012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bg1"/>
                          </a:solidFill>
                          <a:effectLst/>
                          <a:latin typeface="Calibri" pitchFamily="34" charset="0"/>
                        </a:rPr>
                        <a:t>2º semestre 2012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r>
              <a:tr h="2054225">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Dabigatrán</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Pazopanib</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Prasugrel</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Raltegravir</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Tolvaptan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Cabazitaxel</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Fingolimod</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Plerixafor &lt;18a</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Romiplostim PTI &lt;18a</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Sunitinib TNE</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Ticagrelor</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Adalimumab AR juvenil</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Bevacizumab DMAE</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 sz="1400" b="0" i="0" u="none" strike="noStrike" cap="none" normalizeH="0" baseline="0" smtClean="0">
                          <a:ln>
                            <a:noFill/>
                          </a:ln>
                          <a:solidFill>
                            <a:schemeClr val="tx1"/>
                          </a:solidFill>
                          <a:effectLst/>
                          <a:latin typeface="Calibri" pitchFamily="34" charset="0"/>
                        </a:rPr>
                        <a:t>Apixaban, Dabigatran y Rivaroxaban en FA </a:t>
                      </a:r>
                      <a:endParaRPr kumimoji="0" lang="es-ES_tradnl" sz="14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s-ES_tradnl" sz="1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Ipilimimab/ vemurafenib</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Rilpivirina</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Apixaban</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s-ES_tradnl" sz="1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Fidaxomicina</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Pertuzumab</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Crizotinib</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Ivacaftor</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s-ES_tradnl" sz="1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44783" name="Group 47"/>
          <p:cNvGraphicFramePr>
            <a:graphicFrameLocks noGrp="1"/>
          </p:cNvGraphicFramePr>
          <p:nvPr/>
        </p:nvGraphicFramePr>
        <p:xfrm>
          <a:off x="1979613" y="3716338"/>
          <a:ext cx="3109912" cy="2305050"/>
        </p:xfrm>
        <a:graphic>
          <a:graphicData uri="http://schemas.openxmlformats.org/drawingml/2006/table">
            <a:tbl>
              <a:tblPr/>
              <a:tblGrid>
                <a:gridCol w="1555750"/>
                <a:gridCol w="1554162"/>
              </a:tblGrid>
              <a:tr h="454025">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bg1"/>
                          </a:solidFill>
                          <a:effectLst/>
                          <a:latin typeface="Calibri" pitchFamily="34" charset="0"/>
                        </a:rPr>
                        <a:t>1er semestre 2013</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bg1"/>
                          </a:solidFill>
                          <a:effectLst/>
                          <a:latin typeface="Calibri" pitchFamily="34" charset="0"/>
                        </a:rPr>
                        <a:t>2º semestre 2013</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r>
              <a:tr h="1851025">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Everolimus</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Abiraterona</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Aflibercept</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Ceftarolina</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s-ES_tradnl" sz="14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s-ES_tradnl" sz="1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Nab-Paclitaxel</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Bosutinib</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Bendamustina/</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Rituximab</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tx1"/>
                          </a:solidFill>
                          <a:effectLst/>
                          <a:latin typeface="Calibri" pitchFamily="34" charset="0"/>
                        </a:rPr>
                        <a:t>Fidaxomicina*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44784" name="Group 48"/>
          <p:cNvGraphicFramePr>
            <a:graphicFrameLocks noGrp="1"/>
          </p:cNvGraphicFramePr>
          <p:nvPr/>
        </p:nvGraphicFramePr>
        <p:xfrm>
          <a:off x="5940425" y="3716338"/>
          <a:ext cx="1554163" cy="2328862"/>
        </p:xfrm>
        <a:graphic>
          <a:graphicData uri="http://schemas.openxmlformats.org/drawingml/2006/table">
            <a:tbl>
              <a:tblPr/>
              <a:tblGrid>
                <a:gridCol w="1554163"/>
              </a:tblGrid>
              <a:tr h="449263">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s-ES_tradnl" sz="1400" b="0" i="0" u="none" strike="noStrike" cap="none" normalizeH="0" baseline="0" smtClean="0">
                          <a:ln>
                            <a:noFill/>
                          </a:ln>
                          <a:solidFill>
                            <a:schemeClr val="bg1"/>
                          </a:solidFill>
                          <a:effectLst/>
                          <a:latin typeface="Arial" charset="0"/>
                        </a:rPr>
                        <a:t>1er semestre 2014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r>
              <a:tr h="1811338">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s-ES" sz="1400" b="1" i="0" u="none" strike="noStrike" cap="none" normalizeH="0" baseline="0" smtClean="0">
                          <a:ln>
                            <a:noFill/>
                          </a:ln>
                          <a:solidFill>
                            <a:schemeClr val="tx1"/>
                          </a:solidFill>
                          <a:effectLst/>
                          <a:latin typeface="Arial" charset="0"/>
                        </a:rPr>
                        <a:t>Cabozantinib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s-ES" sz="1400" b="1" i="0" u="none" strike="noStrike" cap="none" normalizeH="0" baseline="0" smtClean="0">
                          <a:ln>
                            <a:noFill/>
                          </a:ln>
                          <a:solidFill>
                            <a:schemeClr val="tx1"/>
                          </a:solidFill>
                          <a:effectLst/>
                          <a:latin typeface="Arial" charset="0"/>
                        </a:rPr>
                        <a:t>Bedaquilina</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s-ES" sz="1400" b="1" i="0" u="none" strike="noStrike" cap="none" normalizeH="0" baseline="0" smtClean="0">
                          <a:ln>
                            <a:noFill/>
                          </a:ln>
                          <a:solidFill>
                            <a:schemeClr val="tx1"/>
                          </a:solidFill>
                          <a:effectLst/>
                          <a:latin typeface="Arial" charset="0"/>
                        </a:rPr>
                        <a:t>Trast. emtansina</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s-ES" sz="1400" b="1" i="0" u="none" strike="noStrike" cap="none" normalizeH="0" baseline="0" smtClean="0">
                          <a:ln>
                            <a:noFill/>
                          </a:ln>
                          <a:solidFill>
                            <a:schemeClr val="tx1"/>
                          </a:solidFill>
                          <a:effectLst/>
                          <a:latin typeface="Arial" charset="0"/>
                        </a:rPr>
                        <a:t>Sofosbuvir</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s-ES" sz="1400" b="1" i="0" u="none" strike="noStrike" cap="none" normalizeH="0" baseline="0" smtClean="0">
                          <a:ln>
                            <a:noFill/>
                          </a:ln>
                          <a:solidFill>
                            <a:schemeClr val="tx1"/>
                          </a:solidFill>
                          <a:effectLst/>
                          <a:latin typeface="Arial" charset="0"/>
                        </a:rPr>
                        <a:t>Ipilimumab 1st</a:t>
                      </a:r>
                      <a:r>
                        <a:rPr kumimoji="0" lang="es-ES" sz="1400" b="0" i="0" u="none" strike="noStrike" cap="none" normalizeH="0" baseline="0" smtClean="0">
                          <a:ln>
                            <a:noFill/>
                          </a:ln>
                          <a:solidFill>
                            <a:schemeClr val="tx1"/>
                          </a:solidFill>
                          <a:effectLst/>
                          <a:latin typeface="Arial" charset="0"/>
                        </a:rPr>
                        <a:t>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s-ES" sz="14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3 Imagen" descr="Ideal globe.jpg"/>
          <p:cNvPicPr>
            <a:picLocks noChangeAspect="1"/>
          </p:cNvPicPr>
          <p:nvPr/>
        </p:nvPicPr>
        <p:blipFill>
          <a:blip r:embed="rId2"/>
          <a:srcRect/>
          <a:stretch>
            <a:fillRect/>
          </a:stretch>
        </p:blipFill>
        <p:spPr bwMode="auto">
          <a:xfrm>
            <a:off x="2627313" y="765175"/>
            <a:ext cx="3638550" cy="3914775"/>
          </a:xfrm>
          <a:prstGeom prst="rect">
            <a:avLst/>
          </a:prstGeom>
          <a:noFill/>
          <a:ln w="9525">
            <a:noFill/>
            <a:miter lim="800000"/>
            <a:headEnd/>
            <a:tailEnd/>
          </a:ln>
        </p:spPr>
      </p:pic>
      <p:sp>
        <p:nvSpPr>
          <p:cNvPr id="14338" name="Rectangle 2050"/>
          <p:cNvSpPr>
            <a:spLocks noGrp="1" noChangeArrowheads="1"/>
          </p:cNvSpPr>
          <p:nvPr>
            <p:ph type="ctrTitle"/>
          </p:nvPr>
        </p:nvSpPr>
        <p:spPr>
          <a:xfrm>
            <a:off x="755650" y="4625975"/>
            <a:ext cx="7772400" cy="2232025"/>
          </a:xfrm>
        </p:spPr>
        <p:txBody>
          <a:bodyPr/>
          <a:lstStyle/>
          <a:p>
            <a:pPr eaLnBrk="1" hangingPunct="1"/>
            <a:r>
              <a:rPr lang="es-ES_tradnl" sz="3200" smtClean="0"/>
              <a:t>El mercado farmacéutico (la oferta) </a:t>
            </a:r>
            <a:br>
              <a:rPr lang="es-ES_tradnl" sz="3200" smtClean="0"/>
            </a:br>
            <a:r>
              <a:rPr lang="es-ES_tradnl" sz="3200" smtClean="0"/>
              <a:t>está regulado con criterios científicos y sanitarios </a:t>
            </a:r>
            <a:br>
              <a:rPr lang="es-ES_tradnl" sz="3200" smtClean="0"/>
            </a:br>
            <a:endParaRPr lang="es-ES_tradnl" sz="400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p:cNvPicPr>
            <a:picLocks noChangeAspect="1" noChangeArrowheads="1"/>
          </p:cNvPicPr>
          <p:nvPr/>
        </p:nvPicPr>
        <p:blipFill>
          <a:blip r:embed="rId2"/>
          <a:srcRect/>
          <a:stretch>
            <a:fillRect/>
          </a:stretch>
        </p:blipFill>
        <p:spPr bwMode="auto">
          <a:xfrm>
            <a:off x="404813" y="323850"/>
            <a:ext cx="8334375" cy="6210300"/>
          </a:xfrm>
          <a:prstGeom prst="rect">
            <a:avLst/>
          </a:prstGeom>
          <a:noFill/>
          <a:ln w="9525">
            <a:noFill/>
            <a:miter lim="800000"/>
            <a:headEnd/>
            <a:tailEnd/>
          </a:ln>
        </p:spPr>
      </p:pic>
      <p:sp>
        <p:nvSpPr>
          <p:cNvPr id="248834" name="Rectangle 2"/>
          <p:cNvSpPr>
            <a:spLocks noChangeArrowheads="1"/>
          </p:cNvSpPr>
          <p:nvPr/>
        </p:nvSpPr>
        <p:spPr bwMode="auto">
          <a:xfrm>
            <a:off x="-252413" y="620713"/>
            <a:ext cx="3600451" cy="1216025"/>
          </a:xfrm>
          <a:prstGeom prst="rect">
            <a:avLst/>
          </a:prstGeom>
          <a:noFill/>
          <a:ln w="9525">
            <a:noFill/>
            <a:miter lim="800000"/>
            <a:headEnd/>
            <a:tailEnd/>
          </a:ln>
        </p:spPr>
        <p:txBody>
          <a:bodyPr anchor="b"/>
          <a:lstStyle/>
          <a:p>
            <a:pPr marL="536575" indent="-22225" algn="ctr">
              <a:lnSpc>
                <a:spcPct val="80000"/>
              </a:lnSpc>
            </a:pPr>
            <a:r>
              <a:rPr lang="es-ES_tradnl" sz="4000" b="1">
                <a:solidFill>
                  <a:srgbClr val="F79646"/>
                </a:solidFill>
                <a:latin typeface="Calibri" pitchFamily="34" charset="0"/>
              </a:rPr>
              <a:t>Colaboración MSSSI</a:t>
            </a:r>
            <a:endParaRPr lang="es-ES" sz="4000" b="1">
              <a:solidFill>
                <a:srgbClr val="F79646"/>
              </a:solidFill>
              <a:latin typeface="Calibri"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p:txBody>
          <a:bodyPr rtlCol="0">
            <a:normAutofit fontScale="90000"/>
          </a:bodyPr>
          <a:lstStyle/>
          <a:p>
            <a:pPr algn="r" eaLnBrk="1" fontAlgn="auto" hangingPunct="1">
              <a:spcAft>
                <a:spcPts val="0"/>
              </a:spcAft>
              <a:defRPr/>
            </a:pPr>
            <a:r>
              <a:rPr lang="es-ES" sz="3200" b="1" dirty="0" smtClean="0">
                <a:latin typeface="+mj-lt"/>
              </a:rPr>
              <a:t>Actualización del sistema MADRE para la redacción de informes de evaluación de nuevos medicamentos</a:t>
            </a:r>
            <a:endParaRPr lang="es-ES" sz="5300" dirty="0" smtClean="0">
              <a:latin typeface="+mj-lt"/>
            </a:endParaRPr>
          </a:p>
        </p:txBody>
      </p:sp>
      <p:sp>
        <p:nvSpPr>
          <p:cNvPr id="252930" name="Rectangle 3"/>
          <p:cNvSpPr>
            <a:spLocks noGrp="1" noChangeArrowheads="1"/>
          </p:cNvSpPr>
          <p:nvPr>
            <p:ph type="body" sz="half" idx="4294967295"/>
          </p:nvPr>
        </p:nvSpPr>
        <p:spPr>
          <a:xfrm>
            <a:off x="457200" y="1600200"/>
            <a:ext cx="4037013" cy="4525963"/>
          </a:xfrm>
        </p:spPr>
        <p:txBody>
          <a:bodyPr/>
          <a:lstStyle/>
          <a:p>
            <a:pPr eaLnBrk="1" hangingPunct="1"/>
            <a:endParaRPr lang="es-ES" sz="2800" smtClean="0">
              <a:latin typeface="Calibri" pitchFamily="34" charset="0"/>
            </a:endParaRPr>
          </a:p>
        </p:txBody>
      </p:sp>
      <p:sp>
        <p:nvSpPr>
          <p:cNvPr id="252931" name="Rectangle 4"/>
          <p:cNvSpPr>
            <a:spLocks noGrp="1" noChangeArrowheads="1"/>
          </p:cNvSpPr>
          <p:nvPr>
            <p:ph type="body" sz="half" idx="4294967295"/>
          </p:nvPr>
        </p:nvSpPr>
        <p:spPr>
          <a:xfrm>
            <a:off x="4140200" y="1600200"/>
            <a:ext cx="4752975" cy="4525963"/>
          </a:xfrm>
        </p:spPr>
        <p:txBody>
          <a:bodyPr/>
          <a:lstStyle/>
          <a:p>
            <a:pPr eaLnBrk="1" hangingPunct="1">
              <a:buFont typeface="Arial" charset="0"/>
              <a:buNone/>
            </a:pPr>
            <a:r>
              <a:rPr lang="es-ES" sz="1800" b="1" smtClean="0">
                <a:latin typeface="Calibri" pitchFamily="34" charset="0"/>
              </a:rPr>
              <a:t>	Francesc Puigventós Latorre. (IP) </a:t>
            </a:r>
          </a:p>
          <a:p>
            <a:pPr eaLnBrk="1" hangingPunct="1">
              <a:buFont typeface="Arial" charset="0"/>
              <a:buNone/>
            </a:pPr>
            <a:r>
              <a:rPr lang="es-ES" sz="1800" b="1" smtClean="0">
                <a:latin typeface="Calibri" pitchFamily="34" charset="0"/>
              </a:rPr>
              <a:t>		</a:t>
            </a:r>
            <a:r>
              <a:rPr lang="es-ES" sz="1800" smtClean="0">
                <a:latin typeface="Calibri" pitchFamily="34" charset="0"/>
              </a:rPr>
              <a:t>H U Son Espases</a:t>
            </a:r>
            <a:r>
              <a:rPr lang="es-ES" sz="1800" b="1" smtClean="0">
                <a:latin typeface="Calibri" pitchFamily="34" charset="0"/>
              </a:rPr>
              <a:t>. </a:t>
            </a:r>
            <a:r>
              <a:rPr lang="es-ES" sz="1800" smtClean="0">
                <a:latin typeface="Calibri" pitchFamily="34" charset="0"/>
                <a:hlinkClick r:id="rId2"/>
              </a:rPr>
              <a:t/>
            </a:r>
            <a:br>
              <a:rPr lang="es-ES" sz="1800" smtClean="0">
                <a:latin typeface="Calibri" pitchFamily="34" charset="0"/>
                <a:hlinkClick r:id="rId2"/>
              </a:rPr>
            </a:br>
            <a:r>
              <a:rPr lang="es-ES" sz="1800" b="1" smtClean="0">
                <a:latin typeface="Calibri" pitchFamily="34" charset="0"/>
              </a:rPr>
              <a:t>Bernardo Santos Ramos. </a:t>
            </a:r>
          </a:p>
          <a:p>
            <a:pPr eaLnBrk="1" hangingPunct="1">
              <a:buFont typeface="Arial" charset="0"/>
              <a:buNone/>
            </a:pPr>
            <a:r>
              <a:rPr lang="es-ES" sz="1800" smtClean="0">
                <a:latin typeface="Calibri" pitchFamily="34" charset="0"/>
              </a:rPr>
              <a:t>		H U Virgen del Rocío. </a:t>
            </a:r>
            <a:r>
              <a:rPr lang="es-ES" sz="1800" smtClean="0">
                <a:latin typeface="Calibri" pitchFamily="34" charset="0"/>
                <a:hlinkClick r:id="rId3"/>
              </a:rPr>
              <a:t/>
            </a:r>
            <a:br>
              <a:rPr lang="es-ES" sz="1800" smtClean="0">
                <a:latin typeface="Calibri" pitchFamily="34" charset="0"/>
                <a:hlinkClick r:id="rId3"/>
              </a:rPr>
            </a:br>
            <a:r>
              <a:rPr lang="es-ES" sz="1800" b="1" smtClean="0">
                <a:latin typeface="Calibri" pitchFamily="34" charset="0"/>
              </a:rPr>
              <a:t>Eduardo López Briz. </a:t>
            </a:r>
          </a:p>
          <a:p>
            <a:pPr eaLnBrk="1" hangingPunct="1">
              <a:buFont typeface="Arial" charset="0"/>
              <a:buNone/>
            </a:pPr>
            <a:r>
              <a:rPr lang="es-ES" sz="1800" smtClean="0">
                <a:latin typeface="Calibri" pitchFamily="34" charset="0"/>
              </a:rPr>
              <a:t>		H U La Fe. </a:t>
            </a:r>
            <a:r>
              <a:rPr lang="es-ES" sz="1800" smtClean="0">
                <a:latin typeface="Calibri" pitchFamily="34" charset="0"/>
                <a:hlinkClick r:id="rId4"/>
              </a:rPr>
              <a:t/>
            </a:r>
            <a:br>
              <a:rPr lang="es-ES" sz="1800" smtClean="0">
                <a:latin typeface="Calibri" pitchFamily="34" charset="0"/>
                <a:hlinkClick r:id="rId4"/>
              </a:rPr>
            </a:br>
            <a:r>
              <a:rPr lang="es-ES" sz="1800" b="1" smtClean="0">
                <a:latin typeface="Calibri" pitchFamily="34" charset="0"/>
              </a:rPr>
              <a:t>Ana Ortega Eslava. </a:t>
            </a:r>
          </a:p>
          <a:p>
            <a:pPr eaLnBrk="1" hangingPunct="1">
              <a:buFont typeface="Arial" charset="0"/>
              <a:buNone/>
            </a:pPr>
            <a:r>
              <a:rPr lang="es-ES" sz="1800" smtClean="0">
                <a:latin typeface="Calibri" pitchFamily="34" charset="0"/>
              </a:rPr>
              <a:t>		Clínica Universitaria de Navarra. </a:t>
            </a:r>
            <a:r>
              <a:rPr lang="es-ES" sz="1800" smtClean="0">
                <a:latin typeface="Calibri" pitchFamily="34" charset="0"/>
                <a:hlinkClick r:id="rId5"/>
              </a:rPr>
              <a:t/>
            </a:r>
            <a:br>
              <a:rPr lang="es-ES" sz="1800" smtClean="0">
                <a:latin typeface="Calibri" pitchFamily="34" charset="0"/>
                <a:hlinkClick r:id="rId5"/>
              </a:rPr>
            </a:br>
            <a:r>
              <a:rPr lang="es-ES" sz="1800" b="1" smtClean="0">
                <a:latin typeface="Calibri" pitchFamily="34" charset="0"/>
              </a:rPr>
              <a:t>Mª Dolores Fraga Fuentes. </a:t>
            </a:r>
          </a:p>
          <a:p>
            <a:pPr eaLnBrk="1" hangingPunct="1">
              <a:buFont typeface="Arial" charset="0"/>
              <a:buNone/>
            </a:pPr>
            <a:r>
              <a:rPr lang="es-ES" sz="1800" smtClean="0">
                <a:latin typeface="Calibri" pitchFamily="34" charset="0"/>
              </a:rPr>
              <a:t>		C.H. La Mancha Centro. </a:t>
            </a:r>
            <a:br>
              <a:rPr lang="es-ES" sz="1800" smtClean="0">
                <a:latin typeface="Calibri" pitchFamily="34" charset="0"/>
              </a:rPr>
            </a:br>
            <a:r>
              <a:rPr lang="es-ES" sz="1800" b="1" smtClean="0">
                <a:latin typeface="Calibri" pitchFamily="34" charset="0"/>
              </a:rPr>
              <a:t>Roberto Marín Gil. </a:t>
            </a:r>
          </a:p>
          <a:p>
            <a:pPr eaLnBrk="1" hangingPunct="1">
              <a:buFont typeface="Arial" charset="0"/>
              <a:buNone/>
            </a:pPr>
            <a:r>
              <a:rPr lang="es-ES" sz="1800" smtClean="0">
                <a:latin typeface="Calibri" pitchFamily="34" charset="0"/>
              </a:rPr>
              <a:t>		H U Virgen del Rocío. </a:t>
            </a:r>
            <a:r>
              <a:rPr lang="es-ES" sz="1800" smtClean="0">
                <a:latin typeface="Calibri" pitchFamily="34" charset="0"/>
                <a:hlinkClick r:id="rId6"/>
              </a:rPr>
              <a:t/>
            </a:r>
            <a:br>
              <a:rPr lang="es-ES" sz="1800" smtClean="0">
                <a:latin typeface="Calibri" pitchFamily="34" charset="0"/>
                <a:hlinkClick r:id="rId6"/>
              </a:rPr>
            </a:br>
            <a:r>
              <a:rPr lang="es-ES" sz="1800" b="1" smtClean="0">
                <a:latin typeface="Calibri" pitchFamily="34" charset="0"/>
              </a:rPr>
              <a:t>Vicente Arocas Casañ. </a:t>
            </a:r>
          </a:p>
          <a:p>
            <a:pPr eaLnBrk="1" hangingPunct="1">
              <a:buFont typeface="Arial" charset="0"/>
              <a:buNone/>
            </a:pPr>
            <a:r>
              <a:rPr lang="es-ES" sz="1800" smtClean="0">
                <a:latin typeface="Calibri" pitchFamily="34" charset="0"/>
              </a:rPr>
              <a:t>		H U Virgen de la Arrixaca.</a:t>
            </a:r>
          </a:p>
        </p:txBody>
      </p:sp>
      <p:pic>
        <p:nvPicPr>
          <p:cNvPr id="252932" name="Picture 4"/>
          <p:cNvPicPr>
            <a:picLocks noChangeAspect="1" noChangeArrowheads="1"/>
          </p:cNvPicPr>
          <p:nvPr/>
        </p:nvPicPr>
        <p:blipFill>
          <a:blip r:embed="rId7"/>
          <a:srcRect l="31876" t="28906" r="14999" b="5469"/>
          <a:stretch>
            <a:fillRect/>
          </a:stretch>
        </p:blipFill>
        <p:spPr bwMode="auto">
          <a:xfrm>
            <a:off x="468313" y="1700213"/>
            <a:ext cx="3471862" cy="41052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0882" name="Object 5"/>
          <p:cNvGraphicFramePr>
            <a:graphicFrameLocks noChangeAspect="1"/>
          </p:cNvGraphicFramePr>
          <p:nvPr>
            <p:ph idx="4294967295"/>
          </p:nvPr>
        </p:nvGraphicFramePr>
        <p:xfrm>
          <a:off x="252413" y="493713"/>
          <a:ext cx="8432800" cy="6326187"/>
        </p:xfrm>
        <a:graphic>
          <a:graphicData uri="http://schemas.openxmlformats.org/presentationml/2006/ole">
            <p:oleObj spid="_x0000_s250882" name="Diapositiva" r:id="rId3" imgW="3893934" imgH="2921372" progId="PowerPoint.Slide.8">
              <p:embed/>
            </p:oleObj>
          </a:graphicData>
        </a:graphic>
      </p:graphicFrame>
      <p:sp>
        <p:nvSpPr>
          <p:cNvPr id="250883" name="Text Box 7"/>
          <p:cNvSpPr txBox="1">
            <a:spLocks noChangeArrowheads="1"/>
          </p:cNvSpPr>
          <p:nvPr/>
        </p:nvSpPr>
        <p:spPr bwMode="auto">
          <a:xfrm>
            <a:off x="5364163" y="3429000"/>
            <a:ext cx="1008062" cy="457200"/>
          </a:xfrm>
          <a:prstGeom prst="rect">
            <a:avLst/>
          </a:prstGeom>
          <a:solidFill>
            <a:srgbClr val="FF9900"/>
          </a:solidFill>
          <a:ln w="9525">
            <a:noFill/>
            <a:miter lim="800000"/>
            <a:headEnd/>
            <a:tailEnd/>
          </a:ln>
        </p:spPr>
        <p:txBody>
          <a:bodyPr>
            <a:spAutoFit/>
          </a:bodyPr>
          <a:lstStyle/>
          <a:p>
            <a:pPr>
              <a:spcBef>
                <a:spcPct val="50000"/>
              </a:spcBef>
            </a:pPr>
            <a:r>
              <a:rPr lang="es-ES" sz="1200" b="1">
                <a:cs typeface="Arial" charset="0"/>
              </a:rPr>
              <a:t>Lista de escenarios</a:t>
            </a:r>
          </a:p>
        </p:txBody>
      </p:sp>
      <p:sp>
        <p:nvSpPr>
          <p:cNvPr id="94212" name="Rectangle 2"/>
          <p:cNvSpPr>
            <a:spLocks noChangeArrowheads="1"/>
          </p:cNvSpPr>
          <p:nvPr/>
        </p:nvSpPr>
        <p:spPr bwMode="auto">
          <a:xfrm>
            <a:off x="457200" y="274638"/>
            <a:ext cx="8229600" cy="1143000"/>
          </a:xfrm>
          <a:prstGeom prst="rect">
            <a:avLst/>
          </a:prstGeom>
          <a:solidFill>
            <a:srgbClr val="0070C0"/>
          </a:solidFill>
          <a:ln w="9525">
            <a:solidFill>
              <a:srgbClr val="0070C0"/>
            </a:solidFill>
            <a:miter lim="800000"/>
            <a:headEnd/>
            <a:tailEnd/>
          </a:ln>
        </p:spPr>
        <p:txBody>
          <a:bodyPr anchor="ctr"/>
          <a:lstStyle/>
          <a:p>
            <a:pPr algn="ctr">
              <a:defRPr/>
            </a:pPr>
            <a:endParaRPr lang="es-ES" sz="2800" b="1" dirty="0">
              <a:solidFill>
                <a:srgbClr val="FFC000"/>
              </a:solidFill>
              <a:latin typeface="+mj-lt"/>
              <a:ea typeface="+mj-ea"/>
              <a:cs typeface="+mj-cs"/>
            </a:endParaRPr>
          </a:p>
          <a:p>
            <a:pPr algn="ctr">
              <a:defRPr/>
            </a:pPr>
            <a:r>
              <a:rPr lang="es-ES" sz="2800" b="1" dirty="0">
                <a:solidFill>
                  <a:srgbClr val="FFC000"/>
                </a:solidFill>
                <a:latin typeface="+mj-lt"/>
                <a:ea typeface="+mj-ea"/>
                <a:cs typeface="+mj-cs"/>
              </a:rPr>
              <a:t>MATERIAL Y METODO: RAND/UCLA</a:t>
            </a:r>
            <a:br>
              <a:rPr lang="es-ES" sz="2800" b="1" dirty="0">
                <a:solidFill>
                  <a:srgbClr val="FFC000"/>
                </a:solidFill>
                <a:latin typeface="+mj-lt"/>
                <a:ea typeface="+mj-ea"/>
                <a:cs typeface="+mj-cs"/>
              </a:rPr>
            </a:br>
            <a:endParaRPr lang="es-ES" sz="2800" b="1" dirty="0">
              <a:solidFill>
                <a:srgbClr val="FFC000"/>
              </a:solidFill>
              <a:latin typeface="+mj-lt"/>
              <a:ea typeface="+mj-ea"/>
              <a:cs typeface="+mj-cs"/>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2"/>
          <p:cNvSpPr>
            <a:spLocks noGrp="1"/>
          </p:cNvSpPr>
          <p:nvPr>
            <p:ph type="title" idx="4294967295"/>
          </p:nvPr>
        </p:nvSpPr>
        <p:spPr>
          <a:solidFill>
            <a:srgbClr val="0070C0"/>
          </a:solidFill>
          <a:ln cap="flat" algn="ctr">
            <a:solidFill>
              <a:srgbClr val="0070C0"/>
            </a:solidFill>
          </a:ln>
        </p:spPr>
        <p:txBody>
          <a:bodyPr/>
          <a:lstStyle/>
          <a:p>
            <a:pPr eaLnBrk="1" hangingPunct="1"/>
            <a:r>
              <a:rPr lang="es-ES" sz="2800" b="1" smtClean="0">
                <a:solidFill>
                  <a:srgbClr val="FFC000"/>
                </a:solidFill>
                <a:cs typeface="Arial" charset="0"/>
              </a:rPr>
              <a:t>Puntuación de escenarios</a:t>
            </a:r>
          </a:p>
        </p:txBody>
      </p:sp>
      <p:graphicFrame>
        <p:nvGraphicFramePr>
          <p:cNvPr id="249858" name="Object 2"/>
          <p:cNvGraphicFramePr>
            <a:graphicFrameLocks noChangeAspect="1"/>
          </p:cNvGraphicFramePr>
          <p:nvPr>
            <p:ph idx="4294967295"/>
          </p:nvPr>
        </p:nvGraphicFramePr>
        <p:xfrm>
          <a:off x="1020763" y="1600200"/>
          <a:ext cx="7102475" cy="4525963"/>
        </p:xfrm>
        <a:graphic>
          <a:graphicData uri="http://schemas.openxmlformats.org/presentationml/2006/ole">
            <p:oleObj spid="_x0000_s249858" r:id="rId3" imgW="7144747" imgH="4552381" progId="">
              <p:embed/>
            </p:oleObj>
          </a:graphicData>
        </a:graphic>
      </p:graphicFrame>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4" descr="Niño"/>
          <p:cNvPicPr>
            <a:picLocks noChangeAspect="1" noChangeArrowheads="1"/>
          </p:cNvPicPr>
          <p:nvPr/>
        </p:nvPicPr>
        <p:blipFill>
          <a:blip r:embed="rId2">
            <a:grayscl/>
          </a:blip>
          <a:srcRect/>
          <a:stretch>
            <a:fillRect/>
          </a:stretch>
        </p:blipFill>
        <p:spPr bwMode="auto">
          <a:xfrm>
            <a:off x="4859338" y="0"/>
            <a:ext cx="5162550" cy="6858000"/>
          </a:xfrm>
          <a:prstGeom prst="rect">
            <a:avLst/>
          </a:prstGeom>
          <a:noFill/>
          <a:ln w="9525">
            <a:noFill/>
            <a:miter lim="800000"/>
            <a:headEnd/>
            <a:tailEnd/>
          </a:ln>
        </p:spPr>
      </p:pic>
      <p:sp>
        <p:nvSpPr>
          <p:cNvPr id="253954" name="1 Título"/>
          <p:cNvSpPr>
            <a:spLocks/>
          </p:cNvSpPr>
          <p:nvPr/>
        </p:nvSpPr>
        <p:spPr bwMode="auto">
          <a:xfrm>
            <a:off x="323850" y="765175"/>
            <a:ext cx="5689600" cy="5256213"/>
          </a:xfrm>
          <a:prstGeom prst="rect">
            <a:avLst/>
          </a:prstGeom>
          <a:noFill/>
          <a:ln w="9525">
            <a:noFill/>
            <a:miter lim="800000"/>
            <a:headEnd/>
            <a:tailEnd/>
          </a:ln>
        </p:spPr>
        <p:txBody>
          <a:bodyPr anchor="ctr"/>
          <a:lstStyle/>
          <a:p>
            <a:pPr algn="ctr"/>
            <a:r>
              <a:rPr lang="es-ES" sz="3200">
                <a:solidFill>
                  <a:srgbClr val="FF9900"/>
                </a:solidFill>
                <a:latin typeface="Calibri" pitchFamily="34" charset="0"/>
              </a:rPr>
              <a:t>Otros colectivos</a:t>
            </a:r>
            <a:br>
              <a:rPr lang="es-ES" sz="3200">
                <a:solidFill>
                  <a:srgbClr val="FF9900"/>
                </a:solidFill>
                <a:latin typeface="Calibri" pitchFamily="34" charset="0"/>
              </a:rPr>
            </a:br>
            <a:r>
              <a:rPr lang="es-ES" sz="3200">
                <a:solidFill>
                  <a:schemeClr val="bg1"/>
                </a:solidFill>
                <a:latin typeface="Calibri" pitchFamily="34" charset="0"/>
              </a:rPr>
              <a:t/>
            </a:r>
            <a:br>
              <a:rPr lang="es-ES" sz="3200">
                <a:solidFill>
                  <a:schemeClr val="bg1"/>
                </a:solidFill>
                <a:latin typeface="Calibri" pitchFamily="34" charset="0"/>
              </a:rPr>
            </a:br>
            <a:r>
              <a:rPr lang="es-ES" sz="3200">
                <a:latin typeface="Calibri" pitchFamily="34" charset="0"/>
              </a:rPr>
              <a:t>Farmacovigilancia</a:t>
            </a:r>
            <a:br>
              <a:rPr lang="es-ES" sz="3200">
                <a:latin typeface="Calibri" pitchFamily="34" charset="0"/>
              </a:rPr>
            </a:br>
            <a:r>
              <a:rPr lang="es-ES" sz="3200">
                <a:latin typeface="Calibri" pitchFamily="34" charset="0"/>
              </a:rPr>
              <a:t>Economía de la Salud</a:t>
            </a:r>
            <a:br>
              <a:rPr lang="es-ES" sz="3200">
                <a:latin typeface="Calibri" pitchFamily="34" charset="0"/>
              </a:rPr>
            </a:br>
            <a:r>
              <a:rPr lang="es-ES" sz="3200">
                <a:latin typeface="Calibri" pitchFamily="34" charset="0"/>
              </a:rPr>
              <a:t>MBE</a:t>
            </a:r>
            <a:br>
              <a:rPr lang="es-ES" sz="3200">
                <a:latin typeface="Calibri" pitchFamily="34" charset="0"/>
              </a:rPr>
            </a:br>
            <a:r>
              <a:rPr lang="es-ES" sz="3200">
                <a:latin typeface="Calibri" pitchFamily="34" charset="0"/>
              </a:rPr>
              <a:t>Bioestadística</a:t>
            </a:r>
            <a:br>
              <a:rPr lang="es-ES" sz="3200">
                <a:latin typeface="Calibri" pitchFamily="34" charset="0"/>
              </a:rPr>
            </a:br>
            <a:r>
              <a:rPr lang="es-ES" sz="3200">
                <a:latin typeface="Calibri" pitchFamily="34" charset="0"/>
              </a:rPr>
              <a:t>Epidemiología</a:t>
            </a:r>
            <a:br>
              <a:rPr lang="es-ES" sz="3200">
                <a:latin typeface="Calibri" pitchFamily="34" charset="0"/>
              </a:rPr>
            </a:br>
            <a:r>
              <a:rPr lang="es-ES" sz="3200">
                <a:latin typeface="Calibri" pitchFamily="34" charset="0"/>
              </a:rPr>
              <a:t>Industria Farmacéutica</a:t>
            </a:r>
          </a:p>
        </p:txBody>
      </p:sp>
    </p:spTree>
  </p:cSld>
  <p:clrMapOvr>
    <a:masterClrMapping/>
  </p:clrMapOvr>
  <p:transition>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Spain"/>
          <p:cNvPicPr>
            <a:picLocks noChangeAspect="1" noChangeArrowheads="1"/>
          </p:cNvPicPr>
          <p:nvPr/>
        </p:nvPicPr>
        <p:blipFill>
          <a:blip r:embed="rId2"/>
          <a:srcRect/>
          <a:stretch>
            <a:fillRect/>
          </a:stretch>
        </p:blipFill>
        <p:spPr bwMode="auto">
          <a:xfrm>
            <a:off x="971550" y="287338"/>
            <a:ext cx="7345363" cy="6570662"/>
          </a:xfrm>
          <a:prstGeom prst="rect">
            <a:avLst/>
          </a:prstGeom>
          <a:noFill/>
          <a:ln w="9525">
            <a:noFill/>
            <a:miter lim="800000"/>
            <a:headEnd/>
            <a:tailEnd/>
          </a:ln>
        </p:spPr>
      </p:pic>
      <p:sp>
        <p:nvSpPr>
          <p:cNvPr id="254978" name="Text Box 3"/>
          <p:cNvSpPr txBox="1">
            <a:spLocks noChangeArrowheads="1"/>
          </p:cNvSpPr>
          <p:nvPr/>
        </p:nvSpPr>
        <p:spPr bwMode="auto">
          <a:xfrm>
            <a:off x="3419475" y="4868863"/>
            <a:ext cx="287338" cy="366712"/>
          </a:xfrm>
          <a:prstGeom prst="rect">
            <a:avLst/>
          </a:prstGeom>
          <a:solidFill>
            <a:srgbClr val="FFFF00"/>
          </a:solidFill>
          <a:ln w="9525">
            <a:noFill/>
            <a:miter lim="800000"/>
            <a:headEnd/>
            <a:tailEnd/>
          </a:ln>
        </p:spPr>
        <p:txBody>
          <a:bodyPr>
            <a:spAutoFit/>
          </a:bodyPr>
          <a:lstStyle/>
          <a:p>
            <a:pPr>
              <a:spcBef>
                <a:spcPct val="50000"/>
              </a:spcBef>
            </a:pPr>
            <a:r>
              <a:rPr lang="es-ES" b="1">
                <a:cs typeface="Arial" charset="0"/>
              </a:rPr>
              <a:t>3</a:t>
            </a:r>
          </a:p>
        </p:txBody>
      </p:sp>
      <p:sp>
        <p:nvSpPr>
          <p:cNvPr id="254979" name="Text Box 4"/>
          <p:cNvSpPr txBox="1">
            <a:spLocks noChangeArrowheads="1"/>
          </p:cNvSpPr>
          <p:nvPr/>
        </p:nvSpPr>
        <p:spPr bwMode="auto">
          <a:xfrm>
            <a:off x="3276600" y="1700213"/>
            <a:ext cx="287338" cy="366712"/>
          </a:xfrm>
          <a:prstGeom prst="rect">
            <a:avLst/>
          </a:prstGeom>
          <a:solidFill>
            <a:srgbClr val="FFFF00"/>
          </a:solidFill>
          <a:ln w="9525">
            <a:noFill/>
            <a:miter lim="800000"/>
            <a:headEnd/>
            <a:tailEnd/>
          </a:ln>
        </p:spPr>
        <p:txBody>
          <a:bodyPr>
            <a:spAutoFit/>
          </a:bodyPr>
          <a:lstStyle/>
          <a:p>
            <a:pPr>
              <a:spcBef>
                <a:spcPct val="50000"/>
              </a:spcBef>
            </a:pPr>
            <a:r>
              <a:rPr lang="es-ES" b="1">
                <a:cs typeface="Arial" charset="0"/>
              </a:rPr>
              <a:t>1</a:t>
            </a:r>
          </a:p>
        </p:txBody>
      </p:sp>
      <p:sp>
        <p:nvSpPr>
          <p:cNvPr id="254980" name="Text Box 5"/>
          <p:cNvSpPr txBox="1">
            <a:spLocks noChangeArrowheads="1"/>
          </p:cNvSpPr>
          <p:nvPr/>
        </p:nvSpPr>
        <p:spPr bwMode="auto">
          <a:xfrm>
            <a:off x="4572000" y="3573463"/>
            <a:ext cx="287338" cy="366712"/>
          </a:xfrm>
          <a:prstGeom prst="rect">
            <a:avLst/>
          </a:prstGeom>
          <a:solidFill>
            <a:srgbClr val="FFFF00"/>
          </a:solidFill>
          <a:ln w="9525">
            <a:noFill/>
            <a:miter lim="800000"/>
            <a:headEnd/>
            <a:tailEnd/>
          </a:ln>
        </p:spPr>
        <p:txBody>
          <a:bodyPr>
            <a:spAutoFit/>
          </a:bodyPr>
          <a:lstStyle/>
          <a:p>
            <a:pPr>
              <a:spcBef>
                <a:spcPct val="50000"/>
              </a:spcBef>
            </a:pPr>
            <a:r>
              <a:rPr lang="es-ES" b="1">
                <a:cs typeface="Arial" charset="0"/>
              </a:rPr>
              <a:t>1</a:t>
            </a:r>
          </a:p>
        </p:txBody>
      </p:sp>
      <p:sp>
        <p:nvSpPr>
          <p:cNvPr id="254981" name="Text Box 6"/>
          <p:cNvSpPr txBox="1">
            <a:spLocks noChangeArrowheads="1"/>
          </p:cNvSpPr>
          <p:nvPr/>
        </p:nvSpPr>
        <p:spPr bwMode="auto">
          <a:xfrm>
            <a:off x="4716463" y="692150"/>
            <a:ext cx="287337" cy="366713"/>
          </a:xfrm>
          <a:prstGeom prst="rect">
            <a:avLst/>
          </a:prstGeom>
          <a:solidFill>
            <a:srgbClr val="FFFF00"/>
          </a:solidFill>
          <a:ln w="9525">
            <a:noFill/>
            <a:miter lim="800000"/>
            <a:headEnd/>
            <a:tailEnd/>
          </a:ln>
        </p:spPr>
        <p:txBody>
          <a:bodyPr>
            <a:spAutoFit/>
          </a:bodyPr>
          <a:lstStyle/>
          <a:p>
            <a:pPr>
              <a:spcBef>
                <a:spcPct val="50000"/>
              </a:spcBef>
            </a:pPr>
            <a:r>
              <a:rPr lang="es-ES" b="1">
                <a:cs typeface="Arial" charset="0"/>
              </a:rPr>
              <a:t>1</a:t>
            </a:r>
          </a:p>
        </p:txBody>
      </p:sp>
      <p:sp>
        <p:nvSpPr>
          <p:cNvPr id="254982" name="Text Box 7"/>
          <p:cNvSpPr txBox="1">
            <a:spLocks noChangeArrowheads="1"/>
          </p:cNvSpPr>
          <p:nvPr/>
        </p:nvSpPr>
        <p:spPr bwMode="auto">
          <a:xfrm>
            <a:off x="2627313" y="476250"/>
            <a:ext cx="287337" cy="366713"/>
          </a:xfrm>
          <a:prstGeom prst="rect">
            <a:avLst/>
          </a:prstGeom>
          <a:solidFill>
            <a:srgbClr val="FFFF00"/>
          </a:solidFill>
          <a:ln w="9525">
            <a:noFill/>
            <a:miter lim="800000"/>
            <a:headEnd/>
            <a:tailEnd/>
          </a:ln>
        </p:spPr>
        <p:txBody>
          <a:bodyPr>
            <a:spAutoFit/>
          </a:bodyPr>
          <a:lstStyle/>
          <a:p>
            <a:pPr>
              <a:spcBef>
                <a:spcPct val="50000"/>
              </a:spcBef>
            </a:pPr>
            <a:r>
              <a:rPr lang="es-ES" b="1">
                <a:cs typeface="Arial" charset="0"/>
              </a:rPr>
              <a:t>1</a:t>
            </a:r>
          </a:p>
        </p:txBody>
      </p:sp>
      <p:sp>
        <p:nvSpPr>
          <p:cNvPr id="254983" name="Text Box 8"/>
          <p:cNvSpPr txBox="1">
            <a:spLocks noChangeArrowheads="1"/>
          </p:cNvSpPr>
          <p:nvPr/>
        </p:nvSpPr>
        <p:spPr bwMode="auto">
          <a:xfrm>
            <a:off x="7019925" y="1700213"/>
            <a:ext cx="287338" cy="366712"/>
          </a:xfrm>
          <a:prstGeom prst="rect">
            <a:avLst/>
          </a:prstGeom>
          <a:solidFill>
            <a:srgbClr val="FFFF00"/>
          </a:solidFill>
          <a:ln w="9525">
            <a:noFill/>
            <a:miter lim="800000"/>
            <a:headEnd/>
            <a:tailEnd/>
          </a:ln>
        </p:spPr>
        <p:txBody>
          <a:bodyPr>
            <a:spAutoFit/>
          </a:bodyPr>
          <a:lstStyle/>
          <a:p>
            <a:pPr>
              <a:spcBef>
                <a:spcPct val="50000"/>
              </a:spcBef>
            </a:pPr>
            <a:r>
              <a:rPr lang="es-ES" b="1">
                <a:cs typeface="Arial" charset="0"/>
              </a:rPr>
              <a:t>2</a:t>
            </a:r>
          </a:p>
        </p:txBody>
      </p:sp>
      <p:sp>
        <p:nvSpPr>
          <p:cNvPr id="254984" name="Text Box 9"/>
          <p:cNvSpPr txBox="1">
            <a:spLocks noChangeArrowheads="1"/>
          </p:cNvSpPr>
          <p:nvPr/>
        </p:nvSpPr>
        <p:spPr bwMode="auto">
          <a:xfrm>
            <a:off x="7380288" y="3500438"/>
            <a:ext cx="287337" cy="366712"/>
          </a:xfrm>
          <a:prstGeom prst="rect">
            <a:avLst/>
          </a:prstGeom>
          <a:solidFill>
            <a:srgbClr val="FFFF00"/>
          </a:solidFill>
          <a:ln w="9525">
            <a:noFill/>
            <a:miter lim="800000"/>
            <a:headEnd/>
            <a:tailEnd/>
          </a:ln>
        </p:spPr>
        <p:txBody>
          <a:bodyPr>
            <a:spAutoFit/>
          </a:bodyPr>
          <a:lstStyle/>
          <a:p>
            <a:pPr>
              <a:spcBef>
                <a:spcPct val="50000"/>
              </a:spcBef>
            </a:pPr>
            <a:r>
              <a:rPr lang="es-ES" b="1">
                <a:cs typeface="Arial" charset="0"/>
              </a:rPr>
              <a:t>1</a:t>
            </a:r>
          </a:p>
        </p:txBody>
      </p:sp>
      <p:sp>
        <p:nvSpPr>
          <p:cNvPr id="254985" name="Text Box 10"/>
          <p:cNvSpPr txBox="1">
            <a:spLocks noChangeArrowheads="1"/>
          </p:cNvSpPr>
          <p:nvPr/>
        </p:nvSpPr>
        <p:spPr bwMode="auto">
          <a:xfrm>
            <a:off x="3995738" y="2636838"/>
            <a:ext cx="287337" cy="366712"/>
          </a:xfrm>
          <a:prstGeom prst="rect">
            <a:avLst/>
          </a:prstGeom>
          <a:solidFill>
            <a:srgbClr val="FFFF00"/>
          </a:solidFill>
          <a:ln w="9525">
            <a:noFill/>
            <a:miter lim="800000"/>
            <a:headEnd/>
            <a:tailEnd/>
          </a:ln>
        </p:spPr>
        <p:txBody>
          <a:bodyPr>
            <a:spAutoFit/>
          </a:bodyPr>
          <a:lstStyle/>
          <a:p>
            <a:pPr>
              <a:spcBef>
                <a:spcPct val="50000"/>
              </a:spcBef>
            </a:pPr>
            <a:r>
              <a:rPr lang="es-ES" b="1">
                <a:cs typeface="Arial" charset="0"/>
              </a:rPr>
              <a:t>2</a:t>
            </a:r>
          </a:p>
        </p:txBody>
      </p:sp>
      <p:sp>
        <p:nvSpPr>
          <p:cNvPr id="254986" name="Text Box 11"/>
          <p:cNvSpPr txBox="1">
            <a:spLocks noChangeArrowheads="1"/>
          </p:cNvSpPr>
          <p:nvPr/>
        </p:nvSpPr>
        <p:spPr bwMode="auto">
          <a:xfrm>
            <a:off x="5940425" y="3357563"/>
            <a:ext cx="287338" cy="366712"/>
          </a:xfrm>
          <a:prstGeom prst="rect">
            <a:avLst/>
          </a:prstGeom>
          <a:solidFill>
            <a:srgbClr val="FFFF00"/>
          </a:solidFill>
          <a:ln w="9525">
            <a:noFill/>
            <a:miter lim="800000"/>
            <a:headEnd/>
            <a:tailEnd/>
          </a:ln>
        </p:spPr>
        <p:txBody>
          <a:bodyPr>
            <a:spAutoFit/>
          </a:bodyPr>
          <a:lstStyle/>
          <a:p>
            <a:pPr>
              <a:spcBef>
                <a:spcPct val="50000"/>
              </a:spcBef>
            </a:pPr>
            <a:r>
              <a:rPr lang="es-ES" b="1">
                <a:cs typeface="Arial" charset="0"/>
              </a:rPr>
              <a:t>1</a:t>
            </a:r>
          </a:p>
        </p:txBody>
      </p:sp>
      <p:sp>
        <p:nvSpPr>
          <p:cNvPr id="254987" name="Text Box 12"/>
          <p:cNvSpPr txBox="1">
            <a:spLocks noChangeArrowheads="1"/>
          </p:cNvSpPr>
          <p:nvPr/>
        </p:nvSpPr>
        <p:spPr bwMode="auto">
          <a:xfrm>
            <a:off x="2555875" y="3644900"/>
            <a:ext cx="287338" cy="366713"/>
          </a:xfrm>
          <a:prstGeom prst="rect">
            <a:avLst/>
          </a:prstGeom>
          <a:solidFill>
            <a:srgbClr val="FFFF00"/>
          </a:solidFill>
          <a:ln w="9525">
            <a:noFill/>
            <a:miter lim="800000"/>
            <a:headEnd/>
            <a:tailEnd/>
          </a:ln>
        </p:spPr>
        <p:txBody>
          <a:bodyPr>
            <a:spAutoFit/>
          </a:bodyPr>
          <a:lstStyle/>
          <a:p>
            <a:pPr>
              <a:spcBef>
                <a:spcPct val="50000"/>
              </a:spcBef>
            </a:pPr>
            <a:r>
              <a:rPr lang="es-ES" b="1">
                <a:cs typeface="Arial" charset="0"/>
              </a:rPr>
              <a:t>1</a:t>
            </a:r>
          </a:p>
        </p:txBody>
      </p:sp>
      <p:sp>
        <p:nvSpPr>
          <p:cNvPr id="254988" name="Rectangle 13"/>
          <p:cNvSpPr>
            <a:spLocks noGrp="1" noChangeArrowheads="1"/>
          </p:cNvSpPr>
          <p:nvPr>
            <p:ph type="title" idx="4294967295"/>
          </p:nvPr>
        </p:nvSpPr>
        <p:spPr>
          <a:xfrm>
            <a:off x="755650" y="5805488"/>
            <a:ext cx="7715250" cy="633412"/>
          </a:xfrm>
          <a:solidFill>
            <a:srgbClr val="0070C0"/>
          </a:solidFill>
          <a:ln cap="flat">
            <a:solidFill>
              <a:srgbClr val="0070C0"/>
            </a:solidFill>
          </a:ln>
        </p:spPr>
        <p:txBody>
          <a:bodyPr/>
          <a:lstStyle/>
          <a:p>
            <a:pPr eaLnBrk="1" hangingPunct="1"/>
            <a:r>
              <a:rPr lang="es-ES" sz="2800" b="1" smtClean="0">
                <a:solidFill>
                  <a:srgbClr val="FFC000"/>
                </a:solidFill>
              </a:rPr>
              <a:t>Distribución expertos</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p:cNvSpPr>
            <a:spLocks noGrp="1" noChangeArrowheads="1"/>
          </p:cNvSpPr>
          <p:nvPr>
            <p:ph type="title" idx="4294967295"/>
          </p:nvPr>
        </p:nvSpPr>
        <p:spPr>
          <a:solidFill>
            <a:schemeClr val="accent1"/>
          </a:solidFill>
        </p:spPr>
        <p:txBody>
          <a:bodyPr/>
          <a:lstStyle/>
          <a:p>
            <a:pPr eaLnBrk="1" hangingPunct="1"/>
            <a:r>
              <a:rPr lang="es-ES" sz="1800" b="1" smtClean="0"/>
              <a:t>CRONOGRAMA  </a:t>
            </a:r>
            <a:br>
              <a:rPr lang="es-ES" sz="1800" b="1" smtClean="0"/>
            </a:br>
            <a:r>
              <a:rPr lang="es-ES" sz="1800" b="1" smtClean="0"/>
              <a:t>(ACTUALIZACION 2011-2012)</a:t>
            </a:r>
            <a:br>
              <a:rPr lang="es-ES" sz="1800" b="1" smtClean="0"/>
            </a:br>
            <a:endParaRPr lang="es-ES" sz="1800" b="1" smtClean="0"/>
          </a:p>
        </p:txBody>
      </p:sp>
      <p:sp>
        <p:nvSpPr>
          <p:cNvPr id="256002" name="Rectangle 3"/>
          <p:cNvSpPr>
            <a:spLocks noGrp="1" noChangeArrowheads="1"/>
          </p:cNvSpPr>
          <p:nvPr>
            <p:ph type="body" idx="4294967295"/>
          </p:nvPr>
        </p:nvSpPr>
        <p:spPr/>
        <p:txBody>
          <a:bodyPr/>
          <a:lstStyle/>
          <a:p>
            <a:pPr eaLnBrk="1" hangingPunct="1"/>
            <a:endParaRPr lang="es-ES" smtClean="0"/>
          </a:p>
        </p:txBody>
      </p:sp>
      <p:pic>
        <p:nvPicPr>
          <p:cNvPr id="256003" name="Picture 4"/>
          <p:cNvPicPr>
            <a:picLocks noChangeAspect="1" noChangeArrowheads="1"/>
          </p:cNvPicPr>
          <p:nvPr/>
        </p:nvPicPr>
        <p:blipFill>
          <a:blip r:embed="rId2"/>
          <a:srcRect/>
          <a:stretch>
            <a:fillRect/>
          </a:stretch>
        </p:blipFill>
        <p:spPr bwMode="auto">
          <a:xfrm>
            <a:off x="611188" y="1023938"/>
            <a:ext cx="8208962" cy="5565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1 Título"/>
          <p:cNvSpPr>
            <a:spLocks noGrp="1"/>
          </p:cNvSpPr>
          <p:nvPr>
            <p:ph type="title" idx="4294967295"/>
          </p:nvPr>
        </p:nvSpPr>
        <p:spPr/>
        <p:txBody>
          <a:bodyPr/>
          <a:lstStyle/>
          <a:p>
            <a:endParaRPr lang="es-ES" smtClean="0"/>
          </a:p>
        </p:txBody>
      </p:sp>
      <p:graphicFrame>
        <p:nvGraphicFramePr>
          <p:cNvPr id="4" name="3 Marcador de contenido"/>
          <p:cNvGraphicFramePr>
            <a:graphicFrameLocks noGrp="1"/>
          </p:cNvGraphicFramePr>
          <p:nvPr>
            <p:ph idx="4294967295"/>
          </p:nvPr>
        </p:nvGraphicFramePr>
        <p:xfrm>
          <a:off x="457200" y="620688"/>
          <a:ext cx="8229600" cy="5505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1954" name="Object 2"/>
          <p:cNvGraphicFramePr>
            <a:graphicFrameLocks noChangeAspect="1"/>
          </p:cNvGraphicFramePr>
          <p:nvPr>
            <p:ph sz="half" idx="4294967295"/>
          </p:nvPr>
        </p:nvGraphicFramePr>
        <p:xfrm>
          <a:off x="1085850" y="1752600"/>
          <a:ext cx="2886075" cy="4267200"/>
        </p:xfrm>
        <a:graphic>
          <a:graphicData uri="http://schemas.openxmlformats.org/presentationml/2006/ole">
            <p:oleObj spid="_x0000_s381954" name="Documento" r:id="rId4" imgW="5298788" imgH="7834934" progId="Word.Document.8">
              <p:embed/>
            </p:oleObj>
          </a:graphicData>
        </a:graphic>
      </p:graphicFrame>
      <p:pic>
        <p:nvPicPr>
          <p:cNvPr id="381955" name="Picture 4"/>
          <p:cNvPicPr>
            <a:picLocks noChangeAspect="1" noChangeArrowheads="1"/>
          </p:cNvPicPr>
          <p:nvPr>
            <p:ph sz="half" idx="4294967295"/>
          </p:nvPr>
        </p:nvPicPr>
        <p:blipFill>
          <a:blip r:embed="rId5"/>
          <a:srcRect/>
          <a:stretch>
            <a:fillRect/>
          </a:stretch>
        </p:blipFill>
        <p:spPr>
          <a:xfrm>
            <a:off x="5334000" y="6557963"/>
            <a:ext cx="3810000" cy="300037"/>
          </a:xfrm>
        </p:spPr>
      </p:pic>
      <p:sp>
        <p:nvSpPr>
          <p:cNvPr id="381956" name="Rectangle 55"/>
          <p:cNvSpPr>
            <a:spLocks noChangeArrowheads="1"/>
          </p:cNvSpPr>
          <p:nvPr/>
        </p:nvSpPr>
        <p:spPr bwMode="auto">
          <a:xfrm>
            <a:off x="0" y="7080250"/>
            <a:ext cx="9144000" cy="0"/>
          </a:xfrm>
          <a:prstGeom prst="rect">
            <a:avLst/>
          </a:prstGeom>
          <a:noFill/>
          <a:ln w="9525">
            <a:noFill/>
            <a:miter lim="800000"/>
            <a:headEnd/>
            <a:tailEnd/>
          </a:ln>
        </p:spPr>
        <p:txBody>
          <a:bodyPr wrap="none" anchor="ctr">
            <a:spAutoFit/>
          </a:bodyPr>
          <a:lstStyle/>
          <a:p>
            <a:pPr eaLnBrk="0" hangingPunct="0"/>
            <a:endParaRPr lang="es-ES_tradnl">
              <a:latin typeface="Tahoma" pitchFamily="34" charset="0"/>
            </a:endParaRPr>
          </a:p>
        </p:txBody>
      </p:sp>
      <p:pic>
        <p:nvPicPr>
          <p:cNvPr id="381957" name="Picture 3"/>
          <p:cNvPicPr>
            <a:picLocks noChangeAspect="1" noChangeArrowheads="1"/>
          </p:cNvPicPr>
          <p:nvPr/>
        </p:nvPicPr>
        <p:blipFill>
          <a:blip r:embed="rId6"/>
          <a:srcRect/>
          <a:stretch>
            <a:fillRect/>
          </a:stretch>
        </p:blipFill>
        <p:spPr bwMode="auto">
          <a:xfrm>
            <a:off x="0" y="476250"/>
            <a:ext cx="9144000" cy="7286625"/>
          </a:xfrm>
          <a:prstGeom prst="rect">
            <a:avLst/>
          </a:prstGeom>
          <a:noFill/>
          <a:ln w="9525">
            <a:noFill/>
            <a:miter lim="800000"/>
            <a:headEnd/>
            <a:tailEnd/>
          </a:ln>
        </p:spPr>
      </p:pic>
      <p:sp>
        <p:nvSpPr>
          <p:cNvPr id="381958" name="6 Rectángulo"/>
          <p:cNvSpPr>
            <a:spLocks noChangeArrowheads="1"/>
          </p:cNvSpPr>
          <p:nvPr/>
        </p:nvSpPr>
        <p:spPr bwMode="auto">
          <a:xfrm>
            <a:off x="4572000" y="5786438"/>
            <a:ext cx="3951288" cy="369887"/>
          </a:xfrm>
          <a:prstGeom prst="rect">
            <a:avLst/>
          </a:prstGeom>
          <a:solidFill>
            <a:schemeClr val="bg1"/>
          </a:solidFill>
          <a:ln w="9525">
            <a:noFill/>
            <a:miter lim="800000"/>
            <a:headEnd/>
            <a:tailEnd/>
          </a:ln>
        </p:spPr>
        <p:txBody>
          <a:bodyPr wrap="none">
            <a:spAutoFit/>
          </a:bodyPr>
          <a:lstStyle/>
          <a:p>
            <a:r>
              <a:rPr lang="es-ES_tradnl">
                <a:latin typeface="Calibri" pitchFamily="34" charset="0"/>
              </a:rPr>
              <a:t>http://gruposdetrabajo.sefh.es/genesis/</a:t>
            </a:r>
          </a:p>
        </p:txBody>
      </p:sp>
      <p:sp>
        <p:nvSpPr>
          <p:cNvPr id="381959" name="Rectangle 2"/>
          <p:cNvSpPr>
            <a:spLocks noChangeArrowheads="1"/>
          </p:cNvSpPr>
          <p:nvPr/>
        </p:nvSpPr>
        <p:spPr bwMode="auto">
          <a:xfrm>
            <a:off x="0" y="260350"/>
            <a:ext cx="9144000" cy="1368425"/>
          </a:xfrm>
          <a:prstGeom prst="rect">
            <a:avLst/>
          </a:prstGeom>
          <a:solidFill>
            <a:schemeClr val="bg1"/>
          </a:solidFill>
          <a:ln w="9525">
            <a:noFill/>
            <a:miter lim="800000"/>
            <a:headEnd/>
            <a:tailEnd/>
          </a:ln>
        </p:spPr>
        <p:txBody>
          <a:bodyPr anchor="b"/>
          <a:lstStyle/>
          <a:p>
            <a:pPr algn="ctr"/>
            <a:r>
              <a:rPr lang="es-ES" sz="3200">
                <a:solidFill>
                  <a:srgbClr val="F79646"/>
                </a:solidFill>
                <a:latin typeface="Calibri" pitchFamily="34" charset="0"/>
              </a:rPr>
              <a:t>Website</a:t>
            </a:r>
          </a:p>
          <a:p>
            <a:pPr algn="ctr"/>
            <a:r>
              <a:rPr lang="es-ES_tradnl" sz="3200">
                <a:latin typeface="Calibri" pitchFamily="34" charset="0"/>
              </a:rPr>
              <a:t>Transparencia y difusión</a:t>
            </a:r>
          </a:p>
          <a:p>
            <a:pPr algn="ctr"/>
            <a:r>
              <a:rPr lang="es-ES_tradnl" sz="3200">
                <a:solidFill>
                  <a:srgbClr val="F79646"/>
                </a:solidFill>
                <a:latin typeface="Calibri" pitchFamily="34" charset="0"/>
              </a:rPr>
              <a:t> </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2"/>
          <p:cNvSpPr>
            <a:spLocks noGrp="1"/>
          </p:cNvSpPr>
          <p:nvPr>
            <p:ph type="title" idx="4294967295"/>
          </p:nvPr>
        </p:nvSpPr>
        <p:spPr/>
        <p:txBody>
          <a:bodyPr/>
          <a:lstStyle/>
          <a:p>
            <a:r>
              <a:rPr lang="es-ES" sz="4000" smtClean="0"/>
              <a:t>¿Cuántas visitas anuales recibe la páginas de GENESIS?</a:t>
            </a:r>
          </a:p>
        </p:txBody>
      </p:sp>
      <p:sp>
        <p:nvSpPr>
          <p:cNvPr id="384002" name="Rectangle 3"/>
          <p:cNvSpPr>
            <a:spLocks/>
          </p:cNvSpPr>
          <p:nvPr/>
        </p:nvSpPr>
        <p:spPr bwMode="auto">
          <a:xfrm>
            <a:off x="457200" y="1600200"/>
            <a:ext cx="8229600" cy="4525963"/>
          </a:xfrm>
          <a:prstGeom prst="rect">
            <a:avLst/>
          </a:prstGeom>
          <a:noFill/>
          <a:ln w="9525">
            <a:noFill/>
            <a:miter lim="800000"/>
            <a:headEnd/>
            <a:tailEnd/>
          </a:ln>
        </p:spPr>
        <p:txBody>
          <a:bodyPr/>
          <a:lstStyle/>
          <a:p>
            <a:pPr marL="342900" indent="-342900" eaLnBrk="0" hangingPunct="0">
              <a:spcBef>
                <a:spcPct val="20000"/>
              </a:spcBef>
              <a:buFont typeface="Arial" charset="0"/>
              <a:buNone/>
            </a:pPr>
            <a:r>
              <a:rPr lang="es-ES" sz="3200"/>
              <a:t>a. 100</a:t>
            </a:r>
          </a:p>
          <a:p>
            <a:pPr marL="342900" indent="-342900" eaLnBrk="0" hangingPunct="0">
              <a:spcBef>
                <a:spcPct val="20000"/>
              </a:spcBef>
              <a:buFont typeface="Arial" charset="0"/>
              <a:buNone/>
            </a:pPr>
            <a:endParaRPr lang="es-ES" sz="3200"/>
          </a:p>
          <a:p>
            <a:pPr marL="342900" indent="-342900" eaLnBrk="0" hangingPunct="0">
              <a:spcBef>
                <a:spcPct val="20000"/>
              </a:spcBef>
              <a:buFont typeface="Arial" charset="0"/>
              <a:buNone/>
            </a:pPr>
            <a:r>
              <a:rPr lang="es-ES" sz="3200"/>
              <a:t>b. 1000</a:t>
            </a:r>
          </a:p>
          <a:p>
            <a:pPr marL="342900" indent="-342900" eaLnBrk="0" hangingPunct="0">
              <a:spcBef>
                <a:spcPct val="20000"/>
              </a:spcBef>
              <a:buFont typeface="Arial" charset="0"/>
              <a:buNone/>
            </a:pPr>
            <a:endParaRPr lang="es-ES" sz="3200"/>
          </a:p>
          <a:p>
            <a:pPr marL="342900" indent="-342900" eaLnBrk="0" hangingPunct="0">
              <a:spcBef>
                <a:spcPct val="20000"/>
              </a:spcBef>
              <a:buFont typeface="Arial" charset="0"/>
              <a:buNone/>
            </a:pPr>
            <a:r>
              <a:rPr lang="es-ES" sz="3200"/>
              <a:t>c. 10.000</a:t>
            </a:r>
          </a:p>
          <a:p>
            <a:pPr marL="342900" indent="-342900" eaLnBrk="0" hangingPunct="0">
              <a:spcBef>
                <a:spcPct val="20000"/>
              </a:spcBef>
              <a:buFont typeface="Arial" charset="0"/>
              <a:buNone/>
            </a:pPr>
            <a:endParaRPr lang="es-ES" sz="3200"/>
          </a:p>
          <a:p>
            <a:pPr marL="342900" indent="-342900" eaLnBrk="0" hangingPunct="0">
              <a:spcBef>
                <a:spcPct val="20000"/>
              </a:spcBef>
              <a:buFont typeface="Arial" charset="0"/>
              <a:buNone/>
            </a:pPr>
            <a:r>
              <a:rPr lang="es-ES" sz="3200"/>
              <a:t>d. 100.000</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362" name="Rectangle 2052"/>
          <p:cNvSpPr>
            <a:spLocks noChangeArrowheads="1"/>
          </p:cNvSpPr>
          <p:nvPr/>
        </p:nvSpPr>
        <p:spPr bwMode="auto">
          <a:xfrm>
            <a:off x="34925" y="549275"/>
            <a:ext cx="4968875" cy="2039938"/>
          </a:xfrm>
          <a:prstGeom prst="rect">
            <a:avLst/>
          </a:prstGeom>
          <a:noFill/>
          <a:ln w="9525">
            <a:noFill/>
            <a:miter lim="800000"/>
            <a:headEnd/>
            <a:tailEnd/>
          </a:ln>
        </p:spPr>
        <p:txBody>
          <a:bodyPr lIns="92075" tIns="46038" rIns="92075" bIns="46038" anchor="b"/>
          <a:lstStyle/>
          <a:p>
            <a:pPr algn="ctr"/>
            <a:r>
              <a:rPr lang="es-ES" sz="3600">
                <a:solidFill>
                  <a:schemeClr val="bg1"/>
                </a:solidFill>
                <a:latin typeface="Calibri" pitchFamily="34" charset="0"/>
              </a:rPr>
              <a:t>Industria </a:t>
            </a:r>
          </a:p>
          <a:p>
            <a:pPr algn="ctr"/>
            <a:r>
              <a:rPr lang="es-ES" sz="3600">
                <a:solidFill>
                  <a:srgbClr val="FF9900"/>
                </a:solidFill>
                <a:latin typeface="Calibri" pitchFamily="34" charset="0"/>
              </a:rPr>
              <a:t>crea</a:t>
            </a:r>
            <a:r>
              <a:rPr lang="es-ES" sz="3600">
                <a:solidFill>
                  <a:schemeClr val="bg1"/>
                </a:solidFill>
                <a:latin typeface="Calibri" pitchFamily="34" charset="0"/>
              </a:rPr>
              <a:t> </a:t>
            </a:r>
          </a:p>
          <a:p>
            <a:pPr algn="ctr"/>
            <a:r>
              <a:rPr lang="es-ES" sz="3600">
                <a:solidFill>
                  <a:schemeClr val="bg1"/>
                </a:solidFill>
                <a:latin typeface="Calibri" pitchFamily="34" charset="0"/>
              </a:rPr>
              <a:t>nuevos fármacos</a:t>
            </a:r>
            <a:endParaRPr lang="es-ES_tradnl" sz="3600">
              <a:solidFill>
                <a:schemeClr val="bg1"/>
              </a:solidFill>
              <a:latin typeface="Calibri" pitchFamily="34" charset="0"/>
            </a:endParaRPr>
          </a:p>
        </p:txBody>
      </p:sp>
      <p:pic>
        <p:nvPicPr>
          <p:cNvPr id="7" name="6 Imagen" descr="pelea-del-siglo.jpg"/>
          <p:cNvPicPr>
            <a:picLocks noChangeAspect="1"/>
          </p:cNvPicPr>
          <p:nvPr/>
        </p:nvPicPr>
        <p:blipFill>
          <a:blip r:embed="rId2" cstate="print"/>
          <a:stretch>
            <a:fillRect/>
          </a:stretch>
        </p:blipFill>
        <p:spPr>
          <a:xfrm>
            <a:off x="5004048" y="764704"/>
            <a:ext cx="3806591" cy="5760640"/>
          </a:xfrm>
          <a:prstGeom prst="ellipse">
            <a:avLst/>
          </a:prstGeom>
          <a:effectLst>
            <a:softEdge rad="127000"/>
          </a:effectLst>
        </p:spPr>
      </p:pic>
      <p:sp>
        <p:nvSpPr>
          <p:cNvPr id="15364" name="7 CuadroTexto"/>
          <p:cNvSpPr txBox="1">
            <a:spLocks noChangeArrowheads="1"/>
          </p:cNvSpPr>
          <p:nvPr/>
        </p:nvSpPr>
        <p:spPr bwMode="auto">
          <a:xfrm>
            <a:off x="179388" y="4210050"/>
            <a:ext cx="4824412" cy="1739900"/>
          </a:xfrm>
          <a:prstGeom prst="rect">
            <a:avLst/>
          </a:prstGeom>
          <a:noFill/>
          <a:ln w="9525">
            <a:noFill/>
            <a:miter lim="800000"/>
            <a:headEnd/>
            <a:tailEnd/>
          </a:ln>
        </p:spPr>
        <p:txBody>
          <a:bodyPr>
            <a:spAutoFit/>
          </a:bodyPr>
          <a:lstStyle/>
          <a:p>
            <a:pPr algn="ctr"/>
            <a:r>
              <a:rPr lang="es-ES" sz="3600">
                <a:solidFill>
                  <a:schemeClr val="bg1"/>
                </a:solidFill>
                <a:latin typeface="Calibri" pitchFamily="34" charset="0"/>
              </a:rPr>
              <a:t>Hospitales &amp; CCAA</a:t>
            </a:r>
            <a:r>
              <a:rPr lang="es-ES"/>
              <a:t> </a:t>
            </a:r>
            <a:r>
              <a:rPr lang="es-ES" sz="3600">
                <a:solidFill>
                  <a:srgbClr val="FF9900"/>
                </a:solidFill>
                <a:latin typeface="Calibri" pitchFamily="34" charset="0"/>
              </a:rPr>
              <a:t>modulan</a:t>
            </a:r>
            <a:r>
              <a:rPr lang="es-ES" sz="3600">
                <a:solidFill>
                  <a:schemeClr val="bg1"/>
                </a:solidFill>
                <a:latin typeface="Calibri" pitchFamily="34" charset="0"/>
              </a:rPr>
              <a:t> </a:t>
            </a:r>
          </a:p>
          <a:p>
            <a:pPr algn="ctr"/>
            <a:r>
              <a:rPr lang="es-ES" sz="3600">
                <a:solidFill>
                  <a:schemeClr val="bg1"/>
                </a:solidFill>
                <a:latin typeface="Calibri" pitchFamily="34" charset="0"/>
              </a:rPr>
              <a:t>Acceso al mercado</a:t>
            </a:r>
            <a:r>
              <a:rPr lang="es-ES"/>
              <a:t> </a:t>
            </a:r>
          </a:p>
        </p:txBody>
      </p:sp>
      <p:sp>
        <p:nvSpPr>
          <p:cNvPr id="19461" name="AutoShape 5"/>
          <p:cNvSpPr>
            <a:spLocks noChangeArrowheads="1"/>
          </p:cNvSpPr>
          <p:nvPr/>
        </p:nvSpPr>
        <p:spPr bwMode="auto">
          <a:xfrm>
            <a:off x="2195513" y="2924175"/>
            <a:ext cx="720725" cy="1009650"/>
          </a:xfrm>
          <a:prstGeom prst="downArrow">
            <a:avLst>
              <a:gd name="adj1" fmla="val 50000"/>
              <a:gd name="adj2" fmla="val 35022"/>
            </a:avLst>
          </a:prstGeom>
          <a:solidFill>
            <a:srgbClr val="FF9933"/>
          </a:solidFill>
          <a:ln w="9525">
            <a:solidFill>
              <a:schemeClr val="tx1"/>
            </a:solidFill>
            <a:miter lim="800000"/>
            <a:headEnd/>
            <a:tailEnd/>
          </a:ln>
          <a:effectLst>
            <a:prstShdw prst="shdw13" dist="53882" dir="13500000">
              <a:schemeClr val="tx1">
                <a:gamma/>
                <a:shade val="60000"/>
                <a:invGamma/>
                <a:alpha val="50000"/>
              </a:schemeClr>
            </a:prstShdw>
          </a:effectLst>
        </p:spPr>
        <p:txBody>
          <a:bodyPr wrap="none" anchor="ctr"/>
          <a:lstStyle/>
          <a:p>
            <a:pPr>
              <a:defRPr/>
            </a:pPr>
            <a:endParaRPr lang="es-ES"/>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Imagen 26"/>
          <p:cNvPicPr>
            <a:picLocks noChangeAspect="1" noChangeArrowheads="1"/>
          </p:cNvPicPr>
          <p:nvPr/>
        </p:nvPicPr>
        <p:blipFill>
          <a:blip r:embed="rId2"/>
          <a:srcRect/>
          <a:stretch>
            <a:fillRect/>
          </a:stretch>
        </p:blipFill>
        <p:spPr bwMode="auto">
          <a:xfrm>
            <a:off x="4772025" y="620713"/>
            <a:ext cx="4141788" cy="5294312"/>
          </a:xfrm>
          <a:prstGeom prst="rect">
            <a:avLst/>
          </a:prstGeom>
          <a:noFill/>
          <a:ln w="9525">
            <a:noFill/>
            <a:miter lim="800000"/>
            <a:headEnd/>
            <a:tailEnd/>
          </a:ln>
        </p:spPr>
      </p:pic>
      <p:pic>
        <p:nvPicPr>
          <p:cNvPr id="385026" name="Picture 4" descr="http://cuentamelo.net/EspirituLibre/wp-content/uploads/2012/01/20093125900mundo-JanKratena-small.jpg">
            <a:hlinkClick r:id="rId3"/>
          </p:cNvPr>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84150" y="1716088"/>
            <a:ext cx="4148138" cy="4198937"/>
          </a:xfrm>
          <a:prstGeom prst="rect">
            <a:avLst/>
          </a:prstGeom>
          <a:noFill/>
          <a:ln w="9525">
            <a:noFill/>
            <a:miter lim="800000"/>
            <a:headEnd/>
            <a:tailEnd/>
          </a:ln>
        </p:spPr>
      </p:pic>
      <p:pic>
        <p:nvPicPr>
          <p:cNvPr id="385027" name="Picture 4"/>
          <p:cNvPicPr>
            <a:picLocks noChangeAspect="1" noChangeArrowheads="1"/>
          </p:cNvPicPr>
          <p:nvPr/>
        </p:nvPicPr>
        <p:blipFill>
          <a:blip r:embed="rId5"/>
          <a:srcRect/>
          <a:stretch>
            <a:fillRect/>
          </a:stretch>
        </p:blipFill>
        <p:spPr bwMode="auto">
          <a:xfrm>
            <a:off x="0" y="6199188"/>
            <a:ext cx="9144000" cy="6858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2 CuadroTexto"/>
          <p:cNvSpPr txBox="1">
            <a:spLocks noChangeArrowheads="1"/>
          </p:cNvSpPr>
          <p:nvPr/>
        </p:nvSpPr>
        <p:spPr bwMode="auto">
          <a:xfrm>
            <a:off x="3581400" y="2438400"/>
            <a:ext cx="4659313" cy="1555750"/>
          </a:xfrm>
          <a:prstGeom prst="rect">
            <a:avLst/>
          </a:prstGeom>
          <a:noFill/>
          <a:ln w="9525">
            <a:noFill/>
            <a:miter lim="800000"/>
            <a:headEnd/>
            <a:tailEnd/>
          </a:ln>
        </p:spPr>
        <p:txBody>
          <a:bodyPr>
            <a:spAutoFit/>
          </a:bodyPr>
          <a:lstStyle/>
          <a:p>
            <a:pPr algn="ctr"/>
            <a:r>
              <a:rPr lang="es-ES" sz="9600">
                <a:latin typeface="Calibri" pitchFamily="34" charset="0"/>
              </a:rPr>
              <a:t>Futuro</a:t>
            </a:r>
          </a:p>
        </p:txBody>
      </p:sp>
      <p:pic>
        <p:nvPicPr>
          <p:cNvPr id="386050" name="Picture 2" descr="Did you know?2"/>
          <p:cNvPicPr>
            <a:picLocks noChangeAspect="1" noChangeArrowheads="1"/>
          </p:cNvPicPr>
          <p:nvPr/>
        </p:nvPicPr>
        <p:blipFill>
          <a:blip r:embed="rId2"/>
          <a:srcRect l="73859" t="29875"/>
          <a:stretch>
            <a:fillRect/>
          </a:stretch>
        </p:blipFill>
        <p:spPr bwMode="auto">
          <a:xfrm>
            <a:off x="914400" y="1219200"/>
            <a:ext cx="2400300" cy="48291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224262" name="Text Box 6"/>
          <p:cNvSpPr txBox="1">
            <a:spLocks noChangeArrowheads="1"/>
          </p:cNvSpPr>
          <p:nvPr/>
        </p:nvSpPr>
        <p:spPr bwMode="auto">
          <a:xfrm>
            <a:off x="1619250" y="2492375"/>
            <a:ext cx="5651500" cy="3970338"/>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algn="ctr">
              <a:defRPr/>
            </a:pPr>
            <a:r>
              <a:rPr lang="es-ES" sz="3600" dirty="0">
                <a:solidFill>
                  <a:srgbClr val="000000"/>
                </a:solidFill>
                <a:effectLst>
                  <a:outerShdw blurRad="38100" dist="38100" dir="2700000" algn="tl">
                    <a:srgbClr val="C0C0C0"/>
                  </a:outerShdw>
                </a:effectLst>
              </a:rPr>
              <a:t>Aplicación on-line</a:t>
            </a:r>
          </a:p>
          <a:p>
            <a:pPr algn="ctr">
              <a:defRPr/>
            </a:pPr>
            <a:endParaRPr lang="es-ES" sz="3600" dirty="0">
              <a:solidFill>
                <a:srgbClr val="000000"/>
              </a:solidFill>
              <a:effectLst>
                <a:outerShdw blurRad="38100" dist="38100" dir="2700000" algn="tl">
                  <a:srgbClr val="C0C0C0"/>
                </a:outerShdw>
              </a:effectLst>
            </a:endParaRPr>
          </a:p>
          <a:p>
            <a:pPr algn="ctr">
              <a:defRPr/>
            </a:pPr>
            <a:r>
              <a:rPr lang="es-ES" sz="3600" dirty="0">
                <a:solidFill>
                  <a:srgbClr val="000000"/>
                </a:solidFill>
                <a:effectLst>
                  <a:outerShdw blurRad="38100" dist="38100" dir="2700000" algn="tl">
                    <a:srgbClr val="C0C0C0"/>
                  </a:outerShdw>
                </a:effectLst>
              </a:rPr>
              <a:t>Traducción al inglés</a:t>
            </a:r>
          </a:p>
          <a:p>
            <a:pPr algn="ctr">
              <a:defRPr/>
            </a:pPr>
            <a:endParaRPr lang="es-ES" sz="3600" dirty="0">
              <a:solidFill>
                <a:srgbClr val="000000"/>
              </a:solidFill>
              <a:effectLst>
                <a:outerShdw blurRad="38100" dist="38100" dir="2700000" algn="tl">
                  <a:srgbClr val="C0C0C0"/>
                </a:outerShdw>
              </a:effectLst>
            </a:endParaRPr>
          </a:p>
          <a:p>
            <a:pPr algn="ctr">
              <a:defRPr/>
            </a:pPr>
            <a:r>
              <a:rPr lang="es-ES" sz="3600" dirty="0">
                <a:solidFill>
                  <a:srgbClr val="000000"/>
                </a:solidFill>
                <a:effectLst>
                  <a:outerShdw blurRad="38100" dist="38100" dir="2700000" algn="tl">
                    <a:srgbClr val="C0C0C0"/>
                  </a:outerShdw>
                </a:effectLst>
              </a:rPr>
              <a:t>Evaluación económica</a:t>
            </a:r>
          </a:p>
          <a:p>
            <a:pPr algn="ctr">
              <a:defRPr/>
            </a:pPr>
            <a:endParaRPr lang="es-ES" sz="3600" dirty="0">
              <a:solidFill>
                <a:srgbClr val="000000"/>
              </a:solidFill>
              <a:effectLst>
                <a:outerShdw blurRad="38100" dist="38100" dir="2700000" algn="tl">
                  <a:srgbClr val="C0C0C0"/>
                </a:outerShdw>
              </a:effectLst>
            </a:endParaRPr>
          </a:p>
          <a:p>
            <a:pPr algn="ctr">
              <a:defRPr/>
            </a:pPr>
            <a:r>
              <a:rPr lang="es-ES" sz="3600" dirty="0">
                <a:solidFill>
                  <a:srgbClr val="000000"/>
                </a:solidFill>
                <a:effectLst>
                  <a:outerShdw blurRad="38100" dist="38100" dir="2700000" algn="tl">
                    <a:srgbClr val="C0C0C0"/>
                  </a:outerShdw>
                </a:effectLst>
              </a:rPr>
              <a:t>Taller de evaluación</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2"/>
          <p:cNvSpPr>
            <a:spLocks noGrp="1"/>
          </p:cNvSpPr>
          <p:nvPr>
            <p:ph type="title"/>
          </p:nvPr>
        </p:nvSpPr>
        <p:spPr/>
        <p:txBody>
          <a:bodyPr/>
          <a:lstStyle/>
          <a:p>
            <a:endParaRPr lang="es-ES" smtClean="0"/>
          </a:p>
        </p:txBody>
      </p:sp>
      <p:sp>
        <p:nvSpPr>
          <p:cNvPr id="388098" name="Rectangle 3"/>
          <p:cNvSpPr>
            <a:spLocks noGrp="1"/>
          </p:cNvSpPr>
          <p:nvPr>
            <p:ph type="body" idx="1"/>
          </p:nvPr>
        </p:nvSpPr>
        <p:spPr/>
        <p:txBody>
          <a:bodyPr/>
          <a:lstStyle/>
          <a:p>
            <a:endParaRPr lang="es-ES" smtClean="0"/>
          </a:p>
        </p:txBody>
      </p:sp>
      <p:pic>
        <p:nvPicPr>
          <p:cNvPr id="388099" name="Picture 4"/>
          <p:cNvPicPr>
            <a:picLocks noChangeAspect="1" noChangeArrowheads="1"/>
          </p:cNvPicPr>
          <p:nvPr/>
        </p:nvPicPr>
        <p:blipFill>
          <a:blip r:embed="rId2"/>
          <a:srcRect/>
          <a:stretch>
            <a:fillRect/>
          </a:stretch>
        </p:blipFill>
        <p:spPr bwMode="auto">
          <a:xfrm>
            <a:off x="684213" y="333375"/>
            <a:ext cx="7685087" cy="5764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89122" name="Picture 4" descr="YawnNG"/>
          <p:cNvPicPr>
            <a:picLocks noChangeAspect="1" noChangeArrowheads="1"/>
          </p:cNvPicPr>
          <p:nvPr/>
        </p:nvPicPr>
        <p:blipFill>
          <a:blip r:embed="rId2"/>
          <a:srcRect/>
          <a:stretch>
            <a:fillRect/>
          </a:stretch>
        </p:blipFill>
        <p:spPr bwMode="auto">
          <a:xfrm>
            <a:off x="971550" y="908050"/>
            <a:ext cx="7129463" cy="5105400"/>
          </a:xfrm>
          <a:prstGeom prst="rect">
            <a:avLst/>
          </a:prstGeom>
          <a:noFill/>
          <a:ln w="9525">
            <a:noFill/>
            <a:miter lim="800000"/>
            <a:headEnd/>
            <a:tailEnd/>
          </a:ln>
        </p:spPr>
      </p:pic>
    </p:spTree>
  </p:cSld>
  <p:clrMapOvr>
    <a:masterClrMapping/>
  </p:clrMapOvr>
  <p:transition>
    <p:circl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2"/>
          <p:cNvPicPr>
            <a:picLocks noChangeAspect="1" noChangeArrowheads="1"/>
          </p:cNvPicPr>
          <p:nvPr/>
        </p:nvPicPr>
        <p:blipFill>
          <a:blip r:embed="rId2"/>
          <a:srcRect/>
          <a:stretch>
            <a:fillRect/>
          </a:stretch>
        </p:blipFill>
        <p:spPr bwMode="auto">
          <a:xfrm>
            <a:off x="827088" y="1557338"/>
            <a:ext cx="7219950" cy="4826000"/>
          </a:xfrm>
          <a:prstGeom prst="rect">
            <a:avLst/>
          </a:prstGeom>
          <a:noFill/>
          <a:ln w="9525">
            <a:noFill/>
            <a:miter lim="800000"/>
            <a:headEnd/>
            <a:tailEnd/>
          </a:ln>
        </p:spPr>
      </p:pic>
      <p:sp>
        <p:nvSpPr>
          <p:cNvPr id="3" name="Text Box 5"/>
          <p:cNvSpPr>
            <a:spLocks noChangeArrowheads="1"/>
          </p:cNvSpPr>
          <p:nvPr/>
        </p:nvSpPr>
        <p:spPr bwMode="auto">
          <a:xfrm>
            <a:off x="1547813" y="333375"/>
            <a:ext cx="6022975" cy="1368425"/>
          </a:xfrm>
          <a:prstGeom prst="rect">
            <a:avLst/>
          </a:prstGeom>
          <a:noFill/>
          <a:ln w="9525">
            <a:noFill/>
            <a:miter lim="800000"/>
            <a:headEnd/>
            <a:tailEnd/>
          </a:ln>
        </p:spPr>
        <p:txBody>
          <a:bodyPr/>
          <a:lstStyle/>
          <a:p>
            <a:pPr marL="342900" indent="-342900" eaLnBrk="0" hangingPunct="0">
              <a:spcBef>
                <a:spcPct val="20000"/>
              </a:spcBef>
              <a:buFont typeface="Arial" charset="0"/>
              <a:buNone/>
            </a:pPr>
            <a:r>
              <a:rPr lang="es-ES" sz="4400" b="1">
                <a:effectLst>
                  <a:outerShdw blurRad="38100" dist="38100" dir="2700000" algn="tl">
                    <a:srgbClr val="C0C0C0"/>
                  </a:outerShdw>
                </a:effectLst>
                <a:latin typeface="Calibri" pitchFamily="34" charset="0"/>
              </a:rPr>
              <a:t>Metodología común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2 CuadroTexto"/>
          <p:cNvSpPr txBox="1">
            <a:spLocks noChangeArrowheads="1"/>
          </p:cNvSpPr>
          <p:nvPr/>
        </p:nvSpPr>
        <p:spPr bwMode="auto">
          <a:xfrm>
            <a:off x="3581400" y="2438400"/>
            <a:ext cx="4659313" cy="1108075"/>
          </a:xfrm>
          <a:prstGeom prst="rect">
            <a:avLst/>
          </a:prstGeom>
          <a:noFill/>
          <a:ln w="9525">
            <a:noFill/>
            <a:miter lim="800000"/>
            <a:headEnd/>
            <a:tailEnd/>
          </a:ln>
        </p:spPr>
        <p:txBody>
          <a:bodyPr>
            <a:spAutoFit/>
          </a:bodyPr>
          <a:lstStyle/>
          <a:p>
            <a:pPr algn="ctr"/>
            <a:r>
              <a:rPr lang="es-ES" sz="6600">
                <a:latin typeface="Calibri" pitchFamily="34" charset="0"/>
              </a:rPr>
              <a:t>Conclusiones</a:t>
            </a:r>
          </a:p>
        </p:txBody>
      </p:sp>
      <p:pic>
        <p:nvPicPr>
          <p:cNvPr id="391170" name="Picture 2" descr="Did you know?2"/>
          <p:cNvPicPr>
            <a:picLocks noChangeAspect="1" noChangeArrowheads="1"/>
          </p:cNvPicPr>
          <p:nvPr/>
        </p:nvPicPr>
        <p:blipFill>
          <a:blip r:embed="rId2"/>
          <a:srcRect l="73859" t="29875"/>
          <a:stretch>
            <a:fillRect/>
          </a:stretch>
        </p:blipFill>
        <p:spPr bwMode="auto">
          <a:xfrm>
            <a:off x="914400" y="1219200"/>
            <a:ext cx="2400300" cy="48291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1 Imagen" descr="Support.png"/>
          <p:cNvPicPr>
            <a:picLocks noChangeAspect="1"/>
          </p:cNvPicPr>
          <p:nvPr/>
        </p:nvPicPr>
        <p:blipFill>
          <a:blip r:embed="rId2"/>
          <a:srcRect/>
          <a:stretch>
            <a:fillRect/>
          </a:stretch>
        </p:blipFill>
        <p:spPr bwMode="auto">
          <a:xfrm>
            <a:off x="900113" y="765175"/>
            <a:ext cx="7466012" cy="5135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1925" name="Text Box 5"/>
          <p:cNvSpPr txBox="1">
            <a:spLocks noChangeArrowheads="1"/>
          </p:cNvSpPr>
          <p:nvPr/>
        </p:nvSpPr>
        <p:spPr bwMode="auto">
          <a:xfrm>
            <a:off x="1042988" y="1412875"/>
            <a:ext cx="4681537" cy="366713"/>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a:spcBef>
                <a:spcPct val="50000"/>
              </a:spcBef>
              <a:defRPr/>
            </a:pPr>
            <a:endParaRPr lang="es-ES"/>
          </a:p>
        </p:txBody>
      </p:sp>
      <p:sp>
        <p:nvSpPr>
          <p:cNvPr id="81926" name="Text Box 6"/>
          <p:cNvSpPr txBox="1">
            <a:spLocks noChangeArrowheads="1"/>
          </p:cNvSpPr>
          <p:nvPr/>
        </p:nvSpPr>
        <p:spPr bwMode="auto">
          <a:xfrm>
            <a:off x="755650" y="1557338"/>
            <a:ext cx="2592388" cy="3019425"/>
          </a:xfrm>
          <a:prstGeom prst="rect">
            <a:avLst/>
          </a:prstGeom>
          <a:noFill/>
          <a:ln w="9525">
            <a:noFill/>
            <a:miter lim="800000"/>
            <a:headEnd/>
            <a:tailEnd/>
          </a:ln>
          <a:effectLst>
            <a:prstShdw prst="shdw13" dist="53882" dir="13500000">
              <a:schemeClr val="tx1">
                <a:gamma/>
                <a:shade val="60000"/>
                <a:invGamma/>
                <a:alpha val="50000"/>
              </a:schemeClr>
            </a:prstShdw>
          </a:effectLst>
        </p:spPr>
        <p:txBody>
          <a:bodyPr>
            <a:spAutoFit/>
          </a:bodyPr>
          <a:lstStyle/>
          <a:p>
            <a:pPr algn="ctr">
              <a:lnSpc>
                <a:spcPct val="150000"/>
              </a:lnSpc>
              <a:spcBef>
                <a:spcPct val="50000"/>
              </a:spcBef>
              <a:defRPr/>
            </a:pPr>
            <a:r>
              <a:rPr lang="es-ES" sz="3200">
                <a:solidFill>
                  <a:srgbClr val="FFFF00"/>
                </a:solidFill>
              </a:rPr>
              <a:t>¿Es GENESIS realmente necesario?</a:t>
            </a:r>
          </a:p>
        </p:txBody>
      </p:sp>
      <p:pic>
        <p:nvPicPr>
          <p:cNvPr id="393220" name="Picture 8" descr="Telefono"/>
          <p:cNvPicPr>
            <a:picLocks noChangeAspect="1" noChangeArrowheads="1"/>
          </p:cNvPicPr>
          <p:nvPr/>
        </p:nvPicPr>
        <p:blipFill>
          <a:blip r:embed="rId2"/>
          <a:srcRect/>
          <a:stretch>
            <a:fillRect/>
          </a:stretch>
        </p:blipFill>
        <p:spPr bwMode="auto">
          <a:xfrm>
            <a:off x="4284663" y="1052513"/>
            <a:ext cx="4165600" cy="501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descr="466 1 Jan van Eyck-Matrimonio Arnolfini-1434-Nat Gallery,Londres 1"/>
          <p:cNvPicPr>
            <a:picLocks noChangeAspect="1" noChangeArrowheads="1"/>
          </p:cNvPicPr>
          <p:nvPr/>
        </p:nvPicPr>
        <p:blipFill>
          <a:blip r:embed="rId3"/>
          <a:srcRect/>
          <a:stretch>
            <a:fillRect/>
          </a:stretch>
        </p:blipFill>
        <p:spPr bwMode="auto">
          <a:xfrm>
            <a:off x="2051050" y="0"/>
            <a:ext cx="5072063" cy="6858000"/>
          </a:xfrm>
          <a:prstGeom prst="rect">
            <a:avLst/>
          </a:prstGeom>
          <a:noFill/>
          <a:ln w="9525">
            <a:noFill/>
            <a:miter lim="800000"/>
            <a:headEnd/>
            <a:tailEnd/>
          </a:ln>
        </p:spPr>
      </p:pic>
      <p:pic>
        <p:nvPicPr>
          <p:cNvPr id="176131" name="Picture 3" descr="the_arnolfini_portrait_detail_2"/>
          <p:cNvPicPr>
            <a:picLocks noChangeAspect="1" noChangeArrowheads="1"/>
          </p:cNvPicPr>
          <p:nvPr/>
        </p:nvPicPr>
        <p:blipFill>
          <a:blip r:embed="rId4"/>
          <a:srcRect/>
          <a:stretch>
            <a:fillRect/>
          </a:stretch>
        </p:blipFill>
        <p:spPr bwMode="auto">
          <a:xfrm>
            <a:off x="0" y="0"/>
            <a:ext cx="9144000" cy="7616825"/>
          </a:xfrm>
          <a:prstGeom prst="rect">
            <a:avLst/>
          </a:prstGeom>
          <a:noFill/>
          <a:ln w="9525">
            <a:noFill/>
            <a:miter lim="800000"/>
            <a:headEnd/>
            <a:tailEnd/>
          </a:ln>
        </p:spPr>
      </p:pic>
      <p:sp>
        <p:nvSpPr>
          <p:cNvPr id="176132" name="Line 4"/>
          <p:cNvSpPr>
            <a:spLocks noChangeShapeType="1"/>
          </p:cNvSpPr>
          <p:nvPr/>
        </p:nvSpPr>
        <p:spPr bwMode="auto">
          <a:xfrm>
            <a:off x="5508625" y="2565400"/>
            <a:ext cx="0" cy="792163"/>
          </a:xfrm>
          <a:prstGeom prst="line">
            <a:avLst/>
          </a:prstGeom>
          <a:noFill/>
          <a:ln w="127000">
            <a:solidFill>
              <a:srgbClr val="FF0000"/>
            </a:solidFill>
            <a:round/>
            <a:headEnd/>
            <a:tailEnd type="triangle" w="med" len="med"/>
          </a:ln>
        </p:spPr>
        <p:txBody>
          <a:bodyPr/>
          <a:lstStyle/>
          <a:p>
            <a:endParaRPr lang="es-E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131"/>
                                        </p:tgtEl>
                                        <p:attrNameLst>
                                          <p:attrName>style.visibility</p:attrName>
                                        </p:attrNameLst>
                                      </p:cBhvr>
                                      <p:to>
                                        <p:strVal val="visible"/>
                                      </p:to>
                                    </p:set>
                                    <p:animEffect transition="in" filter="fade">
                                      <p:cBhvr>
                                        <p:cTn id="7" dur="2000"/>
                                        <p:tgtEl>
                                          <p:spTgt spid="1761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6132"/>
                                        </p:tgtEl>
                                        <p:attrNameLst>
                                          <p:attrName>style.visibility</p:attrName>
                                        </p:attrNameLst>
                                      </p:cBhvr>
                                      <p:to>
                                        <p:strVal val="visible"/>
                                      </p:to>
                                    </p:set>
                                    <p:animEffect transition="in" filter="fade">
                                      <p:cBhvr>
                                        <p:cTn id="10" dur="2000"/>
                                        <p:tgtEl>
                                          <p:spTgt spid="176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Astronauta"/>
          <p:cNvPicPr>
            <a:picLocks noChangeAspect="1" noChangeArrowheads="1"/>
          </p:cNvPicPr>
          <p:nvPr/>
        </p:nvPicPr>
        <p:blipFill>
          <a:blip r:embed="rId2"/>
          <a:srcRect/>
          <a:stretch>
            <a:fillRect/>
          </a:stretch>
        </p:blipFill>
        <p:spPr bwMode="auto">
          <a:xfrm>
            <a:off x="0" y="-1588"/>
            <a:ext cx="9144000" cy="6861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Text Box 7"/>
          <p:cNvSpPr txBox="1">
            <a:spLocks noChangeArrowheads="1"/>
          </p:cNvSpPr>
          <p:nvPr/>
        </p:nvSpPr>
        <p:spPr bwMode="auto">
          <a:xfrm>
            <a:off x="685800" y="3352800"/>
            <a:ext cx="3200400" cy="366713"/>
          </a:xfrm>
          <a:prstGeom prst="rect">
            <a:avLst/>
          </a:prstGeom>
          <a:noFill/>
          <a:ln w="9525">
            <a:noFill/>
            <a:miter lim="800000"/>
            <a:headEnd/>
            <a:tailEnd/>
          </a:ln>
        </p:spPr>
        <p:txBody>
          <a:bodyPr>
            <a:spAutoFit/>
          </a:bodyPr>
          <a:lstStyle/>
          <a:p>
            <a:pPr>
              <a:spcBef>
                <a:spcPct val="50000"/>
              </a:spcBef>
            </a:pPr>
            <a:endParaRPr lang="es-ES">
              <a:latin typeface="Calibri" pitchFamily="34" charset="0"/>
            </a:endParaRPr>
          </a:p>
        </p:txBody>
      </p:sp>
      <p:sp>
        <p:nvSpPr>
          <p:cNvPr id="396290" name="Text Box 9"/>
          <p:cNvSpPr txBox="1">
            <a:spLocks noChangeArrowheads="1"/>
          </p:cNvSpPr>
          <p:nvPr/>
        </p:nvSpPr>
        <p:spPr bwMode="auto">
          <a:xfrm>
            <a:off x="5791200" y="5791200"/>
            <a:ext cx="3352800" cy="396875"/>
          </a:xfrm>
          <a:prstGeom prst="rect">
            <a:avLst/>
          </a:prstGeom>
          <a:noFill/>
          <a:ln w="9525">
            <a:noFill/>
            <a:miter lim="800000"/>
            <a:headEnd/>
            <a:tailEnd/>
          </a:ln>
        </p:spPr>
        <p:txBody>
          <a:bodyPr>
            <a:spAutoFit/>
          </a:bodyPr>
          <a:lstStyle/>
          <a:p>
            <a:pPr>
              <a:spcBef>
                <a:spcPct val="20000"/>
              </a:spcBef>
            </a:pPr>
            <a:r>
              <a:rPr lang="en-US" sz="2000" b="1">
                <a:latin typeface="Calibri" pitchFamily="34" charset="0"/>
              </a:rPr>
              <a:t>romagil79@hotmail.com</a:t>
            </a:r>
            <a:endParaRPr lang="es-ES" sz="2000">
              <a:latin typeface="Calibri" pitchFamily="34" charset="0"/>
            </a:endParaRPr>
          </a:p>
        </p:txBody>
      </p:sp>
      <p:sp>
        <p:nvSpPr>
          <p:cNvPr id="396291" name="Text Box 12"/>
          <p:cNvSpPr txBox="1">
            <a:spLocks noChangeArrowheads="1"/>
          </p:cNvSpPr>
          <p:nvPr/>
        </p:nvSpPr>
        <p:spPr bwMode="auto">
          <a:xfrm>
            <a:off x="762000" y="3733800"/>
            <a:ext cx="9906000" cy="641350"/>
          </a:xfrm>
          <a:prstGeom prst="rect">
            <a:avLst/>
          </a:prstGeom>
          <a:noFill/>
          <a:ln w="9525">
            <a:noFill/>
            <a:miter lim="800000"/>
            <a:headEnd/>
            <a:tailEnd/>
          </a:ln>
        </p:spPr>
        <p:txBody>
          <a:bodyPr>
            <a:spAutoFit/>
          </a:bodyPr>
          <a:lstStyle/>
          <a:p>
            <a:pPr>
              <a:spcBef>
                <a:spcPct val="50000"/>
              </a:spcBef>
            </a:pPr>
            <a:r>
              <a:rPr lang="en-US" sz="3600">
                <a:latin typeface="Calibri" pitchFamily="34" charset="0"/>
              </a:rPr>
              <a:t>MUCHAS GRACIAS</a:t>
            </a:r>
            <a:endParaRPr lang="es-ES" sz="3600">
              <a:latin typeface="Calibri" pitchFamily="34" charset="0"/>
            </a:endParaRPr>
          </a:p>
        </p:txBody>
      </p:sp>
      <p:pic>
        <p:nvPicPr>
          <p:cNvPr id="396292" name="Picture 13" descr="C:\Documents and Settings\Roberto\Escritorio\Reunión R1\h1_pajarita_es.gif"/>
          <p:cNvPicPr>
            <a:picLocks noChangeAspect="1" noChangeArrowheads="1"/>
          </p:cNvPicPr>
          <p:nvPr/>
        </p:nvPicPr>
        <p:blipFill>
          <a:blip r:embed="rId2"/>
          <a:srcRect/>
          <a:stretch>
            <a:fillRect/>
          </a:stretch>
        </p:blipFill>
        <p:spPr bwMode="auto">
          <a:xfrm>
            <a:off x="3276600" y="1143000"/>
            <a:ext cx="5181600" cy="885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a de Office">
      <a:majorFont>
        <a:latin typeface=""/>
        <a:ea typeface=""/>
        <a:cs typeface=""/>
      </a:majorFont>
      <a:minorFont>
        <a:latin typeface=""/>
        <a:ea typeface=""/>
        <a:cs typeface=""/>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1042</TotalTime>
  <Words>1851</Words>
  <Application>Microsoft Office PowerPoint</Application>
  <PresentationFormat>Presentación en pantalla (4:3)</PresentationFormat>
  <Paragraphs>468</Paragraphs>
  <Slides>90</Slides>
  <Notes>7</Notes>
  <HiddenSlides>0</HiddenSlides>
  <MMClips>0</MMClips>
  <ScaleCrop>false</ScaleCrop>
  <HeadingPairs>
    <vt:vector size="8" baseType="variant">
      <vt:variant>
        <vt:lpstr>Fuentes usadas</vt:lpstr>
      </vt:variant>
      <vt:variant>
        <vt:i4>7</vt:i4>
      </vt:variant>
      <vt:variant>
        <vt:lpstr>Plantilla de diseño</vt:lpstr>
      </vt:variant>
      <vt:variant>
        <vt:i4>4</vt:i4>
      </vt:variant>
      <vt:variant>
        <vt:lpstr>Servidores OLE incrustados</vt:lpstr>
      </vt:variant>
      <vt:variant>
        <vt:i4>2</vt:i4>
      </vt:variant>
      <vt:variant>
        <vt:lpstr>Títulos de diapositiva</vt:lpstr>
      </vt:variant>
      <vt:variant>
        <vt:i4>90</vt:i4>
      </vt:variant>
    </vt:vector>
  </HeadingPairs>
  <TitlesOfParts>
    <vt:vector size="103" baseType="lpstr">
      <vt:lpstr>Arial</vt:lpstr>
      <vt:lpstr>Calibri</vt:lpstr>
      <vt:lpstr>Tahoma</vt:lpstr>
      <vt:lpstr>Wingdings</vt:lpstr>
      <vt:lpstr>Times New Roman</vt:lpstr>
      <vt:lpstr>F3</vt:lpstr>
      <vt:lpstr>F2</vt:lpstr>
      <vt:lpstr>Tema de Office</vt:lpstr>
      <vt:lpstr>Tema de Office</vt:lpstr>
      <vt:lpstr>Tema de Office</vt:lpstr>
      <vt:lpstr>Tema de Office</vt:lpstr>
      <vt:lpstr>Documento</vt:lpstr>
      <vt:lpstr>Diapositiva</vt:lpstr>
      <vt:lpstr>Diapositiva 1</vt:lpstr>
      <vt:lpstr>¿Qué libro representa la situación actual en cuanto a selección?</vt:lpstr>
      <vt:lpstr>Diapositiva 3</vt:lpstr>
      <vt:lpstr>Diapositiva 4</vt:lpstr>
      <vt:lpstr>Diapositiva 5</vt:lpstr>
      <vt:lpstr>Diapositiva 6</vt:lpstr>
      <vt:lpstr>El mercado farmacéutico (la oferta)  está regulado con criterios científicos y sanitarios  </vt:lpstr>
      <vt:lpstr>Diapositiva 8</vt:lpstr>
      <vt:lpstr>Diapositiva 9</vt:lpstr>
      <vt:lpstr>Diapositiva 10</vt:lpstr>
      <vt:lpstr>Diapositiva 11</vt:lpstr>
      <vt:lpstr>¿En qué año se creó el grupo GENESIS-SEFH?</vt:lpstr>
      <vt:lpstr>Diapositiva 13</vt:lpstr>
      <vt:lpstr>Diapositiva 14</vt:lpstr>
      <vt:lpstr>Principios</vt:lpstr>
      <vt:lpstr>Criterios</vt:lpstr>
      <vt:lpstr>Diapositiva 17</vt:lpstr>
      <vt:lpstr>Diapositiva 18</vt:lpstr>
      <vt:lpstr>Diapositiva 19</vt:lpstr>
      <vt:lpstr>Diapositiva 20</vt:lpstr>
      <vt:lpstr>Diapositiva 21</vt:lpstr>
      <vt:lpstr>Diapositiva 22</vt:lpstr>
      <vt:lpstr>¿Qué significan las siglas del programa MADRE?</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¿En los EECC en oncohematología cuál es la variable de elección?</vt:lpstr>
      <vt:lpstr>Diapositiva 37</vt:lpstr>
      <vt:lpstr>Diapositiva 38</vt:lpstr>
      <vt:lpstr>Diapositiva 39</vt:lpstr>
      <vt:lpstr>Diapositiva 40</vt:lpstr>
      <vt:lpstr>Diapositiva 41</vt:lpstr>
      <vt:lpstr>Diapositiva 42</vt:lpstr>
      <vt:lpstr>Diapositiva 43</vt:lpstr>
      <vt:lpstr>Diapositiva 44</vt:lpstr>
      <vt:lpstr>Sobre la evaluación económica en los informes GENESIS</vt:lpstr>
      <vt:lpstr>Diapositiva 46</vt:lpstr>
      <vt:lpstr>Diapositiva 47</vt:lpstr>
      <vt:lpstr>Diapositiva 48</vt:lpstr>
      <vt:lpstr>Diapositiva 49</vt:lpstr>
      <vt:lpstr>Diapositiva 50</vt:lpstr>
      <vt:lpstr>Diapositiva 51</vt:lpstr>
      <vt:lpstr>Criterios “End-of-life” (EoL)</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Hospitales, CCAA, informes compartidos</vt:lpstr>
      <vt:lpstr>Diapositiva 65</vt:lpstr>
      <vt:lpstr>Diapositiva 66</vt:lpstr>
      <vt:lpstr>Diapositiva 67</vt:lpstr>
      <vt:lpstr>Diapositiva 68</vt:lpstr>
      <vt:lpstr>Diapositiva 69</vt:lpstr>
      <vt:lpstr>Diapositiva 70</vt:lpstr>
      <vt:lpstr>Actualización del sistema MADRE para la redacción de informes de evaluación de nuevos medicamentos</vt:lpstr>
      <vt:lpstr>Diapositiva 72</vt:lpstr>
      <vt:lpstr>Puntuación de escenarios</vt:lpstr>
      <vt:lpstr>Diapositiva 74</vt:lpstr>
      <vt:lpstr>Distribución expertos</vt:lpstr>
      <vt:lpstr>CRONOGRAMA   (ACTUALIZACION 2011-2012) </vt:lpstr>
      <vt:lpstr>Diapositiva 77</vt:lpstr>
      <vt:lpstr>Diapositiva 78</vt:lpstr>
      <vt:lpstr>¿Cuántas visitas anuales recibe la páginas de GENESIS?</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Rocío</dc:creator>
  <cp:lastModifiedBy>Roberto</cp:lastModifiedBy>
  <cp:revision>134</cp:revision>
  <dcterms:created xsi:type="dcterms:W3CDTF">2012-11-18T10:47:00Z</dcterms:created>
  <dcterms:modified xsi:type="dcterms:W3CDTF">2014-05-22T05:42:38Z</dcterms:modified>
</cp:coreProperties>
</file>