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79" r:id="rId5"/>
    <p:sldId id="282" r:id="rId6"/>
    <p:sldId id="280" r:id="rId7"/>
    <p:sldId id="260" r:id="rId8"/>
    <p:sldId id="281" r:id="rId9"/>
    <p:sldId id="265" r:id="rId10"/>
    <p:sldId id="289" r:id="rId11"/>
    <p:sldId id="262" r:id="rId12"/>
    <p:sldId id="288" r:id="rId13"/>
    <p:sldId id="263" r:id="rId14"/>
    <p:sldId id="270" r:id="rId15"/>
    <p:sldId id="290" r:id="rId16"/>
    <p:sldId id="267" r:id="rId17"/>
    <p:sldId id="268" r:id="rId18"/>
    <p:sldId id="269" r:id="rId19"/>
    <p:sldId id="271" r:id="rId20"/>
    <p:sldId id="272" r:id="rId21"/>
    <p:sldId id="274" r:id="rId22"/>
    <p:sldId id="276" r:id="rId23"/>
    <p:sldId id="277" r:id="rId24"/>
    <p:sldId id="275" r:id="rId25"/>
    <p:sldId id="291" r:id="rId26"/>
    <p:sldId id="292" r:id="rId27"/>
    <p:sldId id="283" r:id="rId28"/>
    <p:sldId id="287" r:id="rId29"/>
    <p:sldId id="273" r:id="rId30"/>
    <p:sldId id="264" r:id="rId31"/>
    <p:sldId id="293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5" autoAdjust="0"/>
    <p:restoredTop sz="94660"/>
  </p:normalViewPr>
  <p:slideViewPr>
    <p:cSldViewPr>
      <p:cViewPr varScale="1">
        <p:scale>
          <a:sx n="89" d="100"/>
          <a:sy n="89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9CB32A2-1294-49F9-AA91-F3FF67455C96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3B96DAF-6527-4988-AB98-196F53F5DD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aloderedondela.com/wp-content/uploads/2013/12/rodeado-de-interrogantes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es/url?q=http://www.clinicafinanciera.com/interrogantes-sobre-la-historia-crediticia/&amp;sa=U&amp;ei=ElF3U4OrI-ia0QXo4IGYDw&amp;ved=0CC4Q9QEwAA&amp;sig2=rsstm_IojnUtBSwPrd-nGw&amp;usg=AFQjCNHuOTMKZG25sst3YpLC4xHXTEr7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2952328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¿CÓMO TRANSFORMAR LA INFORMACIÓN OBTENIDA EN LOS CUESTIONARIOS DE CALIDAD DE VIDA EN AVAC?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4784647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/>
              <a:t>Gemma</a:t>
            </a:r>
            <a:r>
              <a:rPr lang="es-ES" sz="1600" dirty="0" smtClean="0"/>
              <a:t> </a:t>
            </a:r>
            <a:r>
              <a:rPr lang="es-ES" sz="1600" dirty="0" err="1" smtClean="0"/>
              <a:t>Arrufat</a:t>
            </a:r>
            <a:endParaRPr lang="es-ES" sz="1600" dirty="0" smtClean="0"/>
          </a:p>
          <a:p>
            <a:pPr algn="r"/>
            <a:r>
              <a:rPr lang="es-ES" sz="1600" dirty="0" smtClean="0"/>
              <a:t>Servicio de Farmacia</a:t>
            </a:r>
          </a:p>
          <a:p>
            <a:pPr algn="r"/>
            <a:r>
              <a:rPr lang="es-ES" sz="1600" dirty="0" smtClean="0"/>
              <a:t>Hospital Universitario Son </a:t>
            </a:r>
            <a:r>
              <a:rPr lang="es-ES" sz="1600" dirty="0" err="1" smtClean="0"/>
              <a:t>Espases</a:t>
            </a:r>
            <a:endParaRPr lang="es-ES" sz="1600" dirty="0" smtClean="0"/>
          </a:p>
        </p:txBody>
      </p:sp>
      <p:grpSp>
        <p:nvGrpSpPr>
          <p:cNvPr id="5" name="4 Grupo"/>
          <p:cNvGrpSpPr/>
          <p:nvPr/>
        </p:nvGrpSpPr>
        <p:grpSpPr>
          <a:xfrm>
            <a:off x="4139952" y="4725144"/>
            <a:ext cx="5004048" cy="971753"/>
            <a:chOff x="0" y="5949280"/>
            <a:chExt cx="5004048" cy="92492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49280"/>
              <a:ext cx="1691680" cy="92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949280"/>
              <a:ext cx="3312368" cy="92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s-ES" b="1" dirty="0" smtClean="0"/>
              <a:t>SF-6D</a:t>
            </a:r>
            <a:endParaRPr lang="es-E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6426" y="-210082"/>
            <a:ext cx="4603156" cy="856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779912" y="6381328"/>
            <a:ext cx="5004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/>
              <a:t>Abellan</a:t>
            </a:r>
            <a:r>
              <a:rPr lang="es-ES" sz="1100" dirty="0" smtClean="0"/>
              <a:t> </a:t>
            </a:r>
            <a:r>
              <a:rPr lang="es-ES" sz="1100" dirty="0" err="1" smtClean="0"/>
              <a:t>Perpiñan</a:t>
            </a:r>
            <a:r>
              <a:rPr lang="es-ES" sz="1100" dirty="0" smtClean="0"/>
              <a:t> JM. Utilidades SF-6D para España. Guía de uso. 2012/8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9547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0000"/>
          <a:stretch/>
        </p:blipFill>
        <p:spPr bwMode="auto">
          <a:xfrm>
            <a:off x="9473" y="1700808"/>
            <a:ext cx="4701012" cy="36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56377" y="11247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Conversión de las respuestas SF-36 en estados SF-6D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0000"/>
          <a:stretch/>
        </p:blipFill>
        <p:spPr bwMode="auto">
          <a:xfrm>
            <a:off x="4606944" y="1916832"/>
            <a:ext cx="45370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851920" y="5661248"/>
            <a:ext cx="5004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/>
              <a:t>Abellan</a:t>
            </a:r>
            <a:r>
              <a:rPr lang="es-ES" sz="1100" dirty="0" smtClean="0"/>
              <a:t> </a:t>
            </a:r>
            <a:r>
              <a:rPr lang="es-ES" sz="1100" dirty="0" err="1" smtClean="0"/>
              <a:t>Perpiñan</a:t>
            </a:r>
            <a:r>
              <a:rPr lang="es-ES" sz="1100" dirty="0" smtClean="0"/>
              <a:t> JM. Utilidades SF-6D para España. Guía de uso. 2012/8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es-ES" b="1" dirty="0" smtClean="0">
                <a:sym typeface="Wingdings" panose="05000000000000000000" pitchFamily="2" charset="2"/>
              </a:rPr>
              <a:t>UTILIDAD DEL ESTADO DE SALUD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22415"/>
            <a:ext cx="8229600" cy="47297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s-ES" sz="1800" dirty="0" smtClean="0"/>
              <a:t>SF-36 </a:t>
            </a:r>
            <a:r>
              <a:rPr lang="es-ES" sz="1800" dirty="0" smtClean="0">
                <a:sym typeface="Wingdings" panose="05000000000000000000" pitchFamily="2" charset="2"/>
              </a:rPr>
              <a:t> SF-6D  Utilidad del estado de salud</a:t>
            </a:r>
          </a:p>
          <a:p>
            <a:pPr marL="109728" indent="0" algn="ctr">
              <a:buNone/>
            </a:pPr>
            <a:endParaRPr lang="es-ES" sz="1800" dirty="0">
              <a:sym typeface="Wingdings" panose="05000000000000000000" pitchFamily="2" charset="2"/>
            </a:endParaRPr>
          </a:p>
          <a:p>
            <a:pPr marL="109728" indent="0" algn="just">
              <a:buNone/>
            </a:pPr>
            <a:r>
              <a:rPr lang="es-ES" sz="1800" b="1" u="sng" dirty="0" smtClean="0">
                <a:sym typeface="Wingdings" panose="05000000000000000000" pitchFamily="2" charset="2"/>
              </a:rPr>
              <a:t>Tarifación</a:t>
            </a:r>
            <a:endParaRPr lang="es-ES" sz="1800" dirty="0" smtClean="0">
              <a:sym typeface="Wingdings" panose="05000000000000000000" pitchFamily="2" charset="2"/>
            </a:endParaRPr>
          </a:p>
          <a:p>
            <a:pPr algn="just">
              <a:buFontTx/>
              <a:buChar char="-"/>
            </a:pPr>
            <a:r>
              <a:rPr lang="es-ES" sz="1800" dirty="0" smtClean="0">
                <a:sym typeface="Wingdings" panose="05000000000000000000" pitchFamily="2" charset="2"/>
              </a:rPr>
              <a:t>SF-6D  Número de 6 dígitos</a:t>
            </a:r>
          </a:p>
          <a:p>
            <a:pPr algn="just">
              <a:buFontTx/>
              <a:buChar char="-"/>
            </a:pPr>
            <a:r>
              <a:rPr lang="es-ES" sz="1800" dirty="0" smtClean="0">
                <a:sym typeface="Wingdings" panose="05000000000000000000" pitchFamily="2" charset="2"/>
              </a:rPr>
              <a:t>111111  Estado sin problemas de salud </a:t>
            </a:r>
            <a:r>
              <a:rPr lang="es-ES" sz="1800" b="1" dirty="0" smtClean="0">
                <a:sym typeface="Wingdings" panose="05000000000000000000" pitchFamily="2" charset="2"/>
              </a:rPr>
              <a:t>(Valor 1)</a:t>
            </a:r>
          </a:p>
          <a:p>
            <a:pPr algn="just">
              <a:buFontTx/>
              <a:buChar char="-"/>
            </a:pPr>
            <a:r>
              <a:rPr lang="es-ES" sz="1800" dirty="0" smtClean="0">
                <a:sym typeface="Wingdings" panose="05000000000000000000" pitchFamily="2" charset="2"/>
              </a:rPr>
              <a:t>Cada vez que el nivel en una dimensión sea distinto de 1 se produce una desviación de la salud perfecta. En consecuencia el valor negativo del coeficiente correspondiente señala en cuanto se reduce la utilidad de la salud perfecta a consecuencia de tener algún problema en esa dimensión.</a:t>
            </a:r>
          </a:p>
          <a:p>
            <a:pPr marL="109728" indent="0" algn="just">
              <a:buNone/>
            </a:pPr>
            <a:endParaRPr lang="es-ES" sz="1800" dirty="0">
              <a:sym typeface="Wingdings" panose="05000000000000000000" pitchFamily="2" charset="2"/>
            </a:endParaRPr>
          </a:p>
          <a:p>
            <a:pPr marL="109728" indent="0" algn="just">
              <a:buNone/>
            </a:pPr>
            <a:r>
              <a:rPr lang="es-ES" sz="1800" dirty="0" smtClean="0">
                <a:sym typeface="Wingdings" panose="05000000000000000000" pitchFamily="2" charset="2"/>
              </a:rPr>
              <a:t>		</a:t>
            </a:r>
            <a:r>
              <a:rPr lang="es-ES" sz="1800" b="1" dirty="0" smtClean="0">
                <a:sym typeface="Wingdings" panose="05000000000000000000" pitchFamily="2" charset="2"/>
              </a:rPr>
              <a:t>1 + coeficientes correspondientes</a:t>
            </a:r>
            <a:endParaRPr lang="es-ES" sz="1800" b="1" dirty="0">
              <a:sym typeface="Wingdings" panose="05000000000000000000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307077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168352" cy="55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139952" y="6551766"/>
            <a:ext cx="4860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/>
              <a:t>Abellan</a:t>
            </a:r>
            <a:r>
              <a:rPr lang="es-ES" sz="1100" dirty="0" smtClean="0"/>
              <a:t> </a:t>
            </a:r>
            <a:r>
              <a:rPr lang="es-ES" sz="1100" dirty="0" err="1" smtClean="0"/>
              <a:t>Perpiñan</a:t>
            </a:r>
            <a:r>
              <a:rPr lang="es-ES" sz="1100" dirty="0" smtClean="0"/>
              <a:t> JM. Utilidades SF-6D para España. Guía de uso. 2012/8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deado-de-interrogant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88832" cy="49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s-ES" b="1" dirty="0" smtClean="0"/>
              <a:t>Caso Práctico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es-ES" sz="1800" dirty="0"/>
              <a:t>Administramos el cuestionario SF-36 a un paciente</a:t>
            </a:r>
            <a:r>
              <a:rPr lang="es-ES" sz="1800" dirty="0" smtClean="0"/>
              <a:t>.</a:t>
            </a:r>
          </a:p>
          <a:p>
            <a:pPr marL="109728" indent="0">
              <a:buNone/>
            </a:pPr>
            <a:endParaRPr lang="es-ES" sz="1800" dirty="0"/>
          </a:p>
          <a:p>
            <a:pPr marL="109728" indent="0">
              <a:buNone/>
            </a:pPr>
            <a:endParaRPr lang="es-ES" sz="1800" dirty="0" smtClean="0"/>
          </a:p>
          <a:p>
            <a:pPr marL="109728" indent="0">
              <a:buNone/>
            </a:pPr>
            <a:endParaRPr lang="es-ES" sz="1800" dirty="0" smtClean="0"/>
          </a:p>
          <a:p>
            <a:pPr marL="109728" indent="0">
              <a:buNone/>
            </a:pPr>
            <a:endParaRPr lang="es-ES" sz="1800" dirty="0"/>
          </a:p>
          <a:p>
            <a:pPr marL="109728" indent="0">
              <a:buNone/>
            </a:pPr>
            <a:endParaRPr lang="es-ES" sz="1800" dirty="0" smtClean="0"/>
          </a:p>
          <a:p>
            <a:pPr marL="109728" indent="0">
              <a:buNone/>
            </a:pPr>
            <a:endParaRPr lang="es-ES" sz="1800" dirty="0"/>
          </a:p>
          <a:p>
            <a:r>
              <a:rPr lang="es-ES" sz="1800" dirty="0"/>
              <a:t>Traducimos las respuestas </a:t>
            </a:r>
            <a:r>
              <a:rPr lang="es-ES" sz="1800" dirty="0" smtClean="0"/>
              <a:t>del SF-36 a </a:t>
            </a:r>
            <a:r>
              <a:rPr lang="es-ES" sz="1800" dirty="0"/>
              <a:t>los correspondientes niveles del SF-6D</a:t>
            </a:r>
            <a:r>
              <a:rPr lang="es-ES" sz="1800" dirty="0" smtClean="0"/>
              <a:t>.</a:t>
            </a:r>
          </a:p>
          <a:p>
            <a:pPr marL="109728" indent="0">
              <a:buNone/>
            </a:pPr>
            <a:endParaRPr lang="es-ES" sz="1800" dirty="0"/>
          </a:p>
          <a:p>
            <a:pPr marL="109728" indent="0" algn="ctr">
              <a:buNone/>
            </a:pPr>
            <a:r>
              <a:rPr lang="es-ES" sz="1800" b="1" dirty="0" smtClean="0"/>
              <a:t>SF-6D </a:t>
            </a:r>
            <a:r>
              <a:rPr lang="es-ES" sz="1800" b="1" dirty="0" smtClean="0">
                <a:sym typeface="Wingdings" panose="05000000000000000000" pitchFamily="2" charset="2"/>
              </a:rPr>
              <a:t> </a:t>
            </a:r>
            <a:r>
              <a:rPr lang="es-ES" sz="1800" b="1" dirty="0" smtClean="0"/>
              <a:t>231254</a:t>
            </a:r>
            <a:endParaRPr lang="es-ES" sz="1800" b="1" dirty="0"/>
          </a:p>
          <a:p>
            <a:pPr marL="109728" indent="0">
              <a:buNone/>
            </a:pPr>
            <a:endParaRPr lang="es-ES" dirty="0"/>
          </a:p>
        </p:txBody>
      </p:sp>
      <p:pic>
        <p:nvPicPr>
          <p:cNvPr id="4" name="Picture 2" descr="P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2020011" cy="11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420888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latin typeface="Franklin Gothic Book" pitchFamily="34" charset="0"/>
              </a:rPr>
              <a:t>2 3 1 2 3 4</a:t>
            </a:r>
            <a:endParaRPr lang="es-ES" sz="9600" dirty="0">
              <a:latin typeface="Franklin Gothic Boo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40152" y="9807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SALUD MENTAL</a:t>
            </a:r>
          </a:p>
          <a:p>
            <a:pPr algn="ctr"/>
            <a:r>
              <a:rPr lang="es-ES" b="1" dirty="0" smtClean="0"/>
              <a:t>Nivel 3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7647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FUCIONAMIENTO FÍSICO</a:t>
            </a:r>
          </a:p>
          <a:p>
            <a:pPr algn="ctr"/>
            <a:r>
              <a:rPr lang="es-ES" b="1" dirty="0" smtClean="0"/>
              <a:t>Nivel 2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059832" y="10527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FUCIONAMIENTO SOCIAL</a:t>
            </a:r>
          </a:p>
          <a:p>
            <a:pPr algn="ctr"/>
            <a:r>
              <a:rPr lang="es-ES" b="1" dirty="0" smtClean="0"/>
              <a:t>Nivel 1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995936" y="48691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DOLOR</a:t>
            </a:r>
          </a:p>
          <a:p>
            <a:pPr algn="ctr"/>
            <a:r>
              <a:rPr lang="es-ES" b="1" dirty="0" smtClean="0"/>
              <a:t>Nivel 2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48691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LIMITACIONES DE ROL</a:t>
            </a:r>
          </a:p>
          <a:p>
            <a:pPr algn="ctr"/>
            <a:r>
              <a:rPr lang="es-ES" b="1" dirty="0" smtClean="0"/>
              <a:t>Nivel 3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228184" y="46531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VITALIDAD</a:t>
            </a:r>
          </a:p>
          <a:p>
            <a:pPr algn="ctr"/>
            <a:r>
              <a:rPr lang="es-ES" b="1" dirty="0" smtClean="0"/>
              <a:t>Nivel 4</a:t>
            </a:r>
            <a:endParaRPr lang="es-ES" b="1" dirty="0"/>
          </a:p>
        </p:txBody>
      </p:sp>
      <p:sp>
        <p:nvSpPr>
          <p:cNvPr id="12" name="11 Flecha abajo"/>
          <p:cNvSpPr/>
          <p:nvPr/>
        </p:nvSpPr>
        <p:spPr>
          <a:xfrm rot="9863092">
            <a:off x="1769904" y="1815382"/>
            <a:ext cx="403554" cy="636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 rot="12452074">
            <a:off x="5992423" y="1830044"/>
            <a:ext cx="403554" cy="636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20202590">
            <a:off x="6841641" y="3842886"/>
            <a:ext cx="403554" cy="636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4788024" y="4005064"/>
            <a:ext cx="403554" cy="636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 rot="10800000">
            <a:off x="3923928" y="1916832"/>
            <a:ext cx="403554" cy="636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 rot="1800089">
            <a:off x="2615879" y="3919296"/>
            <a:ext cx="403554" cy="636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 </a:t>
            </a:r>
            <a:r>
              <a:rPr lang="es-ES" sz="7200" dirty="0" smtClean="0"/>
              <a:t>2 3 1 2 3 4 </a:t>
            </a:r>
          </a:p>
          <a:p>
            <a:pPr algn="ctr"/>
            <a:endParaRPr lang="es-ES" sz="7200" dirty="0" smtClean="0"/>
          </a:p>
          <a:p>
            <a:pPr algn="ctr"/>
            <a:endParaRPr lang="es-ES" sz="7200" dirty="0"/>
          </a:p>
          <a:p>
            <a:pPr algn="ctr"/>
            <a:r>
              <a:rPr lang="es-ES" sz="7200" dirty="0" smtClean="0"/>
              <a:t>Utilidades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4031940" y="2267614"/>
            <a:ext cx="115212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s://encrypted-tbn2.gstatic.com/images?q=tbn:ANd9GcQl6b6LT6XS7l6WqNTzWleZUAbgoTkZ4oq9t-WX2etLwGaskf8sQDNeAib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1512168" cy="17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548680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latin typeface="Franklin Gothic Book" pitchFamily="34" charset="0"/>
            </a:endParaRPr>
          </a:p>
          <a:p>
            <a:pPr algn="ctr"/>
            <a:r>
              <a:rPr lang="es-ES" sz="6000" dirty="0" smtClean="0">
                <a:latin typeface="Franklin Gothic Book" pitchFamily="34" charset="0"/>
              </a:rPr>
              <a:t>2 3 1 2 3 4</a:t>
            </a:r>
          </a:p>
          <a:p>
            <a:pPr algn="ctr"/>
            <a:endParaRPr lang="es-ES" sz="6000" dirty="0" smtClean="0">
              <a:latin typeface="Franklin Gothic Book" pitchFamily="34" charset="0"/>
            </a:endParaRPr>
          </a:p>
          <a:p>
            <a:pPr algn="ctr"/>
            <a:r>
              <a:rPr lang="es-ES" sz="5400" dirty="0" smtClean="0">
                <a:latin typeface="Franklin Gothic Book" pitchFamily="34" charset="0"/>
              </a:rPr>
              <a:t>1+FF2+LR3+DO2+SM3+VI4</a:t>
            </a:r>
          </a:p>
          <a:p>
            <a:pPr algn="ctr"/>
            <a:endParaRPr lang="es-ES" sz="96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59286"/>
            <a:ext cx="2808312" cy="51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754" y="695538"/>
            <a:ext cx="2660747" cy="46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747736" y="1052094"/>
            <a:ext cx="30963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840011" y="3344284"/>
            <a:ext cx="30243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211960" y="692696"/>
            <a:ext cx="284254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211960" y="2768220"/>
            <a:ext cx="30243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211960" y="4581128"/>
            <a:ext cx="30243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522952" y="5508586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smtClean="0">
                <a:latin typeface="Franklin Gothic Book" pitchFamily="34" charset="0"/>
              </a:rPr>
              <a:t>1+FF2+LR3+DO2+SM3+VI4</a:t>
            </a:r>
            <a:endParaRPr lang="es-ES" b="1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/>
              <a:t>Hablaremos de…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dirty="0" smtClean="0"/>
              <a:t>Introducción: calidad de vida, cómo medirla y su importancia en la evaluación y selección de medicamentos.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dirty="0" smtClean="0"/>
              <a:t>Cuestionarios para la medición de la Calidad de Vida Relacionada con la Salud (CVRS).</a:t>
            </a:r>
          </a:p>
          <a:p>
            <a:pPr lvl="1"/>
            <a:r>
              <a:rPr lang="es-ES" sz="2000" dirty="0" smtClean="0"/>
              <a:t>SF-36</a:t>
            </a:r>
          </a:p>
          <a:p>
            <a:pPr lvl="1"/>
            <a:r>
              <a:rPr lang="es-ES" sz="2000" dirty="0" smtClean="0"/>
              <a:t>EuroQol-5D</a:t>
            </a:r>
          </a:p>
          <a:p>
            <a:pPr lvl="1">
              <a:buNone/>
            </a:pPr>
            <a:endParaRPr lang="es-ES" sz="2000" dirty="0" smtClean="0"/>
          </a:p>
          <a:p>
            <a:r>
              <a:rPr lang="es-ES" sz="2000" dirty="0" smtClean="0"/>
              <a:t>Obtención de AVAC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dirty="0" smtClean="0"/>
              <a:t>Casos prácticos</a:t>
            </a:r>
          </a:p>
          <a:p>
            <a:pPr marL="109728" indent="0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69269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4800" dirty="0" smtClean="0">
              <a:latin typeface="Franklin Gothic Book" pitchFamily="34" charset="0"/>
            </a:endParaRPr>
          </a:p>
          <a:p>
            <a:pPr algn="ctr"/>
            <a:r>
              <a:rPr lang="es-ES" sz="4800" dirty="0" smtClean="0">
                <a:latin typeface="Franklin Gothic Book" pitchFamily="34" charset="0"/>
              </a:rPr>
              <a:t>1-FF2-LR3-DO2-SM3-VI4</a:t>
            </a:r>
          </a:p>
          <a:p>
            <a:pPr algn="ctr"/>
            <a:endParaRPr lang="es-ES" sz="4800" dirty="0" smtClean="0">
              <a:latin typeface="Franklin Gothic Book" pitchFamily="34" charset="0"/>
            </a:endParaRPr>
          </a:p>
          <a:p>
            <a:pPr algn="ctr"/>
            <a:r>
              <a:rPr lang="es-ES" sz="4800" dirty="0" smtClean="0">
                <a:latin typeface="Franklin Gothic Book" pitchFamily="34" charset="0"/>
              </a:rPr>
              <a:t>1 </a:t>
            </a:r>
            <a:r>
              <a:rPr lang="es-ES" sz="4800" dirty="0" smtClean="0">
                <a:latin typeface="Franklin Gothic Book" pitchFamily="34" charset="0"/>
              </a:rPr>
              <a:t>- </a:t>
            </a:r>
            <a:r>
              <a:rPr lang="es-ES" sz="4800" dirty="0" smtClean="0">
                <a:latin typeface="Franklin Gothic Book" pitchFamily="34" charset="0"/>
              </a:rPr>
              <a:t>0.015 – 0.038 – 0.018 – 0.078 – </a:t>
            </a:r>
            <a:r>
              <a:rPr lang="es-ES" sz="4800" dirty="0" smtClean="0">
                <a:latin typeface="Franklin Gothic Book" pitchFamily="34" charset="0"/>
              </a:rPr>
              <a:t>0.157 </a:t>
            </a:r>
            <a:r>
              <a:rPr lang="es-ES" sz="4800" dirty="0" smtClean="0">
                <a:latin typeface="Franklin Gothic Book" pitchFamily="34" charset="0"/>
              </a:rPr>
              <a:t>=</a:t>
            </a:r>
          </a:p>
          <a:p>
            <a:pPr algn="ctr"/>
            <a:r>
              <a:rPr lang="es-ES" sz="4800" b="1" dirty="0" smtClean="0">
                <a:latin typeface="Franklin Gothic Book" pitchFamily="34" charset="0"/>
              </a:rPr>
              <a:t>0.694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pPr algn="ctr"/>
            <a:r>
              <a:rPr lang="es-ES" b="1" dirty="0" smtClean="0"/>
              <a:t>EUROQOL-5D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r>
              <a:rPr lang="es-ES" sz="2000" dirty="0" smtClean="0"/>
              <a:t>Instrumento para la medición de la CVRS.</a:t>
            </a:r>
          </a:p>
          <a:p>
            <a:r>
              <a:rPr lang="es-ES" sz="2000" dirty="0" smtClean="0"/>
              <a:t>Puede utilizarse tanto en individuos sanos como en pacientes con diferentes patologías.</a:t>
            </a:r>
          </a:p>
          <a:p>
            <a:r>
              <a:rPr lang="es-ES" sz="2000" dirty="0" smtClean="0"/>
              <a:t>El propio individuo valora su estado de salud.</a:t>
            </a:r>
          </a:p>
          <a:p>
            <a:pPr lvl="1"/>
            <a:r>
              <a:rPr lang="es-ES" sz="2000" dirty="0" smtClean="0"/>
              <a:t>Sistema descriptivo (5 dimensiones)</a:t>
            </a:r>
          </a:p>
          <a:p>
            <a:pPr lvl="1"/>
            <a:r>
              <a:rPr lang="es-ES" sz="2000" dirty="0" smtClean="0"/>
              <a:t>Escala visual analógica</a:t>
            </a:r>
          </a:p>
          <a:p>
            <a:r>
              <a:rPr lang="es-ES" sz="2000" dirty="0" smtClean="0"/>
              <a:t>Rápido y sencillo de rellenar.</a:t>
            </a:r>
          </a:p>
          <a:p>
            <a:r>
              <a:rPr lang="es-ES" sz="2000" dirty="0" smtClean="0"/>
              <a:t>Recomendado por el NICE.</a:t>
            </a:r>
          </a:p>
          <a:p>
            <a:r>
              <a:rPr lang="es-ES" sz="2000" dirty="0" smtClean="0"/>
              <a:t>Puede combinarse con datos de supervivencia para calcular los AVAC.</a:t>
            </a:r>
          </a:p>
          <a:p>
            <a:endParaRPr lang="es-ES" sz="2000" dirty="0" smtClean="0"/>
          </a:p>
          <a:p>
            <a:r>
              <a:rPr lang="es-ES" sz="2000" u="sng" dirty="0" smtClean="0"/>
              <a:t>Desventaja</a:t>
            </a:r>
            <a:r>
              <a:rPr lang="es-ES" sz="2000" dirty="0" smtClean="0"/>
              <a:t>: en muestras de la población general se ha comprobado la existencia de un efecto techo en el sistema descriptivo.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EUROQOL-5D</a:t>
            </a:r>
            <a:endParaRPr lang="es-E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79"/>
            <a:ext cx="4176464" cy="6173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220072" y="692696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u="sng" dirty="0" smtClean="0"/>
          </a:p>
          <a:p>
            <a:r>
              <a:rPr lang="es-ES" b="1" u="sng" dirty="0" smtClean="0"/>
              <a:t>Sistema descriptivo</a:t>
            </a:r>
          </a:p>
          <a:p>
            <a:r>
              <a:rPr lang="es-ES" dirty="0" smtClean="0"/>
              <a:t>5 Dimensiones</a:t>
            </a:r>
          </a:p>
          <a:p>
            <a:r>
              <a:rPr lang="es-ES" dirty="0" smtClean="0"/>
              <a:t>3 niveles de gravedad</a:t>
            </a:r>
          </a:p>
          <a:p>
            <a:endParaRPr lang="es-ES" u="sng" dirty="0" smtClean="0"/>
          </a:p>
          <a:p>
            <a:endParaRPr lang="es-ES" u="sng" dirty="0" smtClean="0"/>
          </a:p>
          <a:p>
            <a:r>
              <a:rPr lang="es-ES" u="sng" dirty="0" smtClean="0"/>
              <a:t>Codificación</a:t>
            </a:r>
            <a:r>
              <a:rPr lang="es-ES" dirty="0" smtClean="0"/>
              <a:t>:</a:t>
            </a:r>
          </a:p>
          <a:p>
            <a:r>
              <a:rPr lang="es-ES" dirty="0" smtClean="0"/>
              <a:t>1 </a:t>
            </a:r>
            <a:r>
              <a:rPr lang="es-ES" dirty="0" smtClean="0">
                <a:sym typeface="Wingdings" pitchFamily="2" charset="2"/>
              </a:rPr>
              <a:t> “no (tengo) problemas”</a:t>
            </a:r>
            <a:endParaRPr lang="es-ES" dirty="0" smtClean="0"/>
          </a:p>
          <a:p>
            <a:r>
              <a:rPr lang="es-ES" dirty="0" smtClean="0"/>
              <a:t>2 </a:t>
            </a:r>
            <a:r>
              <a:rPr lang="es-ES" dirty="0" smtClean="0">
                <a:sym typeface="Wingdings" pitchFamily="2" charset="2"/>
              </a:rPr>
              <a:t> “algunos o moderados problemas”</a:t>
            </a:r>
            <a:endParaRPr lang="es-ES" dirty="0" smtClean="0"/>
          </a:p>
          <a:p>
            <a:r>
              <a:rPr lang="es-ES" dirty="0" smtClean="0"/>
              <a:t>3 </a:t>
            </a:r>
            <a:r>
              <a:rPr lang="es-ES" dirty="0" smtClean="0">
                <a:sym typeface="Wingdings" pitchFamily="2" charset="2"/>
              </a:rPr>
              <a:t> “muchos problemas”</a:t>
            </a: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sym typeface="Wingdings" pitchFamily="2" charset="2"/>
              </a:rPr>
              <a:t>Combinación de valores de las 5 dimensiones</a:t>
            </a:r>
            <a:r>
              <a:rPr lang="es-ES" b="1" dirty="0" smtClean="0">
                <a:sym typeface="Wingdings" pitchFamily="2" charset="2"/>
              </a:rPr>
              <a:t>.</a:t>
            </a:r>
            <a:endParaRPr lang="es-ES" dirty="0" smtClean="0">
              <a:sym typeface="Wingdings" pitchFamily="2" charset="2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36096" y="5085184"/>
            <a:ext cx="3024336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número de 5 dígitos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0" y="6257836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s-ES" sz="1050" dirty="0" err="1" smtClean="0"/>
              <a:t>Herdman</a:t>
            </a:r>
            <a:r>
              <a:rPr lang="es-ES" sz="1050" dirty="0" smtClean="0"/>
              <a:t> </a:t>
            </a:r>
            <a:r>
              <a:rPr lang="es-ES" sz="1050" dirty="0" err="1" smtClean="0"/>
              <a:t>M.El</a:t>
            </a:r>
            <a:r>
              <a:rPr lang="es-ES" sz="1050" dirty="0" smtClean="0"/>
              <a:t> EuroQuol-5D: una alternativa sencilla para la medición de la calidad de vida relacionada con la salud en atención primaria. Aten Primaria 2001, 28 (6); 425-429.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1"/>
            <a:ext cx="3960440" cy="619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220072" y="112474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 smtClean="0"/>
              <a:t>Escala Visual Analógica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628" y="4625752"/>
            <a:ext cx="33483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41568" cy="1066800"/>
          </a:xfrm>
        </p:spPr>
        <p:txBody>
          <a:bodyPr>
            <a:normAutofit/>
          </a:bodyPr>
          <a:lstStyle/>
          <a:p>
            <a:pPr algn="ctr"/>
            <a:r>
              <a:rPr lang="es-ES" b="1" dirty="0" err="1" smtClean="0"/>
              <a:t>EuroQol</a:t>
            </a:r>
            <a:r>
              <a:rPr lang="es-ES" b="1" dirty="0" smtClean="0"/>
              <a:t>- 5D: Tarifación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1484784"/>
            <a:ext cx="83529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dirty="0" smtClean="0"/>
              <a:t>Se asigna el valor de 1 al estado 11111 (sin problemas de salud en ninguna dimensión).</a:t>
            </a:r>
          </a:p>
          <a:p>
            <a:pPr algn="just"/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 Si el estado es distinto al 11111, a la unidad:</a:t>
            </a:r>
          </a:p>
          <a:p>
            <a:pPr lvl="1" algn="just">
              <a:buFontTx/>
              <a:buChar char="-"/>
            </a:pPr>
            <a:r>
              <a:rPr lang="es-ES" dirty="0" smtClean="0"/>
              <a:t> se resta el valor de la constante.</a:t>
            </a:r>
          </a:p>
          <a:p>
            <a:pPr lvl="1" algn="just">
              <a:buFontTx/>
              <a:buChar char="-"/>
            </a:pPr>
            <a:r>
              <a:rPr lang="es-ES" dirty="0" smtClean="0"/>
              <a:t> si hay problemas de nivel 2 en una determinada dimensión, se resta el valor de la correspondiente a cada dimensión. Se sigue el mismo procedimiento cuando hay problemas de nivel 3, aunque multiplicando previamente el valor de la dimensión por 2.</a:t>
            </a:r>
          </a:p>
          <a:p>
            <a:pPr lvl="1" algn="just">
              <a:buFontTx/>
              <a:buChar char="-"/>
            </a:pPr>
            <a:r>
              <a:rPr lang="es-ES" dirty="0" smtClean="0"/>
              <a:t> el coeficiente que corresponde al parámetro N3 (representa la importancia dada a problemas de nivel 3 en cualquier dimensión) se resta una sola vez cuando existe al menos una dimensión con </a:t>
            </a:r>
          </a:p>
          <a:p>
            <a:pPr lvl="1" algn="just"/>
            <a:r>
              <a:rPr lang="es-ES" dirty="0" smtClean="0"/>
              <a:t>problemas de nivel 3.</a:t>
            </a:r>
          </a:p>
          <a:p>
            <a:pPr lvl="1" algn="just">
              <a:buFontTx/>
              <a:buChar char="-"/>
            </a:pPr>
            <a:endParaRPr lang="es-ES" sz="200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0" y="628091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s-ES" sz="1050" dirty="0" err="1" smtClean="0"/>
              <a:t>Herdman</a:t>
            </a:r>
            <a:r>
              <a:rPr lang="es-ES" sz="1050" dirty="0" smtClean="0"/>
              <a:t> </a:t>
            </a:r>
            <a:r>
              <a:rPr lang="es-ES" sz="1050" dirty="0" err="1" smtClean="0"/>
              <a:t>M.El</a:t>
            </a:r>
            <a:r>
              <a:rPr lang="es-ES" sz="1050" dirty="0" smtClean="0"/>
              <a:t> EuroQuol-5D: una alternativa sencilla para la medición de la calidad de vida relacionada con la salud en atención primaria. Aten Primaria 2001, 28 (6); 425-429.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s-ES" b="1" dirty="0" smtClean="0"/>
              <a:t>Caso Práctico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es-ES" sz="1800" dirty="0"/>
              <a:t>Administramos el cuestionario </a:t>
            </a:r>
            <a:r>
              <a:rPr lang="es-ES" sz="1800" dirty="0" smtClean="0"/>
              <a:t>EuroQol-5D </a:t>
            </a:r>
            <a:r>
              <a:rPr lang="es-ES" sz="1800" dirty="0"/>
              <a:t>a un paciente</a:t>
            </a:r>
            <a:r>
              <a:rPr lang="es-ES" sz="1800" dirty="0" smtClean="0"/>
              <a:t>.</a:t>
            </a:r>
          </a:p>
          <a:p>
            <a:pPr marL="109728" indent="0">
              <a:buNone/>
            </a:pPr>
            <a:endParaRPr lang="es-ES" sz="1800" dirty="0"/>
          </a:p>
          <a:p>
            <a:pPr marL="109728" indent="0">
              <a:buNone/>
            </a:pPr>
            <a:endParaRPr lang="es-ES" sz="1800" dirty="0" smtClean="0"/>
          </a:p>
          <a:p>
            <a:pPr marL="109728" indent="0">
              <a:buNone/>
            </a:pPr>
            <a:endParaRPr lang="es-ES" sz="1800" dirty="0" smtClean="0"/>
          </a:p>
          <a:p>
            <a:pPr marL="109728" indent="0">
              <a:buNone/>
            </a:pPr>
            <a:endParaRPr lang="es-ES" sz="1800" dirty="0"/>
          </a:p>
          <a:p>
            <a:pPr marL="109728" indent="0">
              <a:buNone/>
            </a:pPr>
            <a:endParaRPr lang="es-ES" sz="1800" dirty="0" smtClean="0"/>
          </a:p>
          <a:p>
            <a:pPr marL="109728" indent="0">
              <a:buNone/>
            </a:pPr>
            <a:endParaRPr lang="es-ES" sz="1800" dirty="0"/>
          </a:p>
          <a:p>
            <a:pPr marL="109728" indent="0" algn="ctr">
              <a:buNone/>
            </a:pPr>
            <a:r>
              <a:rPr lang="es-ES" b="1" dirty="0" smtClean="0"/>
              <a:t>EuroQol-5D </a:t>
            </a:r>
            <a:r>
              <a:rPr lang="es-ES" b="1" dirty="0" smtClean="0">
                <a:sym typeface="Wingdings" panose="05000000000000000000" pitchFamily="2" charset="2"/>
              </a:rPr>
              <a:t> </a:t>
            </a:r>
            <a:r>
              <a:rPr lang="es-ES" dirty="0">
                <a:sym typeface="Wingdings" pitchFamily="2" charset="2"/>
              </a:rPr>
              <a:t>13112</a:t>
            </a:r>
          </a:p>
          <a:p>
            <a:pPr marL="109728" indent="0">
              <a:buNone/>
            </a:pPr>
            <a:endParaRPr lang="es-ES" dirty="0"/>
          </a:p>
        </p:txBody>
      </p:sp>
      <p:pic>
        <p:nvPicPr>
          <p:cNvPr id="4" name="Picture 2" descr="P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2020011" cy="11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532" y="692696"/>
            <a:ext cx="8568952" cy="4897190"/>
          </a:xfrm>
        </p:spPr>
        <p:txBody>
          <a:bodyPr/>
          <a:lstStyle/>
          <a:p>
            <a:pPr marL="109728" indent="0" algn="ctr">
              <a:buNone/>
            </a:pPr>
            <a:r>
              <a:rPr lang="es-ES" sz="8800" dirty="0" smtClean="0">
                <a:sym typeface="Wingdings" pitchFamily="2" charset="2"/>
              </a:rPr>
              <a:t>1 3 1 1 2</a:t>
            </a:r>
            <a:endParaRPr lang="es-ES" sz="8800" dirty="0"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es-ES" sz="1400" dirty="0" smtClean="0"/>
              <a:t>Movilidad – Cuidado personal – Actividades cotidianas – Dolor – Ansiedad/depresión</a:t>
            </a:r>
          </a:p>
          <a:p>
            <a:pPr marL="109728" indent="0">
              <a:buNone/>
            </a:pPr>
            <a:endParaRPr lang="es-ES" dirty="0"/>
          </a:p>
          <a:p>
            <a:pPr marL="109728" indent="0" algn="ctr">
              <a:buNone/>
            </a:pPr>
            <a:r>
              <a:rPr lang="es-ES" sz="1800" b="1" dirty="0" smtClean="0"/>
              <a:t>1- Constante – 2 x (</a:t>
            </a:r>
            <a:r>
              <a:rPr lang="es-ES" sz="1800" b="1" dirty="0" err="1" smtClean="0"/>
              <a:t>Coef</a:t>
            </a:r>
            <a:r>
              <a:rPr lang="es-ES" sz="1800" b="1" dirty="0" smtClean="0"/>
              <a:t>. cuidado personal) – </a:t>
            </a:r>
            <a:r>
              <a:rPr lang="es-ES" sz="1800" b="1" dirty="0" err="1" smtClean="0"/>
              <a:t>Coef</a:t>
            </a:r>
            <a:r>
              <a:rPr lang="es-ES" sz="1800" b="1" dirty="0" smtClean="0"/>
              <a:t>. Ansiedad – N3</a:t>
            </a:r>
          </a:p>
          <a:p>
            <a:pPr marL="109728" indent="0" algn="ctr">
              <a:buNone/>
            </a:pPr>
            <a:endParaRPr lang="es-ES" sz="1800" b="1" dirty="0"/>
          </a:p>
          <a:p>
            <a:pPr algn="ctr">
              <a:buNone/>
            </a:pPr>
            <a:r>
              <a:rPr lang="es-ES" sz="1800" dirty="0">
                <a:sym typeface="Wingdings" pitchFamily="2" charset="2"/>
              </a:rPr>
              <a:t>1 – 0.1502 – (2 x 0.1012) – 0.0512 – 0.2119 = </a:t>
            </a:r>
            <a:r>
              <a:rPr lang="es-ES" sz="1800" b="1" dirty="0" smtClean="0">
                <a:sym typeface="Wingdings" pitchFamily="2" charset="2"/>
              </a:rPr>
              <a:t>0.3843</a:t>
            </a:r>
            <a:endParaRPr lang="es-ES" sz="1800" b="1" dirty="0"/>
          </a:p>
          <a:p>
            <a:pPr marL="109728" indent="0" algn="ctr">
              <a:buNone/>
            </a:pPr>
            <a:endParaRPr lang="es-ES" sz="1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17034"/>
            <a:ext cx="31323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4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lenar encuenstas y participar en cuestionar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60" y="764704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52234" y="5589240"/>
            <a:ext cx="4130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/>
              <a:t>¿ AVAC ?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4603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s-ES" b="1" dirty="0" smtClean="0"/>
              <a:t>AVAC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/>
              <a:t>Tiene en cuenta:</a:t>
            </a:r>
          </a:p>
          <a:p>
            <a:pPr lvl="1" algn="just"/>
            <a:r>
              <a:rPr lang="es-ES" sz="1800" dirty="0"/>
              <a:t>Calidad de vida</a:t>
            </a:r>
          </a:p>
          <a:p>
            <a:pPr lvl="1" algn="just"/>
            <a:r>
              <a:rPr lang="es-ES" sz="1800" dirty="0"/>
              <a:t>Supervivencia (años de vida ganados)</a:t>
            </a:r>
          </a:p>
          <a:p>
            <a:pPr marL="411480" lvl="1" indent="0"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Un AVAC para un estado de salud, es el resultado de </a:t>
            </a:r>
            <a:r>
              <a:rPr lang="es-ES" sz="1800" b="1" dirty="0" smtClean="0"/>
              <a:t>multiplicar un año de vida ganado</a:t>
            </a:r>
            <a:r>
              <a:rPr lang="es-ES" sz="1800" dirty="0" smtClean="0"/>
              <a:t> (como consecuencia de un tratamiento o intervención sanitaria) </a:t>
            </a:r>
            <a:r>
              <a:rPr lang="es-ES" sz="1800" b="1" dirty="0" smtClean="0"/>
              <a:t>por la ponderación de la calidad de vida</a:t>
            </a:r>
            <a:r>
              <a:rPr lang="es-ES" sz="1800" dirty="0" smtClean="0"/>
              <a:t> asociada, evaluada como utilidad o preferencia.</a:t>
            </a:r>
          </a:p>
          <a:p>
            <a:pPr marL="109728" indent="0" algn="just">
              <a:buNone/>
            </a:pPr>
            <a:endParaRPr lang="es-ES" sz="1800" dirty="0"/>
          </a:p>
          <a:p>
            <a:pPr marL="109728" indent="0" algn="just">
              <a:buNone/>
            </a:pPr>
            <a:r>
              <a:rPr lang="es-ES" sz="1800" dirty="0" smtClean="0"/>
              <a:t>		</a:t>
            </a:r>
            <a:r>
              <a:rPr lang="es-ES" sz="1800" b="1" dirty="0" smtClean="0"/>
              <a:t>AVAC = Años X Calidad de vida</a:t>
            </a:r>
            <a:endParaRPr lang="es-ES" sz="1800" dirty="0" smtClean="0"/>
          </a:p>
          <a:p>
            <a:pPr algn="just"/>
            <a:endParaRPr lang="es-ES" sz="1800" dirty="0"/>
          </a:p>
          <a:p>
            <a:pPr algn="just"/>
            <a:r>
              <a:rPr lang="es-ES" sz="1800" dirty="0" smtClean="0"/>
              <a:t>Si se presentan diferentes utilidades acorde con los años de vida ganados, el cálculo de los AVAC, se realizará sumando la utilidad de cada periodo de tiempo.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s-ES" b="1" dirty="0" smtClean="0"/>
              <a:t>Caso práctico 1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325112"/>
          </a:xfrm>
        </p:spPr>
        <p:txBody>
          <a:bodyPr>
            <a:normAutofit/>
          </a:bodyPr>
          <a:lstStyle/>
          <a:p>
            <a:r>
              <a:rPr lang="es-ES" sz="1800" u="sng" dirty="0" smtClean="0"/>
              <a:t>Tratamiento A</a:t>
            </a:r>
            <a:r>
              <a:rPr lang="es-ES" sz="1800" dirty="0" smtClean="0"/>
              <a:t> </a:t>
            </a:r>
            <a:r>
              <a:rPr lang="es-ES" sz="1800" dirty="0" smtClean="0">
                <a:sym typeface="Wingdings" pitchFamily="2" charset="2"/>
              </a:rPr>
              <a:t> Supervivencia 5 años</a:t>
            </a:r>
          </a:p>
          <a:p>
            <a:pPr lvl="2"/>
            <a:r>
              <a:rPr lang="es-ES" sz="1800" dirty="0" smtClean="0">
                <a:solidFill>
                  <a:schemeClr val="tx1"/>
                </a:solidFill>
                <a:sym typeface="Wingdings" pitchFamily="2" charset="2"/>
              </a:rPr>
              <a:t>1º y 2º año  CV: 0.60</a:t>
            </a:r>
          </a:p>
          <a:p>
            <a:pPr lvl="2"/>
            <a:r>
              <a:rPr lang="es-ES" sz="1800" dirty="0" smtClean="0">
                <a:solidFill>
                  <a:schemeClr val="tx1"/>
                </a:solidFill>
                <a:sym typeface="Wingdings" pitchFamily="2" charset="2"/>
              </a:rPr>
              <a:t>3º y 4º año  CV: 0.45	         (2 x 0.60) + (2 x 0.45) + (1 x 0.30) = 2.4</a:t>
            </a:r>
          </a:p>
          <a:p>
            <a:pPr lvl="2"/>
            <a:r>
              <a:rPr lang="es-ES" sz="1800" dirty="0" smtClean="0">
                <a:solidFill>
                  <a:schemeClr val="tx1"/>
                </a:solidFill>
                <a:sym typeface="Wingdings" pitchFamily="2" charset="2"/>
              </a:rPr>
              <a:t>5º año  CV: 0.30</a:t>
            </a:r>
          </a:p>
          <a:p>
            <a:pPr lvl="2">
              <a:buNone/>
            </a:pPr>
            <a:endParaRPr lang="es-ES" sz="1800" dirty="0" smtClean="0">
              <a:sym typeface="Wingdings" pitchFamily="2" charset="2"/>
            </a:endParaRPr>
          </a:p>
          <a:p>
            <a:pPr lvl="1"/>
            <a:r>
              <a:rPr lang="es-ES" sz="1800" dirty="0" smtClean="0">
                <a:solidFill>
                  <a:schemeClr val="tx1"/>
                </a:solidFill>
                <a:sym typeface="Wingdings" pitchFamily="2" charset="2"/>
              </a:rPr>
              <a:t> Ajustados a calidad de vida  </a:t>
            </a:r>
            <a:r>
              <a:rPr lang="es-ES" sz="1800" b="1" dirty="0" smtClean="0">
                <a:solidFill>
                  <a:schemeClr val="tx1"/>
                </a:solidFill>
                <a:sym typeface="Wingdings" pitchFamily="2" charset="2"/>
              </a:rPr>
              <a:t>AVAC: 2.4</a:t>
            </a:r>
            <a:endParaRPr lang="es-ES" sz="18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2">
              <a:buNone/>
            </a:pPr>
            <a:endParaRPr lang="es-ES" sz="18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s-ES" sz="1800" u="sng" dirty="0" smtClean="0">
                <a:sym typeface="Wingdings" pitchFamily="2" charset="2"/>
              </a:rPr>
              <a:t>Tratamiento B</a:t>
            </a:r>
            <a:r>
              <a:rPr lang="es-ES" sz="1800" dirty="0" smtClean="0">
                <a:sym typeface="Wingdings" pitchFamily="2" charset="2"/>
              </a:rPr>
              <a:t>  Supervivencia 3 años</a:t>
            </a:r>
          </a:p>
          <a:p>
            <a:pPr lvl="2"/>
            <a:r>
              <a:rPr lang="es-ES" sz="1800" dirty="0" smtClean="0">
                <a:solidFill>
                  <a:schemeClr val="tx1"/>
                </a:solidFill>
                <a:sym typeface="Wingdings" pitchFamily="2" charset="2"/>
              </a:rPr>
              <a:t>3 años  CV: 0,85		 3 x 0.85 = 2.55</a:t>
            </a:r>
          </a:p>
          <a:p>
            <a:pPr>
              <a:buNone/>
            </a:pPr>
            <a:endParaRPr lang="es-ES" sz="1800" dirty="0" smtClean="0">
              <a:sym typeface="Wingdings" pitchFamily="2" charset="2"/>
            </a:endParaRPr>
          </a:p>
          <a:p>
            <a:pPr lvl="1"/>
            <a:r>
              <a:rPr lang="es-ES" sz="1800" dirty="0" smtClean="0">
                <a:solidFill>
                  <a:schemeClr val="tx1"/>
                </a:solidFill>
                <a:sym typeface="Wingdings" pitchFamily="2" charset="2"/>
              </a:rPr>
              <a:t>Ajustados a calidad de vida  </a:t>
            </a:r>
            <a:r>
              <a:rPr lang="es-ES" sz="1800" b="1" dirty="0" smtClean="0">
                <a:solidFill>
                  <a:schemeClr val="tx1"/>
                </a:solidFill>
                <a:sym typeface="Wingdings" pitchFamily="2" charset="2"/>
              </a:rPr>
              <a:t>AVAC: 2.55</a:t>
            </a:r>
          </a:p>
          <a:p>
            <a:pPr marL="109728" indent="0">
              <a:buNone/>
            </a:pPr>
            <a:endParaRPr lang="es-ES" dirty="0" smtClean="0">
              <a:sym typeface="Wingdings" pitchFamily="2" charset="2"/>
            </a:endParaRP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066800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	CALIDAD DE VIDA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92896"/>
            <a:ext cx="8208912" cy="33123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1800" dirty="0" smtClean="0"/>
              <a:t>Según la OMS </a:t>
            </a:r>
          </a:p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r>
              <a:rPr lang="es-ES" sz="1800" dirty="0" smtClean="0"/>
              <a:t> “</a:t>
            </a:r>
            <a:r>
              <a:rPr lang="es-ES" sz="1800" b="1" dirty="0" smtClean="0"/>
              <a:t>Percepción que un individuo tiene </a:t>
            </a:r>
            <a:r>
              <a:rPr lang="es-ES" sz="1800" dirty="0" smtClean="0"/>
              <a:t>en la existencia, en el contexto de la </a:t>
            </a:r>
            <a:r>
              <a:rPr lang="es-ES" sz="1800" b="1" dirty="0" smtClean="0"/>
              <a:t>cultura</a:t>
            </a:r>
            <a:r>
              <a:rPr lang="es-ES" sz="1800" dirty="0" smtClean="0"/>
              <a:t> y del sistema de </a:t>
            </a:r>
            <a:r>
              <a:rPr lang="es-ES" sz="1800" b="1" dirty="0" smtClean="0"/>
              <a:t>valores</a:t>
            </a:r>
            <a:r>
              <a:rPr lang="es-ES" sz="1800" dirty="0" smtClean="0"/>
              <a:t> en los que vive y en relación con sus objetivos, sus expectativas, sus normas, sus inquietudes. Se trata de un concepto muy amplio que está influido de modo complejo por la </a:t>
            </a:r>
            <a:r>
              <a:rPr lang="es-ES" sz="1800" b="1" dirty="0" smtClean="0"/>
              <a:t>salud física </a:t>
            </a:r>
            <a:r>
              <a:rPr lang="es-ES" sz="1800" dirty="0" smtClean="0"/>
              <a:t>del sujeto, su </a:t>
            </a:r>
            <a:r>
              <a:rPr lang="es-ES" sz="1800" b="1" dirty="0" smtClean="0"/>
              <a:t>estado psicológico</a:t>
            </a:r>
            <a:r>
              <a:rPr lang="es-ES" sz="1800" dirty="0" smtClean="0"/>
              <a:t>, su nivel de </a:t>
            </a:r>
            <a:r>
              <a:rPr lang="es-ES" sz="1800" b="1" dirty="0" smtClean="0"/>
              <a:t>independencia</a:t>
            </a:r>
            <a:r>
              <a:rPr lang="es-ES" sz="1800" dirty="0" smtClean="0"/>
              <a:t>, sus </a:t>
            </a:r>
            <a:r>
              <a:rPr lang="es-ES" sz="1800" b="1" dirty="0" smtClean="0"/>
              <a:t>relaciones sociales</a:t>
            </a:r>
            <a:r>
              <a:rPr lang="es-ES" sz="1800" dirty="0" smtClean="0"/>
              <a:t>, así como su relación con los elementos esenciales de su entorno”.</a:t>
            </a:r>
          </a:p>
          <a:p>
            <a:pPr algn="ctr">
              <a:buNone/>
            </a:pPr>
            <a:endParaRPr lang="es-ES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economy.blogs.ie.edu/files/2011/05/Dibujo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304256" cy="19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s-ES" b="1" dirty="0" smtClean="0"/>
              <a:t>CONCLUSIONES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/>
              <a:t>Es importante medir la CVRS para la evaluación económica de las intervenciones sanitarias.</a:t>
            </a:r>
          </a:p>
          <a:p>
            <a:pPr marL="109728" indent="0"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Existen diferentes tipos de cuestionarios para medir la calidad de vida.</a:t>
            </a:r>
          </a:p>
          <a:p>
            <a:pPr marL="109728" indent="0"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A partir de los datos obtenidos en los cuestionarios y su correspondiente tarifación se pueden obtener utilidades.</a:t>
            </a:r>
          </a:p>
          <a:p>
            <a:pPr marL="109728" indent="0"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Cada cuestionario tiene sus propias normas para la obtención de utilidades.</a:t>
            </a:r>
          </a:p>
          <a:p>
            <a:pPr algn="just"/>
            <a:endParaRPr lang="es-ES" sz="1800" dirty="0" smtClean="0"/>
          </a:p>
          <a:p>
            <a:pPr algn="just"/>
            <a:r>
              <a:rPr lang="es-ES" sz="1800" dirty="0" smtClean="0"/>
              <a:t>La combinación de utilidades y años de vida ganados </a:t>
            </a:r>
            <a:r>
              <a:rPr lang="es-ES" sz="1800" dirty="0" smtClean="0">
                <a:sym typeface="Wingdings" pitchFamily="2" charset="2"/>
              </a:rPr>
              <a:t> AVAC</a:t>
            </a:r>
            <a:endParaRPr lang="es-E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69230"/>
            <a:ext cx="8229600" cy="508688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s-ES" sz="1800" dirty="0" smtClean="0"/>
              <a:t>gemma.arrufat@ssib.es</a:t>
            </a:r>
            <a:endParaRPr lang="es-E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etrotravel.mx/sites/default/files/styles/nodo_articulos/public/gracias.jpg?itok=mt1qIW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768752" cy="43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CALIDAD DE VIDA RELACIONADA CON LA SALUD (CVRS)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176464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	- Estudiar la salud de la población y analizar la eficacia y efectividad de las intervenciones sanitarias.</a:t>
            </a:r>
          </a:p>
          <a:p>
            <a:pPr lvl="1" algn="just"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	- </a:t>
            </a:r>
            <a:r>
              <a:rPr lang="es-ES" sz="1800" u="sng" dirty="0" smtClean="0">
                <a:solidFill>
                  <a:schemeClr val="tx1"/>
                </a:solidFill>
              </a:rPr>
              <a:t>Rasgos fundamentales</a:t>
            </a:r>
            <a:r>
              <a:rPr lang="es-ES" sz="1800" dirty="0" smtClean="0">
                <a:solidFill>
                  <a:schemeClr val="tx1"/>
                </a:solidFill>
              </a:rPr>
              <a:t>:</a:t>
            </a:r>
          </a:p>
          <a:p>
            <a:pPr lvl="2" algn="just"/>
            <a:r>
              <a:rPr lang="es-ES" sz="1800" dirty="0" smtClean="0">
                <a:solidFill>
                  <a:schemeClr val="tx1"/>
                </a:solidFill>
              </a:rPr>
              <a:t>Dominio físico, psíquico y social.</a:t>
            </a:r>
          </a:p>
          <a:p>
            <a:pPr lvl="2" algn="just"/>
            <a:r>
              <a:rPr lang="es-ES" sz="1800" dirty="0" smtClean="0">
                <a:solidFill>
                  <a:schemeClr val="tx1"/>
                </a:solidFill>
              </a:rPr>
              <a:t>Carácter subjetivos  </a:t>
            </a:r>
            <a:r>
              <a:rPr lang="es-ES" sz="1800" dirty="0" smtClean="0">
                <a:solidFill>
                  <a:schemeClr val="tx1"/>
                </a:solidFill>
                <a:sym typeface="Wingdings" pitchFamily="2" charset="2"/>
              </a:rPr>
              <a:t> cuestionarios.</a:t>
            </a:r>
          </a:p>
          <a:p>
            <a:pPr lvl="2" algn="just"/>
            <a:r>
              <a:rPr lang="es-ES" sz="1800" dirty="0" smtClean="0">
                <a:solidFill>
                  <a:schemeClr val="tx1"/>
                </a:solidFill>
                <a:sym typeface="Wingdings" pitchFamily="2" charset="2"/>
              </a:rPr>
              <a:t>Conversión de las respuestas dadas a los ítems en forma de puntuaciones numéricas .</a:t>
            </a:r>
          </a:p>
          <a:p>
            <a:pPr lvl="2" algn="just"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 lvl="1"/>
            <a:r>
              <a:rPr lang="es-ES" sz="1800" b="1" u="sng" dirty="0" smtClean="0">
                <a:solidFill>
                  <a:schemeClr val="accent2">
                    <a:lumMod val="75000"/>
                  </a:schemeClr>
                </a:solidFill>
              </a:rPr>
              <a:t>Tipos de instrumentos</a:t>
            </a:r>
            <a:r>
              <a:rPr lang="es-ES" sz="1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2"/>
            <a:r>
              <a:rPr lang="es-ES" sz="1800" dirty="0" smtClean="0">
                <a:solidFill>
                  <a:schemeClr val="tx1"/>
                </a:solidFill>
              </a:rPr>
              <a:t>Genéricos </a:t>
            </a:r>
          </a:p>
          <a:p>
            <a:pPr lvl="2"/>
            <a:r>
              <a:rPr lang="es-ES" sz="1800" dirty="0" smtClean="0">
                <a:solidFill>
                  <a:schemeClr val="tx1"/>
                </a:solidFill>
              </a:rPr>
              <a:t>Específicos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4139952" y="4725144"/>
            <a:ext cx="38884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Validados, precisos y sensibles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IMPORTANCIA DE MEDIR LA CALIDAD DE VIDA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2520280"/>
          </a:xfrm>
        </p:spPr>
        <p:txBody>
          <a:bodyPr>
            <a:normAutofit/>
          </a:bodyPr>
          <a:lstStyle/>
          <a:p>
            <a:pPr algn="just"/>
            <a:r>
              <a:rPr lang="es-ES" sz="1800" b="1" dirty="0"/>
              <a:t>O</a:t>
            </a:r>
            <a:r>
              <a:rPr lang="es-ES" sz="1800" b="1" dirty="0" smtClean="0"/>
              <a:t>btener información sobre la enfermedad y su impacto en la vida del paciente</a:t>
            </a:r>
            <a:r>
              <a:rPr lang="es-ES" sz="1800" dirty="0" smtClean="0"/>
              <a:t> de una forma estandarizada, comparativa y objetiva.</a:t>
            </a:r>
          </a:p>
          <a:p>
            <a:pPr marL="109728" indent="0"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El </a:t>
            </a:r>
            <a:r>
              <a:rPr lang="es-ES" sz="1800" b="1" dirty="0" smtClean="0"/>
              <a:t>estado de salud de los pacientes no siempre se corresponde </a:t>
            </a:r>
            <a:r>
              <a:rPr lang="es-ES" sz="1800" dirty="0" smtClean="0"/>
              <a:t>con los datos que proporcionan las medidas biológicas habitualmente utilizadas para su evaluación clínica, y los índices de actividad de la enfermedad no siempre son buenos predictores de la CVRS de los pacientes (Wilson y Kaplan 1995).</a:t>
            </a:r>
            <a:endParaRPr lang="es-E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CUESTIONARIOS DE SALUD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492896"/>
            <a:ext cx="7797552" cy="187220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SF-36</a:t>
            </a:r>
          </a:p>
          <a:p>
            <a:pPr>
              <a:buNone/>
            </a:pPr>
            <a:endParaRPr lang="es-ES" sz="3600" dirty="0" smtClean="0"/>
          </a:p>
          <a:p>
            <a:r>
              <a:rPr lang="es-ES" sz="3600" dirty="0" smtClean="0"/>
              <a:t>EuroQol-5D</a:t>
            </a:r>
            <a:endParaRPr lang="es-ES" sz="3600" dirty="0"/>
          </a:p>
        </p:txBody>
      </p:sp>
      <p:pic>
        <p:nvPicPr>
          <p:cNvPr id="1028" name="Picture 4" descr="Dibujo de un icono rellenando un cuestionario para el entrenador pers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83" y="2060848"/>
            <a:ext cx="4365711" cy="28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es-ES" b="1" dirty="0" smtClean="0"/>
              <a:t>SF-36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Instrumento genérico de medición de CVRS.</a:t>
            </a:r>
          </a:p>
          <a:p>
            <a:r>
              <a:rPr lang="es-ES" sz="1800" dirty="0" smtClean="0"/>
              <a:t>Aplicable tanto a pacientes como a población sana.</a:t>
            </a:r>
          </a:p>
          <a:p>
            <a:r>
              <a:rPr lang="es-ES" sz="1800" dirty="0" smtClean="0"/>
              <a:t>36 preguntas.</a:t>
            </a:r>
          </a:p>
          <a:p>
            <a:r>
              <a:rPr lang="es-ES" sz="1800" dirty="0" smtClean="0"/>
              <a:t>8 dimensiones.</a:t>
            </a:r>
          </a:p>
          <a:p>
            <a:r>
              <a:rPr lang="es-ES" sz="1800" dirty="0" smtClean="0"/>
              <a:t>Incluye ítem de transición </a:t>
            </a:r>
            <a:r>
              <a:rPr lang="es-ES" sz="1800" dirty="0" smtClean="0">
                <a:sym typeface="Wingdings" pitchFamily="2" charset="2"/>
              </a:rPr>
              <a:t> cambio del estado de salud general respecto al año anterior.</a:t>
            </a:r>
          </a:p>
          <a:p>
            <a:r>
              <a:rPr lang="es-ES" sz="1800" dirty="0" smtClean="0">
                <a:sym typeface="Wingdings" pitchFamily="2" charset="2"/>
              </a:rPr>
              <a:t>Cálculo de dos puntuaciones resumen: “Componente resumen física” (PCS) y “Componente resumen mental” (MCS).</a:t>
            </a:r>
          </a:p>
          <a:p>
            <a:pPr>
              <a:buNone/>
            </a:pPr>
            <a:endParaRPr lang="es-E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8" y="980728"/>
            <a:ext cx="835690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5565"/>
            <a:ext cx="1647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pPr algn="ctr"/>
            <a:r>
              <a:rPr lang="es-ES" b="1" dirty="0" smtClean="0"/>
              <a:t>SF-6D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168352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/>
              <a:t>Instrumento puente entre SF-36 y AVAC.</a:t>
            </a:r>
          </a:p>
          <a:p>
            <a:pPr marL="109728" indent="0"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Redimensiona el SF-36 hasta reducirlo a un sistema descriptivo lo suficientemente manejable como para obtener valoraciones fiables de la población.</a:t>
            </a:r>
          </a:p>
          <a:p>
            <a:pPr marL="109728" indent="0"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La conversión de las respuestas dadas por un paciente al cuestionario SF-36 en estados SF-6D se efectúa siguiendo la correspondencia de la tabla que se presenta a continuación.</a:t>
            </a:r>
          </a:p>
          <a:p>
            <a:endParaRPr lang="es-E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918"/>
            <a:ext cx="9144000" cy="9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851920" y="5517232"/>
            <a:ext cx="5004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/>
              <a:t>Abellan</a:t>
            </a:r>
            <a:r>
              <a:rPr lang="es-ES" sz="1100" dirty="0" smtClean="0"/>
              <a:t> </a:t>
            </a:r>
            <a:r>
              <a:rPr lang="es-ES" sz="1100" dirty="0" err="1" smtClean="0"/>
              <a:t>Perpiñan</a:t>
            </a:r>
            <a:r>
              <a:rPr lang="es-ES" sz="1100" dirty="0" smtClean="0"/>
              <a:t> JM. Utilidades SF-6D para España. Guía de uso. 2012/8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1298</TotalTime>
  <Words>1156</Words>
  <Application>Microsoft Office PowerPoint</Application>
  <PresentationFormat>Presentación en pantalla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Urbano</vt:lpstr>
      <vt:lpstr>¿CÓMO TRANSFORMAR LA INFORMACIÓN OBTENIDA EN LOS CUESTIONARIOS DE CALIDAD DE VIDA EN AVAC?</vt:lpstr>
      <vt:lpstr>Presentación de PowerPoint</vt:lpstr>
      <vt:lpstr> CALIDAD DE VIDA</vt:lpstr>
      <vt:lpstr>CALIDAD DE VIDA RELACIONADA CON LA SALUD (CVRS)</vt:lpstr>
      <vt:lpstr>IMPORTANCIA DE MEDIR LA CALIDAD DE VIDA</vt:lpstr>
      <vt:lpstr>CUESTIONARIOS DE SALUD</vt:lpstr>
      <vt:lpstr>SF-36</vt:lpstr>
      <vt:lpstr>Presentación de PowerPoint</vt:lpstr>
      <vt:lpstr>SF-6D</vt:lpstr>
      <vt:lpstr>SF-6D</vt:lpstr>
      <vt:lpstr>Presentación de PowerPoint</vt:lpstr>
      <vt:lpstr>UTILIDAD DEL ESTADO DE SALUD</vt:lpstr>
      <vt:lpstr>Presentación de PowerPoint</vt:lpstr>
      <vt:lpstr>Presentación de PowerPoint</vt:lpstr>
      <vt:lpstr>Caso Práctico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EUROQOL-5D</vt:lpstr>
      <vt:lpstr>EUROQOL-5D</vt:lpstr>
      <vt:lpstr>Presentación de PowerPoint</vt:lpstr>
      <vt:lpstr>EuroQol- 5D: Tarifación</vt:lpstr>
      <vt:lpstr>Caso Práctico</vt:lpstr>
      <vt:lpstr>Presentación de PowerPoint</vt:lpstr>
      <vt:lpstr>Presentación de PowerPoint</vt:lpstr>
      <vt:lpstr>AVAC</vt:lpstr>
      <vt:lpstr>Caso práctico 1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TRANSFORMAR LA INFORMACIÓN OBTENIDA EN LOS CUESTIONARIOS DE CALIDAD DE VIDA EN AVACs?</dc:title>
  <dc:creator>Usuario</dc:creator>
  <cp:lastModifiedBy>Maria Isabel Coll Mulet</cp:lastModifiedBy>
  <cp:revision>107</cp:revision>
  <dcterms:created xsi:type="dcterms:W3CDTF">2014-05-15T19:27:35Z</dcterms:created>
  <dcterms:modified xsi:type="dcterms:W3CDTF">2014-05-21T12:48:31Z</dcterms:modified>
</cp:coreProperties>
</file>