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308" r:id="rId3"/>
    <p:sldId id="309" r:id="rId4"/>
    <p:sldId id="310" r:id="rId5"/>
    <p:sldId id="273" r:id="rId6"/>
    <p:sldId id="266" r:id="rId7"/>
    <p:sldId id="278" r:id="rId8"/>
    <p:sldId id="261" r:id="rId9"/>
    <p:sldId id="265" r:id="rId10"/>
    <p:sldId id="267" r:id="rId11"/>
    <p:sldId id="262" r:id="rId12"/>
    <p:sldId id="279" r:id="rId13"/>
    <p:sldId id="280" r:id="rId14"/>
    <p:sldId id="289" r:id="rId15"/>
    <p:sldId id="277" r:id="rId16"/>
    <p:sldId id="268" r:id="rId17"/>
    <p:sldId id="291" r:id="rId18"/>
    <p:sldId id="281" r:id="rId19"/>
    <p:sldId id="269" r:id="rId20"/>
    <p:sldId id="274" r:id="rId21"/>
    <p:sldId id="275" r:id="rId22"/>
    <p:sldId id="271" r:id="rId23"/>
    <p:sldId id="283" r:id="rId24"/>
    <p:sldId id="284" r:id="rId25"/>
    <p:sldId id="272" r:id="rId26"/>
    <p:sldId id="290" r:id="rId27"/>
    <p:sldId id="285" r:id="rId28"/>
    <p:sldId id="286" r:id="rId29"/>
    <p:sldId id="287" r:id="rId30"/>
    <p:sldId id="288" r:id="rId31"/>
    <p:sldId id="306" r:id="rId32"/>
    <p:sldId id="314" r:id="rId33"/>
    <p:sldId id="323" r:id="rId34"/>
    <p:sldId id="292" r:id="rId35"/>
    <p:sldId id="293" r:id="rId36"/>
    <p:sldId id="294" r:id="rId37"/>
    <p:sldId id="307" r:id="rId38"/>
    <p:sldId id="295" r:id="rId39"/>
    <p:sldId id="313" r:id="rId40"/>
    <p:sldId id="301" r:id="rId41"/>
    <p:sldId id="304" r:id="rId42"/>
    <p:sldId id="305" r:id="rId43"/>
    <p:sldId id="321" r:id="rId44"/>
    <p:sldId id="302" r:id="rId45"/>
    <p:sldId id="303" r:id="rId46"/>
    <p:sldId id="322" r:id="rId47"/>
    <p:sldId id="311" r:id="rId48"/>
    <p:sldId id="315" r:id="rId49"/>
    <p:sldId id="316" r:id="rId50"/>
    <p:sldId id="317" r:id="rId51"/>
    <p:sldId id="318" r:id="rId52"/>
    <p:sldId id="320" r:id="rId53"/>
    <p:sldId id="312" r:id="rId54"/>
  </p:sldIdLst>
  <p:sldSz cx="9144000" cy="6858000" type="screen4x3"/>
  <p:notesSz cx="6794500" cy="9906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527" autoAdjust="0"/>
  </p:normalViewPr>
  <p:slideViewPr>
    <p:cSldViewPr>
      <p:cViewPr varScale="1">
        <p:scale>
          <a:sx n="70" d="100"/>
          <a:sy n="70" d="100"/>
        </p:scale>
        <p:origin x="-5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14637002341920372"/>
          <c:y val="0.37118644067796636"/>
          <c:w val="0.45199063231850117"/>
          <c:h val="0.25932203389830527"/>
        </c:manualLayout>
      </c:layout>
      <c:pie3DChart>
        <c:varyColors val="1"/>
        <c:ser>
          <c:idx val="0"/>
          <c:order val="0"/>
          <c:tx>
            <c:strRef>
              <c:f>Sheet1!$A$2</c:f>
              <c:strCache>
                <c:ptCount val="1"/>
                <c:pt idx="0">
                  <c:v>Pacientes</c:v>
                </c:pt>
              </c:strCache>
            </c:strRef>
          </c:tx>
          <c:spPr>
            <a:solidFill>
              <a:schemeClr val="accent1"/>
            </a:solidFill>
            <a:ln w="13592">
              <a:solidFill>
                <a:schemeClr val="tx1"/>
              </a:solidFill>
              <a:prstDash val="solid"/>
            </a:ln>
          </c:spPr>
          <c:dPt>
            <c:idx val="0"/>
            <c:bubble3D val="0"/>
          </c:dPt>
          <c:dPt>
            <c:idx val="1"/>
            <c:bubble3D val="0"/>
            <c:spPr>
              <a:solidFill>
                <a:srgbClr val="339966"/>
              </a:solidFill>
              <a:ln w="13592">
                <a:solidFill>
                  <a:schemeClr val="tx1"/>
                </a:solidFill>
                <a:prstDash val="solid"/>
              </a:ln>
            </c:spPr>
          </c:dPt>
          <c:dPt>
            <c:idx val="2"/>
            <c:bubble3D val="0"/>
            <c:spPr>
              <a:solidFill>
                <a:srgbClr val="FFFFFF"/>
              </a:solidFill>
              <a:ln w="13592">
                <a:solidFill>
                  <a:schemeClr val="tx1"/>
                </a:solidFill>
                <a:prstDash val="solid"/>
              </a:ln>
            </c:spPr>
          </c:dPt>
          <c:dLbls>
            <c:numFmt formatCode="0%" sourceLinked="0"/>
            <c:spPr>
              <a:noFill/>
              <a:ln w="27186">
                <a:noFill/>
              </a:ln>
            </c:spPr>
            <c:txPr>
              <a:bodyPr/>
              <a:lstStyle/>
              <a:p>
                <a:pPr>
                  <a:defRPr sz="2301" b="1" i="0" u="none" strike="noStrike" baseline="0">
                    <a:solidFill>
                      <a:schemeClr val="tx1"/>
                    </a:solidFill>
                    <a:latin typeface="Arial"/>
                    <a:ea typeface="Arial"/>
                    <a:cs typeface="Arial"/>
                  </a:defRPr>
                </a:pPr>
                <a:endParaRPr lang="es-ES"/>
              </a:p>
            </c:txPr>
            <c:showLegendKey val="0"/>
            <c:showVal val="0"/>
            <c:showCatName val="0"/>
            <c:showSerName val="0"/>
            <c:showPercent val="1"/>
            <c:showBubbleSize val="0"/>
            <c:showLeaderLines val="1"/>
          </c:dLbls>
          <c:cat>
            <c:strRef>
              <c:f>Sheet1!$B$1:$D$1</c:f>
              <c:strCache>
                <c:ptCount val="3"/>
                <c:pt idx="0">
                  <c:v>TTR&gt;65%</c:v>
                </c:pt>
                <c:pt idx="1">
                  <c:v>TTR&lt;65 % INR&lt;2</c:v>
                </c:pt>
                <c:pt idx="2">
                  <c:v>TTR&lt;65%INR&gt;3</c:v>
                </c:pt>
              </c:strCache>
            </c:strRef>
          </c:cat>
          <c:val>
            <c:numRef>
              <c:f>Sheet1!$B$2:$D$2</c:f>
              <c:numCache>
                <c:formatCode>General</c:formatCode>
                <c:ptCount val="3"/>
                <c:pt idx="0">
                  <c:v>1201</c:v>
                </c:pt>
                <c:pt idx="1">
                  <c:v>239</c:v>
                </c:pt>
                <c:pt idx="2">
                  <c:v>246</c:v>
                </c:pt>
              </c:numCache>
            </c:numRef>
          </c:val>
        </c:ser>
        <c:ser>
          <c:idx val="1"/>
          <c:order val="1"/>
          <c:tx>
            <c:strRef>
              <c:f>Sheet1!$A$3</c:f>
              <c:strCache>
                <c:ptCount val="1"/>
              </c:strCache>
            </c:strRef>
          </c:tx>
          <c:spPr>
            <a:solidFill>
              <a:schemeClr val="accent2"/>
            </a:solidFill>
            <a:ln w="13592">
              <a:solidFill>
                <a:schemeClr val="tx1"/>
              </a:solidFill>
              <a:prstDash val="solid"/>
            </a:ln>
          </c:spPr>
          <c:dPt>
            <c:idx val="0"/>
            <c:bubble3D val="0"/>
            <c:spPr>
              <a:solidFill>
                <a:schemeClr val="accent1"/>
              </a:solidFill>
              <a:ln w="13592">
                <a:solidFill>
                  <a:schemeClr val="tx1"/>
                </a:solidFill>
                <a:prstDash val="solid"/>
              </a:ln>
            </c:spPr>
          </c:dPt>
          <c:dPt>
            <c:idx val="1"/>
            <c:bubble3D val="0"/>
          </c:dPt>
          <c:dPt>
            <c:idx val="2"/>
            <c:bubble3D val="0"/>
            <c:spPr>
              <a:solidFill>
                <a:schemeClr val="hlink"/>
              </a:solidFill>
              <a:ln w="13592">
                <a:solidFill>
                  <a:schemeClr val="tx1"/>
                </a:solidFill>
                <a:prstDash val="solid"/>
              </a:ln>
            </c:spPr>
          </c:dPt>
          <c:dLbls>
            <c:numFmt formatCode="0%" sourceLinked="0"/>
            <c:spPr>
              <a:noFill/>
              <a:ln w="27186">
                <a:noFill/>
              </a:ln>
            </c:spPr>
            <c:txPr>
              <a:bodyPr/>
              <a:lstStyle/>
              <a:p>
                <a:pPr>
                  <a:defRPr sz="1873" b="1" i="0" u="none" strike="noStrike" baseline="0">
                    <a:solidFill>
                      <a:schemeClr val="tx1"/>
                    </a:solidFill>
                    <a:latin typeface="Arial"/>
                    <a:ea typeface="Arial"/>
                    <a:cs typeface="Arial"/>
                  </a:defRPr>
                </a:pPr>
                <a:endParaRPr lang="es-ES"/>
              </a:p>
            </c:txPr>
            <c:showLegendKey val="0"/>
            <c:showVal val="0"/>
            <c:showCatName val="0"/>
            <c:showSerName val="0"/>
            <c:showPercent val="1"/>
            <c:showBubbleSize val="0"/>
            <c:showLeaderLines val="1"/>
          </c:dLbls>
          <c:cat>
            <c:strRef>
              <c:f>Sheet1!$B$1:$D$1</c:f>
              <c:strCache>
                <c:ptCount val="3"/>
                <c:pt idx="0">
                  <c:v>TTR&gt;65%</c:v>
                </c:pt>
                <c:pt idx="1">
                  <c:v>TTR&lt;65 % INR&lt;2</c:v>
                </c:pt>
                <c:pt idx="2">
                  <c:v>TTR&lt;65%INR&gt;3</c:v>
                </c:pt>
              </c:strCache>
            </c:strRef>
          </c:cat>
          <c:val>
            <c:numRef>
              <c:f>Sheet1!$B$3:$D$3</c:f>
              <c:numCache>
                <c:formatCode>General</c:formatCode>
                <c:ptCount val="3"/>
              </c:numCache>
            </c:numRef>
          </c:val>
        </c:ser>
        <c:ser>
          <c:idx val="2"/>
          <c:order val="2"/>
          <c:tx>
            <c:strRef>
              <c:f>Sheet1!$A$4</c:f>
              <c:strCache>
                <c:ptCount val="1"/>
              </c:strCache>
            </c:strRef>
          </c:tx>
          <c:spPr>
            <a:solidFill>
              <a:schemeClr val="hlink"/>
            </a:solidFill>
            <a:ln w="13592">
              <a:solidFill>
                <a:schemeClr val="tx1"/>
              </a:solidFill>
              <a:prstDash val="solid"/>
            </a:ln>
          </c:spPr>
          <c:dPt>
            <c:idx val="0"/>
            <c:bubble3D val="0"/>
            <c:spPr>
              <a:solidFill>
                <a:schemeClr val="accent1"/>
              </a:solidFill>
              <a:ln w="13592">
                <a:solidFill>
                  <a:schemeClr val="tx1"/>
                </a:solidFill>
                <a:prstDash val="solid"/>
              </a:ln>
            </c:spPr>
          </c:dPt>
          <c:dPt>
            <c:idx val="1"/>
            <c:bubble3D val="0"/>
            <c:spPr>
              <a:solidFill>
                <a:schemeClr val="accent2"/>
              </a:solidFill>
              <a:ln w="13592">
                <a:solidFill>
                  <a:schemeClr val="tx1"/>
                </a:solidFill>
                <a:prstDash val="solid"/>
              </a:ln>
            </c:spPr>
          </c:dPt>
          <c:dPt>
            <c:idx val="2"/>
            <c:bubble3D val="0"/>
          </c:dPt>
          <c:dLbls>
            <c:numFmt formatCode="0%" sourceLinked="0"/>
            <c:spPr>
              <a:noFill/>
              <a:ln w="27186">
                <a:noFill/>
              </a:ln>
            </c:spPr>
            <c:txPr>
              <a:bodyPr/>
              <a:lstStyle/>
              <a:p>
                <a:pPr>
                  <a:defRPr sz="1873" b="1" i="0" u="none" strike="noStrike" baseline="0">
                    <a:solidFill>
                      <a:schemeClr val="tx1"/>
                    </a:solidFill>
                    <a:latin typeface="Arial"/>
                    <a:ea typeface="Arial"/>
                    <a:cs typeface="Arial"/>
                  </a:defRPr>
                </a:pPr>
                <a:endParaRPr lang="es-ES"/>
              </a:p>
            </c:txPr>
            <c:showLegendKey val="0"/>
            <c:showVal val="0"/>
            <c:showCatName val="0"/>
            <c:showSerName val="0"/>
            <c:showPercent val="1"/>
            <c:showBubbleSize val="0"/>
            <c:showLeaderLines val="1"/>
          </c:dLbls>
          <c:cat>
            <c:strRef>
              <c:f>Sheet1!$B$1:$D$1</c:f>
              <c:strCache>
                <c:ptCount val="3"/>
                <c:pt idx="0">
                  <c:v>TTR&gt;65%</c:v>
                </c:pt>
                <c:pt idx="1">
                  <c:v>TTR&lt;65 % INR&lt;2</c:v>
                </c:pt>
                <c:pt idx="2">
                  <c:v>TTR&lt;65%INR&gt;3</c:v>
                </c:pt>
              </c:strCache>
            </c:strRef>
          </c:cat>
          <c:val>
            <c:numRef>
              <c:f>Sheet1!$B$4:$D$4</c:f>
              <c:numCache>
                <c:formatCode>General</c:formatCode>
                <c:ptCount val="3"/>
              </c:numCache>
            </c:numRef>
          </c:val>
        </c:ser>
        <c:dLbls>
          <c:showLegendKey val="0"/>
          <c:showVal val="0"/>
          <c:showCatName val="0"/>
          <c:showSerName val="0"/>
          <c:showPercent val="0"/>
          <c:showBubbleSize val="0"/>
          <c:showLeaderLines val="1"/>
        </c:dLbls>
      </c:pie3DChart>
      <c:spPr>
        <a:noFill/>
        <a:ln w="25392">
          <a:noFill/>
        </a:ln>
      </c:spPr>
    </c:plotArea>
    <c:legend>
      <c:legendPos val="r"/>
      <c:layout>
        <c:manualLayout>
          <c:xMode val="edge"/>
          <c:yMode val="edge"/>
          <c:x val="0.74355971128608933"/>
          <c:y val="0.41694906904965329"/>
          <c:w val="0.25175645231846022"/>
          <c:h val="0.16440683184396671"/>
        </c:manualLayout>
      </c:layout>
      <c:overlay val="0"/>
      <c:spPr>
        <a:solidFill>
          <a:schemeClr val="bg1"/>
        </a:solidFill>
        <a:ln w="3399">
          <a:solidFill>
            <a:schemeClr val="tx1"/>
          </a:solidFill>
          <a:prstDash val="solid"/>
        </a:ln>
      </c:spPr>
      <c:txPr>
        <a:bodyPr/>
        <a:lstStyle/>
        <a:p>
          <a:pPr>
            <a:defRPr sz="1723" b="1" i="0" u="none" strike="noStrike" baseline="0">
              <a:solidFill>
                <a:schemeClr val="tx1"/>
              </a:solidFill>
              <a:latin typeface="Arial"/>
              <a:ea typeface="Arial"/>
              <a:cs typeface="Arial"/>
            </a:defRPr>
          </a:pPr>
          <a:endParaRPr lang="es-ES"/>
        </a:p>
      </c:txPr>
    </c:legend>
    <c:plotVisOnly val="1"/>
    <c:dispBlanksAs val="zero"/>
    <c:showDLblsOverMax val="0"/>
  </c:chart>
  <c:spPr>
    <a:noFill/>
    <a:ln>
      <a:noFill/>
    </a:ln>
  </c:spPr>
  <c:txPr>
    <a:bodyPr/>
    <a:lstStyle/>
    <a:p>
      <a:pPr>
        <a:defRPr sz="1873" b="1" i="0" u="none" strike="noStrike" baseline="0">
          <a:solidFill>
            <a:schemeClr val="tx1"/>
          </a:solidFill>
          <a:latin typeface="Arial"/>
          <a:ea typeface="Arial"/>
          <a:cs typeface="Arial"/>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62FA6-72FC-4673-A948-6E8BDC1767E5}" type="doc">
      <dgm:prSet loTypeId="urn:microsoft.com/office/officeart/2005/8/layout/cycle8" loCatId="cycle" qsTypeId="urn:microsoft.com/office/officeart/2005/8/quickstyle/simple1" qsCatId="simple" csTypeId="urn:microsoft.com/office/officeart/2005/8/colors/accent1_1" csCatId="accent1" phldr="1"/>
      <dgm:spPr/>
    </dgm:pt>
    <dgm:pt modelId="{A2FE2058-8654-4F92-B57F-6BF3478E87ED}">
      <dgm:prSet phldrT="[Texto]" custT="1"/>
      <dgm:spPr/>
      <dgm:t>
        <a:bodyPr/>
        <a:lstStyle/>
        <a:p>
          <a:pPr algn="l"/>
          <a:r>
            <a:rPr lang="es-ES" sz="2000" b="1" dirty="0" smtClean="0"/>
            <a:t>COSTES INTANGIBLES</a:t>
          </a:r>
        </a:p>
        <a:p>
          <a:pPr algn="l"/>
          <a:r>
            <a:rPr lang="es-ES" sz="1800" dirty="0" smtClean="0"/>
            <a:t>Pérdida de bienestar</a:t>
          </a:r>
        </a:p>
        <a:p>
          <a:pPr algn="l"/>
          <a:r>
            <a:rPr lang="es-ES" sz="1800" dirty="0" smtClean="0"/>
            <a:t>Difícil expresar en €</a:t>
          </a:r>
        </a:p>
        <a:p>
          <a:pPr algn="l"/>
          <a:r>
            <a:rPr lang="es-ES" sz="1800" dirty="0" smtClean="0"/>
            <a:t>Impacto medido en estudios de calidad vida</a:t>
          </a:r>
          <a:endParaRPr lang="es-ES" sz="1800" dirty="0"/>
        </a:p>
      </dgm:t>
    </dgm:pt>
    <dgm:pt modelId="{4ACC6137-2708-4D13-A6DD-BDE2FBBE91A5}" type="parTrans" cxnId="{58FBE6BC-2316-42BD-863B-DD082F7BE768}">
      <dgm:prSet/>
      <dgm:spPr/>
      <dgm:t>
        <a:bodyPr/>
        <a:lstStyle/>
        <a:p>
          <a:endParaRPr lang="es-ES"/>
        </a:p>
      </dgm:t>
    </dgm:pt>
    <dgm:pt modelId="{8E542376-37DC-4CAD-9612-933585FB3D4E}" type="sibTrans" cxnId="{58FBE6BC-2316-42BD-863B-DD082F7BE768}">
      <dgm:prSet/>
      <dgm:spPr/>
      <dgm:t>
        <a:bodyPr/>
        <a:lstStyle/>
        <a:p>
          <a:endParaRPr lang="es-ES"/>
        </a:p>
      </dgm:t>
    </dgm:pt>
    <dgm:pt modelId="{6F2BC29B-2F6E-4DED-A870-45355723E228}">
      <dgm:prSet phldrT="[Texto]" custT="1"/>
      <dgm:spPr/>
      <dgm:t>
        <a:bodyPr/>
        <a:lstStyle/>
        <a:p>
          <a:r>
            <a:rPr lang="es-ES" sz="2000" b="1" dirty="0" smtClean="0"/>
            <a:t>COSTES INDIRECTOS</a:t>
          </a:r>
        </a:p>
        <a:p>
          <a:r>
            <a:rPr lang="es-ES" sz="1800" dirty="0" smtClean="0"/>
            <a:t>De morbilidad</a:t>
          </a:r>
        </a:p>
        <a:p>
          <a:r>
            <a:rPr lang="es-ES" sz="1800" dirty="0" smtClean="0"/>
            <a:t>De mortalidad</a:t>
          </a:r>
          <a:endParaRPr lang="es-ES" sz="1800" dirty="0"/>
        </a:p>
      </dgm:t>
    </dgm:pt>
    <dgm:pt modelId="{C94EDCC1-D782-4912-B299-30ABF8E29F08}" type="parTrans" cxnId="{8F45BB8E-5070-4D83-A1EB-685673A66E8A}">
      <dgm:prSet/>
      <dgm:spPr/>
      <dgm:t>
        <a:bodyPr/>
        <a:lstStyle/>
        <a:p>
          <a:endParaRPr lang="es-ES"/>
        </a:p>
      </dgm:t>
    </dgm:pt>
    <dgm:pt modelId="{ABB2D089-E8E6-49D2-AD78-4A4762E7BA76}" type="sibTrans" cxnId="{8F45BB8E-5070-4D83-A1EB-685673A66E8A}">
      <dgm:prSet/>
      <dgm:spPr/>
      <dgm:t>
        <a:bodyPr/>
        <a:lstStyle/>
        <a:p>
          <a:endParaRPr lang="es-ES"/>
        </a:p>
      </dgm:t>
    </dgm:pt>
    <dgm:pt modelId="{89D9FCED-DB05-4893-BF61-8E1373A7FE17}">
      <dgm:prSet phldrT="[Texto]" custT="1"/>
      <dgm:spPr/>
      <dgm:t>
        <a:bodyPr/>
        <a:lstStyle/>
        <a:p>
          <a:pPr algn="ctr"/>
          <a:r>
            <a:rPr lang="es-ES" sz="2000" b="1" dirty="0" smtClean="0"/>
            <a:t>COSTES DIRECTOS</a:t>
          </a:r>
        </a:p>
        <a:p>
          <a:pPr algn="l"/>
          <a:r>
            <a:rPr lang="es-ES" sz="1800" b="0" dirty="0" smtClean="0"/>
            <a:t>Médicos o sanitarios</a:t>
          </a:r>
        </a:p>
        <a:p>
          <a:pPr algn="l"/>
          <a:r>
            <a:rPr lang="es-ES" sz="1800" b="0" dirty="0" smtClean="0"/>
            <a:t>Otros</a:t>
          </a:r>
        </a:p>
      </dgm:t>
    </dgm:pt>
    <dgm:pt modelId="{5DD58A89-C097-4334-864B-292014EDDCA5}" type="parTrans" cxnId="{E4B0A4C7-6059-41A9-AC5A-6E7A982C5304}">
      <dgm:prSet/>
      <dgm:spPr/>
      <dgm:t>
        <a:bodyPr/>
        <a:lstStyle/>
        <a:p>
          <a:endParaRPr lang="es-ES"/>
        </a:p>
      </dgm:t>
    </dgm:pt>
    <dgm:pt modelId="{F00F3780-3FF6-4392-AABF-C13ABE642150}" type="sibTrans" cxnId="{E4B0A4C7-6059-41A9-AC5A-6E7A982C5304}">
      <dgm:prSet/>
      <dgm:spPr/>
      <dgm:t>
        <a:bodyPr/>
        <a:lstStyle/>
        <a:p>
          <a:endParaRPr lang="es-ES"/>
        </a:p>
      </dgm:t>
    </dgm:pt>
    <dgm:pt modelId="{C0B5CAC1-09A2-49D3-A906-DACA5EE77935}" type="pres">
      <dgm:prSet presAssocID="{E5B62FA6-72FC-4673-A948-6E8BDC1767E5}" presName="compositeShape" presStyleCnt="0">
        <dgm:presLayoutVars>
          <dgm:chMax val="7"/>
          <dgm:dir/>
          <dgm:resizeHandles val="exact"/>
        </dgm:presLayoutVars>
      </dgm:prSet>
      <dgm:spPr/>
    </dgm:pt>
    <dgm:pt modelId="{0FE3637B-E359-4C37-B3C7-35AD4805A2D7}" type="pres">
      <dgm:prSet presAssocID="{E5B62FA6-72FC-4673-A948-6E8BDC1767E5}" presName="wedge1" presStyleLbl="node1" presStyleIdx="0" presStyleCnt="3" custLinFactNeighborX="-3246" custLinFactNeighborY="1163"/>
      <dgm:spPr/>
      <dgm:t>
        <a:bodyPr/>
        <a:lstStyle/>
        <a:p>
          <a:endParaRPr lang="es-ES"/>
        </a:p>
      </dgm:t>
    </dgm:pt>
    <dgm:pt modelId="{D1F15F4D-8D85-4C1A-9E58-95733897B42B}" type="pres">
      <dgm:prSet presAssocID="{E5B62FA6-72FC-4673-A948-6E8BDC1767E5}" presName="dummy1a" presStyleCnt="0"/>
      <dgm:spPr/>
    </dgm:pt>
    <dgm:pt modelId="{4E6A8C41-D4CB-44E4-B8D5-0F6354E3C16E}" type="pres">
      <dgm:prSet presAssocID="{E5B62FA6-72FC-4673-A948-6E8BDC1767E5}" presName="dummy1b" presStyleCnt="0"/>
      <dgm:spPr/>
    </dgm:pt>
    <dgm:pt modelId="{141F0CEB-5BD3-401A-8EBE-96E768B18A76}" type="pres">
      <dgm:prSet presAssocID="{E5B62FA6-72FC-4673-A948-6E8BDC1767E5}" presName="wedge1Tx" presStyleLbl="node1" presStyleIdx="0" presStyleCnt="3">
        <dgm:presLayoutVars>
          <dgm:chMax val="0"/>
          <dgm:chPref val="0"/>
          <dgm:bulletEnabled val="1"/>
        </dgm:presLayoutVars>
      </dgm:prSet>
      <dgm:spPr/>
      <dgm:t>
        <a:bodyPr/>
        <a:lstStyle/>
        <a:p>
          <a:endParaRPr lang="es-ES"/>
        </a:p>
      </dgm:t>
    </dgm:pt>
    <dgm:pt modelId="{7E83A674-4232-4042-A867-FD817135ED40}" type="pres">
      <dgm:prSet presAssocID="{E5B62FA6-72FC-4673-A948-6E8BDC1767E5}" presName="wedge2" presStyleLbl="node1" presStyleIdx="1" presStyleCnt="3" custLinFactNeighborX="-1187" custLinFactNeighborY="-1137"/>
      <dgm:spPr/>
      <dgm:t>
        <a:bodyPr/>
        <a:lstStyle/>
        <a:p>
          <a:endParaRPr lang="es-ES"/>
        </a:p>
      </dgm:t>
    </dgm:pt>
    <dgm:pt modelId="{897F856F-F94B-4227-B897-4522E41A0771}" type="pres">
      <dgm:prSet presAssocID="{E5B62FA6-72FC-4673-A948-6E8BDC1767E5}" presName="dummy2a" presStyleCnt="0"/>
      <dgm:spPr/>
    </dgm:pt>
    <dgm:pt modelId="{43FE8E5B-AE4A-4234-8E12-170815B84351}" type="pres">
      <dgm:prSet presAssocID="{E5B62FA6-72FC-4673-A948-6E8BDC1767E5}" presName="dummy2b" presStyleCnt="0"/>
      <dgm:spPr/>
    </dgm:pt>
    <dgm:pt modelId="{DD27213D-C0F8-49C7-BC73-605069414D64}" type="pres">
      <dgm:prSet presAssocID="{E5B62FA6-72FC-4673-A948-6E8BDC1767E5}" presName="wedge2Tx" presStyleLbl="node1" presStyleIdx="1" presStyleCnt="3">
        <dgm:presLayoutVars>
          <dgm:chMax val="0"/>
          <dgm:chPref val="0"/>
          <dgm:bulletEnabled val="1"/>
        </dgm:presLayoutVars>
      </dgm:prSet>
      <dgm:spPr/>
      <dgm:t>
        <a:bodyPr/>
        <a:lstStyle/>
        <a:p>
          <a:endParaRPr lang="es-ES"/>
        </a:p>
      </dgm:t>
    </dgm:pt>
    <dgm:pt modelId="{B6A5A4FB-C5C9-438B-A4A3-7051FA4C46CC}" type="pres">
      <dgm:prSet presAssocID="{E5B62FA6-72FC-4673-A948-6E8BDC1767E5}" presName="wedge3" presStyleLbl="node1" presStyleIdx="2" presStyleCnt="3"/>
      <dgm:spPr/>
      <dgm:t>
        <a:bodyPr/>
        <a:lstStyle/>
        <a:p>
          <a:endParaRPr lang="es-ES"/>
        </a:p>
      </dgm:t>
    </dgm:pt>
    <dgm:pt modelId="{4C54AAD6-FE9B-4742-905C-A3456E8810B1}" type="pres">
      <dgm:prSet presAssocID="{E5B62FA6-72FC-4673-A948-6E8BDC1767E5}" presName="dummy3a" presStyleCnt="0"/>
      <dgm:spPr/>
    </dgm:pt>
    <dgm:pt modelId="{B7B3BEE5-F2F7-446F-BF4E-83A47BDA4904}" type="pres">
      <dgm:prSet presAssocID="{E5B62FA6-72FC-4673-A948-6E8BDC1767E5}" presName="dummy3b" presStyleCnt="0"/>
      <dgm:spPr/>
    </dgm:pt>
    <dgm:pt modelId="{BC2C1576-3FDF-4497-9FB6-8BD3D552842B}" type="pres">
      <dgm:prSet presAssocID="{E5B62FA6-72FC-4673-A948-6E8BDC1767E5}" presName="wedge3Tx" presStyleLbl="node1" presStyleIdx="2" presStyleCnt="3">
        <dgm:presLayoutVars>
          <dgm:chMax val="0"/>
          <dgm:chPref val="0"/>
          <dgm:bulletEnabled val="1"/>
        </dgm:presLayoutVars>
      </dgm:prSet>
      <dgm:spPr/>
      <dgm:t>
        <a:bodyPr/>
        <a:lstStyle/>
        <a:p>
          <a:endParaRPr lang="es-ES"/>
        </a:p>
      </dgm:t>
    </dgm:pt>
    <dgm:pt modelId="{B892CD82-C8D8-49BB-908C-62DD460CD90D}" type="pres">
      <dgm:prSet presAssocID="{8E542376-37DC-4CAD-9612-933585FB3D4E}" presName="arrowWedge1" presStyleLbl="fgSibTrans2D1" presStyleIdx="0" presStyleCnt="3"/>
      <dgm:spPr/>
    </dgm:pt>
    <dgm:pt modelId="{9CC7D10D-1942-4971-A0F0-6275F54B2E96}" type="pres">
      <dgm:prSet presAssocID="{ABB2D089-E8E6-49D2-AD78-4A4762E7BA76}" presName="arrowWedge2" presStyleLbl="fgSibTrans2D1" presStyleIdx="1" presStyleCnt="3"/>
      <dgm:spPr/>
    </dgm:pt>
    <dgm:pt modelId="{E8ECD303-C939-457A-BCA3-4E2AEA7AD9ED}" type="pres">
      <dgm:prSet presAssocID="{F00F3780-3FF6-4392-AABF-C13ABE642150}" presName="arrowWedge3" presStyleLbl="fgSibTrans2D1" presStyleIdx="2" presStyleCnt="3"/>
      <dgm:spPr/>
    </dgm:pt>
  </dgm:ptLst>
  <dgm:cxnLst>
    <dgm:cxn modelId="{597E101A-B473-46BF-BC48-4676A07A0E5E}" type="presOf" srcId="{E5B62FA6-72FC-4673-A948-6E8BDC1767E5}" destId="{C0B5CAC1-09A2-49D3-A906-DACA5EE77935}" srcOrd="0" destOrd="0" presId="urn:microsoft.com/office/officeart/2005/8/layout/cycle8"/>
    <dgm:cxn modelId="{59BB616F-F164-4B38-9F45-9A7E7CEF02EA}" type="presOf" srcId="{A2FE2058-8654-4F92-B57F-6BF3478E87ED}" destId="{141F0CEB-5BD3-401A-8EBE-96E768B18A76}" srcOrd="1" destOrd="0" presId="urn:microsoft.com/office/officeart/2005/8/layout/cycle8"/>
    <dgm:cxn modelId="{96D8B67B-6F65-4034-9EAF-63B93AACEBD5}" type="presOf" srcId="{89D9FCED-DB05-4893-BF61-8E1373A7FE17}" destId="{B6A5A4FB-C5C9-438B-A4A3-7051FA4C46CC}" srcOrd="0" destOrd="0" presId="urn:microsoft.com/office/officeart/2005/8/layout/cycle8"/>
    <dgm:cxn modelId="{F9F4A9D9-4652-406B-9311-20EA0CE4E22D}" type="presOf" srcId="{6F2BC29B-2F6E-4DED-A870-45355723E228}" destId="{7E83A674-4232-4042-A867-FD817135ED40}" srcOrd="0" destOrd="0" presId="urn:microsoft.com/office/officeart/2005/8/layout/cycle8"/>
    <dgm:cxn modelId="{8F45BB8E-5070-4D83-A1EB-685673A66E8A}" srcId="{E5B62FA6-72FC-4673-A948-6E8BDC1767E5}" destId="{6F2BC29B-2F6E-4DED-A870-45355723E228}" srcOrd="1" destOrd="0" parTransId="{C94EDCC1-D782-4912-B299-30ABF8E29F08}" sibTransId="{ABB2D089-E8E6-49D2-AD78-4A4762E7BA76}"/>
    <dgm:cxn modelId="{472D55CC-58F0-485A-9E76-87374A6E811B}" type="presOf" srcId="{89D9FCED-DB05-4893-BF61-8E1373A7FE17}" destId="{BC2C1576-3FDF-4497-9FB6-8BD3D552842B}" srcOrd="1" destOrd="0" presId="urn:microsoft.com/office/officeart/2005/8/layout/cycle8"/>
    <dgm:cxn modelId="{58FBE6BC-2316-42BD-863B-DD082F7BE768}" srcId="{E5B62FA6-72FC-4673-A948-6E8BDC1767E5}" destId="{A2FE2058-8654-4F92-B57F-6BF3478E87ED}" srcOrd="0" destOrd="0" parTransId="{4ACC6137-2708-4D13-A6DD-BDE2FBBE91A5}" sibTransId="{8E542376-37DC-4CAD-9612-933585FB3D4E}"/>
    <dgm:cxn modelId="{A730E0ED-9871-4DE1-82C1-0A08296F344E}" type="presOf" srcId="{6F2BC29B-2F6E-4DED-A870-45355723E228}" destId="{DD27213D-C0F8-49C7-BC73-605069414D64}" srcOrd="1" destOrd="0" presId="urn:microsoft.com/office/officeart/2005/8/layout/cycle8"/>
    <dgm:cxn modelId="{717225A4-2E2D-429C-ACE3-8914EF81304C}" type="presOf" srcId="{A2FE2058-8654-4F92-B57F-6BF3478E87ED}" destId="{0FE3637B-E359-4C37-B3C7-35AD4805A2D7}" srcOrd="0" destOrd="0" presId="urn:microsoft.com/office/officeart/2005/8/layout/cycle8"/>
    <dgm:cxn modelId="{E4B0A4C7-6059-41A9-AC5A-6E7A982C5304}" srcId="{E5B62FA6-72FC-4673-A948-6E8BDC1767E5}" destId="{89D9FCED-DB05-4893-BF61-8E1373A7FE17}" srcOrd="2" destOrd="0" parTransId="{5DD58A89-C097-4334-864B-292014EDDCA5}" sibTransId="{F00F3780-3FF6-4392-AABF-C13ABE642150}"/>
    <dgm:cxn modelId="{B3574422-30CA-4A4D-B284-C1E720C777CC}" type="presParOf" srcId="{C0B5CAC1-09A2-49D3-A906-DACA5EE77935}" destId="{0FE3637B-E359-4C37-B3C7-35AD4805A2D7}" srcOrd="0" destOrd="0" presId="urn:microsoft.com/office/officeart/2005/8/layout/cycle8"/>
    <dgm:cxn modelId="{9C6E0F72-591A-4CF2-B5A1-74EE830E567D}" type="presParOf" srcId="{C0B5CAC1-09A2-49D3-A906-DACA5EE77935}" destId="{D1F15F4D-8D85-4C1A-9E58-95733897B42B}" srcOrd="1" destOrd="0" presId="urn:microsoft.com/office/officeart/2005/8/layout/cycle8"/>
    <dgm:cxn modelId="{62A8ECCC-2DDA-45D4-9DEB-95FDD1ED8DC4}" type="presParOf" srcId="{C0B5CAC1-09A2-49D3-A906-DACA5EE77935}" destId="{4E6A8C41-D4CB-44E4-B8D5-0F6354E3C16E}" srcOrd="2" destOrd="0" presId="urn:microsoft.com/office/officeart/2005/8/layout/cycle8"/>
    <dgm:cxn modelId="{72CAC993-7016-487C-959D-A521B8CF6455}" type="presParOf" srcId="{C0B5CAC1-09A2-49D3-A906-DACA5EE77935}" destId="{141F0CEB-5BD3-401A-8EBE-96E768B18A76}" srcOrd="3" destOrd="0" presId="urn:microsoft.com/office/officeart/2005/8/layout/cycle8"/>
    <dgm:cxn modelId="{D9559D44-886E-456B-8D4B-C1D2BCF01A9B}" type="presParOf" srcId="{C0B5CAC1-09A2-49D3-A906-DACA5EE77935}" destId="{7E83A674-4232-4042-A867-FD817135ED40}" srcOrd="4" destOrd="0" presId="urn:microsoft.com/office/officeart/2005/8/layout/cycle8"/>
    <dgm:cxn modelId="{92F77D01-A92B-40ED-BD49-F0EFFED0F235}" type="presParOf" srcId="{C0B5CAC1-09A2-49D3-A906-DACA5EE77935}" destId="{897F856F-F94B-4227-B897-4522E41A0771}" srcOrd="5" destOrd="0" presId="urn:microsoft.com/office/officeart/2005/8/layout/cycle8"/>
    <dgm:cxn modelId="{92BF7ECC-FA28-444B-988A-641D4ACB90E8}" type="presParOf" srcId="{C0B5CAC1-09A2-49D3-A906-DACA5EE77935}" destId="{43FE8E5B-AE4A-4234-8E12-170815B84351}" srcOrd="6" destOrd="0" presId="urn:microsoft.com/office/officeart/2005/8/layout/cycle8"/>
    <dgm:cxn modelId="{0F5C8AC1-F5C0-4139-8D6B-E37DEC68E5A1}" type="presParOf" srcId="{C0B5CAC1-09A2-49D3-A906-DACA5EE77935}" destId="{DD27213D-C0F8-49C7-BC73-605069414D64}" srcOrd="7" destOrd="0" presId="urn:microsoft.com/office/officeart/2005/8/layout/cycle8"/>
    <dgm:cxn modelId="{85015D71-E046-426A-A06E-C7AED64449D0}" type="presParOf" srcId="{C0B5CAC1-09A2-49D3-A906-DACA5EE77935}" destId="{B6A5A4FB-C5C9-438B-A4A3-7051FA4C46CC}" srcOrd="8" destOrd="0" presId="urn:microsoft.com/office/officeart/2005/8/layout/cycle8"/>
    <dgm:cxn modelId="{6872AAD4-5EA0-42F7-AF94-B00B79E2DF14}" type="presParOf" srcId="{C0B5CAC1-09A2-49D3-A906-DACA5EE77935}" destId="{4C54AAD6-FE9B-4742-905C-A3456E8810B1}" srcOrd="9" destOrd="0" presId="urn:microsoft.com/office/officeart/2005/8/layout/cycle8"/>
    <dgm:cxn modelId="{A62D596A-C058-468F-A84C-ED113600342F}" type="presParOf" srcId="{C0B5CAC1-09A2-49D3-A906-DACA5EE77935}" destId="{B7B3BEE5-F2F7-446F-BF4E-83A47BDA4904}" srcOrd="10" destOrd="0" presId="urn:microsoft.com/office/officeart/2005/8/layout/cycle8"/>
    <dgm:cxn modelId="{CBA01BC9-A8B0-4BA5-AD93-58E89A4A1929}" type="presParOf" srcId="{C0B5CAC1-09A2-49D3-A906-DACA5EE77935}" destId="{BC2C1576-3FDF-4497-9FB6-8BD3D552842B}" srcOrd="11" destOrd="0" presId="urn:microsoft.com/office/officeart/2005/8/layout/cycle8"/>
    <dgm:cxn modelId="{B1F43375-2572-44FD-AAB8-1E3218AFCAD8}" type="presParOf" srcId="{C0B5CAC1-09A2-49D3-A906-DACA5EE77935}" destId="{B892CD82-C8D8-49BB-908C-62DD460CD90D}" srcOrd="12" destOrd="0" presId="urn:microsoft.com/office/officeart/2005/8/layout/cycle8"/>
    <dgm:cxn modelId="{527B69DA-0BA7-4DC2-B78D-AECC28A4CE93}" type="presParOf" srcId="{C0B5CAC1-09A2-49D3-A906-DACA5EE77935}" destId="{9CC7D10D-1942-4971-A0F0-6275F54B2E96}" srcOrd="13" destOrd="0" presId="urn:microsoft.com/office/officeart/2005/8/layout/cycle8"/>
    <dgm:cxn modelId="{1ACB764F-F59E-4E17-8F71-A1F49168437B}" type="presParOf" srcId="{C0B5CAC1-09A2-49D3-A906-DACA5EE77935}" destId="{E8ECD303-C939-457A-BCA3-4E2AEA7AD9ED}"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3637B-E359-4C37-B3C7-35AD4805A2D7}">
      <dsp:nvSpPr>
        <dsp:cNvPr id="0" name=""/>
        <dsp:cNvSpPr/>
      </dsp:nvSpPr>
      <dsp:spPr>
        <a:xfrm>
          <a:off x="1331654" y="504046"/>
          <a:ext cx="5662749" cy="5662749"/>
        </a:xfrm>
        <a:prstGeom prst="pie">
          <a:avLst>
            <a:gd name="adj1" fmla="val 16200000"/>
            <a:gd name="adj2" fmla="val 180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ES" sz="2000" b="1" kern="1200" dirty="0" smtClean="0"/>
            <a:t>COSTES INTANGIBLES</a:t>
          </a:r>
        </a:p>
        <a:p>
          <a:pPr lvl="0" algn="l" defTabSz="889000">
            <a:lnSpc>
              <a:spcPct val="90000"/>
            </a:lnSpc>
            <a:spcBef>
              <a:spcPct val="0"/>
            </a:spcBef>
            <a:spcAft>
              <a:spcPct val="35000"/>
            </a:spcAft>
          </a:pPr>
          <a:r>
            <a:rPr lang="es-ES" sz="1800" kern="1200" dirty="0" smtClean="0"/>
            <a:t>Pérdida de bienestar</a:t>
          </a:r>
        </a:p>
        <a:p>
          <a:pPr lvl="0" algn="l" defTabSz="889000">
            <a:lnSpc>
              <a:spcPct val="90000"/>
            </a:lnSpc>
            <a:spcBef>
              <a:spcPct val="0"/>
            </a:spcBef>
            <a:spcAft>
              <a:spcPct val="35000"/>
            </a:spcAft>
          </a:pPr>
          <a:r>
            <a:rPr lang="es-ES" sz="1800" kern="1200" dirty="0" smtClean="0"/>
            <a:t>Difícil expresar en €</a:t>
          </a:r>
        </a:p>
        <a:p>
          <a:pPr lvl="0" algn="l" defTabSz="889000">
            <a:lnSpc>
              <a:spcPct val="90000"/>
            </a:lnSpc>
            <a:spcBef>
              <a:spcPct val="0"/>
            </a:spcBef>
            <a:spcAft>
              <a:spcPct val="35000"/>
            </a:spcAft>
          </a:pPr>
          <a:r>
            <a:rPr lang="es-ES" sz="1800" kern="1200" dirty="0" smtClean="0"/>
            <a:t>Impacto medido en estudios de calidad vida</a:t>
          </a:r>
          <a:endParaRPr lang="es-ES" sz="1800" kern="1200" dirty="0"/>
        </a:p>
      </dsp:txBody>
      <dsp:txXfrm>
        <a:off x="4316057" y="1704010"/>
        <a:ext cx="2022410" cy="1685342"/>
      </dsp:txXfrm>
    </dsp:sp>
    <dsp:sp modelId="{7E83A674-4232-4042-A867-FD817135ED40}">
      <dsp:nvSpPr>
        <dsp:cNvPr id="0" name=""/>
        <dsp:cNvSpPr/>
      </dsp:nvSpPr>
      <dsp:spPr>
        <a:xfrm>
          <a:off x="1331624" y="576044"/>
          <a:ext cx="5662749" cy="5662749"/>
        </a:xfrm>
        <a:prstGeom prst="pie">
          <a:avLst>
            <a:gd name="adj1" fmla="val 1800000"/>
            <a:gd name="adj2" fmla="val 900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dirty="0" smtClean="0"/>
            <a:t>COSTES INDIRECTOS</a:t>
          </a:r>
        </a:p>
        <a:p>
          <a:pPr lvl="0" algn="ctr" defTabSz="889000">
            <a:lnSpc>
              <a:spcPct val="90000"/>
            </a:lnSpc>
            <a:spcBef>
              <a:spcPct val="0"/>
            </a:spcBef>
            <a:spcAft>
              <a:spcPct val="35000"/>
            </a:spcAft>
          </a:pPr>
          <a:r>
            <a:rPr lang="es-ES" sz="1800" kern="1200" dirty="0" smtClean="0"/>
            <a:t>De morbilidad</a:t>
          </a:r>
        </a:p>
        <a:p>
          <a:pPr lvl="0" algn="ctr" defTabSz="889000">
            <a:lnSpc>
              <a:spcPct val="90000"/>
            </a:lnSpc>
            <a:spcBef>
              <a:spcPct val="0"/>
            </a:spcBef>
            <a:spcAft>
              <a:spcPct val="35000"/>
            </a:spcAft>
          </a:pPr>
          <a:r>
            <a:rPr lang="es-ES" sz="1800" kern="1200" dirty="0" smtClean="0"/>
            <a:t>De mortalidad</a:t>
          </a:r>
          <a:endParaRPr lang="es-ES" sz="1800" kern="1200" dirty="0"/>
        </a:p>
      </dsp:txBody>
      <dsp:txXfrm>
        <a:off x="2679898" y="4250090"/>
        <a:ext cx="3033615" cy="1483100"/>
      </dsp:txXfrm>
    </dsp:sp>
    <dsp:sp modelId="{B6A5A4FB-C5C9-438B-A4A3-7051FA4C46CC}">
      <dsp:nvSpPr>
        <dsp:cNvPr id="0" name=""/>
        <dsp:cNvSpPr/>
      </dsp:nvSpPr>
      <dsp:spPr>
        <a:xfrm>
          <a:off x="1282215" y="438188"/>
          <a:ext cx="5662749" cy="5662749"/>
        </a:xfrm>
        <a:prstGeom prst="pie">
          <a:avLst>
            <a:gd name="adj1" fmla="val 9000000"/>
            <a:gd name="adj2" fmla="val 1620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b="1" kern="1200" dirty="0" smtClean="0"/>
            <a:t>COSTES DIRECTOS</a:t>
          </a:r>
        </a:p>
        <a:p>
          <a:pPr lvl="0" algn="l" defTabSz="889000">
            <a:lnSpc>
              <a:spcPct val="90000"/>
            </a:lnSpc>
            <a:spcBef>
              <a:spcPct val="0"/>
            </a:spcBef>
            <a:spcAft>
              <a:spcPct val="35000"/>
            </a:spcAft>
          </a:pPr>
          <a:r>
            <a:rPr lang="es-ES" sz="1800" b="0" kern="1200" dirty="0" smtClean="0"/>
            <a:t>Médicos o sanitarios</a:t>
          </a:r>
        </a:p>
        <a:p>
          <a:pPr lvl="0" algn="l" defTabSz="889000">
            <a:lnSpc>
              <a:spcPct val="90000"/>
            </a:lnSpc>
            <a:spcBef>
              <a:spcPct val="0"/>
            </a:spcBef>
            <a:spcAft>
              <a:spcPct val="35000"/>
            </a:spcAft>
          </a:pPr>
          <a:r>
            <a:rPr lang="es-ES" sz="1800" b="0" kern="1200" dirty="0" smtClean="0"/>
            <a:t>Otros</a:t>
          </a:r>
        </a:p>
      </dsp:txBody>
      <dsp:txXfrm>
        <a:off x="1938150" y="1638152"/>
        <a:ext cx="2022410" cy="1685342"/>
      </dsp:txXfrm>
    </dsp:sp>
    <dsp:sp modelId="{B892CD82-C8D8-49BB-908C-62DD460CD90D}">
      <dsp:nvSpPr>
        <dsp:cNvPr id="0" name=""/>
        <dsp:cNvSpPr/>
      </dsp:nvSpPr>
      <dsp:spPr>
        <a:xfrm>
          <a:off x="981570" y="153495"/>
          <a:ext cx="6363851" cy="636385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C7D10D-1942-4971-A0F0-6275F54B2E96}">
      <dsp:nvSpPr>
        <dsp:cNvPr id="0" name=""/>
        <dsp:cNvSpPr/>
      </dsp:nvSpPr>
      <dsp:spPr>
        <a:xfrm>
          <a:off x="981073" y="225135"/>
          <a:ext cx="6363851" cy="636385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ECD303-C939-457A-BCA3-4E2AEA7AD9ED}">
      <dsp:nvSpPr>
        <dsp:cNvPr id="0" name=""/>
        <dsp:cNvSpPr/>
      </dsp:nvSpPr>
      <dsp:spPr>
        <a:xfrm>
          <a:off x="931197" y="87637"/>
          <a:ext cx="6363851" cy="636385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83B602B5-FAF0-473F-90C5-A5FFA11A04C9}" type="datetimeFigureOut">
              <a:rPr lang="es-ES" smtClean="0"/>
              <a:t>30/09/2015</a:t>
            </a:fld>
            <a:endParaRPr lang="es-ES"/>
          </a:p>
        </p:txBody>
      </p:sp>
      <p:sp>
        <p:nvSpPr>
          <p:cNvPr id="4" name="3 Marcador de pie de página"/>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5BB306A4-CD56-4AEC-86C9-A227531488FC}" type="slidenum">
              <a:rPr lang="es-ES" smtClean="0"/>
              <a:t>‹Nº›</a:t>
            </a:fld>
            <a:endParaRPr lang="es-ES"/>
          </a:p>
        </p:txBody>
      </p:sp>
    </p:spTree>
    <p:extLst>
      <p:ext uri="{BB962C8B-B14F-4D97-AF65-F5344CB8AC3E}">
        <p14:creationId xmlns:p14="http://schemas.microsoft.com/office/powerpoint/2010/main" val="628270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59164895-BD9D-4FE9-9BA3-AB315D73388B}" type="datetimeFigureOut">
              <a:rPr lang="es-ES" smtClean="0"/>
              <a:t>30/09/2015</a:t>
            </a:fld>
            <a:endParaRPr lang="es-ES"/>
          </a:p>
        </p:txBody>
      </p:sp>
      <p:sp>
        <p:nvSpPr>
          <p:cNvPr id="4" name="3 Marcador de imagen de diapositiva"/>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934FF464-9B58-4E1E-9AF0-3574577D6CA6}" type="slidenum">
              <a:rPr lang="es-ES" smtClean="0"/>
              <a:t>‹Nº›</a:t>
            </a:fld>
            <a:endParaRPr lang="es-ES"/>
          </a:p>
        </p:txBody>
      </p:sp>
    </p:spTree>
    <p:extLst>
      <p:ext uri="{BB962C8B-B14F-4D97-AF65-F5344CB8AC3E}">
        <p14:creationId xmlns:p14="http://schemas.microsoft.com/office/powerpoint/2010/main" val="114947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69B2223-5579-49E0-ADE9-96998E3A9E16}" type="slidenum">
              <a:rPr lang="es-ES_tradnl" altLang="es-ES" smtClean="0">
                <a:latin typeface="Times New Roman" pitchFamily="18" charset="0"/>
              </a:rPr>
              <a:pPr eaLnBrk="1" fontAlgn="base" hangingPunct="1">
                <a:spcBef>
                  <a:spcPct val="0"/>
                </a:spcBef>
                <a:spcAft>
                  <a:spcPct val="0"/>
                </a:spcAft>
              </a:pPr>
              <a:t>9</a:t>
            </a:fld>
            <a:endParaRPr lang="es-ES_tradnl" altLang="es-ES" smtClean="0">
              <a:latin typeface="Times New Roman" pitchFamily="18"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smtClean="0">
                <a:latin typeface="Times New Roman" pitchFamily="18" charset="0"/>
              </a:rPr>
              <a:t>Coste del fármaco en general PVL+ (4-7%IVA). Considerar condiciones de negociación pero generalmente como un análisis de sensibilidad porque en general suelen ir cambiando.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34FF464-9B58-4E1E-9AF0-3574577D6CA6}" type="slidenum">
              <a:rPr lang="es-ES" smtClean="0"/>
              <a:t>33</a:t>
            </a:fld>
            <a:endParaRPr lang="es-ES"/>
          </a:p>
        </p:txBody>
      </p:sp>
    </p:spTree>
    <p:extLst>
      <p:ext uri="{BB962C8B-B14F-4D97-AF65-F5344CB8AC3E}">
        <p14:creationId xmlns:p14="http://schemas.microsoft.com/office/powerpoint/2010/main" val="369798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2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633413" algn="l"/>
                <a:tab pos="1268413" algn="l"/>
                <a:tab pos="1903413" algn="l"/>
                <a:tab pos="2538413" algn="l"/>
              </a:tabLst>
            </a:pPr>
            <a:fld id="{F6870103-D54E-4DEC-83B7-F1FF77035150}" type="slidenum">
              <a:rPr lang="es-ES" altLang="es-ES" smtClean="0">
                <a:solidFill>
                  <a:srgbClr val="000000"/>
                </a:solidFill>
                <a:latin typeface="Times New Roman" pitchFamily="18" charset="0"/>
                <a:ea typeface="Arial Unicode MS" pitchFamily="34" charset="-128"/>
                <a:cs typeface="Arial Unicode MS" pitchFamily="34" charset="-128"/>
              </a:rPr>
              <a:pPr fontAlgn="base">
                <a:spcBef>
                  <a:spcPct val="0"/>
                </a:spcBef>
                <a:spcAft>
                  <a:spcPct val="0"/>
                </a:spcAft>
                <a:tabLst>
                  <a:tab pos="633413" algn="l"/>
                  <a:tab pos="1268413" algn="l"/>
                  <a:tab pos="1903413" algn="l"/>
                  <a:tab pos="2538413" algn="l"/>
                </a:tabLst>
              </a:pPr>
              <a:t>39</a:t>
            </a:fld>
            <a:endParaRPr lang="es-ES" altLang="es-ES" smtClean="0">
              <a:solidFill>
                <a:srgbClr val="000000"/>
              </a:solidFill>
              <a:latin typeface="Times New Roman" pitchFamily="18" charset="0"/>
              <a:ea typeface="Arial Unicode MS" pitchFamily="34" charset="-128"/>
              <a:cs typeface="Arial Unicode MS" pitchFamily="34" charset="-128"/>
            </a:endParaRPr>
          </a:p>
        </p:txBody>
      </p:sp>
      <p:sp>
        <p:nvSpPr>
          <p:cNvPr id="60419" name="Rectangle 1"/>
          <p:cNvSpPr>
            <a:spLocks noGrp="1" noRot="1" noChangeAspect="1" noChangeArrowheads="1" noTextEdit="1"/>
          </p:cNvSpPr>
          <p:nvPr>
            <p:ph type="sldImg"/>
          </p:nvPr>
        </p:nvSpPr>
        <p:spPr bwMode="auto">
          <a:xfrm>
            <a:off x="922338" y="754063"/>
            <a:ext cx="4930775" cy="3698875"/>
          </a:xfrm>
          <a:solidFill>
            <a:srgbClr val="FFFFFF"/>
          </a:solidFill>
          <a:ln>
            <a:solidFill>
              <a:srgbClr val="000000"/>
            </a:solidFill>
            <a:miter lim="800000"/>
            <a:headEnd/>
            <a:tailEnd/>
          </a:ln>
        </p:spPr>
      </p:sp>
      <p:sp>
        <p:nvSpPr>
          <p:cNvPr id="60420" name="Rectangle 2"/>
          <p:cNvSpPr>
            <a:spLocks noGrp="1" noChangeArrowheads="1"/>
          </p:cNvSpPr>
          <p:nvPr>
            <p:ph type="body" idx="1"/>
          </p:nvPr>
        </p:nvSpPr>
        <p:spPr bwMode="auto">
          <a:xfrm>
            <a:off x="679451" y="4705350"/>
            <a:ext cx="5421313" cy="4443413"/>
          </a:xfrm>
          <a:noFill/>
        </p:spPr>
        <p:txBody>
          <a:bodyPr wrap="none" numCol="1" anchor="ctr" anchorCtr="0" compatLnSpc="1">
            <a:prstTxWarp prst="textNoShape">
              <a:avLst/>
            </a:prstTxWarp>
          </a:bodyPr>
          <a:lstStyle/>
          <a:p>
            <a:pPr eaLnBrk="1" hangingPunct="1">
              <a:spcBef>
                <a:spcPct val="0"/>
              </a:spcBef>
            </a:pPr>
            <a:endParaRPr lang="es-ES" altLang="es-E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4" name="3 Marcador de número de diapositiva"/>
          <p:cNvSpPr>
            <a:spLocks noGrp="1"/>
          </p:cNvSpPr>
          <p:nvPr>
            <p:ph type="sldNum" sz="quarter" idx="5"/>
          </p:nvPr>
        </p:nvSpPr>
        <p:spPr/>
        <p:txBody>
          <a:bodyPr/>
          <a:lstStyle/>
          <a:p>
            <a:pPr>
              <a:defRPr/>
            </a:pPr>
            <a:fld id="{8CAC915D-91EA-45CE-AD9F-F25E22FCE3C0}" type="slidenum">
              <a:rPr lang="es-ES" smtClean="0"/>
              <a:pPr>
                <a:defRPr/>
              </a:pPr>
              <a:t>48</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p>
        </p:txBody>
      </p:sp>
      <p:sp>
        <p:nvSpPr>
          <p:cNvPr id="4" name="3 Marcador de número de diapositiva"/>
          <p:cNvSpPr>
            <a:spLocks noGrp="1"/>
          </p:cNvSpPr>
          <p:nvPr>
            <p:ph type="sldNum" sz="quarter" idx="5"/>
          </p:nvPr>
        </p:nvSpPr>
        <p:spPr/>
        <p:txBody>
          <a:bodyPr/>
          <a:lstStyle/>
          <a:p>
            <a:pPr>
              <a:defRPr/>
            </a:pPr>
            <a:fld id="{BDD549FB-96C8-46D0-8FED-B981CD07A323}" type="slidenum">
              <a:rPr lang="es-ES" smtClean="0"/>
              <a:pPr>
                <a:defRPr/>
              </a:pPr>
              <a:t>52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01B074E-3A14-427B-9DD0-1FD76BC4C4E5}" type="datetimeFigureOut">
              <a:rPr lang="es-ES" smtClean="0"/>
              <a:t>30/09/2015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01B074E-3A14-427B-9DD0-1FD76BC4C4E5}" type="datetimeFigureOut">
              <a:rPr lang="es-ES" smtClean="0"/>
              <a:t>30/09/2015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01B074E-3A14-427B-9DD0-1FD76BC4C4E5}" type="datetimeFigureOut">
              <a:rPr lang="es-ES" smtClean="0"/>
              <a:t>30/09/2015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57200" y="6245225"/>
            <a:ext cx="2133600" cy="476250"/>
          </a:xfrm>
        </p:spPr>
        <p:txBody>
          <a:bodyPr/>
          <a:lstStyle>
            <a:lvl1pPr>
              <a:defRPr/>
            </a:lvl1pPr>
          </a:lstStyle>
          <a:p>
            <a:pPr>
              <a:defRPr/>
            </a:pPr>
            <a:endParaRPr lang="es-ES"/>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ES"/>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pPr>
              <a:defRPr/>
            </a:pPr>
            <a:fld id="{9BA15108-4766-4B30-BD4C-A557E37153C6}" type="slidenum">
              <a:rPr lang="es-ES"/>
              <a:pPr>
                <a:defRPr/>
              </a:pPr>
              <a:t>‹Nº›</a:t>
            </a:fld>
            <a:endParaRPr lang="es-ES"/>
          </a:p>
        </p:txBody>
      </p:sp>
    </p:spTree>
    <p:extLst>
      <p:ext uri="{BB962C8B-B14F-4D97-AF65-F5344CB8AC3E}">
        <p14:creationId xmlns:p14="http://schemas.microsoft.com/office/powerpoint/2010/main" val="214498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01B074E-3A14-427B-9DD0-1FD76BC4C4E5}" type="datetimeFigureOut">
              <a:rPr lang="es-ES" smtClean="0"/>
              <a:t>30/09/2015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1B074E-3A14-427B-9DD0-1FD76BC4C4E5}" type="datetimeFigureOut">
              <a:rPr lang="es-ES" smtClean="0"/>
              <a:t>30/09/2015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01B074E-3A14-427B-9DD0-1FD76BC4C4E5}" type="datetimeFigureOut">
              <a:rPr lang="es-ES" smtClean="0"/>
              <a:t>30/09/2015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201B074E-3A14-427B-9DD0-1FD76BC4C4E5}" type="datetimeFigureOut">
              <a:rPr lang="es-ES" smtClean="0"/>
              <a:t>30/09/2015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01B074E-3A14-427B-9DD0-1FD76BC4C4E5}" type="datetimeFigureOut">
              <a:rPr lang="es-ES" smtClean="0"/>
              <a:t>30/09/2015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B074E-3A14-427B-9DD0-1FD76BC4C4E5}" type="datetimeFigureOut">
              <a:rPr lang="es-ES" smtClean="0"/>
              <a:t>30/09/2015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89D65D9-B4AD-414C-9098-949376D610A8}"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01B074E-3A14-427B-9DD0-1FD76BC4C4E5}" type="datetimeFigureOut">
              <a:rPr lang="es-ES" smtClean="0"/>
              <a:t>30/09/2015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89D65D9-B4AD-414C-9098-949376D610A8}" type="slidenum">
              <a:rPr lang="es-ES" smtClean="0"/>
              <a:t>‹Nº›</a:t>
            </a:fld>
            <a:endParaRPr lang="es-ES"/>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201B074E-3A14-427B-9DD0-1FD76BC4C4E5}" type="datetimeFigureOut">
              <a:rPr lang="es-ES" smtClean="0"/>
              <a:t>30/09/2015</a:t>
            </a:fld>
            <a:endParaRPr lang="es-ES"/>
          </a:p>
        </p:txBody>
      </p:sp>
      <p:sp>
        <p:nvSpPr>
          <p:cNvPr id="9" name="Slide Number Placeholder 8"/>
          <p:cNvSpPr>
            <a:spLocks noGrp="1"/>
          </p:cNvSpPr>
          <p:nvPr>
            <p:ph type="sldNum" sz="quarter" idx="11"/>
          </p:nvPr>
        </p:nvSpPr>
        <p:spPr/>
        <p:txBody>
          <a:bodyPr/>
          <a:lstStyle/>
          <a:p>
            <a:fld id="{489D65D9-B4AD-414C-9098-949376D610A8}" type="slidenum">
              <a:rPr lang="es-ES" smtClean="0"/>
              <a:t>‹Nº›</a:t>
            </a:fld>
            <a:endParaRPr lang="es-ES"/>
          </a:p>
        </p:txBody>
      </p:sp>
      <p:sp>
        <p:nvSpPr>
          <p:cNvPr id="10" name="Footer Placeholder 9"/>
          <p:cNvSpPr>
            <a:spLocks noGrp="1"/>
          </p:cNvSpPr>
          <p:nvPr>
            <p:ph type="ftr" sz="quarter" idx="12"/>
          </p:nvPr>
        </p:nvSpPr>
        <p:spPr/>
        <p:txBody>
          <a:bodyPr/>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89D65D9-B4AD-414C-9098-949376D610A8}" type="slidenum">
              <a:rPr lang="es-ES" smtClean="0"/>
              <a:t>‹Nº›</a:t>
            </a:fld>
            <a:endParaRPr lang="es-E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01B074E-3A14-427B-9DD0-1FD76BC4C4E5}" type="datetimeFigureOut">
              <a:rPr lang="es-ES" smtClean="0"/>
              <a:t>30/09/2015</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audio" Target="../media/media41.wav"/><Relationship Id="rId2" Type="http://schemas.microsoft.com/office/2007/relationships/media" Target="../media/media41.wav"/><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5.wav"/><Relationship Id="rId7" Type="http://schemas.openxmlformats.org/officeDocument/2006/relationships/image" Target="../media/image26.png"/><Relationship Id="rId2" Type="http://schemas.microsoft.com/office/2007/relationships/media" Target="../media/media45.wav"/><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2.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audio" Target="../media/media50.wav"/><Relationship Id="rId7" Type="http://schemas.openxmlformats.org/officeDocument/2006/relationships/image" Target="../media/image2.png"/><Relationship Id="rId2" Type="http://schemas.microsoft.com/office/2007/relationships/media" Target="../media/media50.wav"/><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chart" Target="../charts/chart1.xml"/><Relationship Id="rId4"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2.png"/><Relationship Id="rId4" Type="http://schemas.openxmlformats.org/officeDocument/2006/relationships/hyperlink" Target="mailto:iciar.martinez@ssib.e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hyperlink" Target="http://www.google.com/url?url=http://atenfar.wordpress.com/2008/11/03/disturbios-respiratorios-%E2%80%93-caso-clinico/&amp;rct=j&amp;frm=1&amp;q=&amp;esrc=s&amp;sa=U&amp;ei=A_z2U4q3Isj64QSAwIHQCA&amp;ved=0CDwQ9QEwEg&amp;usg=AFQjCNEQVPfQspfE0cMDnsXMj1lyE_brgA"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jpeg"/><Relationship Id="rId5" Type="http://schemas.openxmlformats.org/officeDocument/2006/relationships/hyperlink" Target="http://www.google.com/url?url=http://www.foroswebgratis.com/mensaje-gana_mucho_dinero_trabajando_desde_tu_casa-47144-302990-1-5973210.htm&amp;rct=j&amp;frm=1&amp;q=&amp;esrc=s&amp;sa=U&amp;ei=rfv2U9GYEZOY1AWko4DQDA&amp;ved=0CC4Q9QEwCw&amp;usg=AFQjCNGhngPqZDJzTz7EY2ArMi9WtwWxJQ" TargetMode="External"/><Relationship Id="rId4" Type="http://schemas.openxmlformats.org/officeDocument/2006/relationships/notesSlide" Target="../notesSlides/notesSlide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solidFill>
            <a:schemeClr val="accent1">
              <a:lumMod val="20000"/>
              <a:lumOff val="80000"/>
            </a:schemeClr>
          </a:solidFill>
        </p:spPr>
        <p:txBody>
          <a:bodyPr vert="horz" lIns="91440" tIns="45720" rIns="91440" bIns="45720" rtlCol="0" anchor="ctr">
            <a:normAutofit/>
          </a:bodyPr>
          <a:lstStyle/>
          <a:p>
            <a:pPr algn="r"/>
            <a:r>
              <a:rPr lang="es-ES" sz="3600" b="1" cap="all" dirty="0"/>
              <a:t>Evaluación económica para la </a:t>
            </a:r>
            <a:r>
              <a:rPr lang="es-ES" sz="3600" b="1" cap="all" dirty="0" smtClean="0"/>
              <a:t>selección</a:t>
            </a:r>
            <a:endParaRPr lang="es-ES" sz="3600" b="1" cap="all" dirty="0"/>
          </a:p>
        </p:txBody>
      </p:sp>
      <p:sp>
        <p:nvSpPr>
          <p:cNvPr id="3" name="2 Subtítulo"/>
          <p:cNvSpPr>
            <a:spLocks noGrp="1"/>
          </p:cNvSpPr>
          <p:nvPr>
            <p:ph type="subTitle" idx="1"/>
          </p:nvPr>
        </p:nvSpPr>
        <p:spPr/>
        <p:txBody>
          <a:bodyPr/>
          <a:lstStyle/>
          <a:p>
            <a:r>
              <a:rPr lang="es-ES" b="1" dirty="0">
                <a:solidFill>
                  <a:schemeClr val="tx2"/>
                </a:solidFill>
              </a:rPr>
              <a:t>Sesión 8. 40 min</a:t>
            </a:r>
          </a:p>
          <a:p>
            <a:r>
              <a:rPr lang="es-ES" b="1" dirty="0">
                <a:solidFill>
                  <a:schemeClr val="tx2"/>
                </a:solidFill>
              </a:rPr>
              <a:t>Profesor: </a:t>
            </a:r>
            <a:r>
              <a:rPr lang="es-ES" b="1" dirty="0" err="1">
                <a:solidFill>
                  <a:schemeClr val="tx2"/>
                </a:solidFill>
              </a:rPr>
              <a:t>Icíar</a:t>
            </a:r>
            <a:r>
              <a:rPr lang="es-ES" b="1" dirty="0">
                <a:solidFill>
                  <a:schemeClr val="tx2"/>
                </a:solidFill>
              </a:rPr>
              <a:t> Martínez-López.</a:t>
            </a:r>
          </a:p>
          <a:p>
            <a:endParaRPr lang="es-ES" b="1" dirty="0">
              <a:solidFill>
                <a:schemeClr val="tx2"/>
              </a:solidFill>
            </a:endParaRP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5" name="4 Imagen" descr="C:\Users\s003284\Iciar\u09668\CV\foto iciar CV.png"/>
          <p:cNvPicPr>
            <a:picLocks noChangeAspect="1" noChangeArrowheads="1"/>
          </p:cNvPicPr>
          <p:nvPr/>
        </p:nvPicPr>
        <p:blipFill>
          <a:blip r:embed="rId5">
            <a:extLst>
              <a:ext uri="{28A0092B-C50C-407E-A947-70E740481C1C}">
                <a14:useLocalDpi xmlns:a14="http://schemas.microsoft.com/office/drawing/2010/main" val="0"/>
              </a:ext>
            </a:extLst>
          </a:blip>
          <a:srcRect r="6599"/>
          <a:stretch>
            <a:fillRect/>
          </a:stretch>
        </p:blipFill>
        <p:spPr bwMode="auto">
          <a:xfrm>
            <a:off x="5367365" y="4797152"/>
            <a:ext cx="1274762"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82588"/>
            <a:ext cx="84391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429333"/>
      </p:ext>
    </p:extLst>
  </p:cSld>
  <p:clrMapOvr>
    <a:masterClrMapping/>
  </p:clrMapOvr>
  <mc:AlternateContent xmlns:mc="http://schemas.openxmlformats.org/markup-compatibility/2006" xmlns:p14="http://schemas.microsoft.com/office/powerpoint/2010/main">
    <mc:Choice Requires="p14">
      <p:transition spd="slow" p14:dur="2000" advTm="21552"/>
    </mc:Choice>
    <mc:Fallback xmlns="">
      <p:transition spd="slow" advTm="2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4045536328"/>
              </p:ext>
            </p:extLst>
          </p:nvPr>
        </p:nvGraphicFramePr>
        <p:xfrm>
          <a:off x="0" y="116632"/>
          <a:ext cx="8460432" cy="6741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6397369"/>
      </p:ext>
    </p:extLst>
  </p:cSld>
  <p:clrMapOvr>
    <a:masterClrMapping/>
  </p:clrMapOvr>
  <mc:AlternateContent xmlns:mc="http://schemas.openxmlformats.org/markup-compatibility/2006" xmlns:p14="http://schemas.microsoft.com/office/powerpoint/2010/main">
    <mc:Choice Requires="p14">
      <p:transition spd="slow" p14:dur="2000" advTm="33412"/>
    </mc:Choice>
    <mc:Fallback xmlns="">
      <p:transition spd="slow" advTm="3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772816"/>
            <a:ext cx="7620000" cy="4800600"/>
          </a:xfrm>
        </p:spPr>
        <p:txBody>
          <a:bodyPr>
            <a:normAutofit/>
          </a:bodyPr>
          <a:lstStyle/>
          <a:p>
            <a:pPr marL="0" indent="0" algn="just">
              <a:buNone/>
            </a:pPr>
            <a:r>
              <a:rPr lang="es-ES" sz="2800" dirty="0" smtClean="0"/>
              <a:t>Emplea la </a:t>
            </a:r>
            <a:r>
              <a:rPr lang="es-ES" sz="2800" dirty="0"/>
              <a:t>Investigación de Resultados en </a:t>
            </a:r>
            <a:r>
              <a:rPr lang="es-ES" sz="2800" dirty="0" smtClean="0"/>
              <a:t>Salud.</a:t>
            </a:r>
          </a:p>
          <a:p>
            <a:pPr marL="0" indent="0" algn="just">
              <a:buNone/>
            </a:pPr>
            <a:endParaRPr lang="es-ES" sz="2800" dirty="0" smtClean="0"/>
          </a:p>
          <a:p>
            <a:pPr marL="628650" indent="-514350" algn="just">
              <a:buFont typeface="+mj-lt"/>
              <a:buAutoNum type="arabicPeriod"/>
            </a:pPr>
            <a:r>
              <a:rPr lang="es-ES" sz="2800" dirty="0"/>
              <a:t>	resultados clínicos (eficacia-seguridad ECA)</a:t>
            </a:r>
          </a:p>
          <a:p>
            <a:pPr marL="628650" indent="-514350" algn="just">
              <a:buFont typeface="+mj-lt"/>
              <a:buAutoNum type="arabicPeriod"/>
            </a:pPr>
            <a:r>
              <a:rPr lang="es-ES" sz="2800" dirty="0"/>
              <a:t>	resultados económicos (coste)</a:t>
            </a:r>
          </a:p>
          <a:p>
            <a:pPr marL="628650" indent="-514350" algn="just">
              <a:buFont typeface="+mj-lt"/>
              <a:buAutoNum type="arabicPeriod"/>
            </a:pPr>
            <a:r>
              <a:rPr lang="es-ES" sz="2800" dirty="0"/>
              <a:t> 	resultados humanísticos (</a:t>
            </a:r>
            <a:r>
              <a:rPr lang="es-ES" sz="2800" dirty="0" smtClean="0"/>
              <a:t>AVAC)</a:t>
            </a:r>
          </a:p>
          <a:p>
            <a:pPr marL="628650" indent="-514350" algn="just">
              <a:buFont typeface="+mj-lt"/>
              <a:buAutoNum type="arabicPeriod"/>
            </a:pPr>
            <a:endParaRPr lang="es-ES" sz="2800" dirty="0"/>
          </a:p>
          <a:p>
            <a:pPr marL="628650" indent="-514350">
              <a:buFont typeface="+mj-lt"/>
              <a:buAutoNum type="arabicPeriod"/>
            </a:pPr>
            <a:endParaRPr lang="es-ES" sz="2800" dirty="0"/>
          </a:p>
        </p:txBody>
      </p:sp>
      <p:sp>
        <p:nvSpPr>
          <p:cNvPr id="4" name="1 Título"/>
          <p:cNvSpPr>
            <a:spLocks noGrp="1"/>
          </p:cNvSpPr>
          <p:nvPr>
            <p:ph type="title"/>
          </p:nvPr>
        </p:nvSpPr>
        <p:spPr>
          <a:xfrm>
            <a:off x="467544" y="332656"/>
            <a:ext cx="7620000" cy="1143000"/>
          </a:xfrm>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smtClean="0"/>
              <a:t>¿de QUÉ resultados de salud se parte  en una evaluación para la toma de decisiones?</a:t>
            </a:r>
            <a:endParaRPr lang="es-ES" sz="2800" b="1" cap="all" dirty="0"/>
          </a:p>
        </p:txBody>
      </p:sp>
      <p:cxnSp>
        <p:nvCxnSpPr>
          <p:cNvPr id="5" name="4 Conector recto de flecha"/>
          <p:cNvCxnSpPr/>
          <p:nvPr/>
        </p:nvCxnSpPr>
        <p:spPr>
          <a:xfrm>
            <a:off x="7956376" y="2708920"/>
            <a:ext cx="36004" cy="1728192"/>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8458694"/>
      </p:ext>
    </p:extLst>
  </p:cSld>
  <p:clrMapOvr>
    <a:masterClrMapping/>
  </p:clrMapOvr>
  <mc:AlternateContent xmlns:mc="http://schemas.openxmlformats.org/markup-compatibility/2006" xmlns:p14="http://schemas.microsoft.com/office/powerpoint/2010/main">
    <mc:Choice Requires="p14">
      <p:transition spd="slow" p14:dur="2000" advTm="35949"/>
    </mc:Choice>
    <mc:Fallback xmlns="">
      <p:transition spd="slow" advTm="3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7620000" cy="1143000"/>
          </a:xfrm>
          <a:solidFill>
            <a:schemeClr val="accent1">
              <a:lumMod val="20000"/>
              <a:lumOff val="80000"/>
            </a:schemeClr>
          </a:solidFill>
        </p:spPr>
        <p:txBody>
          <a:bodyPr vert="horz" lIns="91440" tIns="45720" rIns="91440" bIns="45720" rtlCol="0" anchor="ctr">
            <a:normAutofit fontScale="90000"/>
          </a:bodyPr>
          <a:lstStyle/>
          <a:p>
            <a:pPr algn="r"/>
            <a:r>
              <a:rPr lang="es-ES" sz="2800" b="1" cap="all" dirty="0" smtClean="0"/>
              <a:t/>
            </a:r>
            <a:br>
              <a:rPr lang="es-ES" sz="2800" b="1" cap="all" dirty="0" smtClean="0"/>
            </a:br>
            <a:r>
              <a:rPr lang="es-ES" sz="2800" b="1" cap="all" dirty="0" smtClean="0"/>
              <a:t>¿Qué </a:t>
            </a:r>
            <a:r>
              <a:rPr lang="es-ES" sz="2800" b="1" cap="all" dirty="0"/>
              <a:t>es un ANÁLISIS </a:t>
            </a:r>
            <a:r>
              <a:rPr lang="es-ES" sz="2800" b="1" cap="all" dirty="0" smtClean="0"/>
              <a:t>COSTE-EFECTIVIDAD </a:t>
            </a:r>
            <a:r>
              <a:rPr lang="es-ES" sz="2800" b="1" cap="all" dirty="0"/>
              <a:t>(ACE)?</a:t>
            </a:r>
          </a:p>
        </p:txBody>
      </p:sp>
      <p:sp>
        <p:nvSpPr>
          <p:cNvPr id="11267" name="2 Marcador de contenido"/>
          <p:cNvSpPr>
            <a:spLocks noGrp="1"/>
          </p:cNvSpPr>
          <p:nvPr>
            <p:ph idx="1"/>
          </p:nvPr>
        </p:nvSpPr>
        <p:spPr>
          <a:xfrm>
            <a:off x="250825" y="1916832"/>
            <a:ext cx="8209607" cy="4680818"/>
          </a:xfrm>
        </p:spPr>
        <p:txBody>
          <a:bodyPr vert="horz" lIns="91440" tIns="45720" rIns="91440" bIns="45720" rtlCol="0">
            <a:normAutofit/>
          </a:bodyPr>
          <a:lstStyle/>
          <a:p>
            <a:pPr marL="114300" indent="0" algn="just">
              <a:buNone/>
            </a:pPr>
            <a:r>
              <a:rPr lang="es-ES" altLang="es-ES" sz="2800" dirty="0" smtClean="0"/>
              <a:t>El </a:t>
            </a:r>
            <a:r>
              <a:rPr lang="es-ES" altLang="es-ES" sz="2800" dirty="0"/>
              <a:t>ACE es una </a:t>
            </a:r>
            <a:r>
              <a:rPr lang="es-ES" altLang="es-ES" sz="2800" u="sng" dirty="0"/>
              <a:t>técnica de evaluación económica</a:t>
            </a:r>
            <a:r>
              <a:rPr lang="es-ES" altLang="es-ES" sz="2800" dirty="0"/>
              <a:t> que trata de comparar el coste y el efecto clínico de 2 o más intervenciones alternativas, potencialmente competidoras y, en general, excluyentes, para determinar cuál de ellas es </a:t>
            </a:r>
            <a:r>
              <a:rPr lang="es-ES" altLang="es-ES" sz="2800" u="sng" dirty="0"/>
              <a:t>mejor desde un punto de vista económico y clínico</a:t>
            </a:r>
            <a:r>
              <a:rPr lang="es-ES" altLang="es-ES" sz="2800" dirty="0"/>
              <a:t>.</a:t>
            </a: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5274816"/>
      </p:ext>
    </p:extLst>
  </p:cSld>
  <p:clrMapOvr>
    <a:masterClrMapping/>
  </p:clrMapOvr>
  <mc:AlternateContent xmlns:mc="http://schemas.openxmlformats.org/markup-compatibility/2006" xmlns:p14="http://schemas.microsoft.com/office/powerpoint/2010/main">
    <mc:Choice Requires="p14">
      <p:transition spd="slow" p14:dur="2000" advTm="27031"/>
    </mc:Choice>
    <mc:Fallback xmlns="">
      <p:transition spd="slow" advTm="2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altLang="es-ES" sz="2800" u="sng" dirty="0" smtClean="0"/>
              <a:t>…mejor </a:t>
            </a:r>
            <a:r>
              <a:rPr lang="es-ES" altLang="es-ES" sz="2800" u="sng" dirty="0"/>
              <a:t>desde un punto de vista económico y clínico </a:t>
            </a:r>
            <a:r>
              <a:rPr lang="es-ES" sz="2800" b="1" cap="all" dirty="0" smtClean="0"/>
              <a:t>tres </a:t>
            </a:r>
            <a:r>
              <a:rPr lang="es-ES" sz="2800" b="1" cap="all" dirty="0"/>
              <a:t>preguntas </a:t>
            </a:r>
            <a:r>
              <a:rPr lang="es-ES" sz="2800" b="1" cap="all" dirty="0" smtClean="0"/>
              <a:t>clave</a:t>
            </a:r>
            <a:endParaRPr lang="es-ES" sz="2800" b="1" cap="all" dirty="0"/>
          </a:p>
        </p:txBody>
      </p:sp>
      <p:sp>
        <p:nvSpPr>
          <p:cNvPr id="4" name="3 CuadroTexto"/>
          <p:cNvSpPr txBox="1"/>
          <p:nvPr/>
        </p:nvSpPr>
        <p:spPr>
          <a:xfrm>
            <a:off x="2339752" y="2856687"/>
            <a:ext cx="2140955" cy="1076369"/>
          </a:xfrm>
          <a:prstGeom prst="rect">
            <a:avLst/>
          </a:prstGeom>
        </p:spPr>
        <p:txBody>
          <a:bodyPr vert="horz" lIns="91440" tIns="45720" rIns="91440" bIns="45720" rtlCol="0" anchor="ctr">
            <a:normAutofit/>
          </a:bodyPr>
          <a:lstStyle>
            <a:defPPr>
              <a:defRPr lang="es-ES"/>
            </a:defPPr>
            <a:lvl1pPr algn="r">
              <a:spcBef>
                <a:spcPct val="0"/>
              </a:spcBef>
              <a:buNone/>
              <a:defRPr sz="3200">
                <a:latin typeface="+mj-lt"/>
                <a:ea typeface="+mj-ea"/>
                <a:cs typeface="+mj-cs"/>
              </a:defRPr>
            </a:lvl1pPr>
          </a:lstStyle>
          <a:p>
            <a:pPr algn="just"/>
            <a:endParaRPr lang="es-ES" sz="2400" dirty="0"/>
          </a:p>
        </p:txBody>
      </p:sp>
      <p:sp>
        <p:nvSpPr>
          <p:cNvPr id="6" name="5 CuadroTexto"/>
          <p:cNvSpPr txBox="1"/>
          <p:nvPr/>
        </p:nvSpPr>
        <p:spPr>
          <a:xfrm>
            <a:off x="270744" y="2269800"/>
            <a:ext cx="5112568" cy="3110488"/>
          </a:xfrm>
          <a:prstGeom prst="rect">
            <a:avLst/>
          </a:prstGeom>
        </p:spPr>
        <p:txBody>
          <a:bodyPr vert="horz" lIns="91440" tIns="45720" rIns="91440" bIns="45720" rtlCol="0" anchor="ctr">
            <a:noAutofit/>
          </a:bodyPr>
          <a:lstStyle>
            <a:defPPr>
              <a:defRPr lang="es-ES"/>
            </a:defPPr>
            <a:lvl1pPr algn="r">
              <a:spcBef>
                <a:spcPct val="0"/>
              </a:spcBef>
              <a:buNone/>
              <a:defRPr sz="3200">
                <a:latin typeface="+mj-lt"/>
                <a:ea typeface="+mj-ea"/>
                <a:cs typeface="+mj-cs"/>
              </a:defRPr>
            </a:lvl1pPr>
          </a:lstStyle>
          <a:p>
            <a:pPr marL="514350" indent="-514350" algn="just">
              <a:buClr>
                <a:schemeClr val="accent1">
                  <a:lumMod val="50000"/>
                </a:schemeClr>
              </a:buClr>
              <a:buFont typeface="+mj-lt"/>
              <a:buAutoNum type="arabicPeriod"/>
            </a:pPr>
            <a:r>
              <a:rPr lang="es-ES" sz="2800" dirty="0" smtClean="0"/>
              <a:t>¿Qué </a:t>
            </a:r>
            <a:r>
              <a:rPr lang="es-ES" sz="2800" dirty="0"/>
              <a:t>enfermedad tratamos? </a:t>
            </a:r>
          </a:p>
          <a:p>
            <a:pPr marL="514350" indent="-514350" algn="just">
              <a:buClr>
                <a:schemeClr val="accent1">
                  <a:lumMod val="50000"/>
                </a:schemeClr>
              </a:buClr>
              <a:buFont typeface="+mj-lt"/>
              <a:buAutoNum type="arabicPeriod"/>
            </a:pPr>
            <a:endParaRPr lang="es-ES" sz="2800" dirty="0" smtClean="0"/>
          </a:p>
          <a:p>
            <a:pPr marL="514350" indent="-514350" algn="just">
              <a:buClr>
                <a:schemeClr val="accent1">
                  <a:lumMod val="50000"/>
                </a:schemeClr>
              </a:buClr>
              <a:buFont typeface="+mj-lt"/>
              <a:buAutoNum type="arabicPeriod"/>
            </a:pPr>
            <a:r>
              <a:rPr lang="es-ES" sz="2800" dirty="0" smtClean="0"/>
              <a:t>¿Cómo la tratamos? </a:t>
            </a:r>
          </a:p>
          <a:p>
            <a:pPr marL="514350" indent="-514350" algn="just">
              <a:buClr>
                <a:schemeClr val="accent1">
                  <a:lumMod val="50000"/>
                </a:schemeClr>
              </a:buClr>
              <a:buFont typeface="+mj-lt"/>
              <a:buAutoNum type="arabicPeriod"/>
            </a:pPr>
            <a:endParaRPr lang="es-ES" sz="2800" dirty="0" smtClean="0"/>
          </a:p>
          <a:p>
            <a:pPr marL="514350" indent="-514350" algn="just">
              <a:buClr>
                <a:schemeClr val="accent1">
                  <a:lumMod val="50000"/>
                </a:schemeClr>
              </a:buClr>
              <a:buFont typeface="+mj-lt"/>
              <a:buAutoNum type="arabicPeriod"/>
            </a:pPr>
            <a:r>
              <a:rPr lang="es-ES" sz="2800" dirty="0" smtClean="0"/>
              <a:t>¿Cuál </a:t>
            </a:r>
            <a:r>
              <a:rPr lang="es-ES" sz="2800" dirty="0"/>
              <a:t>es la mejor forma? </a:t>
            </a:r>
          </a:p>
          <a:p>
            <a:pPr marL="514350" indent="-514350" algn="just">
              <a:buClr>
                <a:schemeClr val="accent1">
                  <a:lumMod val="50000"/>
                </a:schemeClr>
              </a:buClr>
              <a:buFont typeface="+mj-lt"/>
              <a:buAutoNum type="arabicPeriod"/>
            </a:pPr>
            <a:endParaRPr lang="es-ES" sz="2800" dirty="0"/>
          </a:p>
        </p:txBody>
      </p:sp>
      <p:sp>
        <p:nvSpPr>
          <p:cNvPr id="3" name="2 Rectángulo"/>
          <p:cNvSpPr/>
          <p:nvPr/>
        </p:nvSpPr>
        <p:spPr>
          <a:xfrm>
            <a:off x="2123729" y="4005064"/>
            <a:ext cx="2232248" cy="834670"/>
          </a:xfrm>
          <a:prstGeom prst="rect">
            <a:avLst/>
          </a:prstGeom>
        </p:spPr>
        <p:txBody>
          <a:bodyPr vert="horz" lIns="91440" tIns="45720" rIns="91440" bIns="45720" rtlCol="0" anchor="ctr">
            <a:noAutofit/>
          </a:bodyPr>
          <a:lstStyle/>
          <a:p>
            <a:pPr algn="just">
              <a:spcBef>
                <a:spcPct val="0"/>
              </a:spcBef>
            </a:pPr>
            <a:endParaRPr lang="es-ES" sz="2200" dirty="0">
              <a:latin typeface="+mj-lt"/>
              <a:ea typeface="+mj-ea"/>
              <a:cs typeface="+mj-cs"/>
            </a:endParaRPr>
          </a:p>
        </p:txBody>
      </p:sp>
      <p:sp>
        <p:nvSpPr>
          <p:cNvPr id="5" name="4 CuadroTexto"/>
          <p:cNvSpPr txBox="1"/>
          <p:nvPr/>
        </p:nvSpPr>
        <p:spPr>
          <a:xfrm>
            <a:off x="5652120" y="5880174"/>
            <a:ext cx="2771080" cy="1077218"/>
          </a:xfrm>
          <a:prstGeom prst="rect">
            <a:avLst/>
          </a:prstGeom>
          <a:noFill/>
        </p:spPr>
        <p:txBody>
          <a:bodyPr wrap="none" rtlCol="0">
            <a:spAutoFit/>
          </a:bodyPr>
          <a:lstStyle/>
          <a:p>
            <a:r>
              <a:rPr lang="es-ES" sz="3200" b="1" dirty="0">
                <a:solidFill>
                  <a:schemeClr val="tx1">
                    <a:lumMod val="95000"/>
                    <a:lumOff val="5000"/>
                  </a:schemeClr>
                </a:solidFill>
              </a:rPr>
              <a:t>OPTIMIZACIÓN</a:t>
            </a:r>
          </a:p>
          <a:p>
            <a:endParaRPr lang="es-ES" sz="3200" b="1" dirty="0">
              <a:solidFill>
                <a:schemeClr val="tx1">
                  <a:lumMod val="95000"/>
                  <a:lumOff val="5000"/>
                </a:schemeClr>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362" y="3143870"/>
            <a:ext cx="378953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9235216"/>
      </p:ext>
    </p:extLst>
  </p:cSld>
  <p:clrMapOvr>
    <a:masterClrMapping/>
  </p:clrMapOvr>
  <mc:AlternateContent xmlns:mc="http://schemas.openxmlformats.org/markup-compatibility/2006" xmlns:p14="http://schemas.microsoft.com/office/powerpoint/2010/main">
    <mc:Choice Requires="p14">
      <p:transition spd="slow" p14:dur="2000" advTm="21501"/>
    </mc:Choice>
    <mc:Fallback xmlns="">
      <p:transition spd="slow" advTm="2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smtClean="0"/>
              <a:t>OPTIMIZACIÓN</a:t>
            </a:r>
            <a:endParaRPr lang="es-ES" sz="2800" b="1" cap="all" dirty="0"/>
          </a:p>
        </p:txBody>
      </p:sp>
      <p:sp>
        <p:nvSpPr>
          <p:cNvPr id="3" name="2 Marcador de contenido"/>
          <p:cNvSpPr>
            <a:spLocks noGrp="1"/>
          </p:cNvSpPr>
          <p:nvPr>
            <p:ph idx="1"/>
          </p:nvPr>
        </p:nvSpPr>
        <p:spPr>
          <a:xfrm>
            <a:off x="35496" y="1628800"/>
            <a:ext cx="8568952" cy="5112568"/>
          </a:xfrm>
        </p:spPr>
        <p:txBody>
          <a:bodyPr>
            <a:normAutofit/>
          </a:bodyPr>
          <a:lstStyle/>
          <a:p>
            <a:pPr marL="114300" indent="0">
              <a:buNone/>
            </a:pPr>
            <a:r>
              <a:rPr lang="es-ES" sz="2700" dirty="0" smtClean="0"/>
              <a:t>Por supuesto, el </a:t>
            </a:r>
            <a:r>
              <a:rPr lang="es-ES" sz="2700" dirty="0"/>
              <a:t>fármaco considerado </a:t>
            </a:r>
            <a:r>
              <a:rPr lang="es-ES" sz="2700" dirty="0" smtClean="0"/>
              <a:t>ya ha demostrado </a:t>
            </a:r>
            <a:r>
              <a:rPr lang="es-ES" sz="2700" dirty="0"/>
              <a:t>su eficacia clínica </a:t>
            </a:r>
            <a:r>
              <a:rPr lang="es-ES" sz="2700" dirty="0" smtClean="0"/>
              <a:t>en el ECA antes </a:t>
            </a:r>
            <a:r>
              <a:rPr lang="es-ES" sz="2700" dirty="0"/>
              <a:t>de realizar el </a:t>
            </a:r>
            <a:r>
              <a:rPr lang="es-ES" sz="2700" dirty="0" smtClean="0"/>
              <a:t>análisis </a:t>
            </a:r>
            <a:r>
              <a:rPr lang="es-ES" sz="2700" dirty="0" err="1" smtClean="0"/>
              <a:t>farmacoeconómico</a:t>
            </a:r>
            <a:r>
              <a:rPr lang="es-ES" sz="2700" dirty="0"/>
              <a:t>.</a:t>
            </a:r>
          </a:p>
          <a:p>
            <a:pPr marL="114300" indent="0">
              <a:buNone/>
            </a:pPr>
            <a:endParaRPr lang="es-ES" sz="2700" dirty="0"/>
          </a:p>
          <a:p>
            <a:pPr marL="114300" indent="0">
              <a:buNone/>
            </a:pPr>
            <a:r>
              <a:rPr lang="es-ES" sz="2700" dirty="0"/>
              <a:t>El objetivo de la atención sanitaria es MAXIMIZAR la salud /bienestar de los pacientes.</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6446519"/>
      </p:ext>
    </p:extLst>
  </p:cSld>
  <p:clrMapOvr>
    <a:masterClrMapping/>
  </p:clrMapOvr>
  <mc:AlternateContent xmlns:mc="http://schemas.openxmlformats.org/markup-compatibility/2006" xmlns:p14="http://schemas.microsoft.com/office/powerpoint/2010/main">
    <mc:Choice Requires="p14">
      <p:transition spd="slow" p14:dur="2000" advTm="17796"/>
    </mc:Choice>
    <mc:Fallback xmlns="">
      <p:transition spd="slow" advTm="1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25760"/>
            <a:ext cx="8229600" cy="1143000"/>
          </a:xfrm>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smtClean="0"/>
              <a:t>10 Puntos </a:t>
            </a:r>
            <a:r>
              <a:rPr lang="es-ES" sz="2800" b="1" cap="all" dirty="0"/>
              <a:t>clave PARA </a:t>
            </a:r>
            <a:r>
              <a:rPr lang="es-ES" sz="2800" b="1" cap="all" dirty="0" smtClean="0"/>
              <a:t>ENTENDER cualquier ESTUDIO FARMACOECONÓMICO</a:t>
            </a:r>
            <a:endParaRPr lang="es-ES" sz="2800" b="1" cap="all" dirty="0"/>
          </a:p>
        </p:txBody>
      </p:sp>
      <p:sp>
        <p:nvSpPr>
          <p:cNvPr id="3" name="2 Marcador de contenido"/>
          <p:cNvSpPr>
            <a:spLocks noGrp="1"/>
          </p:cNvSpPr>
          <p:nvPr>
            <p:ph idx="1"/>
          </p:nvPr>
        </p:nvSpPr>
        <p:spPr>
          <a:xfrm>
            <a:off x="0" y="1268760"/>
            <a:ext cx="8785225" cy="4608512"/>
          </a:xfrm>
        </p:spPr>
        <p:txBody>
          <a:bodyPr rtlCol="0">
            <a:normAutofit/>
          </a:bodyPr>
          <a:lstStyle/>
          <a:p>
            <a:pPr marL="457200" indent="-457200" algn="just" fontAlgn="auto">
              <a:spcAft>
                <a:spcPts val="0"/>
              </a:spcAft>
              <a:buFont typeface="+mj-lt"/>
              <a:buAutoNum type="arabicPeriod"/>
              <a:defRPr/>
            </a:pPr>
            <a:r>
              <a:rPr lang="es-ES" sz="2500" dirty="0" smtClean="0"/>
              <a:t>Perspectiva</a:t>
            </a:r>
            <a:r>
              <a:rPr lang="es-ES" sz="2500" dirty="0"/>
              <a:t>.</a:t>
            </a:r>
          </a:p>
          <a:p>
            <a:pPr marL="457200" indent="-457200" algn="just" fontAlgn="auto">
              <a:spcAft>
                <a:spcPts val="0"/>
              </a:spcAft>
              <a:buFont typeface="+mj-lt"/>
              <a:buAutoNum type="arabicPeriod"/>
              <a:defRPr/>
            </a:pPr>
            <a:r>
              <a:rPr lang="es-ES" sz="2500" dirty="0" smtClean="0"/>
              <a:t>Selección </a:t>
            </a:r>
            <a:r>
              <a:rPr lang="es-ES" sz="2500" dirty="0"/>
              <a:t>de alternativas.</a:t>
            </a:r>
          </a:p>
          <a:p>
            <a:pPr marL="457200" indent="-457200" algn="just" fontAlgn="auto">
              <a:spcAft>
                <a:spcPts val="0"/>
              </a:spcAft>
              <a:buFont typeface="+mj-lt"/>
              <a:buAutoNum type="arabicPeriod"/>
              <a:defRPr/>
            </a:pPr>
            <a:r>
              <a:rPr lang="es-ES" sz="2500" dirty="0" smtClean="0"/>
              <a:t>Balance </a:t>
            </a:r>
            <a:r>
              <a:rPr lang="es-ES" sz="2500" dirty="0"/>
              <a:t>costes/resultados.</a:t>
            </a:r>
          </a:p>
          <a:p>
            <a:pPr marL="457200" indent="-457200" algn="just" fontAlgn="auto">
              <a:spcAft>
                <a:spcPts val="0"/>
              </a:spcAft>
              <a:buFont typeface="+mj-lt"/>
              <a:buAutoNum type="arabicPeriod"/>
              <a:defRPr/>
            </a:pPr>
            <a:r>
              <a:rPr lang="es-ES" sz="2500" dirty="0" smtClean="0"/>
              <a:t>Fuentes </a:t>
            </a:r>
            <a:r>
              <a:rPr lang="es-ES" sz="2500" dirty="0"/>
              <a:t>de efectividad.</a:t>
            </a:r>
          </a:p>
          <a:p>
            <a:pPr marL="457200" indent="-457200" algn="just" fontAlgn="auto">
              <a:spcAft>
                <a:spcPts val="0"/>
              </a:spcAft>
              <a:buFont typeface="+mj-lt"/>
              <a:buAutoNum type="arabicPeriod"/>
              <a:defRPr/>
            </a:pPr>
            <a:r>
              <a:rPr lang="es-ES" sz="2500" dirty="0" smtClean="0"/>
              <a:t>Horizonte </a:t>
            </a:r>
            <a:r>
              <a:rPr lang="es-ES" sz="2500" dirty="0"/>
              <a:t>temporal.</a:t>
            </a:r>
          </a:p>
          <a:p>
            <a:pPr marL="457200" indent="-457200" algn="just" fontAlgn="auto">
              <a:spcAft>
                <a:spcPts val="0"/>
              </a:spcAft>
              <a:buFont typeface="+mj-lt"/>
              <a:buAutoNum type="arabicPeriod"/>
              <a:defRPr/>
            </a:pPr>
            <a:r>
              <a:rPr lang="es-ES" altLang="es-ES" sz="2500" dirty="0" smtClean="0"/>
              <a:t>Tasa </a:t>
            </a:r>
            <a:r>
              <a:rPr lang="es-ES" altLang="es-ES" sz="2500" dirty="0"/>
              <a:t>de descuento o de actualización.</a:t>
            </a:r>
          </a:p>
          <a:p>
            <a:pPr marL="457200" indent="-457200" algn="just" fontAlgn="auto">
              <a:spcAft>
                <a:spcPts val="0"/>
              </a:spcAft>
              <a:buFont typeface="+mj-lt"/>
              <a:buAutoNum type="arabicPeriod"/>
              <a:defRPr/>
            </a:pPr>
            <a:r>
              <a:rPr lang="es-ES" sz="2500" dirty="0" smtClean="0"/>
              <a:t>Planteamiento </a:t>
            </a:r>
            <a:r>
              <a:rPr lang="es-ES" sz="2500" dirty="0"/>
              <a:t>árbol </a:t>
            </a:r>
            <a:r>
              <a:rPr lang="es-ES" sz="2500" dirty="0" smtClean="0"/>
              <a:t>decisiones.</a:t>
            </a:r>
          </a:p>
          <a:p>
            <a:pPr marL="457200" indent="-457200" algn="just" fontAlgn="auto">
              <a:spcAft>
                <a:spcPts val="0"/>
              </a:spcAft>
              <a:buFont typeface="+mj-lt"/>
              <a:buAutoNum type="arabicPeriod"/>
              <a:defRPr/>
            </a:pPr>
            <a:r>
              <a:rPr lang="es-ES" sz="2500" dirty="0" smtClean="0"/>
              <a:t>Limitaciones </a:t>
            </a:r>
            <a:r>
              <a:rPr lang="es-ES" sz="2500" dirty="0"/>
              <a:t>del análisis. </a:t>
            </a:r>
          </a:p>
          <a:p>
            <a:pPr marL="457200" indent="-457200" algn="just" fontAlgn="auto">
              <a:spcAft>
                <a:spcPts val="0"/>
              </a:spcAft>
              <a:buFont typeface="+mj-lt"/>
              <a:buAutoNum type="arabicPeriod"/>
              <a:defRPr/>
            </a:pPr>
            <a:r>
              <a:rPr lang="es-ES" sz="2500" dirty="0" smtClean="0"/>
              <a:t>Análisis </a:t>
            </a:r>
            <a:r>
              <a:rPr lang="es-ES" sz="2500" dirty="0"/>
              <a:t>de sensibilidad</a:t>
            </a:r>
            <a:r>
              <a:rPr lang="es-ES" sz="2500" dirty="0" smtClean="0"/>
              <a:t>.</a:t>
            </a:r>
          </a:p>
          <a:p>
            <a:pPr marL="457200" indent="-457200" algn="just" fontAlgn="auto">
              <a:spcAft>
                <a:spcPts val="0"/>
              </a:spcAft>
              <a:buFont typeface="+mj-lt"/>
              <a:buAutoNum type="arabicPeriod"/>
              <a:defRPr/>
            </a:pPr>
            <a:r>
              <a:rPr lang="es-ES" sz="2500" dirty="0" smtClean="0"/>
              <a:t>Interpretación </a:t>
            </a:r>
            <a:r>
              <a:rPr lang="es-ES" sz="2500" dirty="0"/>
              <a:t>de los resultados de evaluaciones económicas</a:t>
            </a:r>
          </a:p>
          <a:p>
            <a:pPr marL="0" indent="0" eaLnBrk="1" fontAlgn="auto" hangingPunct="1">
              <a:spcAft>
                <a:spcPts val="0"/>
              </a:spcAft>
              <a:buNone/>
              <a:defRPr/>
            </a:pPr>
            <a:endParaRPr lang="es-ES" sz="2500" dirty="0" smtClean="0">
              <a:solidFill>
                <a:srgbClr val="00206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268760"/>
            <a:ext cx="3124903" cy="244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5496" y="6038417"/>
            <a:ext cx="8404914" cy="954107"/>
          </a:xfrm>
          <a:prstGeom prst="rect">
            <a:avLst/>
          </a:prstGeom>
          <a:noFill/>
        </p:spPr>
        <p:txBody>
          <a:bodyPr wrap="square" rtlCol="0">
            <a:spAutoFit/>
          </a:bodyPr>
          <a:lstStyle/>
          <a:p>
            <a:pPr algn="r"/>
            <a:r>
              <a:rPr lang="es-ES" sz="2700" b="1" spc="-100" dirty="0" smtClean="0">
                <a:solidFill>
                  <a:schemeClr val="tx2"/>
                </a:solidFill>
                <a:latin typeface="+mj-lt"/>
                <a:ea typeface="+mj-ea"/>
                <a:cs typeface="+mj-cs"/>
              </a:rPr>
              <a:t>Vamos a ver los más importantes para poder posicionar un fármaco</a:t>
            </a:r>
            <a:endParaRPr lang="es-ES" sz="2700" b="1" spc="-100" dirty="0">
              <a:solidFill>
                <a:schemeClr val="tx2"/>
              </a:solidFill>
              <a:latin typeface="+mj-lt"/>
              <a:ea typeface="+mj-ea"/>
              <a:cs typeface="+mj-cs"/>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0282246"/>
      </p:ext>
    </p:extLst>
  </p:cSld>
  <p:clrMapOvr>
    <a:masterClrMapping/>
  </p:clrMapOvr>
  <mc:AlternateContent xmlns:mc="http://schemas.openxmlformats.org/markup-compatibility/2006" xmlns:p14="http://schemas.microsoft.com/office/powerpoint/2010/main">
    <mc:Choice Requires="p14">
      <p:transition spd="slow" p14:dur="2000" advTm="32921"/>
    </mc:Choice>
    <mc:Fallback xmlns="">
      <p:transition spd="slow" advTm="3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7620000" cy="1143000"/>
          </a:xfrm>
        </p:spPr>
        <p:txBody>
          <a:bodyPr/>
          <a:lstStyle/>
          <a:p>
            <a:pPr algn="r"/>
            <a:r>
              <a:rPr lang="es-ES" sz="2700" b="1" cap="all" dirty="0"/>
              <a:t>perspectiva del estudio</a:t>
            </a:r>
          </a:p>
        </p:txBody>
      </p:sp>
      <p:sp>
        <p:nvSpPr>
          <p:cNvPr id="3" name="2 Marcador de contenido"/>
          <p:cNvSpPr>
            <a:spLocks noGrp="1"/>
          </p:cNvSpPr>
          <p:nvPr>
            <p:ph idx="1"/>
          </p:nvPr>
        </p:nvSpPr>
        <p:spPr>
          <a:xfrm>
            <a:off x="107504" y="1268760"/>
            <a:ext cx="8424936" cy="5112568"/>
          </a:xfrm>
        </p:spPr>
        <p:txBody>
          <a:bodyPr>
            <a:normAutofit lnSpcReduction="10000"/>
          </a:bodyPr>
          <a:lstStyle/>
          <a:p>
            <a:pPr marL="114300" indent="0">
              <a:buNone/>
            </a:pPr>
            <a:endParaRPr lang="es-ES" sz="2400" dirty="0" smtClean="0"/>
          </a:p>
          <a:p>
            <a:pPr marL="114300" indent="0">
              <a:buNone/>
            </a:pPr>
            <a:r>
              <a:rPr lang="es-ES" sz="2400" dirty="0" smtClean="0"/>
              <a:t>Punto de vista elegido para realizar el estudio. Se elige según el financiador:</a:t>
            </a:r>
          </a:p>
          <a:p>
            <a:pPr marL="114300" indent="0">
              <a:buNone/>
            </a:pPr>
            <a:endParaRPr lang="es-ES" sz="2400" dirty="0" smtClean="0"/>
          </a:p>
          <a:p>
            <a:pPr>
              <a:buFont typeface="Wingdings" panose="05000000000000000000" pitchFamily="2" charset="2"/>
              <a:buChar char="ü"/>
            </a:pPr>
            <a:r>
              <a:rPr lang="es-ES" sz="2400" dirty="0" smtClean="0"/>
              <a:t>Puede </a:t>
            </a:r>
            <a:r>
              <a:rPr lang="es-ES" sz="2400" dirty="0"/>
              <a:t>ser privado (compañía).</a:t>
            </a:r>
          </a:p>
          <a:p>
            <a:pPr>
              <a:buFont typeface="Wingdings" panose="05000000000000000000" pitchFamily="2" charset="2"/>
              <a:buChar char="ü"/>
            </a:pPr>
            <a:r>
              <a:rPr lang="es-ES" sz="2400" dirty="0"/>
              <a:t>Sociedad </a:t>
            </a:r>
            <a:r>
              <a:rPr lang="es-ES" sz="2400" dirty="0" smtClean="0"/>
              <a:t>(perspectiva social).</a:t>
            </a:r>
          </a:p>
          <a:p>
            <a:pPr>
              <a:buFont typeface="Wingdings" panose="05000000000000000000" pitchFamily="2" charset="2"/>
              <a:buChar char="ü"/>
            </a:pPr>
            <a:r>
              <a:rPr lang="es-ES" sz="2400" dirty="0" smtClean="0"/>
              <a:t>Autoridades </a:t>
            </a:r>
            <a:r>
              <a:rPr lang="es-ES" sz="2400" dirty="0"/>
              <a:t>sanitarias </a:t>
            </a:r>
            <a:r>
              <a:rPr lang="es-ES" sz="2400" dirty="0" smtClean="0"/>
              <a:t>(</a:t>
            </a:r>
            <a:r>
              <a:rPr lang="es-ES" sz="2400" dirty="0"/>
              <a:t>perspectiva </a:t>
            </a:r>
            <a:r>
              <a:rPr lang="es-ES" sz="2400" dirty="0" smtClean="0"/>
              <a:t> del sistema </a:t>
            </a:r>
            <a:r>
              <a:rPr lang="es-ES" sz="2400" dirty="0"/>
              <a:t>de salud</a:t>
            </a:r>
            <a:r>
              <a:rPr lang="es-ES" sz="2400" dirty="0" smtClean="0"/>
              <a:t>).</a:t>
            </a:r>
          </a:p>
          <a:p>
            <a:pPr marL="114300" indent="0">
              <a:buNone/>
            </a:pPr>
            <a:endParaRPr lang="es-ES" sz="2400" dirty="0"/>
          </a:p>
          <a:p>
            <a:pPr>
              <a:buFont typeface="Wingdings" panose="05000000000000000000" pitchFamily="2" charset="2"/>
              <a:buChar char="ü"/>
            </a:pPr>
            <a:endParaRPr lang="es-ES" sz="2400" dirty="0" smtClean="0"/>
          </a:p>
          <a:p>
            <a:pPr>
              <a:buFont typeface="Wingdings" panose="05000000000000000000" pitchFamily="2" charset="2"/>
              <a:buChar char="ü"/>
            </a:pPr>
            <a:endParaRPr lang="es-ES" sz="2400" dirty="0" smtClean="0"/>
          </a:p>
          <a:p>
            <a:pPr marL="114300" indent="0" algn="r">
              <a:buNone/>
            </a:pPr>
            <a:r>
              <a:rPr lang="es-ES" sz="2800" dirty="0" smtClean="0"/>
              <a:t>Según la perspectiva del estudio pueden variar los costes incluidos…</a:t>
            </a:r>
            <a:endParaRPr lang="es-ES" sz="2800" dirty="0"/>
          </a:p>
          <a:p>
            <a:pPr marL="411480" lvl="1" indent="0">
              <a:buNone/>
            </a:pPr>
            <a:endParaRPr lang="es-ES" sz="2800" dirty="0"/>
          </a:p>
          <a:p>
            <a:pPr lvl="1"/>
            <a:endParaRPr lang="es-ES" sz="2800"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482186"/>
      </p:ext>
    </p:extLst>
  </p:cSld>
  <p:clrMapOvr>
    <a:masterClrMapping/>
  </p:clrMapOvr>
  <mc:AlternateContent xmlns:mc="http://schemas.openxmlformats.org/markup-compatibility/2006" xmlns:p14="http://schemas.microsoft.com/office/powerpoint/2010/main">
    <mc:Choice Requires="p14">
      <p:transition spd="slow" p14:dur="2000" advTm="35390"/>
    </mc:Choice>
    <mc:Fallback xmlns="">
      <p:transition spd="slow" advTm="3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a:t>Tipos de coste según la perspectiva del estudio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79744681"/>
              </p:ext>
            </p:extLst>
          </p:nvPr>
        </p:nvGraphicFramePr>
        <p:xfrm>
          <a:off x="251520" y="1600200"/>
          <a:ext cx="7825680" cy="4582160"/>
        </p:xfrm>
        <a:graphic>
          <a:graphicData uri="http://schemas.openxmlformats.org/drawingml/2006/table">
            <a:tbl>
              <a:tblPr firstRow="1" bandRow="1">
                <a:tableStyleId>{5C22544A-7EE6-4342-B048-85BDC9FD1C3A}</a:tableStyleId>
              </a:tblPr>
              <a:tblGrid>
                <a:gridCol w="1341753"/>
                <a:gridCol w="1788519"/>
                <a:gridCol w="1565136"/>
                <a:gridCol w="1565136"/>
                <a:gridCol w="1565136"/>
              </a:tblGrid>
              <a:tr h="604664">
                <a:tc gridSpan="2">
                  <a:txBody>
                    <a:bodyPr/>
                    <a:lstStyle/>
                    <a:p>
                      <a:endParaRPr lang="es-ES" dirty="0"/>
                    </a:p>
                  </a:txBody>
                  <a:tcPr>
                    <a:lnR w="12700" cmpd="sng">
                      <a:noFill/>
                    </a:lnR>
                  </a:tcPr>
                </a:tc>
                <a:tc hMerge="1">
                  <a:txBody>
                    <a:bodyPr/>
                    <a:lstStyle/>
                    <a:p>
                      <a:endParaRPr lang="es-ES" dirty="0"/>
                    </a:p>
                  </a:txBody>
                  <a:tcPr/>
                </a:tc>
                <a:tc>
                  <a:txBody>
                    <a:bodyPr/>
                    <a:lstStyle/>
                    <a:p>
                      <a:pPr algn="ctr"/>
                      <a:r>
                        <a:rPr lang="es-ES" dirty="0" smtClean="0"/>
                        <a:t>Sociedad</a:t>
                      </a:r>
                      <a:endParaRPr lang="es-E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s-ES" dirty="0" smtClean="0"/>
                        <a:t>Sistema</a:t>
                      </a:r>
                      <a:r>
                        <a:rPr lang="es-ES" baseline="0" dirty="0" smtClean="0"/>
                        <a:t> </a:t>
                      </a:r>
                      <a:r>
                        <a:rPr lang="es-ES" dirty="0" smtClean="0"/>
                        <a:t>sanitario</a:t>
                      </a:r>
                      <a:endParaRPr lang="es-E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s-ES" dirty="0" smtClean="0"/>
                        <a:t>Paciente</a:t>
                      </a:r>
                      <a:endParaRPr lang="es-E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a:txBody>
                    <a:bodyPr/>
                    <a:lstStyle/>
                    <a:p>
                      <a:r>
                        <a:rPr lang="es-ES" b="1" dirty="0" smtClean="0"/>
                        <a:t>DIRECTOS</a:t>
                      </a:r>
                      <a:endParaRPr lang="es-ES" b="1" dirty="0"/>
                    </a:p>
                  </a:txBody>
                  <a:tcPr/>
                </a:tc>
                <a:tc>
                  <a:txBody>
                    <a:bodyPr/>
                    <a:lstStyle/>
                    <a:p>
                      <a:r>
                        <a:rPr lang="es-ES" dirty="0" smtClean="0"/>
                        <a:t>Atención</a:t>
                      </a:r>
                      <a:r>
                        <a:rPr lang="es-ES" baseline="0" dirty="0" smtClean="0"/>
                        <a:t> hospitalaria </a:t>
                      </a:r>
                      <a:endParaRPr lang="es-ES" dirty="0"/>
                    </a:p>
                  </a:txBody>
                  <a:tcPr/>
                </a:tc>
                <a:tc>
                  <a:txBody>
                    <a:bodyPr/>
                    <a:lstStyle/>
                    <a:p>
                      <a:pPr algn="ctr"/>
                      <a:r>
                        <a:rPr lang="es-ES" dirty="0" smtClean="0">
                          <a:latin typeface="Snap ITC"/>
                        </a:rPr>
                        <a:t>000</a:t>
                      </a:r>
                      <a:endParaRPr lang="es-ES" dirty="0"/>
                    </a:p>
                  </a:txBody>
                  <a:tcPr>
                    <a:lnT w="38100" cmpd="sng">
                      <a:noFill/>
                    </a:lnT>
                  </a:tcPr>
                </a:tc>
                <a:tc>
                  <a:txBody>
                    <a:bodyPr/>
                    <a:lstStyle/>
                    <a:p>
                      <a:pPr algn="ctr"/>
                      <a:r>
                        <a:rPr lang="es-ES" dirty="0" smtClean="0">
                          <a:latin typeface="Snap ITC"/>
                        </a:rPr>
                        <a:t>000</a:t>
                      </a:r>
                      <a:endParaRPr lang="es-ES" dirty="0"/>
                    </a:p>
                  </a:txBody>
                  <a:tcPr>
                    <a:lnT w="38100" cmpd="sng">
                      <a:noFill/>
                    </a:lnT>
                  </a:tcPr>
                </a:tc>
                <a:tc>
                  <a:txBody>
                    <a:bodyPr/>
                    <a:lstStyle/>
                    <a:p>
                      <a:pPr algn="ctr"/>
                      <a:r>
                        <a:rPr lang="es-ES" dirty="0" smtClean="0">
                          <a:latin typeface="Snap ITC"/>
                        </a:rPr>
                        <a:t>0</a:t>
                      </a:r>
                      <a:endParaRPr lang="es-ES" dirty="0"/>
                    </a:p>
                  </a:txBody>
                  <a:tcPr>
                    <a:lnT w="38100" cmpd="sng">
                      <a:noFill/>
                    </a:lnT>
                  </a:tcPr>
                </a:tc>
              </a:tr>
              <a:tr h="370840">
                <a:tc>
                  <a:txBody>
                    <a:bodyPr/>
                    <a:lstStyle/>
                    <a:p>
                      <a:endParaRPr lang="es-ES" b="1" dirty="0"/>
                    </a:p>
                  </a:txBody>
                  <a:tcPr/>
                </a:tc>
                <a:tc>
                  <a:txBody>
                    <a:bodyPr/>
                    <a:lstStyle/>
                    <a:p>
                      <a:r>
                        <a:rPr lang="es-ES" dirty="0" smtClean="0"/>
                        <a:t>Atención</a:t>
                      </a:r>
                      <a:r>
                        <a:rPr lang="es-ES" baseline="0" dirty="0" smtClean="0"/>
                        <a:t> ambulatoria</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a:t>
                      </a:r>
                      <a:endParaRPr lang="es-ES" dirty="0"/>
                    </a:p>
                  </a:txBody>
                  <a:tcPr/>
                </a:tc>
              </a:tr>
              <a:tr h="370840">
                <a:tc>
                  <a:txBody>
                    <a:bodyPr/>
                    <a:lstStyle/>
                    <a:p>
                      <a:endParaRPr lang="es-ES" b="1" dirty="0"/>
                    </a:p>
                  </a:txBody>
                  <a:tcPr/>
                </a:tc>
                <a:tc>
                  <a:txBody>
                    <a:bodyPr/>
                    <a:lstStyle/>
                    <a:p>
                      <a:r>
                        <a:rPr lang="es-ES" dirty="0" smtClean="0"/>
                        <a:t>Atención</a:t>
                      </a:r>
                      <a:r>
                        <a:rPr lang="es-ES" baseline="0" dirty="0" smtClean="0"/>
                        <a:t> farmacológica</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00</a:t>
                      </a:r>
                      <a:endParaRPr lang="es-ES" dirty="0"/>
                    </a:p>
                  </a:txBody>
                  <a:tcPr/>
                </a:tc>
              </a:tr>
              <a:tr h="370840">
                <a:tc>
                  <a:txBody>
                    <a:bodyPr/>
                    <a:lstStyle/>
                    <a:p>
                      <a:endParaRPr lang="es-ES" b="1" dirty="0"/>
                    </a:p>
                  </a:txBody>
                  <a:tcPr/>
                </a:tc>
                <a:tc>
                  <a:txBody>
                    <a:bodyPr/>
                    <a:lstStyle/>
                    <a:p>
                      <a:r>
                        <a:rPr lang="es-ES" dirty="0" smtClean="0"/>
                        <a:t>Tiempo del</a:t>
                      </a:r>
                      <a:r>
                        <a:rPr lang="es-ES" baseline="0" dirty="0" smtClean="0"/>
                        <a:t> paciente</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t>NC</a:t>
                      </a:r>
                      <a:endParaRPr lang="es-ES" dirty="0"/>
                    </a:p>
                  </a:txBody>
                  <a:tcPr/>
                </a:tc>
                <a:tc>
                  <a:txBody>
                    <a:bodyPr/>
                    <a:lstStyle/>
                    <a:p>
                      <a:pPr algn="ctr"/>
                      <a:r>
                        <a:rPr lang="es-ES" dirty="0" smtClean="0">
                          <a:latin typeface="Snap ITC"/>
                        </a:rPr>
                        <a:t>000</a:t>
                      </a:r>
                      <a:endParaRPr lang="es-ES" dirty="0"/>
                    </a:p>
                  </a:txBody>
                  <a:tcPr/>
                </a:tc>
              </a:tr>
              <a:tr h="370840">
                <a:tc>
                  <a:txBody>
                    <a:bodyPr/>
                    <a:lstStyle/>
                    <a:p>
                      <a:endParaRPr lang="es-ES" b="1" dirty="0"/>
                    </a:p>
                  </a:txBody>
                  <a:tcPr/>
                </a:tc>
                <a:tc>
                  <a:txBody>
                    <a:bodyPr/>
                    <a:lstStyle/>
                    <a:p>
                      <a:r>
                        <a:rPr lang="es-ES" dirty="0" smtClean="0"/>
                        <a:t>Transporte</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a:t>
                      </a:r>
                      <a:endParaRPr lang="es-ES" dirty="0"/>
                    </a:p>
                  </a:txBody>
                  <a:tcPr/>
                </a:tc>
                <a:tc>
                  <a:txBody>
                    <a:bodyPr/>
                    <a:lstStyle/>
                    <a:p>
                      <a:pPr algn="ctr"/>
                      <a:r>
                        <a:rPr lang="es-ES" dirty="0" smtClean="0">
                          <a:latin typeface="Snap ITC"/>
                        </a:rPr>
                        <a:t>000</a:t>
                      </a:r>
                      <a:endParaRPr lang="es-ES" dirty="0"/>
                    </a:p>
                  </a:txBody>
                  <a:tcPr/>
                </a:tc>
              </a:tr>
              <a:tr h="370840">
                <a:tc>
                  <a:txBody>
                    <a:bodyPr/>
                    <a:lstStyle/>
                    <a:p>
                      <a:r>
                        <a:rPr lang="es-ES" b="1" dirty="0" smtClean="0"/>
                        <a:t>INDIRECTOS</a:t>
                      </a:r>
                      <a:endParaRPr lang="es-ES" b="1" dirty="0"/>
                    </a:p>
                  </a:txBody>
                  <a:tcPr/>
                </a:tc>
                <a:tc>
                  <a:txBody>
                    <a:bodyPr/>
                    <a:lstStyle/>
                    <a:p>
                      <a:r>
                        <a:rPr lang="es-ES" dirty="0" smtClean="0"/>
                        <a:t>Bajas laborales</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a:t>
                      </a:r>
                      <a:endParaRPr lang="es-ES" dirty="0"/>
                    </a:p>
                  </a:txBody>
                  <a:tcPr/>
                </a:tc>
                <a:tc>
                  <a:txBody>
                    <a:bodyPr/>
                    <a:lstStyle/>
                    <a:p>
                      <a:pPr algn="ctr"/>
                      <a:r>
                        <a:rPr lang="es-ES" dirty="0" smtClean="0">
                          <a:latin typeface="Snap ITC"/>
                        </a:rPr>
                        <a:t>000</a:t>
                      </a:r>
                      <a:endParaRPr lang="es-ES" dirty="0"/>
                    </a:p>
                  </a:txBody>
                  <a:tcPr/>
                </a:tc>
              </a:tr>
              <a:tr h="370840">
                <a:tc>
                  <a:txBody>
                    <a:bodyPr/>
                    <a:lstStyle/>
                    <a:p>
                      <a:endParaRPr lang="es-ES" b="1" dirty="0"/>
                    </a:p>
                  </a:txBody>
                  <a:tcPr/>
                </a:tc>
                <a:tc>
                  <a:txBody>
                    <a:bodyPr/>
                    <a:lstStyle/>
                    <a:p>
                      <a:r>
                        <a:rPr lang="es-ES" dirty="0" smtClean="0"/>
                        <a:t>Muertes prematuras</a:t>
                      </a:r>
                      <a:endParaRPr lang="es-ES" dirty="0"/>
                    </a:p>
                  </a:txBody>
                  <a:tcPr/>
                </a:tc>
                <a:tc>
                  <a:txBody>
                    <a:bodyPr/>
                    <a:lstStyle/>
                    <a:p>
                      <a:pPr algn="ctr"/>
                      <a:r>
                        <a:rPr lang="es-ES" dirty="0" smtClean="0">
                          <a:latin typeface="Snap ITC"/>
                        </a:rPr>
                        <a:t>000</a:t>
                      </a:r>
                      <a:endParaRPr lang="es-ES" dirty="0"/>
                    </a:p>
                  </a:txBody>
                  <a:tcPr/>
                </a:tc>
                <a:tc>
                  <a:txBody>
                    <a:bodyPr/>
                    <a:lstStyle/>
                    <a:p>
                      <a:pPr algn="ctr"/>
                      <a:r>
                        <a:rPr lang="es-ES" dirty="0" smtClean="0">
                          <a:latin typeface="Snap ITC"/>
                        </a:rPr>
                        <a:t>0</a:t>
                      </a:r>
                      <a:endParaRPr lang="es-ES" dirty="0"/>
                    </a:p>
                  </a:txBody>
                  <a:tcPr/>
                </a:tc>
                <a:tc>
                  <a:txBody>
                    <a:bodyPr/>
                    <a:lstStyle/>
                    <a:p>
                      <a:pPr algn="ctr"/>
                      <a:r>
                        <a:rPr lang="es-ES" dirty="0" smtClean="0">
                          <a:latin typeface="Snap ITC"/>
                        </a:rPr>
                        <a:t>000</a:t>
                      </a:r>
                      <a:endParaRPr lang="es-ES" dirty="0"/>
                    </a:p>
                  </a:txBody>
                  <a:tcPr/>
                </a:tc>
              </a:tr>
            </a:tbl>
          </a:graphicData>
        </a:graphic>
      </p:graphicFrame>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7106457"/>
      </p:ext>
    </p:extLst>
  </p:cSld>
  <p:clrMapOvr>
    <a:masterClrMapping/>
  </p:clrMapOvr>
  <mc:AlternateContent xmlns:mc="http://schemas.openxmlformats.org/markup-compatibility/2006" xmlns:p14="http://schemas.microsoft.com/office/powerpoint/2010/main">
    <mc:Choice Requires="p14">
      <p:transition spd="slow" p14:dur="2000" advTm="30367"/>
    </mc:Choice>
    <mc:Fallback xmlns="">
      <p:transition spd="slow" advTm="3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251520" y="1268760"/>
            <a:ext cx="7848872" cy="4944616"/>
          </a:xfrm>
        </p:spPr>
        <p:txBody>
          <a:bodyPr>
            <a:noAutofit/>
          </a:bodyPr>
          <a:lstStyle/>
          <a:p>
            <a:pPr marL="0" indent="0" algn="just">
              <a:buNone/>
              <a:defRPr/>
            </a:pPr>
            <a:r>
              <a:rPr lang="es-ES" sz="2700" b="1" cap="all" spc="-100" dirty="0">
                <a:solidFill>
                  <a:schemeClr val="tx2"/>
                </a:solidFill>
                <a:latin typeface="+mj-lt"/>
                <a:ea typeface="+mj-ea"/>
                <a:cs typeface="+mj-cs"/>
              </a:rPr>
              <a:t>2. Selección de alternativas. </a:t>
            </a:r>
          </a:p>
          <a:p>
            <a:pPr marL="0" indent="0" algn="just">
              <a:buNone/>
              <a:defRPr/>
            </a:pPr>
            <a:r>
              <a:rPr lang="es-ES" sz="2800" dirty="0" smtClean="0"/>
              <a:t>Deben </a:t>
            </a:r>
            <a:r>
              <a:rPr lang="es-ES" sz="2800" dirty="0"/>
              <a:t>ser las alternativas reales que se empleen en el ámbito </a:t>
            </a:r>
            <a:r>
              <a:rPr lang="es-ES" sz="2800" dirty="0" smtClean="0"/>
              <a:t>de estudio (país, región). </a:t>
            </a:r>
          </a:p>
          <a:p>
            <a:pPr marL="0" indent="0" algn="just">
              <a:buNone/>
              <a:defRPr/>
            </a:pPr>
            <a:r>
              <a:rPr lang="es-ES" sz="2800" dirty="0" smtClean="0"/>
              <a:t>En ocasiones puede sesgar los resultados </a:t>
            </a:r>
            <a:r>
              <a:rPr lang="es-ES" sz="2800" dirty="0" err="1" smtClean="0"/>
              <a:t>farmacoeconómicos</a:t>
            </a:r>
            <a:r>
              <a:rPr lang="es-ES" sz="2800" dirty="0" smtClean="0"/>
              <a:t>. P.E: El estudio PLATO en EEUU incluyó pacientes con dosis altas de AAS, por lo que no resultó más eficaz la adición de tica que AAS.</a:t>
            </a:r>
            <a:endParaRPr lang="es-ES" sz="2800" dirty="0"/>
          </a:p>
          <a:p>
            <a:pPr marL="0" indent="0" algn="just">
              <a:buNone/>
              <a:defRPr/>
            </a:pPr>
            <a:endParaRPr lang="es-ES" sz="2700" b="1" cap="all" spc="-100" dirty="0" smtClean="0">
              <a:solidFill>
                <a:schemeClr val="tx2"/>
              </a:solidFill>
              <a:latin typeface="+mj-lt"/>
              <a:ea typeface="+mj-ea"/>
              <a:cs typeface="+mj-cs"/>
            </a:endParaRPr>
          </a:p>
          <a:p>
            <a:pPr marL="0" indent="0" algn="just">
              <a:buNone/>
              <a:defRPr/>
            </a:pPr>
            <a:r>
              <a:rPr lang="es-ES" sz="2700" b="1" cap="all" spc="-100" dirty="0" smtClean="0">
                <a:solidFill>
                  <a:schemeClr val="tx2"/>
                </a:solidFill>
                <a:latin typeface="+mj-lt"/>
                <a:ea typeface="+mj-ea"/>
                <a:cs typeface="+mj-cs"/>
              </a:rPr>
              <a:t>4</a:t>
            </a:r>
            <a:r>
              <a:rPr lang="es-ES" sz="2700" b="1" cap="all" spc="-100" dirty="0">
                <a:solidFill>
                  <a:schemeClr val="tx2"/>
                </a:solidFill>
                <a:latin typeface="+mj-lt"/>
                <a:ea typeface="+mj-ea"/>
                <a:cs typeface="+mj-cs"/>
              </a:rPr>
              <a:t>. Fuentes de efectividad. </a:t>
            </a:r>
            <a:r>
              <a:rPr lang="es-ES" sz="2800" dirty="0" smtClean="0"/>
              <a:t>Bases de datos validadas para poder incluir a la población REAL.</a:t>
            </a:r>
            <a:endParaRPr lang="es-ES" sz="28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938" y="0"/>
            <a:ext cx="2458437"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9174141"/>
      </p:ext>
    </p:extLst>
  </p:cSld>
  <p:clrMapOvr>
    <a:masterClrMapping/>
  </p:clrMapOvr>
  <mc:AlternateContent xmlns:mc="http://schemas.openxmlformats.org/markup-compatibility/2006" xmlns:p14="http://schemas.microsoft.com/office/powerpoint/2010/main">
    <mc:Choice Requires="p14">
      <p:transition spd="slow" p14:dur="2000" advTm="83562"/>
    </mc:Choice>
    <mc:Fallback xmlns="">
      <p:transition spd="slow" advTm="8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32656"/>
            <a:ext cx="7620000" cy="1143000"/>
          </a:xfrm>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smtClean="0"/>
              <a:t>5. Horizonte temporal</a:t>
            </a:r>
            <a:endParaRPr lang="es-ES" sz="2800" b="1" cap="all" dirty="0"/>
          </a:p>
        </p:txBody>
      </p:sp>
      <p:sp>
        <p:nvSpPr>
          <p:cNvPr id="3" name="2 Marcador de contenido"/>
          <p:cNvSpPr>
            <a:spLocks noGrp="1"/>
          </p:cNvSpPr>
          <p:nvPr>
            <p:ph idx="1"/>
          </p:nvPr>
        </p:nvSpPr>
        <p:spPr>
          <a:xfrm>
            <a:off x="107504" y="1412776"/>
            <a:ext cx="8532440" cy="5112568"/>
          </a:xfrm>
        </p:spPr>
        <p:txBody>
          <a:bodyPr>
            <a:normAutofit fontScale="92500" lnSpcReduction="20000"/>
          </a:bodyPr>
          <a:lstStyle/>
          <a:p>
            <a:pPr marL="114300" indent="0">
              <a:buNone/>
            </a:pPr>
            <a:endParaRPr lang="es-ES" sz="2800" dirty="0" smtClean="0"/>
          </a:p>
          <a:p>
            <a:pPr marL="114300" indent="0">
              <a:buNone/>
            </a:pPr>
            <a:r>
              <a:rPr lang="es-ES" sz="2800" dirty="0" smtClean="0"/>
              <a:t>Al </a:t>
            </a:r>
            <a:r>
              <a:rPr lang="es-ES" sz="2800" dirty="0"/>
              <a:t>realizar una evaluación económica se debe definir el tiempo para el que se va a medir el coste y el </a:t>
            </a:r>
            <a:r>
              <a:rPr lang="es-ES" sz="2800" dirty="0" smtClean="0"/>
              <a:t>efecto.</a:t>
            </a:r>
          </a:p>
          <a:p>
            <a:pPr marL="114300" indent="0">
              <a:buNone/>
            </a:pPr>
            <a:endParaRPr lang="es-ES" sz="2800" dirty="0"/>
          </a:p>
          <a:p>
            <a:pPr>
              <a:buFont typeface="Wingdings" panose="05000000000000000000" pitchFamily="2" charset="2"/>
              <a:buChar char="ü"/>
            </a:pPr>
            <a:r>
              <a:rPr lang="es-ES" sz="2800" dirty="0"/>
              <a:t>Salvo en los tratamientos agudos, suele ser un período de tiempo superior al de los ensayos clínicos.</a:t>
            </a:r>
          </a:p>
          <a:p>
            <a:pPr>
              <a:buFont typeface="Wingdings" panose="05000000000000000000" pitchFamily="2" charset="2"/>
              <a:buChar char="ü"/>
            </a:pPr>
            <a:endParaRPr lang="es-ES" sz="2800" dirty="0"/>
          </a:p>
          <a:p>
            <a:pPr>
              <a:buFont typeface="Wingdings" panose="05000000000000000000" pitchFamily="2" charset="2"/>
              <a:buChar char="ü"/>
            </a:pPr>
            <a:r>
              <a:rPr lang="es-ES" sz="2800" dirty="0"/>
              <a:t>En enfermedades crónicas, no hay consenso del tiempo y se suele crear un paciente base de una edad generalmente correspondiente a la media de la población del estudio </a:t>
            </a:r>
            <a:r>
              <a:rPr lang="es-ES" sz="2800" dirty="0" err="1"/>
              <a:t>pivotal</a:t>
            </a:r>
            <a:r>
              <a:rPr lang="es-ES" sz="2800" dirty="0"/>
              <a:t> y se extrapola hasta los 100 años de vida.</a:t>
            </a:r>
          </a:p>
          <a:p>
            <a:pPr>
              <a:buFont typeface="Wingdings" panose="05000000000000000000" pitchFamily="2" charset="2"/>
              <a:buChar char="ü"/>
            </a:pPr>
            <a:endParaRPr lang="es-ES" sz="2800" dirty="0"/>
          </a:p>
          <a:p>
            <a:pPr>
              <a:buFont typeface="Wingdings" panose="05000000000000000000" pitchFamily="2" charset="2"/>
              <a:buChar char="ü"/>
            </a:pPr>
            <a:r>
              <a:rPr lang="es-ES" sz="2800" dirty="0"/>
              <a:t>Para corregir todas las limitaciones de coste y de efecto del tratamiento por la extrapolación, se definen parámetros.</a:t>
            </a:r>
          </a:p>
          <a:p>
            <a:pPr>
              <a:buFont typeface="Wingdings" panose="05000000000000000000" pitchFamily="2" charset="2"/>
              <a:buChar char="ü"/>
            </a:pP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5902094"/>
      </p:ext>
    </p:extLst>
  </p:cSld>
  <p:clrMapOvr>
    <a:masterClrMapping/>
  </p:clrMapOvr>
  <mc:AlternateContent xmlns:mc="http://schemas.openxmlformats.org/markup-compatibility/2006" xmlns:p14="http://schemas.microsoft.com/office/powerpoint/2010/main">
    <mc:Choice Requires="p14">
      <p:transition spd="slow" p14:dur="2000" advTm="69868"/>
    </mc:Choice>
    <mc:Fallback xmlns="">
      <p:transition spd="slow" advTm="6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a:t>Propósito de la ponencia</a:t>
            </a:r>
          </a:p>
        </p:txBody>
      </p:sp>
      <p:sp>
        <p:nvSpPr>
          <p:cNvPr id="3" name="2 Marcador de contenido"/>
          <p:cNvSpPr>
            <a:spLocks noGrp="1"/>
          </p:cNvSpPr>
          <p:nvPr>
            <p:ph idx="1"/>
          </p:nvPr>
        </p:nvSpPr>
        <p:spPr/>
        <p:txBody>
          <a:bodyPr>
            <a:normAutofit/>
          </a:bodyPr>
          <a:lstStyle/>
          <a:p>
            <a:pPr>
              <a:buFont typeface="Wingdings" panose="05000000000000000000" pitchFamily="2" charset="2"/>
              <a:buChar char="ü"/>
            </a:pPr>
            <a:r>
              <a:rPr lang="es-ES" sz="2800" dirty="0"/>
              <a:t>Conoce los tipos de evaluación económica y su </a:t>
            </a:r>
            <a:r>
              <a:rPr lang="es-ES" sz="2800" dirty="0" smtClean="0"/>
              <a:t>objetivo</a:t>
            </a:r>
          </a:p>
          <a:p>
            <a:pPr>
              <a:buFont typeface="Wingdings" panose="05000000000000000000" pitchFamily="2" charset="2"/>
              <a:buChar char="ü"/>
            </a:pPr>
            <a:endParaRPr lang="es-ES" sz="2800" dirty="0"/>
          </a:p>
          <a:p>
            <a:pPr>
              <a:buFont typeface="Wingdings" panose="05000000000000000000" pitchFamily="2" charset="2"/>
              <a:buChar char="ü"/>
            </a:pPr>
            <a:r>
              <a:rPr lang="es-ES" sz="2800" dirty="0"/>
              <a:t>Saber qué es un análisis de impacto </a:t>
            </a:r>
            <a:r>
              <a:rPr lang="es-ES" sz="2800" dirty="0" smtClean="0"/>
              <a:t>presupuestario</a:t>
            </a:r>
          </a:p>
          <a:p>
            <a:pPr>
              <a:buFont typeface="Wingdings" panose="05000000000000000000" pitchFamily="2" charset="2"/>
              <a:buChar char="ü"/>
            </a:pPr>
            <a:endParaRPr lang="es-ES" sz="2800" dirty="0"/>
          </a:p>
          <a:p>
            <a:pPr>
              <a:buFont typeface="Wingdings" panose="05000000000000000000" pitchFamily="2" charset="2"/>
              <a:buChar char="ü"/>
            </a:pPr>
            <a:r>
              <a:rPr lang="es-ES" sz="2800" dirty="0"/>
              <a:t>Interpretar los resultados </a:t>
            </a:r>
            <a:r>
              <a:rPr lang="es-ES" sz="2800" dirty="0" smtClean="0"/>
              <a:t>de las diferentes evaluaciones económicas</a:t>
            </a:r>
            <a:endParaRPr lang="es-ES" sz="2800" dirty="0"/>
          </a:p>
          <a:p>
            <a:pPr>
              <a:buFont typeface="Wingdings" panose="05000000000000000000" pitchFamily="2" charset="2"/>
              <a:buChar char="ü"/>
            </a:pPr>
            <a:endParaRPr lang="es-ES" sz="2800"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7520605"/>
      </p:ext>
    </p:extLst>
  </p:cSld>
  <p:clrMapOvr>
    <a:masterClrMapping/>
  </p:clrMapOvr>
  <mc:AlternateContent xmlns:mc="http://schemas.openxmlformats.org/markup-compatibility/2006" xmlns:p14="http://schemas.microsoft.com/office/powerpoint/2010/main">
    <mc:Choice Requires="p14">
      <p:transition spd="slow" p14:dur="2000" advTm="30006"/>
    </mc:Choice>
    <mc:Fallback xmlns="">
      <p:transition spd="slow" advTm="3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7620000" cy="1143000"/>
          </a:xfrm>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a:t>En las evaluaciones económicas podemos medir diferentes efectos sobre la salud…</a:t>
            </a:r>
          </a:p>
        </p:txBody>
      </p:sp>
      <p:sp>
        <p:nvSpPr>
          <p:cNvPr id="3" name="2 Marcador de contenido"/>
          <p:cNvSpPr>
            <a:spLocks noGrp="1"/>
          </p:cNvSpPr>
          <p:nvPr>
            <p:ph idx="1"/>
          </p:nvPr>
        </p:nvSpPr>
        <p:spPr>
          <a:xfrm>
            <a:off x="539552" y="2060848"/>
            <a:ext cx="8340080" cy="5088632"/>
          </a:xfrm>
        </p:spPr>
        <p:txBody>
          <a:bodyPr>
            <a:normAutofit/>
          </a:bodyPr>
          <a:lstStyle/>
          <a:p>
            <a:pPr marL="114300" indent="0">
              <a:buNone/>
            </a:pPr>
            <a:r>
              <a:rPr lang="es-ES" sz="2700" b="1" cap="all" spc="-100" dirty="0">
                <a:solidFill>
                  <a:schemeClr val="tx2"/>
                </a:solidFill>
                <a:latin typeface="+mj-lt"/>
                <a:ea typeface="+mj-ea"/>
                <a:cs typeface="+mj-cs"/>
              </a:rPr>
              <a:t>EFECTIVIDAD: (</a:t>
            </a:r>
            <a:r>
              <a:rPr lang="es-ES" sz="2700" b="1" cap="all" spc="-100" dirty="0" smtClean="0">
                <a:solidFill>
                  <a:schemeClr val="tx2"/>
                </a:solidFill>
                <a:latin typeface="+mj-lt"/>
                <a:ea typeface="+mj-ea"/>
                <a:cs typeface="+mj-cs"/>
              </a:rPr>
              <a:t>Análisis Coste Eficacia)</a:t>
            </a:r>
            <a:endParaRPr lang="es-ES" sz="2700" b="1" cap="all" spc="-100" dirty="0">
              <a:solidFill>
                <a:schemeClr val="tx2"/>
              </a:solidFill>
              <a:latin typeface="+mj-lt"/>
              <a:ea typeface="+mj-ea"/>
              <a:cs typeface="+mj-cs"/>
            </a:endParaRPr>
          </a:p>
          <a:p>
            <a:pPr marL="114300" indent="0">
              <a:buNone/>
            </a:pPr>
            <a:r>
              <a:rPr lang="es-ES" sz="2800" dirty="0" smtClean="0"/>
              <a:t>Positivas</a:t>
            </a:r>
            <a:r>
              <a:rPr lang="es-ES" sz="2800" dirty="0"/>
              <a:t>:</a:t>
            </a:r>
          </a:p>
          <a:p>
            <a:r>
              <a:rPr lang="es-ES" sz="2800" dirty="0" smtClean="0"/>
              <a:t>Curaciones</a:t>
            </a:r>
            <a:r>
              <a:rPr lang="es-ES" sz="2800" dirty="0"/>
              <a:t>, </a:t>
            </a:r>
            <a:r>
              <a:rPr lang="es-ES" sz="2800" dirty="0" smtClean="0"/>
              <a:t>años de vida ganados,...</a:t>
            </a:r>
            <a:endParaRPr lang="es-ES" sz="2800" dirty="0"/>
          </a:p>
          <a:p>
            <a:pPr marL="114300" indent="0">
              <a:buNone/>
            </a:pPr>
            <a:r>
              <a:rPr lang="es-ES" sz="2800" dirty="0" smtClean="0"/>
              <a:t>Negativas</a:t>
            </a:r>
            <a:r>
              <a:rPr lang="es-ES" sz="2800" dirty="0"/>
              <a:t>:</a:t>
            </a:r>
          </a:p>
          <a:p>
            <a:r>
              <a:rPr lang="es-ES" sz="2800" dirty="0" smtClean="0"/>
              <a:t>Evitar </a:t>
            </a:r>
            <a:r>
              <a:rPr lang="es-ES" sz="2800" dirty="0"/>
              <a:t>eventos </a:t>
            </a:r>
            <a:r>
              <a:rPr lang="es-ES" sz="2800" dirty="0" smtClean="0"/>
              <a:t>perjudiciales,..</a:t>
            </a:r>
          </a:p>
          <a:p>
            <a:pPr marL="114300" indent="0">
              <a:buNone/>
            </a:pPr>
            <a:endParaRPr lang="es-ES" sz="2700" b="1" cap="all" spc="-100" dirty="0">
              <a:solidFill>
                <a:schemeClr val="tx2"/>
              </a:solidFill>
              <a:latin typeface="+mj-lt"/>
              <a:ea typeface="+mj-ea"/>
              <a:cs typeface="+mj-cs"/>
            </a:endParaRPr>
          </a:p>
          <a:p>
            <a:pPr marL="114300" indent="0">
              <a:buNone/>
            </a:pPr>
            <a:r>
              <a:rPr lang="es-ES" sz="2700" b="1" cap="all" spc="-100" dirty="0">
                <a:solidFill>
                  <a:schemeClr val="tx2"/>
                </a:solidFill>
                <a:latin typeface="+mj-lt"/>
                <a:ea typeface="+mj-ea"/>
                <a:cs typeface="+mj-cs"/>
              </a:rPr>
              <a:t>UTILIDAD: </a:t>
            </a:r>
            <a:r>
              <a:rPr lang="es-ES" sz="2700" b="1" cap="all" spc="-100" dirty="0" smtClean="0">
                <a:solidFill>
                  <a:schemeClr val="tx2"/>
                </a:solidFill>
                <a:latin typeface="+mj-lt"/>
                <a:ea typeface="+mj-ea"/>
                <a:cs typeface="+mj-cs"/>
                <a:sym typeface="Wingdings" panose="05000000000000000000" pitchFamily="2" charset="2"/>
              </a:rPr>
              <a:t>(</a:t>
            </a:r>
            <a:r>
              <a:rPr lang="es-ES" sz="2700" b="1" cap="all" spc="-100" dirty="0">
                <a:solidFill>
                  <a:schemeClr val="tx2"/>
                </a:solidFill>
              </a:rPr>
              <a:t>Análisis </a:t>
            </a:r>
            <a:r>
              <a:rPr lang="es-ES" sz="2700" b="1" cap="all" spc="-100" dirty="0" smtClean="0">
                <a:solidFill>
                  <a:schemeClr val="tx2"/>
                </a:solidFill>
              </a:rPr>
              <a:t>coste </a:t>
            </a:r>
            <a:r>
              <a:rPr lang="es-ES" sz="2700" b="1" cap="all" spc="-100" dirty="0" smtClean="0">
                <a:solidFill>
                  <a:schemeClr val="tx2"/>
                </a:solidFill>
                <a:latin typeface="+mj-lt"/>
                <a:ea typeface="+mj-ea"/>
                <a:cs typeface="+mj-cs"/>
                <a:sym typeface="Wingdings" panose="05000000000000000000" pitchFamily="2" charset="2"/>
              </a:rPr>
              <a:t>Utilidad)</a:t>
            </a:r>
            <a:endParaRPr lang="es-ES" sz="2700" b="1" cap="all" spc="-100" dirty="0">
              <a:solidFill>
                <a:schemeClr val="tx2"/>
              </a:solidFill>
              <a:latin typeface="+mj-lt"/>
              <a:ea typeface="+mj-ea"/>
              <a:cs typeface="+mj-cs"/>
            </a:endParaRPr>
          </a:p>
          <a:p>
            <a:pPr marL="114300" indent="0">
              <a:buNone/>
            </a:pPr>
            <a:r>
              <a:rPr lang="es-ES" sz="2800" dirty="0" smtClean="0"/>
              <a:t>AVAC</a:t>
            </a:r>
            <a:endParaRPr lang="es-ES" sz="2800" dirty="0"/>
          </a:p>
        </p:txBody>
      </p:sp>
      <p:sp>
        <p:nvSpPr>
          <p:cNvPr id="4" name="3 Cerrar llave"/>
          <p:cNvSpPr/>
          <p:nvPr/>
        </p:nvSpPr>
        <p:spPr>
          <a:xfrm>
            <a:off x="6264188" y="2492896"/>
            <a:ext cx="180020" cy="223224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 name="5 CuadroTexto"/>
          <p:cNvSpPr txBox="1"/>
          <p:nvPr/>
        </p:nvSpPr>
        <p:spPr>
          <a:xfrm>
            <a:off x="6444208" y="3281209"/>
            <a:ext cx="1296144" cy="507831"/>
          </a:xfrm>
          <a:prstGeom prst="rect">
            <a:avLst/>
          </a:prstGeom>
          <a:noFill/>
        </p:spPr>
        <p:txBody>
          <a:bodyPr wrap="square" rtlCol="0">
            <a:spAutoFit/>
          </a:bodyPr>
          <a:lstStyle/>
          <a:p>
            <a:r>
              <a:rPr lang="es-ES" sz="2700" b="1" cap="all" spc="-100" dirty="0">
                <a:solidFill>
                  <a:schemeClr val="tx2"/>
                </a:solidFill>
                <a:latin typeface="+mj-lt"/>
                <a:ea typeface="+mj-ea"/>
                <a:cs typeface="+mj-cs"/>
              </a:rPr>
              <a:t>ECA</a:t>
            </a:r>
          </a:p>
        </p:txBody>
      </p:sp>
      <p:sp>
        <p:nvSpPr>
          <p:cNvPr id="7" name="6 Cerrar llave"/>
          <p:cNvSpPr/>
          <p:nvPr/>
        </p:nvSpPr>
        <p:spPr>
          <a:xfrm>
            <a:off x="3419872" y="5517232"/>
            <a:ext cx="180020" cy="64807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7 CuadroTexto"/>
          <p:cNvSpPr txBox="1"/>
          <p:nvPr/>
        </p:nvSpPr>
        <p:spPr>
          <a:xfrm>
            <a:off x="3635896" y="5585465"/>
            <a:ext cx="4680520" cy="507831"/>
          </a:xfrm>
          <a:prstGeom prst="rect">
            <a:avLst/>
          </a:prstGeom>
          <a:noFill/>
        </p:spPr>
        <p:txBody>
          <a:bodyPr wrap="square" rtlCol="0">
            <a:spAutoFit/>
          </a:bodyPr>
          <a:lstStyle/>
          <a:p>
            <a:r>
              <a:rPr lang="es-ES" sz="2700" b="1" cap="all" spc="-100" dirty="0" smtClean="0">
                <a:solidFill>
                  <a:schemeClr val="tx2"/>
                </a:solidFill>
                <a:latin typeface="+mj-lt"/>
                <a:ea typeface="+mj-ea"/>
                <a:cs typeface="+mj-cs"/>
              </a:rPr>
              <a:t>ECA + métodos evaluación</a:t>
            </a:r>
            <a:endParaRPr lang="es-ES" sz="2700" b="1" cap="all" spc="-100" dirty="0">
              <a:solidFill>
                <a:schemeClr val="tx2"/>
              </a:solidFill>
              <a:latin typeface="+mj-lt"/>
              <a:ea typeface="+mj-ea"/>
              <a:cs typeface="+mj-cs"/>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1695357"/>
      </p:ext>
    </p:extLst>
  </p:cSld>
  <p:clrMapOvr>
    <a:masterClrMapping/>
  </p:clrMapOvr>
  <mc:AlternateContent xmlns:mc="http://schemas.openxmlformats.org/markup-compatibility/2006" xmlns:p14="http://schemas.microsoft.com/office/powerpoint/2010/main">
    <mc:Choice Requires="p14">
      <p:transition spd="slow" p14:dur="2000" advTm="55930"/>
    </mc:Choice>
    <mc:Fallback xmlns="">
      <p:transition spd="slow" advTm="5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20688"/>
            <a:ext cx="7620000" cy="1143000"/>
          </a:xfrm>
        </p:spPr>
        <p:txBody>
          <a:bodyPr vert="horz" lIns="91440" tIns="45720" rIns="91440" bIns="45720" rtlCol="0" anchor="ctr">
            <a:noAutofit/>
          </a:bodyPr>
          <a:lstStyle/>
          <a:p>
            <a:pPr algn="r"/>
            <a:r>
              <a:rPr lang="es-ES" sz="2700" b="1" cap="all" dirty="0"/>
              <a:t>¿Qué es un </a:t>
            </a:r>
            <a:r>
              <a:rPr lang="es-ES" sz="2700" b="1" cap="all" dirty="0" smtClean="0"/>
              <a:t> año de vida ajustado a calidad, AVAC </a:t>
            </a:r>
            <a:r>
              <a:rPr lang="es-ES" sz="2700" b="1" cap="all" dirty="0"/>
              <a:t>o un </a:t>
            </a:r>
            <a:r>
              <a:rPr lang="es-ES" sz="2700" b="1" cap="all" dirty="0" err="1"/>
              <a:t>qaly</a:t>
            </a:r>
            <a:r>
              <a:rPr lang="es-ES" sz="2700" b="1" cap="all" dirty="0"/>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844824"/>
            <a:ext cx="4517714"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553210" y="1844824"/>
            <a:ext cx="3979230" cy="3564053"/>
          </a:xfrm>
          <a:prstGeom prst="rect">
            <a:avLst/>
          </a:prstGeom>
          <a:noFill/>
        </p:spPr>
        <p:txBody>
          <a:bodyPr wrap="square" rtlCol="0">
            <a:spAutoFit/>
          </a:bodyPr>
          <a:lstStyle/>
          <a:p>
            <a:pPr marL="114300">
              <a:spcBef>
                <a:spcPct val="20000"/>
              </a:spcBef>
              <a:buClr>
                <a:schemeClr val="accent1"/>
              </a:buClr>
            </a:pPr>
            <a:r>
              <a:rPr lang="es-ES" sz="2400" dirty="0"/>
              <a:t>Es un índice que combina la mortalidad y la calidad de vida relacionada con la salud</a:t>
            </a:r>
            <a:r>
              <a:rPr lang="es-ES" sz="2400" dirty="0" smtClean="0"/>
              <a:t>.</a:t>
            </a:r>
          </a:p>
          <a:p>
            <a:pPr marL="114300">
              <a:spcBef>
                <a:spcPct val="20000"/>
              </a:spcBef>
              <a:buClr>
                <a:schemeClr val="accent1"/>
              </a:buClr>
            </a:pPr>
            <a:endParaRPr lang="es-ES" sz="2400" dirty="0"/>
          </a:p>
          <a:p>
            <a:pPr marL="114300">
              <a:spcBef>
                <a:spcPct val="20000"/>
              </a:spcBef>
              <a:buClr>
                <a:schemeClr val="accent1"/>
              </a:buClr>
            </a:pPr>
            <a:r>
              <a:rPr lang="es-ES" sz="2400" dirty="0"/>
              <a:t>Con él se puede calcular los efectos de un </a:t>
            </a:r>
            <a:r>
              <a:rPr lang="es-ES" sz="2400" dirty="0" smtClean="0"/>
              <a:t>tratamiento </a:t>
            </a:r>
            <a:r>
              <a:rPr lang="es-ES" sz="2400" dirty="0"/>
              <a:t>como años de vida ganados, ajustados a calidad durante esos años.</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3672123"/>
      </p:ext>
    </p:extLst>
  </p:cSld>
  <p:clrMapOvr>
    <a:masterClrMapping/>
  </p:clrMapOvr>
  <mc:AlternateContent xmlns:mc="http://schemas.openxmlformats.org/markup-compatibility/2006" xmlns:p14="http://schemas.microsoft.com/office/powerpoint/2010/main">
    <mc:Choice Requires="p14">
      <p:transition spd="slow" p14:dur="2000" advTm="20393"/>
    </mc:Choice>
    <mc:Fallback xmlns="">
      <p:transition spd="slow" advTm="2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a:t>Efecto sobre la salud en análisis </a:t>
            </a:r>
            <a:r>
              <a:rPr lang="es-ES" sz="2800" b="1" cap="all" dirty="0" smtClean="0"/>
              <a:t>coste-utilidad</a:t>
            </a:r>
            <a:endParaRPr lang="es-ES" sz="2800" b="1" cap="all" dirty="0"/>
          </a:p>
        </p:txBody>
      </p:sp>
      <p:sp>
        <p:nvSpPr>
          <p:cNvPr id="3" name="2 Marcador de contenido"/>
          <p:cNvSpPr>
            <a:spLocks noGrp="1"/>
          </p:cNvSpPr>
          <p:nvPr>
            <p:ph idx="1"/>
          </p:nvPr>
        </p:nvSpPr>
        <p:spPr/>
        <p:txBody>
          <a:bodyPr/>
          <a:lstStyle/>
          <a:p>
            <a:pPr marL="571500" indent="-457200">
              <a:buAutoNum type="arabicPeriod"/>
            </a:pPr>
            <a:r>
              <a:rPr lang="es-ES" sz="2400" dirty="0" smtClean="0"/>
              <a:t>La </a:t>
            </a:r>
            <a:r>
              <a:rPr lang="es-ES" sz="2400" dirty="0"/>
              <a:t>efectividad </a:t>
            </a:r>
            <a:r>
              <a:rPr lang="es-ES" sz="2400" dirty="0" smtClean="0"/>
              <a:t>del estudio coste efectividad  se calcula como  años de vida que gana el paciente gracias a ese tratamiento</a:t>
            </a:r>
          </a:p>
          <a:p>
            <a:pPr marL="571500" indent="-457200">
              <a:buAutoNum type="arabicPeriod"/>
            </a:pPr>
            <a:r>
              <a:rPr lang="es-ES" sz="2400" dirty="0"/>
              <a:t>S</a:t>
            </a:r>
            <a:r>
              <a:rPr lang="es-ES" sz="2400" dirty="0" smtClean="0"/>
              <a:t>e corrige con un factor denominado calidad </a:t>
            </a:r>
            <a:r>
              <a:rPr lang="es-ES" sz="2400" dirty="0"/>
              <a:t>de </a:t>
            </a:r>
            <a:r>
              <a:rPr lang="es-ES" sz="2400" dirty="0" smtClean="0"/>
              <a:t>vida (calculada según encuestas validadas)</a:t>
            </a:r>
          </a:p>
          <a:p>
            <a:pPr marL="571500" indent="-457200">
              <a:buAutoNum type="arabicPeriod"/>
            </a:pPr>
            <a:r>
              <a:rPr lang="es-ES" sz="2400" dirty="0" smtClean="0"/>
              <a:t>Se calcula los AVAC (años </a:t>
            </a:r>
            <a:r>
              <a:rPr lang="es-ES" sz="2400" dirty="0"/>
              <a:t>de vida ajustados por calidad de </a:t>
            </a:r>
            <a:r>
              <a:rPr lang="es-ES" sz="2400" dirty="0" smtClean="0"/>
              <a:t>vida):</a:t>
            </a:r>
          </a:p>
          <a:p>
            <a:pPr marL="571500" indent="-457200">
              <a:buAutoNum type="arabicPeriod"/>
            </a:pPr>
            <a:endParaRPr lang="es-ES" dirty="0"/>
          </a:p>
          <a:p>
            <a:pPr marL="114300" indent="0" algn="ctr">
              <a:buNone/>
            </a:pPr>
            <a:r>
              <a:rPr lang="es-ES" sz="3000" dirty="0"/>
              <a:t>AVAC = Años de vida ganado x Calidad de vida</a:t>
            </a:r>
          </a:p>
        </p:txBody>
      </p:sp>
      <p:sp>
        <p:nvSpPr>
          <p:cNvPr id="4" name="3 Rectángulo"/>
          <p:cNvSpPr/>
          <p:nvPr/>
        </p:nvSpPr>
        <p:spPr>
          <a:xfrm>
            <a:off x="611560" y="4581128"/>
            <a:ext cx="741682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9692990"/>
      </p:ext>
    </p:extLst>
  </p:cSld>
  <p:clrMapOvr>
    <a:masterClrMapping/>
  </p:clrMapOvr>
  <mc:AlternateContent xmlns:mc="http://schemas.openxmlformats.org/markup-compatibility/2006" xmlns:p14="http://schemas.microsoft.com/office/powerpoint/2010/main">
    <mc:Choice Requires="p14">
      <p:transition spd="slow" p14:dur="2000" advTm="24515"/>
    </mc:Choice>
    <mc:Fallback xmlns="">
      <p:transition spd="slow" advTm="2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smtClean="0"/>
              <a:t>¿Cómo se determina la calidad de  vida?</a:t>
            </a:r>
            <a:br>
              <a:rPr lang="es-ES" sz="2800" b="1" cap="all" dirty="0" smtClean="0"/>
            </a:br>
            <a:r>
              <a:rPr lang="es-ES" sz="2800" b="1" cap="all" dirty="0" smtClean="0"/>
              <a:t>Utilidades </a:t>
            </a:r>
            <a:r>
              <a:rPr lang="es-ES" sz="2800" b="1" cap="all" dirty="0"/>
              <a:t>o </a:t>
            </a:r>
            <a:r>
              <a:rPr lang="es-ES" sz="2800" b="1" cap="all" dirty="0" smtClean="0"/>
              <a:t>preferencias</a:t>
            </a:r>
            <a:endParaRPr lang="es-ES" sz="2800" b="1" cap="all" dirty="0"/>
          </a:p>
        </p:txBody>
      </p:sp>
      <p:sp>
        <p:nvSpPr>
          <p:cNvPr id="3" name="2 Marcador de contenido"/>
          <p:cNvSpPr>
            <a:spLocks noGrp="1"/>
          </p:cNvSpPr>
          <p:nvPr>
            <p:ph idx="1"/>
          </p:nvPr>
        </p:nvSpPr>
        <p:spPr>
          <a:xfrm>
            <a:off x="251520" y="1580728"/>
            <a:ext cx="8208912" cy="4728592"/>
          </a:xfrm>
        </p:spPr>
        <p:txBody>
          <a:bodyPr>
            <a:noAutofit/>
          </a:bodyPr>
          <a:lstStyle/>
          <a:p>
            <a:pPr marL="114300" indent="0" algn="just">
              <a:buNone/>
            </a:pPr>
            <a:r>
              <a:rPr lang="es-ES" sz="2400" dirty="0" smtClean="0"/>
              <a:t>“</a:t>
            </a:r>
            <a:r>
              <a:rPr lang="es-ES" sz="2400" dirty="0"/>
              <a:t>U</a:t>
            </a:r>
            <a:r>
              <a:rPr lang="es-ES" sz="2400" dirty="0" smtClean="0"/>
              <a:t>tilidad es </a:t>
            </a:r>
            <a:r>
              <a:rPr lang="es-ES" sz="2400" dirty="0"/>
              <a:t>una medida de la </a:t>
            </a:r>
            <a:r>
              <a:rPr lang="es-ES" sz="2400" dirty="0" smtClean="0"/>
              <a:t>preferencia relativa </a:t>
            </a:r>
            <a:r>
              <a:rPr lang="es-ES" sz="2400" dirty="0"/>
              <a:t>por un efecto o estado que proporciona un resumen de </a:t>
            </a:r>
            <a:r>
              <a:rPr lang="es-ES" sz="2400" dirty="0" smtClean="0"/>
              <a:t>los aspectos </a:t>
            </a:r>
            <a:r>
              <a:rPr lang="es-ES" sz="2400" dirty="0"/>
              <a:t>positivos y negativos de la calidad de vida</a:t>
            </a:r>
            <a:r>
              <a:rPr lang="es-ES" sz="2400" dirty="0" smtClean="0"/>
              <a:t>”</a:t>
            </a:r>
          </a:p>
          <a:p>
            <a:pPr marL="114300" indent="0" algn="just">
              <a:buNone/>
            </a:pPr>
            <a:endParaRPr lang="es-ES" sz="2400" dirty="0" smtClean="0"/>
          </a:p>
          <a:p>
            <a:pPr marL="114300" indent="0" algn="just">
              <a:buNone/>
            </a:pPr>
            <a:r>
              <a:rPr lang="es-ES" sz="2400" dirty="0" smtClean="0"/>
              <a:t>Valor </a:t>
            </a:r>
            <a:r>
              <a:rPr lang="es-ES" sz="2400" dirty="0"/>
              <a:t>de 0 a </a:t>
            </a:r>
            <a:r>
              <a:rPr lang="es-ES" sz="2400" dirty="0" smtClean="0"/>
              <a:t>1</a:t>
            </a:r>
          </a:p>
          <a:p>
            <a:pPr marL="114300" indent="0" algn="just">
              <a:buNone/>
            </a:pPr>
            <a:endParaRPr lang="es-ES" sz="2400" dirty="0"/>
          </a:p>
          <a:p>
            <a:pPr marL="114300" indent="0" algn="just">
              <a:buNone/>
            </a:pPr>
            <a:r>
              <a:rPr lang="es-ES" sz="2400" dirty="0" smtClean="0"/>
              <a:t>2 tipos de evaluaciones:</a:t>
            </a:r>
            <a:endParaRPr lang="es-ES" sz="2400" dirty="0"/>
          </a:p>
          <a:p>
            <a:pPr marL="571500" indent="-457200" algn="just">
              <a:buFont typeface="+mj-lt"/>
              <a:buAutoNum type="arabicPeriod"/>
            </a:pPr>
            <a:r>
              <a:rPr lang="es-ES" sz="2400" b="1" dirty="0"/>
              <a:t>Métodos indirectos</a:t>
            </a:r>
            <a:r>
              <a:rPr lang="es-ES" sz="2400" dirty="0"/>
              <a:t>: se valora el estado del </a:t>
            </a:r>
            <a:r>
              <a:rPr lang="es-ES" sz="2400" dirty="0" smtClean="0"/>
              <a:t>paciente (</a:t>
            </a:r>
            <a:r>
              <a:rPr lang="es-ES" sz="2400" dirty="0"/>
              <a:t>p</a:t>
            </a:r>
            <a:r>
              <a:rPr lang="es-ES" sz="2400" dirty="0" smtClean="0"/>
              <a:t>or encuestas)  </a:t>
            </a:r>
            <a:r>
              <a:rPr lang="es-ES" sz="2400" dirty="0"/>
              <a:t>y luego </a:t>
            </a:r>
            <a:r>
              <a:rPr lang="es-ES" sz="2400" dirty="0" smtClean="0"/>
              <a:t>se asigna </a:t>
            </a:r>
            <a:r>
              <a:rPr lang="es-ES" sz="2400" dirty="0"/>
              <a:t>el valor de utilidad.</a:t>
            </a:r>
          </a:p>
          <a:p>
            <a:pPr marL="571500" indent="-457200" algn="just">
              <a:buFont typeface="+mj-lt"/>
              <a:buAutoNum type="arabicPeriod"/>
            </a:pPr>
            <a:r>
              <a:rPr lang="es-ES" sz="2400" b="1" dirty="0"/>
              <a:t>Métodos directos</a:t>
            </a:r>
            <a:r>
              <a:rPr lang="es-ES" sz="2400" dirty="0"/>
              <a:t>: se miden directamente las preferencias </a:t>
            </a:r>
            <a:r>
              <a:rPr lang="es-ES" sz="2400" dirty="0" smtClean="0"/>
              <a:t>del sujeto</a:t>
            </a:r>
            <a:r>
              <a:rPr lang="es-ES" sz="2400" dirty="0"/>
              <a:t>.</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5829443"/>
      </p:ext>
    </p:extLst>
  </p:cSld>
  <p:clrMapOvr>
    <a:masterClrMapping/>
  </p:clrMapOvr>
  <mc:AlternateContent xmlns:mc="http://schemas.openxmlformats.org/markup-compatibility/2006" xmlns:p14="http://schemas.microsoft.com/office/powerpoint/2010/main">
    <mc:Choice Requires="p14">
      <p:transition spd="slow" p14:dur="2000" advTm="41606"/>
    </mc:Choice>
    <mc:Fallback xmlns="">
      <p:transition spd="slow" advTm="4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0420"/>
          <a:stretch/>
        </p:blipFill>
        <p:spPr bwMode="auto">
          <a:xfrm>
            <a:off x="221686" y="1243039"/>
            <a:ext cx="4041634" cy="538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724" y="980728"/>
            <a:ext cx="374261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51520" y="313492"/>
            <a:ext cx="6984776" cy="1027276"/>
          </a:xfrm>
          <a:prstGeom prst="rect">
            <a:avLst/>
          </a:prstGeom>
          <a:solidFill>
            <a:schemeClr val="accent1">
              <a:lumMod val="20000"/>
              <a:lumOff val="80000"/>
            </a:schemeClr>
          </a:solidFill>
        </p:spPr>
        <p:txBody>
          <a:bodyPr vert="horz" lIns="91440" tIns="45720" rIns="91440" bIns="45720" rtlCol="0" anchor="ctr">
            <a:normAutofit fontScale="97500"/>
          </a:bodyPr>
          <a:lstStyle/>
          <a:p>
            <a:pPr algn="r">
              <a:spcBef>
                <a:spcPct val="0"/>
              </a:spcBef>
            </a:pPr>
            <a:r>
              <a:rPr lang="es-ES" sz="2800" b="1" cap="all" spc="-100" dirty="0" smtClean="0">
                <a:solidFill>
                  <a:schemeClr val="tx2"/>
                </a:solidFill>
                <a:latin typeface="+mj-lt"/>
                <a:ea typeface="+mj-ea"/>
                <a:cs typeface="+mj-cs"/>
              </a:rPr>
              <a:t>Ejemplo método directo: </a:t>
            </a:r>
          </a:p>
          <a:p>
            <a:pPr algn="r">
              <a:spcBef>
                <a:spcPct val="0"/>
              </a:spcBef>
            </a:pPr>
            <a:r>
              <a:rPr lang="es-ES" sz="2800" b="1" cap="all" spc="-100" dirty="0" smtClean="0">
                <a:solidFill>
                  <a:schemeClr val="tx2"/>
                </a:solidFill>
                <a:latin typeface="+mj-lt"/>
                <a:ea typeface="+mj-ea"/>
                <a:cs typeface="+mj-cs"/>
              </a:rPr>
              <a:t>euro </a:t>
            </a:r>
            <a:r>
              <a:rPr lang="es-ES" sz="2800" b="1" cap="all" spc="-100" dirty="0" err="1" smtClean="0">
                <a:solidFill>
                  <a:schemeClr val="tx2"/>
                </a:solidFill>
                <a:latin typeface="+mj-lt"/>
                <a:ea typeface="+mj-ea"/>
                <a:cs typeface="+mj-cs"/>
              </a:rPr>
              <a:t>Q</a:t>
            </a:r>
            <a:r>
              <a:rPr lang="es-ES" sz="2800" b="1" spc="-100" dirty="0" err="1" smtClean="0">
                <a:solidFill>
                  <a:schemeClr val="tx2"/>
                </a:solidFill>
                <a:latin typeface="+mj-lt"/>
                <a:ea typeface="+mj-ea"/>
                <a:cs typeface="+mj-cs"/>
              </a:rPr>
              <a:t>ol</a:t>
            </a:r>
            <a:r>
              <a:rPr lang="es-ES" sz="2800" b="1" cap="all" spc="-100" dirty="0" smtClean="0">
                <a:solidFill>
                  <a:schemeClr val="tx2"/>
                </a:solidFill>
                <a:latin typeface="+mj-lt"/>
                <a:ea typeface="+mj-ea"/>
                <a:cs typeface="+mj-cs"/>
              </a:rPr>
              <a:t> </a:t>
            </a:r>
            <a:r>
              <a:rPr lang="es-ES" sz="2800" b="1" cap="all" spc="-100" dirty="0">
                <a:solidFill>
                  <a:schemeClr val="tx2"/>
                </a:solidFill>
                <a:latin typeface="+mj-lt"/>
                <a:ea typeface="+mj-ea"/>
                <a:cs typeface="+mj-cs"/>
              </a:rPr>
              <a:t>EQ-5D-3L</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8038408"/>
      </p:ext>
    </p:extLst>
  </p:cSld>
  <p:clrMapOvr>
    <a:masterClrMapping/>
  </p:clrMapOvr>
  <mc:AlternateContent xmlns:mc="http://schemas.openxmlformats.org/markup-compatibility/2006" xmlns:p14="http://schemas.microsoft.com/office/powerpoint/2010/main">
    <mc:Choice Requires="p14">
      <p:transition spd="slow" p14:dur="2000" advTm="5597"/>
    </mc:Choice>
    <mc:Fallback xmlns="">
      <p:transition spd="slow" advTm="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60648"/>
            <a:ext cx="7645152" cy="1210146"/>
          </a:xfrm>
          <a:solidFill>
            <a:schemeClr val="accent1">
              <a:lumMod val="20000"/>
              <a:lumOff val="80000"/>
            </a:schemeClr>
          </a:solidFill>
        </p:spPr>
        <p:txBody>
          <a:bodyPr vert="horz" lIns="91440" tIns="45720" rIns="91440" bIns="45720" rtlCol="0" anchor="ctr">
            <a:normAutofit/>
          </a:bodyPr>
          <a:lstStyle/>
          <a:p>
            <a:pPr algn="r"/>
            <a:r>
              <a:rPr lang="es-ES" sz="2800" b="1" cap="all" dirty="0"/>
              <a:t>Las diferencias de efectividad de dos tratamientos depende de dos </a:t>
            </a:r>
            <a:r>
              <a:rPr lang="es-ES" sz="2800" b="1" cap="all" dirty="0" smtClean="0"/>
              <a:t>factores</a:t>
            </a:r>
            <a:endParaRPr lang="es-ES" sz="2800" b="1" cap="all" dirty="0"/>
          </a:p>
        </p:txBody>
      </p:sp>
      <p:sp>
        <p:nvSpPr>
          <p:cNvPr id="3" name="2 Marcador de contenido"/>
          <p:cNvSpPr>
            <a:spLocks noGrp="1"/>
          </p:cNvSpPr>
          <p:nvPr>
            <p:ph idx="1"/>
          </p:nvPr>
        </p:nvSpPr>
        <p:spPr/>
        <p:txBody>
          <a:bodyPr/>
          <a:lstStyle/>
          <a:p>
            <a:pPr marL="114300" indent="0">
              <a:buNone/>
            </a:pPr>
            <a:endParaRPr lang="es-ES" sz="2800" dirty="0" smtClean="0"/>
          </a:p>
          <a:p>
            <a:pPr marL="114300" indent="0">
              <a:buNone/>
            </a:pPr>
            <a:endParaRPr lang="es-ES" sz="2800" dirty="0"/>
          </a:p>
          <a:p>
            <a:pPr marL="114300" indent="0">
              <a:buNone/>
            </a:pPr>
            <a:r>
              <a:rPr lang="es-ES" sz="2800" b="1" dirty="0" smtClean="0"/>
              <a:t>AV </a:t>
            </a:r>
            <a:r>
              <a:rPr lang="es-ES" sz="2800" b="1" dirty="0"/>
              <a:t>ganados: </a:t>
            </a:r>
            <a:endParaRPr lang="es-ES" sz="2800" b="1" dirty="0" smtClean="0"/>
          </a:p>
          <a:p>
            <a:pPr marL="114300" indent="0">
              <a:buNone/>
            </a:pPr>
            <a:r>
              <a:rPr lang="es-ES" sz="2800" dirty="0" smtClean="0"/>
              <a:t>Diferencia </a:t>
            </a:r>
            <a:r>
              <a:rPr lang="es-ES" sz="2800" dirty="0"/>
              <a:t>en AV entre el tratamiento A y el </a:t>
            </a:r>
            <a:r>
              <a:rPr lang="es-ES" sz="2800" dirty="0" smtClean="0"/>
              <a:t>B</a:t>
            </a:r>
          </a:p>
          <a:p>
            <a:pPr marL="114300" indent="0">
              <a:buNone/>
            </a:pPr>
            <a:endParaRPr lang="es-ES" sz="2800" dirty="0"/>
          </a:p>
          <a:p>
            <a:pPr marL="114300" indent="0">
              <a:buNone/>
            </a:pPr>
            <a:r>
              <a:rPr lang="es-ES" sz="2800" b="1" dirty="0" smtClean="0"/>
              <a:t>Utilidades</a:t>
            </a:r>
            <a:r>
              <a:rPr lang="es-ES" sz="2800" b="1" dirty="0"/>
              <a:t>: </a:t>
            </a:r>
            <a:endParaRPr lang="es-ES" sz="2800" b="1" dirty="0" smtClean="0"/>
          </a:p>
          <a:p>
            <a:pPr marL="114300" indent="0">
              <a:buNone/>
            </a:pPr>
            <a:r>
              <a:rPr lang="es-ES" sz="2800" dirty="0" smtClean="0"/>
              <a:t>Estado </a:t>
            </a:r>
            <a:r>
              <a:rPr lang="es-ES" sz="2800" dirty="0"/>
              <a:t>de salud en que se vive este AV</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6936122"/>
      </p:ext>
    </p:extLst>
  </p:cSld>
  <p:clrMapOvr>
    <a:masterClrMapping/>
  </p:clrMapOvr>
  <mc:AlternateContent xmlns:mc="http://schemas.openxmlformats.org/markup-compatibility/2006" xmlns:p14="http://schemas.microsoft.com/office/powerpoint/2010/main">
    <mc:Choice Requires="p14">
      <p:transition spd="slow" p14:dur="2000" advTm="26177"/>
    </mc:Choice>
    <mc:Fallback xmlns="">
      <p:transition spd="slow" advTm="2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altLang="es-ES" sz="2800" b="1" cap="all" dirty="0"/>
              <a:t>6. Tasa de descuento o de actualización</a:t>
            </a:r>
            <a:r>
              <a:rPr lang="es-ES" altLang="es-ES" sz="2800" b="1" cap="all" dirty="0" smtClean="0"/>
              <a:t>.</a:t>
            </a:r>
            <a:endParaRPr lang="es-ES" sz="2800" b="1" cap="all" dirty="0"/>
          </a:p>
        </p:txBody>
      </p:sp>
      <p:sp>
        <p:nvSpPr>
          <p:cNvPr id="3" name="2 Marcador de contenido"/>
          <p:cNvSpPr>
            <a:spLocks noGrp="1"/>
          </p:cNvSpPr>
          <p:nvPr>
            <p:ph idx="1"/>
          </p:nvPr>
        </p:nvSpPr>
        <p:spPr>
          <a:xfrm>
            <a:off x="251520" y="1916832"/>
            <a:ext cx="8136904" cy="5040560"/>
          </a:xfrm>
        </p:spPr>
        <p:txBody>
          <a:bodyPr>
            <a:normAutofit/>
          </a:bodyPr>
          <a:lstStyle/>
          <a:p>
            <a:pPr marL="114300" indent="0">
              <a:buNone/>
            </a:pPr>
            <a:r>
              <a:rPr lang="es-ES" sz="2800" dirty="0"/>
              <a:t>Es un valor usado  para convertir costes y beneficios futuros (horizonte mayor del tiempo del ECA) en su valor presente o actualizado. </a:t>
            </a:r>
            <a:endParaRPr lang="es-ES" sz="2800" dirty="0" smtClean="0"/>
          </a:p>
          <a:p>
            <a:endParaRPr lang="es-ES" sz="2800" dirty="0"/>
          </a:p>
          <a:p>
            <a:pPr marL="114300" indent="0">
              <a:buNone/>
            </a:pPr>
            <a:r>
              <a:rPr lang="es-ES" sz="2800" dirty="0" smtClean="0"/>
              <a:t>Los </a:t>
            </a:r>
            <a:r>
              <a:rPr lang="es-ES" sz="2800" dirty="0"/>
              <a:t>valores normalmente empleados son de 0 al </a:t>
            </a:r>
            <a:r>
              <a:rPr lang="es-ES" sz="2800" dirty="0" smtClean="0"/>
              <a:t>10%.</a:t>
            </a:r>
            <a:endParaRPr lang="es-ES" sz="2800"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398747"/>
      </p:ext>
    </p:extLst>
  </p:cSld>
  <p:clrMapOvr>
    <a:masterClrMapping/>
  </p:clrMapOvr>
  <mc:AlternateContent xmlns:mc="http://schemas.openxmlformats.org/markup-compatibility/2006" xmlns:p14="http://schemas.microsoft.com/office/powerpoint/2010/main">
    <mc:Choice Requires="p14">
      <p:transition spd="slow" p14:dur="2000" advTm="39511"/>
    </mc:Choice>
    <mc:Fallback xmlns="">
      <p:transition spd="slow" advTm="3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7. Planteamiento árbol decisiones.</a:t>
            </a:r>
            <a:br>
              <a:rPr lang="es-ES" sz="2800" b="1" cap="all" dirty="0"/>
            </a:br>
            <a:endParaRPr lang="es-ES" sz="2800" b="1" cap="all" dirty="0"/>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007268"/>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269032"/>
            <a:ext cx="8229600" cy="1143000"/>
          </a:xfrm>
          <a:prstGeom prst="rect">
            <a:avLst/>
          </a:prstGeom>
          <a:solidFill>
            <a:schemeClr val="accent1">
              <a:lumMod val="20000"/>
              <a:lumOff val="80000"/>
            </a:schemeClr>
          </a:solidFill>
        </p:spPr>
        <p:txBody>
          <a:bodyPr vert="horz" lIns="91440" tIns="45720" rIns="91440" bIns="45720" rtlCol="0" anchor="ctr">
            <a:normAutofit fontScale="97500"/>
          </a:bodyPr>
          <a:lstStyle>
            <a:lvl1pPr algn="r">
              <a:spcBef>
                <a:spcPct val="0"/>
              </a:spcBef>
              <a:buNone/>
              <a:defRPr sz="2800" b="1" cap="all" spc="-100" baseline="0">
                <a:ln>
                  <a:noFill/>
                </a:ln>
                <a:solidFill>
                  <a:schemeClr val="tx2"/>
                </a:solidFill>
                <a:effectLst/>
                <a:latin typeface="+mj-lt"/>
                <a:ea typeface="+mj-ea"/>
                <a:cs typeface="+mj-cs"/>
              </a:defRPr>
            </a:lvl1pPr>
          </a:lstStyle>
          <a:p>
            <a:r>
              <a:rPr lang="es-ES" dirty="0"/>
              <a:t>Puntos clave PARA ENTENDER ESTUDIOS </a:t>
            </a:r>
            <a:r>
              <a:rPr lang="es-ES" dirty="0" smtClean="0"/>
              <a:t>FARMACOECONÓMICOS</a:t>
            </a:r>
            <a:endParaRPr lang="es-ES" dirty="0"/>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9019"/>
          <a:stretch/>
        </p:blipFill>
        <p:spPr bwMode="auto">
          <a:xfrm>
            <a:off x="179512" y="2276872"/>
            <a:ext cx="4279702"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355976" y="2564904"/>
            <a:ext cx="4572000" cy="3539430"/>
          </a:xfrm>
          <a:prstGeom prst="rect">
            <a:avLst/>
          </a:prstGeom>
          <a:noFill/>
        </p:spPr>
        <p:txBody>
          <a:bodyPr wrap="square" rtlCol="0">
            <a:spAutoFit/>
          </a:bodyPr>
          <a:lstStyle/>
          <a:p>
            <a:r>
              <a:rPr lang="es-ES" sz="2800" dirty="0" smtClean="0"/>
              <a:t>Basados en ECA </a:t>
            </a:r>
          </a:p>
          <a:p>
            <a:endParaRPr lang="es-ES" sz="2800" dirty="0"/>
          </a:p>
          <a:p>
            <a:r>
              <a:rPr lang="es-ES" sz="2800" dirty="0" smtClean="0"/>
              <a:t>Corto plazo (1 año)</a:t>
            </a:r>
          </a:p>
          <a:p>
            <a:endParaRPr lang="es-ES" sz="2800" dirty="0" smtClean="0"/>
          </a:p>
          <a:p>
            <a:r>
              <a:rPr lang="es-ES" sz="2800" dirty="0" smtClean="0"/>
              <a:t>Cualquier diferencia que se produce en este primer año se multiplica exponencialmente</a:t>
            </a:r>
            <a:endParaRPr lang="es-ES" sz="2800" dirty="0"/>
          </a:p>
        </p:txBody>
      </p:sp>
      <p:sp>
        <p:nvSpPr>
          <p:cNvPr id="5" name="4 CuadroTexto"/>
          <p:cNvSpPr txBox="1"/>
          <p:nvPr/>
        </p:nvSpPr>
        <p:spPr>
          <a:xfrm>
            <a:off x="425186" y="1764105"/>
            <a:ext cx="5343129" cy="584775"/>
          </a:xfrm>
          <a:prstGeom prst="rect">
            <a:avLst/>
          </a:prstGeom>
          <a:noFill/>
        </p:spPr>
        <p:txBody>
          <a:bodyPr wrap="none" rtlCol="0">
            <a:spAutoFit/>
          </a:bodyPr>
          <a:lstStyle/>
          <a:p>
            <a:r>
              <a:rPr lang="es-ES" sz="3200" dirty="0"/>
              <a:t>1. Modelo de árbol de decisión</a:t>
            </a: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9296748"/>
      </p:ext>
    </p:extLst>
  </p:cSld>
  <p:clrMapOvr>
    <a:masterClrMapping/>
  </p:clrMapOvr>
  <mc:AlternateContent xmlns:mc="http://schemas.openxmlformats.org/markup-compatibility/2006" xmlns:p14="http://schemas.microsoft.com/office/powerpoint/2010/main">
    <mc:Choice Requires="p14">
      <p:transition spd="slow" p14:dur="2000" advTm="49016"/>
    </mc:Choice>
    <mc:Fallback xmlns="">
      <p:transition spd="slow" advTm="4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30166" y="1484784"/>
            <a:ext cx="4456047" cy="4248472"/>
          </a:xfrm>
        </p:spPr>
        <p:txBody>
          <a:bodyPr rtlCol="0">
            <a:normAutofit/>
          </a:bodyPr>
          <a:lstStyle/>
          <a:p>
            <a:pPr marL="0" indent="0">
              <a:buNone/>
              <a:defRPr/>
            </a:pPr>
            <a:r>
              <a:rPr lang="es-ES" sz="2800" dirty="0"/>
              <a:t>2</a:t>
            </a:r>
            <a:r>
              <a:rPr lang="es-ES" sz="2800" dirty="0" smtClean="0"/>
              <a:t>. Transiciones </a:t>
            </a:r>
            <a:r>
              <a:rPr lang="es-ES" sz="2800" dirty="0"/>
              <a:t>modelo de </a:t>
            </a:r>
            <a:r>
              <a:rPr lang="es-ES" sz="2800" dirty="0" err="1" smtClean="0"/>
              <a:t>Markov</a:t>
            </a:r>
            <a:r>
              <a:rPr lang="es-ES" sz="2800" dirty="0" smtClean="0"/>
              <a:t>:</a:t>
            </a:r>
          </a:p>
          <a:p>
            <a:pPr marL="0" indent="0">
              <a:buNone/>
              <a:defRPr/>
            </a:pPr>
            <a:r>
              <a:rPr lang="es-ES" sz="2800" dirty="0" smtClean="0"/>
              <a:t>Representación estadística de acontecimientos recurrentes en el tiempo y que son incorporados en el análisis de decisión</a:t>
            </a:r>
            <a:endParaRPr lang="es-ES" sz="2800" dirty="0"/>
          </a:p>
          <a:p>
            <a:pPr marL="0" indent="0">
              <a:buNone/>
              <a:defRPr/>
            </a:pPr>
            <a:endParaRPr lang="es-ES" sz="2800" dirty="0"/>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296" b="10365"/>
          <a:stretch/>
        </p:blipFill>
        <p:spPr bwMode="auto">
          <a:xfrm>
            <a:off x="32847" y="1886251"/>
            <a:ext cx="4006916"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61028" y="116632"/>
            <a:ext cx="7938276" cy="1099284"/>
          </a:xfrm>
          <a:prstGeom prst="rect">
            <a:avLst/>
          </a:prstGeom>
          <a:solidFill>
            <a:schemeClr val="accent1">
              <a:lumMod val="20000"/>
              <a:lumOff val="80000"/>
            </a:schemeClr>
          </a:solidFill>
        </p:spPr>
        <p:txBody>
          <a:bodyPr vert="horz" lIns="91440" tIns="45720" rIns="91440" bIns="45720" rtlCol="0" anchor="ctr">
            <a:normAutofit fontScale="97500"/>
          </a:bodyPr>
          <a:lstStyle>
            <a:lvl1pPr algn="r">
              <a:spcBef>
                <a:spcPct val="0"/>
              </a:spcBef>
              <a:buNone/>
              <a:defRPr sz="2800" b="1" cap="all" spc="-100" baseline="0">
                <a:ln>
                  <a:noFill/>
                </a:ln>
                <a:solidFill>
                  <a:schemeClr val="tx2"/>
                </a:solidFill>
                <a:effectLst/>
                <a:latin typeface="+mj-lt"/>
                <a:ea typeface="+mj-ea"/>
                <a:cs typeface="+mj-cs"/>
              </a:defRPr>
            </a:lvl1pPr>
          </a:lstStyle>
          <a:p>
            <a:r>
              <a:rPr lang="es-ES" dirty="0" smtClean="0"/>
              <a:t>…Y </a:t>
            </a:r>
            <a:r>
              <a:rPr lang="es-ES" dirty="0"/>
              <a:t>posteriormente la extensión </a:t>
            </a:r>
            <a:endParaRPr lang="es-ES" dirty="0" smtClean="0"/>
          </a:p>
          <a:p>
            <a:r>
              <a:rPr lang="es-ES" dirty="0" smtClean="0"/>
              <a:t>sigue </a:t>
            </a:r>
            <a:r>
              <a:rPr lang="es-ES" dirty="0"/>
              <a:t>modelo del árbol de decisión</a:t>
            </a:r>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4519289"/>
      </p:ext>
    </p:extLst>
  </p:cSld>
  <p:clrMapOvr>
    <a:masterClrMapping/>
  </p:clrMapOvr>
  <mc:AlternateContent xmlns:mc="http://schemas.openxmlformats.org/markup-compatibility/2006" xmlns:p14="http://schemas.microsoft.com/office/powerpoint/2010/main">
    <mc:Choice Requires="p14">
      <p:transition spd="slow" p14:dur="2000" advTm="18798"/>
    </mc:Choice>
    <mc:Fallback xmlns="">
      <p:transition spd="slow" advTm="1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7504" y="5229200"/>
            <a:ext cx="8496944" cy="1512168"/>
          </a:xfrm>
        </p:spPr>
        <p:txBody>
          <a:bodyPr/>
          <a:lstStyle/>
          <a:p>
            <a:r>
              <a:rPr lang="es-ES" b="1" dirty="0" smtClean="0"/>
              <a:t>Por que todo depende del ojo de quién lo mira y de lo que necesita</a:t>
            </a:r>
            <a:endParaRPr lang="es-ES"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61938"/>
            <a:ext cx="3960440" cy="3617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9908574"/>
      </p:ext>
    </p:extLst>
  </p:cSld>
  <p:clrMapOvr>
    <a:masterClrMapping/>
  </p:clrMapOvr>
  <mc:AlternateContent xmlns:mc="http://schemas.openxmlformats.org/markup-compatibility/2006" xmlns:p14="http://schemas.microsoft.com/office/powerpoint/2010/main">
    <mc:Choice Requires="p14">
      <p:transition spd="slow" p14:dur="2000" advTm="16245"/>
    </mc:Choice>
    <mc:Fallback xmlns="">
      <p:transition spd="slow" advTm="1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smtClean="0"/>
              <a:t>8. análisis </a:t>
            </a:r>
            <a:r>
              <a:rPr lang="es-ES" sz="2800" b="1" cap="all" dirty="0"/>
              <a:t>de sensibilidad</a:t>
            </a:r>
          </a:p>
        </p:txBody>
      </p:sp>
      <p:sp>
        <p:nvSpPr>
          <p:cNvPr id="3" name="2 Marcador de contenido"/>
          <p:cNvSpPr>
            <a:spLocks noGrp="1"/>
          </p:cNvSpPr>
          <p:nvPr>
            <p:ph idx="1"/>
          </p:nvPr>
        </p:nvSpPr>
        <p:spPr>
          <a:xfrm>
            <a:off x="179512" y="1196752"/>
            <a:ext cx="8424936" cy="5472608"/>
          </a:xfrm>
        </p:spPr>
        <p:txBody>
          <a:bodyPr>
            <a:noAutofit/>
          </a:bodyPr>
          <a:lstStyle/>
          <a:p>
            <a:pPr marL="114300" indent="0">
              <a:buNone/>
            </a:pPr>
            <a:r>
              <a:rPr lang="es-ES" sz="2800" dirty="0" smtClean="0"/>
              <a:t>Es recalcular los resultados de los análisis </a:t>
            </a:r>
            <a:r>
              <a:rPr lang="es-ES" sz="2800" dirty="0" err="1" smtClean="0"/>
              <a:t>farmacoeconómicos</a:t>
            </a:r>
            <a:r>
              <a:rPr lang="es-ES" sz="2800" dirty="0" smtClean="0"/>
              <a:t> </a:t>
            </a:r>
            <a:r>
              <a:rPr lang="es-ES" sz="2800" dirty="0"/>
              <a:t>bajo diversas </a:t>
            </a:r>
            <a:r>
              <a:rPr lang="es-ES" sz="2800" dirty="0" smtClean="0"/>
              <a:t>hipótesis.</a:t>
            </a:r>
            <a:endParaRPr lang="es-ES" sz="2800" dirty="0"/>
          </a:p>
          <a:p>
            <a:pPr marL="114300" indent="0">
              <a:buNone/>
            </a:pPr>
            <a:r>
              <a:rPr lang="es-ES" sz="2800" dirty="0"/>
              <a:t>Implica tres pasos:</a:t>
            </a:r>
          </a:p>
          <a:p>
            <a:pPr marL="628650" indent="-514350">
              <a:buFont typeface="+mj-lt"/>
              <a:buAutoNum type="arabicPeriod"/>
            </a:pPr>
            <a:r>
              <a:rPr lang="es-ES" sz="2800" dirty="0" smtClean="0"/>
              <a:t>IDENTIFICAR </a:t>
            </a:r>
            <a:r>
              <a:rPr lang="es-ES" sz="2800" dirty="0"/>
              <a:t>parámetros </a:t>
            </a:r>
            <a:r>
              <a:rPr lang="es-ES" sz="2800" dirty="0" smtClean="0"/>
              <a:t>o variables con incertidumbre (modificadores de los resultados)</a:t>
            </a:r>
            <a:endParaRPr lang="es-ES" sz="2800" dirty="0"/>
          </a:p>
          <a:p>
            <a:pPr marL="628650" indent="-514350">
              <a:buFont typeface="+mj-lt"/>
              <a:buAutoNum type="arabicPeriod"/>
            </a:pPr>
            <a:r>
              <a:rPr lang="es-ES" sz="2800" dirty="0" smtClean="0"/>
              <a:t>IDENTIFICAR </a:t>
            </a:r>
            <a:r>
              <a:rPr lang="es-ES" sz="2800" dirty="0"/>
              <a:t>el posible RANGO de </a:t>
            </a:r>
            <a:r>
              <a:rPr lang="es-ES" sz="2800" dirty="0" smtClean="0"/>
              <a:t>valores de esas variables</a:t>
            </a:r>
            <a:endParaRPr lang="es-ES" sz="2800" dirty="0"/>
          </a:p>
          <a:p>
            <a:pPr marL="628650" indent="-514350">
              <a:buFont typeface="+mj-lt"/>
              <a:buAutoNum type="arabicPeriod"/>
            </a:pPr>
            <a:r>
              <a:rPr lang="es-ES" sz="2800" dirty="0" smtClean="0"/>
              <a:t>CALCULAR </a:t>
            </a:r>
            <a:r>
              <a:rPr lang="es-ES" sz="2800" dirty="0"/>
              <a:t>los resultados con los diferentes </a:t>
            </a:r>
            <a:r>
              <a:rPr lang="es-ES" sz="2800" dirty="0" smtClean="0"/>
              <a:t>valores</a:t>
            </a:r>
          </a:p>
          <a:p>
            <a:pPr marL="114300" indent="0">
              <a:buNone/>
            </a:pPr>
            <a:endParaRPr lang="es-ES" sz="2800" dirty="0" smtClean="0"/>
          </a:p>
          <a:p>
            <a:pPr marL="114300" indent="0">
              <a:buNone/>
            </a:pPr>
            <a:r>
              <a:rPr lang="es-ES" sz="2800" dirty="0" smtClean="0"/>
              <a:t>La idea es realizar un análisis </a:t>
            </a:r>
            <a:r>
              <a:rPr lang="es-ES" sz="2800" dirty="0"/>
              <a:t>de </a:t>
            </a:r>
            <a:r>
              <a:rPr lang="es-ES" sz="2800" dirty="0" smtClean="0"/>
              <a:t>los diferentes </a:t>
            </a:r>
            <a:r>
              <a:rPr lang="es-ES" sz="2800" dirty="0"/>
              <a:t>escenarios: </a:t>
            </a:r>
            <a:r>
              <a:rPr lang="es-ES" sz="2800" dirty="0" smtClean="0"/>
              <a:t>basal</a:t>
            </a:r>
            <a:r>
              <a:rPr lang="es-ES" sz="2800" dirty="0"/>
              <a:t>, peor y mejor</a:t>
            </a:r>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6345188"/>
      </p:ext>
    </p:extLst>
  </p:cSld>
  <p:clrMapOvr>
    <a:masterClrMapping/>
  </p:clrMapOvr>
  <mc:AlternateContent xmlns:mc="http://schemas.openxmlformats.org/markup-compatibility/2006" xmlns:p14="http://schemas.microsoft.com/office/powerpoint/2010/main">
    <mc:Choice Requires="p14">
      <p:transition spd="slow" p14:dur="2000" advTm="69616"/>
    </mc:Choice>
    <mc:Fallback xmlns="">
      <p:transition spd="slow" advTm="6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smtClean="0"/>
              <a:t>8. análisis </a:t>
            </a:r>
            <a:r>
              <a:rPr lang="es-ES" sz="2800" b="1" cap="all" dirty="0"/>
              <a:t>de sensibilidad</a:t>
            </a:r>
          </a:p>
        </p:txBody>
      </p:sp>
      <p:sp>
        <p:nvSpPr>
          <p:cNvPr id="3" name="2 Marcador de contenido"/>
          <p:cNvSpPr>
            <a:spLocks noGrp="1"/>
          </p:cNvSpPr>
          <p:nvPr>
            <p:ph idx="1"/>
          </p:nvPr>
        </p:nvSpPr>
        <p:spPr>
          <a:xfrm>
            <a:off x="179512" y="1268760"/>
            <a:ext cx="8280920" cy="5328592"/>
          </a:xfrm>
        </p:spPr>
        <p:txBody>
          <a:bodyPr>
            <a:noAutofit/>
          </a:bodyPr>
          <a:lstStyle/>
          <a:p>
            <a:pPr marL="114300" indent="0">
              <a:buNone/>
            </a:pPr>
            <a:r>
              <a:rPr lang="es-ES" sz="2800" dirty="0" smtClean="0"/>
              <a:t>Las conclusiones del análisis de sensibilidad son ROBUSTAS si variaciones en estas variables con mayor incertidumbre (coste, valores de intervalo de confianza de eficacia...) NO modifican de forma importante los resultados </a:t>
            </a:r>
          </a:p>
          <a:p>
            <a:pPr marL="114300" indent="0">
              <a:buNone/>
            </a:pPr>
            <a:endParaRPr lang="es-ES" sz="2800" dirty="0" smtClean="0"/>
          </a:p>
          <a:p>
            <a:pPr>
              <a:buFont typeface="Wingdings" panose="05000000000000000000" pitchFamily="2" charset="2"/>
              <a:buChar char="ü"/>
            </a:pPr>
            <a:r>
              <a:rPr lang="es-ES" sz="2800" dirty="0" smtClean="0"/>
              <a:t>Permiten evaluar el grado de invariabilidad de la conclusión final</a:t>
            </a:r>
            <a:endParaRPr lang="es-ES" sz="2800" dirty="0"/>
          </a:p>
          <a:p>
            <a:pPr>
              <a:buFont typeface="Wingdings" panose="05000000000000000000" pitchFamily="2" charset="2"/>
              <a:buChar char="ü"/>
            </a:pPr>
            <a:r>
              <a:rPr lang="es-ES" sz="2800" dirty="0"/>
              <a:t>O</a:t>
            </a:r>
            <a:r>
              <a:rPr lang="es-ES" sz="2800" dirty="0" smtClean="0"/>
              <a:t> el grado de variabilidad de la conclusión al modificar variables </a:t>
            </a:r>
            <a:endParaRPr lang="es-ES" sz="2800"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0121796"/>
      </p:ext>
    </p:extLst>
  </p:cSld>
  <p:clrMapOvr>
    <a:masterClrMapping/>
  </p:clrMapOvr>
  <mc:AlternateContent xmlns:mc="http://schemas.openxmlformats.org/markup-compatibility/2006" xmlns:p14="http://schemas.microsoft.com/office/powerpoint/2010/main">
    <mc:Choice Requires="p14">
      <p:transition spd="slow" p14:dur="2000" advTm="33149"/>
    </mc:Choice>
    <mc:Fallback xmlns="">
      <p:transition spd="slow" advTm="3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Tipos de análisis de sensibilidad</a:t>
            </a:r>
          </a:p>
        </p:txBody>
      </p:sp>
      <p:sp>
        <p:nvSpPr>
          <p:cNvPr id="3" name="2 Marcador de contenido"/>
          <p:cNvSpPr>
            <a:spLocks noGrp="1"/>
          </p:cNvSpPr>
          <p:nvPr>
            <p:ph idx="1"/>
          </p:nvPr>
        </p:nvSpPr>
        <p:spPr>
          <a:xfrm>
            <a:off x="107504" y="1196752"/>
            <a:ext cx="8124056" cy="4728592"/>
          </a:xfrm>
        </p:spPr>
        <p:txBody>
          <a:bodyPr/>
          <a:lstStyle/>
          <a:p>
            <a:pPr marL="114300" indent="0">
              <a:buNone/>
            </a:pPr>
            <a:r>
              <a:rPr lang="es-ES" dirty="0" smtClean="0"/>
              <a:t>Análisis simple: cada vez varía una variable (</a:t>
            </a:r>
            <a:r>
              <a:rPr lang="es-ES" dirty="0" err="1" smtClean="0"/>
              <a:t>univariante</a:t>
            </a:r>
            <a:r>
              <a:rPr lang="es-ES" dirty="0" smtClean="0"/>
              <a:t>) o varias (</a:t>
            </a:r>
            <a:r>
              <a:rPr lang="es-ES" dirty="0" err="1" smtClean="0"/>
              <a:t>multivariante</a:t>
            </a:r>
            <a:r>
              <a:rPr lang="es-ES" dirty="0" smtClean="0"/>
              <a:t>).</a:t>
            </a:r>
          </a:p>
          <a:p>
            <a:pPr marL="114300" indent="0">
              <a:buNone/>
            </a:pPr>
            <a:endParaRPr lang="es-ES" dirty="0" smtClean="0"/>
          </a:p>
          <a:p>
            <a:pPr marL="114300" indent="0">
              <a:buNone/>
            </a:pPr>
            <a:r>
              <a:rPr lang="es-ES" dirty="0" smtClean="0"/>
              <a:t>Análisis probabilístico: cada variable se ajusta a una distribución de probabilidad, posteriormente se realizan un gran número de simulaciones informáticas y se obtiene un valor medio</a:t>
            </a:r>
            <a:endParaRPr lang="es-E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536" t="26167" r="31000" b="15776"/>
          <a:stretch/>
        </p:blipFill>
        <p:spPr bwMode="auto">
          <a:xfrm>
            <a:off x="1043608" y="3429000"/>
            <a:ext cx="4507841" cy="344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errar llave"/>
          <p:cNvSpPr/>
          <p:nvPr/>
        </p:nvSpPr>
        <p:spPr>
          <a:xfrm>
            <a:off x="5724128" y="3429000"/>
            <a:ext cx="144016" cy="3429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4 CuadroTexto"/>
          <p:cNvSpPr txBox="1"/>
          <p:nvPr/>
        </p:nvSpPr>
        <p:spPr>
          <a:xfrm>
            <a:off x="5967784" y="4681810"/>
            <a:ext cx="2448272" cy="1323439"/>
          </a:xfrm>
          <a:prstGeom prst="rect">
            <a:avLst/>
          </a:prstGeom>
          <a:noFill/>
        </p:spPr>
        <p:txBody>
          <a:bodyPr wrap="square" rtlCol="0">
            <a:spAutoFit/>
          </a:bodyPr>
          <a:lstStyle/>
          <a:p>
            <a:r>
              <a:rPr lang="es-ES" sz="2000" dirty="0" smtClean="0"/>
              <a:t>Al final se obtiene un valor medio del CEI y su intervalo de confianza</a:t>
            </a:r>
            <a:endParaRPr lang="es-ES" sz="2000" dirty="0"/>
          </a:p>
        </p:txBody>
      </p:sp>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2889514"/>
      </p:ext>
    </p:extLst>
  </p:cSld>
  <p:clrMapOvr>
    <a:masterClrMapping/>
  </p:clrMapOvr>
  <mc:AlternateContent xmlns:mc="http://schemas.openxmlformats.org/markup-compatibility/2006" xmlns:p14="http://schemas.microsoft.com/office/powerpoint/2010/main">
    <mc:Choice Requires="p14">
      <p:transition spd="slow" p14:dur="2000" advTm="41031"/>
    </mc:Choice>
    <mc:Fallback xmlns="">
      <p:transition spd="slow" advTm="4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000" t="30858" r="26285" b="19521"/>
          <a:stretch/>
        </p:blipFill>
        <p:spPr bwMode="auto">
          <a:xfrm>
            <a:off x="1409700" y="2060849"/>
            <a:ext cx="5329639" cy="378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Representación gráfica modelo </a:t>
            </a:r>
            <a:r>
              <a:rPr lang="es-ES" sz="2800" b="1" cap="all" dirty="0" smtClean="0"/>
              <a:t>probabilístico</a:t>
            </a:r>
            <a:endParaRPr lang="es-ES" sz="2800" b="1" cap="all" dirty="0"/>
          </a:p>
        </p:txBody>
      </p:sp>
      <p:sp>
        <p:nvSpPr>
          <p:cNvPr id="5" name="4 CuadroTexto"/>
          <p:cNvSpPr txBox="1"/>
          <p:nvPr/>
        </p:nvSpPr>
        <p:spPr>
          <a:xfrm>
            <a:off x="3942149" y="5949280"/>
            <a:ext cx="2623860" cy="369332"/>
          </a:xfrm>
          <a:prstGeom prst="rect">
            <a:avLst/>
          </a:prstGeom>
          <a:noFill/>
        </p:spPr>
        <p:txBody>
          <a:bodyPr wrap="none" rtlCol="0">
            <a:spAutoFit/>
          </a:bodyPr>
          <a:lstStyle/>
          <a:p>
            <a:r>
              <a:rPr lang="es-ES" b="1" dirty="0" smtClean="0">
                <a:solidFill>
                  <a:schemeClr val="accent6">
                    <a:lumMod val="50000"/>
                  </a:schemeClr>
                </a:solidFill>
              </a:rPr>
              <a:t>AÑOS DE VIDA GANADOS</a:t>
            </a:r>
            <a:endParaRPr lang="es-ES" b="1" dirty="0">
              <a:solidFill>
                <a:schemeClr val="accent6">
                  <a:lumMod val="50000"/>
                </a:schemeClr>
              </a:solidFill>
            </a:endParaRPr>
          </a:p>
        </p:txBody>
      </p:sp>
      <p:sp>
        <p:nvSpPr>
          <p:cNvPr id="6" name="5 CuadroTexto"/>
          <p:cNvSpPr txBox="1"/>
          <p:nvPr/>
        </p:nvSpPr>
        <p:spPr>
          <a:xfrm rot="16200000">
            <a:off x="-27097" y="2565026"/>
            <a:ext cx="2366728" cy="369332"/>
          </a:xfrm>
          <a:prstGeom prst="rect">
            <a:avLst/>
          </a:prstGeom>
          <a:noFill/>
        </p:spPr>
        <p:txBody>
          <a:bodyPr wrap="square" rtlCol="0">
            <a:spAutoFit/>
          </a:bodyPr>
          <a:lstStyle>
            <a:defPPr>
              <a:defRPr lang="es-ES"/>
            </a:defPPr>
            <a:lvl1pPr>
              <a:defRPr b="1">
                <a:solidFill>
                  <a:schemeClr val="accent6">
                    <a:lumMod val="50000"/>
                  </a:schemeClr>
                </a:solidFill>
              </a:defRPr>
            </a:lvl1pPr>
          </a:lstStyle>
          <a:p>
            <a:r>
              <a:rPr lang="es-ES" dirty="0" smtClean="0"/>
              <a:t>COSTE INCREMENTAL</a:t>
            </a:r>
            <a:endParaRPr lang="es-ES" dirty="0"/>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43552"/>
      </p:ext>
    </p:extLst>
  </p:cSld>
  <p:clrMapOvr>
    <a:masterClrMapping/>
  </p:clrMapOvr>
  <mc:AlternateContent xmlns:mc="http://schemas.openxmlformats.org/markup-compatibility/2006" xmlns:p14="http://schemas.microsoft.com/office/powerpoint/2010/main">
    <mc:Choice Requires="p14">
      <p:transition spd="slow" p14:dur="2000" advTm="12306"/>
    </mc:Choice>
    <mc:Fallback xmlns="">
      <p:transition spd="slow" advTm="1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smtClean="0"/>
              <a:t>10. </a:t>
            </a:r>
            <a:r>
              <a:rPr lang="es-ES" sz="2800" b="1" cap="all" dirty="0"/>
              <a:t>Interpretación de los resultados de evaluaciones </a:t>
            </a:r>
            <a:r>
              <a:rPr lang="es-ES" sz="2800" b="1" cap="all" dirty="0" smtClean="0"/>
              <a:t>económicas</a:t>
            </a:r>
            <a:endParaRPr lang="es-ES" sz="2800" b="1" cap="all" dirty="0"/>
          </a:p>
        </p:txBody>
      </p:sp>
      <p:sp>
        <p:nvSpPr>
          <p:cNvPr id="3" name="2 Marcador de contenido"/>
          <p:cNvSpPr>
            <a:spLocks noGrp="1"/>
          </p:cNvSpPr>
          <p:nvPr>
            <p:ph idx="1"/>
          </p:nvPr>
        </p:nvSpPr>
        <p:spPr/>
        <p:txBody>
          <a:bodyPr>
            <a:normAutofit/>
          </a:bodyPr>
          <a:lstStyle/>
          <a:p>
            <a:pPr marL="114300" indent="0">
              <a:buNone/>
            </a:pPr>
            <a:r>
              <a:rPr lang="es-ES" sz="2800" dirty="0" smtClean="0"/>
              <a:t>3 pasos:</a:t>
            </a:r>
          </a:p>
          <a:p>
            <a:pPr marL="571500" indent="-457200">
              <a:buFont typeface="+mj-lt"/>
              <a:buAutoNum type="arabicPeriod"/>
            </a:pPr>
            <a:endParaRPr lang="es-ES" sz="2800" dirty="0"/>
          </a:p>
          <a:p>
            <a:pPr marL="571500" indent="-457200">
              <a:buFont typeface="+mj-lt"/>
              <a:buAutoNum type="arabicPeriod"/>
            </a:pPr>
            <a:r>
              <a:rPr lang="es-ES" sz="2800" dirty="0" smtClean="0"/>
              <a:t>Paso 1: costes y efectos de las opciones.</a:t>
            </a:r>
          </a:p>
          <a:p>
            <a:pPr marL="571500" indent="-457200">
              <a:buFont typeface="+mj-lt"/>
              <a:buAutoNum type="arabicPeriod"/>
            </a:pPr>
            <a:r>
              <a:rPr lang="es-ES" sz="2800" dirty="0" smtClean="0"/>
              <a:t>Paso 2: Análisis de dominancia.</a:t>
            </a:r>
          </a:p>
          <a:p>
            <a:pPr marL="571500" indent="-457200">
              <a:buFont typeface="+mj-lt"/>
              <a:buAutoNum type="arabicPeriod"/>
            </a:pPr>
            <a:r>
              <a:rPr lang="es-ES" sz="2800" dirty="0" smtClean="0"/>
              <a:t>Paso 3: Análisis incremental.</a:t>
            </a:r>
            <a:endParaRPr lang="es-ES" sz="28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105" y="3933056"/>
            <a:ext cx="3287327"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6320220"/>
      </p:ext>
    </p:extLst>
  </p:cSld>
  <p:clrMapOvr>
    <a:masterClrMapping/>
  </p:clrMapOvr>
  <mc:AlternateContent xmlns:mc="http://schemas.openxmlformats.org/markup-compatibility/2006" xmlns:p14="http://schemas.microsoft.com/office/powerpoint/2010/main">
    <mc:Choice Requires="p14">
      <p:transition spd="slow" p14:dur="2000" advTm="27390"/>
    </mc:Choice>
    <mc:Fallback xmlns="">
      <p:transition spd="slow" advTm="2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Paso 1: costes y efectos de las </a:t>
            </a:r>
            <a:r>
              <a:rPr lang="es-ES" sz="2800" b="1" cap="all" dirty="0" smtClean="0"/>
              <a:t>opciones</a:t>
            </a:r>
            <a:r>
              <a:rPr lang="es-ES" sz="2800" b="1" cap="all" dirty="0"/>
              <a:t/>
            </a:r>
            <a:br>
              <a:rPr lang="es-ES" sz="2800" b="1" cap="all" dirty="0"/>
            </a:br>
            <a:endParaRPr lang="es-ES" sz="2800" b="1" cap="al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79309922"/>
              </p:ext>
            </p:extLst>
          </p:nvPr>
        </p:nvGraphicFramePr>
        <p:xfrm>
          <a:off x="179511" y="1600200"/>
          <a:ext cx="8064897" cy="3627120"/>
        </p:xfrm>
        <a:graphic>
          <a:graphicData uri="http://schemas.openxmlformats.org/drawingml/2006/table">
            <a:tbl>
              <a:tblPr firstRow="1" bandRow="1">
                <a:tableStyleId>{5C22544A-7EE6-4342-B048-85BDC9FD1C3A}</a:tableStyleId>
              </a:tblPr>
              <a:tblGrid>
                <a:gridCol w="2688299"/>
                <a:gridCol w="2688299"/>
                <a:gridCol w="2688299"/>
              </a:tblGrid>
              <a:tr h="370840">
                <a:tc gridSpan="3">
                  <a:txBody>
                    <a:bodyPr/>
                    <a:lstStyle/>
                    <a:p>
                      <a:pPr algn="l"/>
                      <a:r>
                        <a:rPr lang="es-ES" sz="2800" b="0" dirty="0" smtClean="0">
                          <a:solidFill>
                            <a:schemeClr val="tx2"/>
                          </a:solidFill>
                        </a:rPr>
                        <a:t>Presentar los</a:t>
                      </a:r>
                      <a:r>
                        <a:rPr lang="es-ES" sz="2800" b="0" dirty="0" smtClean="0"/>
                        <a:t> </a:t>
                      </a:r>
                      <a:r>
                        <a:rPr lang="es-ES" sz="2800" b="0" dirty="0" smtClean="0">
                          <a:solidFill>
                            <a:schemeClr val="tx2"/>
                          </a:solidFill>
                        </a:rPr>
                        <a:t>costes totales y beneficios totales (años de vida, % de éxitos, AVAC) de las</a:t>
                      </a:r>
                      <a:r>
                        <a:rPr lang="es-ES" sz="2800" b="0" baseline="0" dirty="0" smtClean="0">
                          <a:solidFill>
                            <a:schemeClr val="tx2"/>
                          </a:solidFill>
                        </a:rPr>
                        <a:t> diferentes opciones</a:t>
                      </a:r>
                    </a:p>
                    <a:p>
                      <a:pPr algn="l"/>
                      <a:endParaRPr lang="es-ES" sz="2800" b="0" baseline="0" dirty="0" smtClean="0">
                        <a:solidFill>
                          <a:schemeClr val="tx2"/>
                        </a:solidFill>
                      </a:endParaRPr>
                    </a:p>
                    <a:p>
                      <a:pPr algn="l"/>
                      <a:endParaRPr lang="es-ES" sz="2800" b="0" dirty="0">
                        <a:solidFill>
                          <a:schemeClr val="tx2"/>
                        </a:solidFill>
                      </a:endParaRPr>
                    </a:p>
                  </a:txBody>
                  <a:tcPr>
                    <a:solidFill>
                      <a:schemeClr val="bg1"/>
                    </a:solidFill>
                  </a:tcPr>
                </a:tc>
                <a:tc hMerge="1">
                  <a:txBody>
                    <a:bodyPr/>
                    <a:lstStyle/>
                    <a:p>
                      <a:pPr algn="ctr"/>
                      <a:endParaRPr lang="es-ES" sz="2400" dirty="0"/>
                    </a:p>
                  </a:txBody>
                  <a:tcPr/>
                </a:tc>
                <a:tc hMerge="1">
                  <a:txBody>
                    <a:bodyPr/>
                    <a:lstStyle/>
                    <a:p>
                      <a:pPr algn="ctr"/>
                      <a:endParaRPr lang="es-ES" sz="2400" dirty="0"/>
                    </a:p>
                  </a:txBody>
                  <a:tcPr/>
                </a:tc>
              </a:tr>
              <a:tr h="370840">
                <a:tc>
                  <a:txBody>
                    <a:bodyPr/>
                    <a:lstStyle/>
                    <a:p>
                      <a:pPr algn="ctr"/>
                      <a:endParaRPr lang="es-ES" sz="2400" b="1" dirty="0">
                        <a:solidFill>
                          <a:schemeClr val="tx2"/>
                        </a:solidFill>
                      </a:endParaRPr>
                    </a:p>
                  </a:txBody>
                  <a:tcPr/>
                </a:tc>
                <a:tc>
                  <a:txBody>
                    <a:bodyPr/>
                    <a:lstStyle/>
                    <a:p>
                      <a:pPr algn="ctr"/>
                      <a:r>
                        <a:rPr lang="es-ES" sz="2400" b="1" dirty="0" smtClean="0">
                          <a:solidFill>
                            <a:schemeClr val="tx2"/>
                          </a:solidFill>
                        </a:rPr>
                        <a:t>Costes</a:t>
                      </a:r>
                      <a:endParaRPr lang="es-ES" sz="2400" b="1" dirty="0">
                        <a:solidFill>
                          <a:schemeClr val="tx2"/>
                        </a:solidFill>
                      </a:endParaRPr>
                    </a:p>
                  </a:txBody>
                  <a:tcPr/>
                </a:tc>
                <a:tc>
                  <a:txBody>
                    <a:bodyPr/>
                    <a:lstStyle/>
                    <a:p>
                      <a:pPr algn="ctr"/>
                      <a:r>
                        <a:rPr lang="es-ES" sz="2400" b="1" dirty="0" smtClean="0">
                          <a:solidFill>
                            <a:schemeClr val="tx2"/>
                          </a:solidFill>
                        </a:rPr>
                        <a:t>Años de vida</a:t>
                      </a:r>
                      <a:endParaRPr lang="es-ES" sz="2400" b="1" dirty="0">
                        <a:solidFill>
                          <a:schemeClr val="tx2"/>
                        </a:solidFill>
                      </a:endParaRPr>
                    </a:p>
                  </a:txBody>
                  <a:tcPr/>
                </a:tc>
              </a:tr>
              <a:tr h="370840">
                <a:tc>
                  <a:txBody>
                    <a:bodyPr/>
                    <a:lstStyle/>
                    <a:p>
                      <a:pPr algn="ctr"/>
                      <a:r>
                        <a:rPr lang="es-ES" sz="2400" b="1" dirty="0" smtClean="0">
                          <a:solidFill>
                            <a:schemeClr val="tx2"/>
                          </a:solidFill>
                        </a:rPr>
                        <a:t>Opción A</a:t>
                      </a:r>
                      <a:endParaRPr lang="es-ES" sz="2400" b="1" dirty="0">
                        <a:solidFill>
                          <a:schemeClr val="tx2"/>
                        </a:solidFill>
                      </a:endParaRPr>
                    </a:p>
                  </a:txBody>
                  <a:tcPr/>
                </a:tc>
                <a:tc>
                  <a:txBody>
                    <a:bodyPr/>
                    <a:lstStyle/>
                    <a:p>
                      <a:pPr algn="ctr"/>
                      <a:r>
                        <a:rPr lang="es-ES" sz="2400" dirty="0" smtClean="0">
                          <a:solidFill>
                            <a:schemeClr val="tx2"/>
                          </a:solidFill>
                        </a:rPr>
                        <a:t>30.000</a:t>
                      </a:r>
                      <a:endParaRPr lang="es-ES" sz="2400" dirty="0">
                        <a:solidFill>
                          <a:schemeClr val="tx2"/>
                        </a:solidFill>
                      </a:endParaRPr>
                    </a:p>
                  </a:txBody>
                  <a:tcPr/>
                </a:tc>
                <a:tc>
                  <a:txBody>
                    <a:bodyPr/>
                    <a:lstStyle/>
                    <a:p>
                      <a:pPr algn="ctr"/>
                      <a:r>
                        <a:rPr lang="es-ES" sz="2400" dirty="0" smtClean="0">
                          <a:solidFill>
                            <a:schemeClr val="tx2"/>
                          </a:solidFill>
                        </a:rPr>
                        <a:t>12,7</a:t>
                      </a:r>
                      <a:endParaRPr lang="es-ES" sz="2400" dirty="0">
                        <a:solidFill>
                          <a:schemeClr val="tx2"/>
                        </a:solidFill>
                      </a:endParaRPr>
                    </a:p>
                  </a:txBody>
                  <a:tcPr/>
                </a:tc>
              </a:tr>
              <a:tr h="370840">
                <a:tc>
                  <a:txBody>
                    <a:bodyPr/>
                    <a:lstStyle/>
                    <a:p>
                      <a:pPr algn="ctr"/>
                      <a:r>
                        <a:rPr lang="es-ES" sz="2400" b="1" dirty="0" smtClean="0">
                          <a:solidFill>
                            <a:schemeClr val="tx2"/>
                          </a:solidFill>
                        </a:rPr>
                        <a:t>Opción B</a:t>
                      </a:r>
                      <a:endParaRPr lang="es-ES" sz="2400" b="1" dirty="0">
                        <a:solidFill>
                          <a:schemeClr val="tx2"/>
                        </a:solidFill>
                      </a:endParaRPr>
                    </a:p>
                  </a:txBody>
                  <a:tcPr/>
                </a:tc>
                <a:tc>
                  <a:txBody>
                    <a:bodyPr/>
                    <a:lstStyle/>
                    <a:p>
                      <a:pPr algn="ctr"/>
                      <a:r>
                        <a:rPr lang="es-ES" sz="2400" dirty="0" smtClean="0">
                          <a:solidFill>
                            <a:schemeClr val="tx2"/>
                          </a:solidFill>
                        </a:rPr>
                        <a:t>38.000</a:t>
                      </a:r>
                      <a:endParaRPr lang="es-ES" sz="2400" dirty="0">
                        <a:solidFill>
                          <a:schemeClr val="tx2"/>
                        </a:solidFill>
                      </a:endParaRPr>
                    </a:p>
                  </a:txBody>
                  <a:tcPr/>
                </a:tc>
                <a:tc>
                  <a:txBody>
                    <a:bodyPr/>
                    <a:lstStyle/>
                    <a:p>
                      <a:pPr algn="ctr"/>
                      <a:r>
                        <a:rPr lang="es-ES" sz="2400" dirty="0" smtClean="0">
                          <a:solidFill>
                            <a:schemeClr val="tx2"/>
                          </a:solidFill>
                        </a:rPr>
                        <a:t>12,3</a:t>
                      </a:r>
                      <a:endParaRPr lang="es-ES" sz="2400" dirty="0">
                        <a:solidFill>
                          <a:schemeClr val="tx2"/>
                        </a:solidFill>
                      </a:endParaRPr>
                    </a:p>
                  </a:txBody>
                  <a:tcPr/>
                </a:tc>
              </a:tr>
              <a:tr h="370840">
                <a:tc>
                  <a:txBody>
                    <a:bodyPr/>
                    <a:lstStyle/>
                    <a:p>
                      <a:pPr algn="ctr"/>
                      <a:r>
                        <a:rPr lang="es-ES" sz="2400" b="1" dirty="0" smtClean="0">
                          <a:solidFill>
                            <a:schemeClr val="tx2"/>
                          </a:solidFill>
                        </a:rPr>
                        <a:t>Opción</a:t>
                      </a:r>
                      <a:r>
                        <a:rPr lang="es-ES" sz="2400" b="1" baseline="0" dirty="0" smtClean="0">
                          <a:solidFill>
                            <a:schemeClr val="tx2"/>
                          </a:solidFill>
                        </a:rPr>
                        <a:t> C</a:t>
                      </a:r>
                      <a:endParaRPr lang="es-ES" sz="2400" b="1" dirty="0">
                        <a:solidFill>
                          <a:schemeClr val="tx2"/>
                        </a:solidFill>
                      </a:endParaRPr>
                    </a:p>
                  </a:txBody>
                  <a:tcPr/>
                </a:tc>
                <a:tc>
                  <a:txBody>
                    <a:bodyPr/>
                    <a:lstStyle/>
                    <a:p>
                      <a:pPr algn="ctr"/>
                      <a:r>
                        <a:rPr lang="es-ES" sz="2400" dirty="0" smtClean="0">
                          <a:solidFill>
                            <a:schemeClr val="tx2"/>
                          </a:solidFill>
                        </a:rPr>
                        <a:t>45.000</a:t>
                      </a:r>
                      <a:endParaRPr lang="es-ES" sz="2400" dirty="0">
                        <a:solidFill>
                          <a:schemeClr val="tx2"/>
                        </a:solidFill>
                      </a:endParaRPr>
                    </a:p>
                  </a:txBody>
                  <a:tcPr/>
                </a:tc>
                <a:tc>
                  <a:txBody>
                    <a:bodyPr/>
                    <a:lstStyle/>
                    <a:p>
                      <a:pPr algn="ctr"/>
                      <a:r>
                        <a:rPr lang="es-ES" sz="2400" dirty="0" smtClean="0">
                          <a:solidFill>
                            <a:schemeClr val="tx2"/>
                          </a:solidFill>
                        </a:rPr>
                        <a:t>13,5</a:t>
                      </a:r>
                      <a:endParaRPr lang="es-ES" sz="2400" dirty="0">
                        <a:solidFill>
                          <a:schemeClr val="tx2"/>
                        </a:solidFill>
                      </a:endParaRPr>
                    </a:p>
                  </a:txBody>
                  <a:tcPr/>
                </a:tc>
              </a:tr>
            </a:tbl>
          </a:graphicData>
        </a:graphic>
      </p:graphicFrame>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3552736"/>
      </p:ext>
    </p:extLst>
  </p:cSld>
  <p:clrMapOvr>
    <a:masterClrMapping/>
  </p:clrMapOvr>
  <mc:AlternateContent xmlns:mc="http://schemas.openxmlformats.org/markup-compatibility/2006" xmlns:p14="http://schemas.microsoft.com/office/powerpoint/2010/main">
    <mc:Choice Requires="p14">
      <p:transition spd="slow" p14:dur="2000" advTm="6409"/>
    </mc:Choice>
    <mc:Fallback xmlns="">
      <p:transition spd="slow" advTm="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5252" y="260648"/>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a:t>Paso 2: Análisis de </a:t>
            </a:r>
            <a:r>
              <a:rPr lang="es-ES" sz="2800" b="1" cap="all" dirty="0" smtClean="0"/>
              <a:t>dominancia</a:t>
            </a:r>
            <a:endParaRPr lang="es-ES" sz="2800" b="1" cap="al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20145369"/>
              </p:ext>
            </p:extLst>
          </p:nvPr>
        </p:nvGraphicFramePr>
        <p:xfrm>
          <a:off x="696416" y="1600200"/>
          <a:ext cx="7620000" cy="3291840"/>
        </p:xfrm>
        <a:graphic>
          <a:graphicData uri="http://schemas.openxmlformats.org/drawingml/2006/table">
            <a:tbl>
              <a:tblPr firstRow="1" bandRow="1">
                <a:tableStyleId>{3B4B98B0-60AC-42C2-AFA5-B58CD77FA1E5}</a:tableStyleId>
              </a:tblPr>
              <a:tblGrid>
                <a:gridCol w="2540000"/>
                <a:gridCol w="2540000"/>
                <a:gridCol w="2540000"/>
              </a:tblGrid>
              <a:tr h="370840">
                <a:tc gridSpan="3">
                  <a:txBody>
                    <a:bodyPr/>
                    <a:lstStyle/>
                    <a:p>
                      <a:r>
                        <a:rPr lang="es-ES" sz="2400" b="0" dirty="0" smtClean="0"/>
                        <a:t>Descarta las opciones</a:t>
                      </a:r>
                      <a:r>
                        <a:rPr lang="es-ES" sz="2400" b="0" baseline="0" dirty="0" smtClean="0"/>
                        <a:t> con  coste igual o mayor que otra opción más efectiva o aquellas con una efectividad igual o menor y mayor coste</a:t>
                      </a:r>
                      <a:endParaRPr lang="es-ES" sz="2400" b="0" dirty="0"/>
                    </a:p>
                  </a:txBody>
                  <a:tcPr/>
                </a:tc>
                <a:tc hMerge="1">
                  <a:txBody>
                    <a:bodyPr/>
                    <a:lstStyle/>
                    <a:p>
                      <a:endParaRPr lang="es-ES" dirty="0"/>
                    </a:p>
                  </a:txBody>
                  <a:tcPr/>
                </a:tc>
                <a:tc hMerge="1">
                  <a:txBody>
                    <a:bodyPr/>
                    <a:lstStyle/>
                    <a:p>
                      <a:endParaRPr lang="es-ES" dirty="0"/>
                    </a:p>
                  </a:txBody>
                  <a:tcPr/>
                </a:tc>
              </a:tr>
              <a:tr h="370840">
                <a:tc>
                  <a:txBody>
                    <a:bodyPr/>
                    <a:lstStyle/>
                    <a:p>
                      <a:r>
                        <a:rPr lang="es-ES" sz="2000" dirty="0" smtClean="0"/>
                        <a:t>-EFECTIVO</a:t>
                      </a:r>
                    </a:p>
                    <a:p>
                      <a:r>
                        <a:rPr lang="es-ES" sz="2000" dirty="0" smtClean="0"/>
                        <a:t>+ COSTE</a:t>
                      </a:r>
                      <a:endParaRPr lang="es-ES" sz="2000" dirty="0"/>
                    </a:p>
                  </a:txBody>
                  <a:tcPr>
                    <a:solidFill>
                      <a:schemeClr val="bg1">
                        <a:alpha val="59000"/>
                      </a:schemeClr>
                    </a:solidFill>
                  </a:tcPr>
                </a:tc>
                <a:tc>
                  <a:txBody>
                    <a:bodyPr/>
                    <a:lstStyle/>
                    <a:p>
                      <a:r>
                        <a:rPr lang="es-ES" sz="2000" dirty="0" smtClean="0"/>
                        <a:t>= EFECTIVO</a:t>
                      </a:r>
                    </a:p>
                    <a:p>
                      <a:r>
                        <a:rPr lang="es-ES" sz="2000" dirty="0" smtClean="0"/>
                        <a:t>+</a:t>
                      </a:r>
                      <a:r>
                        <a:rPr lang="es-ES" sz="2000" baseline="0" dirty="0" smtClean="0"/>
                        <a:t> COSTE</a:t>
                      </a:r>
                      <a:endParaRPr lang="es-ES" sz="2000" dirty="0"/>
                    </a:p>
                  </a:txBody>
                  <a:tcPr/>
                </a:tc>
                <a:tc>
                  <a:txBody>
                    <a:bodyPr/>
                    <a:lstStyle/>
                    <a:p>
                      <a:r>
                        <a:rPr lang="es-ES" sz="2000" dirty="0" smtClean="0"/>
                        <a:t>+ EFECTIVO</a:t>
                      </a:r>
                    </a:p>
                    <a:p>
                      <a:r>
                        <a:rPr lang="es-ES" sz="2000" dirty="0" smtClean="0"/>
                        <a:t>+ COSTE</a:t>
                      </a:r>
                      <a:endParaRPr lang="es-ES" sz="2000" dirty="0"/>
                    </a:p>
                  </a:txBody>
                  <a:tcPr/>
                </a:tc>
              </a:tr>
              <a:tr h="370840">
                <a:tc>
                  <a:txBody>
                    <a:bodyPr/>
                    <a:lstStyle/>
                    <a:p>
                      <a:r>
                        <a:rPr lang="es-ES" sz="2000" dirty="0" smtClean="0"/>
                        <a:t>-EFECTIVO</a:t>
                      </a:r>
                    </a:p>
                    <a:p>
                      <a:r>
                        <a:rPr lang="es-ES" sz="2000" dirty="0" smtClean="0"/>
                        <a:t>= COSTE</a:t>
                      </a:r>
                      <a:endParaRPr lang="es-ES" sz="2000" dirty="0"/>
                    </a:p>
                  </a:txBody>
                  <a:tcPr/>
                </a:tc>
                <a:tc>
                  <a:txBody>
                    <a:bodyPr/>
                    <a:lstStyle/>
                    <a:p>
                      <a:r>
                        <a:rPr lang="es-ES" sz="2000" b="1" dirty="0" smtClean="0"/>
                        <a:t>OPCIÓN</a:t>
                      </a:r>
                      <a:r>
                        <a:rPr lang="es-ES" sz="2000" b="1" baseline="0" dirty="0" smtClean="0"/>
                        <a:t> DE REFERENCIA</a:t>
                      </a:r>
                      <a:endParaRPr lang="es-ES" sz="2000" b="1" dirty="0"/>
                    </a:p>
                  </a:txBody>
                  <a:tcPr/>
                </a:tc>
                <a:tc>
                  <a:txBody>
                    <a:bodyPr/>
                    <a:lstStyle/>
                    <a:p>
                      <a:r>
                        <a:rPr lang="es-ES" sz="2000" dirty="0" smtClean="0"/>
                        <a:t>+ EFECTIVO</a:t>
                      </a:r>
                    </a:p>
                    <a:p>
                      <a:r>
                        <a:rPr lang="es-ES" sz="2000" dirty="0" smtClean="0"/>
                        <a:t>= COSTE</a:t>
                      </a:r>
                      <a:endParaRPr lang="es-ES" sz="20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000" dirty="0" smtClean="0"/>
                        <a:t>-EFECTIVO</a:t>
                      </a:r>
                    </a:p>
                    <a:p>
                      <a:r>
                        <a:rPr lang="es-ES" sz="2000" dirty="0" smtClean="0"/>
                        <a:t>-COSTE</a:t>
                      </a:r>
                      <a:endParaRPr lang="es-ES" sz="2000" dirty="0"/>
                    </a:p>
                  </a:txBody>
                  <a:tcPr/>
                </a:tc>
                <a:tc>
                  <a:txBody>
                    <a:bodyPr/>
                    <a:lstStyle/>
                    <a:p>
                      <a:r>
                        <a:rPr lang="es-ES" sz="2000" dirty="0" smtClean="0"/>
                        <a:t>= EFECTIVO</a:t>
                      </a:r>
                    </a:p>
                    <a:p>
                      <a:pPr marL="285750" indent="-285750">
                        <a:buFontTx/>
                        <a:buChar char="-"/>
                      </a:pPr>
                      <a:r>
                        <a:rPr lang="es-ES" sz="2000" dirty="0" smtClean="0"/>
                        <a:t>COSTE</a:t>
                      </a:r>
                      <a:endParaRPr lang="es-ES" sz="2000" dirty="0"/>
                    </a:p>
                  </a:txBody>
                  <a:tcPr/>
                </a:tc>
                <a:tc>
                  <a:txBody>
                    <a:bodyPr/>
                    <a:lstStyle/>
                    <a:p>
                      <a:r>
                        <a:rPr lang="es-ES" sz="2000" dirty="0" smtClean="0"/>
                        <a:t>+</a:t>
                      </a:r>
                      <a:r>
                        <a:rPr lang="es-ES" sz="2000" baseline="0" dirty="0" smtClean="0"/>
                        <a:t> EFECTIVO</a:t>
                      </a:r>
                    </a:p>
                    <a:p>
                      <a:r>
                        <a:rPr lang="es-ES" sz="2000" baseline="0" dirty="0" smtClean="0"/>
                        <a:t>-COSTE</a:t>
                      </a:r>
                      <a:endParaRPr lang="es-ES" sz="2000" dirty="0"/>
                    </a:p>
                  </a:txBody>
                  <a:tcPr/>
                </a:tc>
              </a:tr>
            </a:tbl>
          </a:graphicData>
        </a:graphic>
      </p:graphicFrame>
      <p:cxnSp>
        <p:nvCxnSpPr>
          <p:cNvPr id="10" name="9 Conector recto de flecha"/>
          <p:cNvCxnSpPr/>
          <p:nvPr/>
        </p:nvCxnSpPr>
        <p:spPr>
          <a:xfrm>
            <a:off x="611560" y="5517232"/>
            <a:ext cx="7344816"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611560" y="1556792"/>
            <a:ext cx="0" cy="3968824"/>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3419872" y="5805264"/>
            <a:ext cx="1575560" cy="400110"/>
          </a:xfrm>
          <a:prstGeom prst="rect">
            <a:avLst/>
          </a:prstGeom>
          <a:noFill/>
        </p:spPr>
        <p:txBody>
          <a:bodyPr wrap="none" rtlCol="0">
            <a:spAutoFit/>
          </a:bodyPr>
          <a:lstStyle/>
          <a:p>
            <a:r>
              <a:rPr lang="es-ES" sz="2000" b="1" dirty="0" smtClean="0"/>
              <a:t>EFECTIVIDAD</a:t>
            </a:r>
            <a:endParaRPr lang="es-ES" sz="2000" b="1" dirty="0"/>
          </a:p>
        </p:txBody>
      </p:sp>
      <p:sp>
        <p:nvSpPr>
          <p:cNvPr id="18" name="17 CuadroTexto"/>
          <p:cNvSpPr txBox="1"/>
          <p:nvPr/>
        </p:nvSpPr>
        <p:spPr>
          <a:xfrm rot="16200000">
            <a:off x="0" y="4077072"/>
            <a:ext cx="863185" cy="400110"/>
          </a:xfrm>
          <a:prstGeom prst="rect">
            <a:avLst/>
          </a:prstGeom>
          <a:noFill/>
        </p:spPr>
        <p:txBody>
          <a:bodyPr wrap="none" rtlCol="0">
            <a:spAutoFit/>
          </a:bodyPr>
          <a:lstStyle>
            <a:defPPr>
              <a:defRPr lang="es-ES"/>
            </a:defPPr>
            <a:lvl1pPr>
              <a:defRPr sz="2000" b="1"/>
            </a:lvl1pPr>
          </a:lstStyle>
          <a:p>
            <a:r>
              <a:rPr lang="es-ES" dirty="0"/>
              <a:t>COSTE</a:t>
            </a: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4189099"/>
      </p:ext>
    </p:extLst>
  </p:cSld>
  <p:clrMapOvr>
    <a:masterClrMapping/>
  </p:clrMapOvr>
  <mc:AlternateContent xmlns:mc="http://schemas.openxmlformats.org/markup-compatibility/2006" xmlns:p14="http://schemas.microsoft.com/office/powerpoint/2010/main">
    <mc:Choice Requires="p14">
      <p:transition spd="slow" p14:dur="2000" advTm="441"/>
    </mc:Choice>
    <mc:Fallback xmlns="">
      <p:transition spd="slow" advTm="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021" t="31000" r="23020" b="19167"/>
          <a:stretch/>
        </p:blipFill>
        <p:spPr bwMode="auto">
          <a:xfrm>
            <a:off x="323529" y="1523991"/>
            <a:ext cx="8165552" cy="471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9434333"/>
      </p:ext>
    </p:extLst>
  </p:cSld>
  <p:clrMapOvr>
    <a:masterClrMapping/>
  </p:clrMapOvr>
  <mc:AlternateContent xmlns:mc="http://schemas.openxmlformats.org/markup-compatibility/2006" xmlns:p14="http://schemas.microsoft.com/office/powerpoint/2010/main">
    <mc:Choice Requires="p14">
      <p:transition spd="slow" p14:dur="2000" advTm="1074"/>
    </mc:Choice>
    <mc:Fallback xmlns="">
      <p:transition spd="slow" advTm="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a:t>Paso 3: Análisis incremental.</a:t>
            </a:r>
            <a:br>
              <a:rPr lang="es-ES" sz="2800" b="1" cap="all" dirty="0"/>
            </a:br>
            <a:endParaRPr lang="es-ES" sz="2800" b="1" cap="all"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93047272"/>
              </p:ext>
            </p:extLst>
          </p:nvPr>
        </p:nvGraphicFramePr>
        <p:xfrm>
          <a:off x="457200" y="1600200"/>
          <a:ext cx="7620000" cy="1828800"/>
        </p:xfrm>
        <a:graphic>
          <a:graphicData uri="http://schemas.openxmlformats.org/drawingml/2006/table">
            <a:tbl>
              <a:tblPr firstRow="1" bandRow="1">
                <a:tableStyleId>{69012ECD-51FC-41F1-AA8D-1B2483CD663E}</a:tableStyleId>
              </a:tblPr>
              <a:tblGrid>
                <a:gridCol w="1450504"/>
                <a:gridCol w="1296144"/>
                <a:gridCol w="1872208"/>
                <a:gridCol w="3001144"/>
              </a:tblGrid>
              <a:tr h="370840">
                <a:tc>
                  <a:txBody>
                    <a:bodyPr/>
                    <a:lstStyle/>
                    <a:p>
                      <a:endParaRPr lang="es-ES" sz="2400" dirty="0"/>
                    </a:p>
                  </a:txBody>
                  <a:tcPr/>
                </a:tc>
                <a:tc>
                  <a:txBody>
                    <a:bodyPr/>
                    <a:lstStyle/>
                    <a:p>
                      <a:r>
                        <a:rPr lang="es-ES" sz="2400" dirty="0" smtClean="0"/>
                        <a:t>Coste</a:t>
                      </a:r>
                      <a:endParaRPr lang="es-ES" sz="2400" dirty="0"/>
                    </a:p>
                  </a:txBody>
                  <a:tcPr/>
                </a:tc>
                <a:tc>
                  <a:txBody>
                    <a:bodyPr/>
                    <a:lstStyle/>
                    <a:p>
                      <a:r>
                        <a:rPr lang="es-ES" sz="2400" dirty="0" smtClean="0"/>
                        <a:t>Años de vida</a:t>
                      </a:r>
                      <a:endParaRPr lang="es-ES" sz="2400" dirty="0"/>
                    </a:p>
                  </a:txBody>
                  <a:tcPr/>
                </a:tc>
                <a:tc>
                  <a:txBody>
                    <a:bodyPr/>
                    <a:lstStyle/>
                    <a:p>
                      <a:r>
                        <a:rPr lang="es-ES" sz="2400" dirty="0" smtClean="0"/>
                        <a:t>Diferencia</a:t>
                      </a:r>
                      <a:endParaRPr lang="es-ES" sz="2400" dirty="0"/>
                    </a:p>
                  </a:txBody>
                  <a:tcPr/>
                </a:tc>
              </a:tr>
              <a:tr h="370840">
                <a:tc>
                  <a:txBody>
                    <a:bodyPr/>
                    <a:lstStyle/>
                    <a:p>
                      <a:r>
                        <a:rPr lang="es-ES" sz="2400" dirty="0" smtClean="0"/>
                        <a:t>Opción A</a:t>
                      </a:r>
                      <a:endParaRPr lang="es-ES" sz="2400" dirty="0"/>
                    </a:p>
                  </a:txBody>
                  <a:tcPr/>
                </a:tc>
                <a:tc>
                  <a:txBody>
                    <a:bodyPr/>
                    <a:lstStyle/>
                    <a:p>
                      <a:pPr algn="ctr"/>
                      <a:r>
                        <a:rPr lang="es-ES" sz="2400" dirty="0" smtClean="0"/>
                        <a:t>30.000</a:t>
                      </a:r>
                      <a:endParaRPr lang="es-ES" sz="2400" dirty="0"/>
                    </a:p>
                  </a:txBody>
                  <a:tcPr/>
                </a:tc>
                <a:tc>
                  <a:txBody>
                    <a:bodyPr/>
                    <a:lstStyle/>
                    <a:p>
                      <a:pPr algn="ctr"/>
                      <a:r>
                        <a:rPr lang="es-ES" sz="2400" dirty="0" smtClean="0"/>
                        <a:t>12,7</a:t>
                      </a:r>
                      <a:endParaRPr lang="es-ES" sz="2400" dirty="0"/>
                    </a:p>
                  </a:txBody>
                  <a:tcPr/>
                </a:tc>
                <a:tc>
                  <a:txBody>
                    <a:bodyPr/>
                    <a:lstStyle/>
                    <a:p>
                      <a:pPr algn="ctr"/>
                      <a:endParaRPr lang="es-ES" sz="2400" dirty="0"/>
                    </a:p>
                  </a:txBody>
                  <a:tcPr/>
                </a:tc>
              </a:tr>
              <a:tr h="370840">
                <a:tc>
                  <a:txBody>
                    <a:bodyPr/>
                    <a:lstStyle/>
                    <a:p>
                      <a:r>
                        <a:rPr lang="es-ES" sz="2400" dirty="0" smtClean="0"/>
                        <a:t>Opción B</a:t>
                      </a:r>
                      <a:endParaRPr lang="es-ES" sz="2400" dirty="0"/>
                    </a:p>
                  </a:txBody>
                  <a:tcPr/>
                </a:tc>
                <a:tc>
                  <a:txBody>
                    <a:bodyPr/>
                    <a:lstStyle/>
                    <a:p>
                      <a:pPr algn="ctr"/>
                      <a:r>
                        <a:rPr lang="es-ES" sz="2400" dirty="0" smtClean="0"/>
                        <a:t>38.000</a:t>
                      </a:r>
                      <a:endParaRPr lang="es-ES" sz="2400" dirty="0"/>
                    </a:p>
                  </a:txBody>
                  <a:tcPr/>
                </a:tc>
                <a:tc>
                  <a:txBody>
                    <a:bodyPr/>
                    <a:lstStyle/>
                    <a:p>
                      <a:pPr algn="ctr"/>
                      <a:r>
                        <a:rPr lang="es-ES" sz="2400" dirty="0" smtClean="0"/>
                        <a:t>12,3</a:t>
                      </a:r>
                      <a:endParaRPr lang="es-ES" sz="2400" dirty="0"/>
                    </a:p>
                  </a:txBody>
                  <a:tcPr/>
                </a:tc>
                <a:tc>
                  <a:txBody>
                    <a:bodyPr/>
                    <a:lstStyle/>
                    <a:p>
                      <a:pPr algn="ctr"/>
                      <a:r>
                        <a:rPr lang="es-ES" sz="2400" dirty="0" smtClean="0"/>
                        <a:t>Dominada</a:t>
                      </a:r>
                      <a:r>
                        <a:rPr lang="es-ES" sz="2400" baseline="0" dirty="0" smtClean="0"/>
                        <a:t> (A)</a:t>
                      </a:r>
                      <a:endParaRPr lang="es-ES" sz="2400" dirty="0"/>
                    </a:p>
                  </a:txBody>
                  <a:tcPr/>
                </a:tc>
              </a:tr>
              <a:tr h="370840">
                <a:tc>
                  <a:txBody>
                    <a:bodyPr/>
                    <a:lstStyle/>
                    <a:p>
                      <a:r>
                        <a:rPr lang="es-ES" sz="2400" dirty="0" smtClean="0"/>
                        <a:t>Opción</a:t>
                      </a:r>
                      <a:r>
                        <a:rPr lang="es-ES" sz="2400" baseline="0" dirty="0" smtClean="0"/>
                        <a:t> C</a:t>
                      </a:r>
                      <a:endParaRPr lang="es-ES" sz="2400" dirty="0"/>
                    </a:p>
                  </a:txBody>
                  <a:tcPr/>
                </a:tc>
                <a:tc>
                  <a:txBody>
                    <a:bodyPr/>
                    <a:lstStyle/>
                    <a:p>
                      <a:pPr algn="ctr"/>
                      <a:r>
                        <a:rPr lang="es-ES" sz="2400" dirty="0" smtClean="0"/>
                        <a:t>45.000</a:t>
                      </a:r>
                      <a:endParaRPr lang="es-ES" sz="2400" dirty="0"/>
                    </a:p>
                  </a:txBody>
                  <a:tcPr/>
                </a:tc>
                <a:tc>
                  <a:txBody>
                    <a:bodyPr/>
                    <a:lstStyle/>
                    <a:p>
                      <a:pPr algn="ctr"/>
                      <a:r>
                        <a:rPr lang="es-ES" sz="2400" dirty="0" smtClean="0"/>
                        <a:t>13,5</a:t>
                      </a:r>
                      <a:endParaRPr lang="es-E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dirty="0" smtClean="0"/>
                        <a:t> 18.750 € por AVG</a:t>
                      </a:r>
                    </a:p>
                  </a:txBody>
                  <a:tcPr/>
                </a:tc>
              </a:tr>
            </a:tbl>
          </a:graphicData>
        </a:graphic>
      </p:graphicFrame>
      <p:sp>
        <p:nvSpPr>
          <p:cNvPr id="7" name="6 CuadroTexto"/>
          <p:cNvSpPr txBox="1"/>
          <p:nvPr/>
        </p:nvSpPr>
        <p:spPr>
          <a:xfrm>
            <a:off x="107504" y="4581128"/>
            <a:ext cx="8289413" cy="1569660"/>
          </a:xfrm>
          <a:prstGeom prst="rect">
            <a:avLst/>
          </a:prstGeom>
          <a:noFill/>
        </p:spPr>
        <p:txBody>
          <a:bodyPr wrap="square" rtlCol="0">
            <a:spAutoFit/>
          </a:bodyPr>
          <a:lstStyle/>
          <a:p>
            <a:r>
              <a:rPr lang="es-ES" sz="2400" dirty="0" smtClean="0"/>
              <a:t>La opción C presenta un coste por año de vida ganado respecto a la opción A de 18,750 €, por tanto se trata de una opción coste efectiva (considerando valor umbral en España de 30.000 €/AVAC)</a:t>
            </a:r>
            <a:endParaRPr lang="es-ES" sz="2400" dirty="0"/>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4218093"/>
      </p:ext>
    </p:extLst>
  </p:cSld>
  <p:clrMapOvr>
    <a:masterClrMapping/>
  </p:clrMapOvr>
  <mc:AlternateContent xmlns:mc="http://schemas.openxmlformats.org/markup-compatibility/2006" xmlns:p14="http://schemas.microsoft.com/office/powerpoint/2010/main">
    <mc:Choice Requires="p14">
      <p:transition spd="slow" p14:dur="2000" advTm="36708"/>
    </mc:Choice>
    <mc:Fallback xmlns="">
      <p:transition spd="slow" advTm="3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5" cstate="print"/>
          <a:srcRect/>
          <a:stretch>
            <a:fillRect/>
          </a:stretch>
        </p:blipFill>
        <p:spPr bwMode="auto">
          <a:xfrm>
            <a:off x="179388" y="1468438"/>
            <a:ext cx="5861050" cy="4654550"/>
          </a:xfrm>
          <a:prstGeom prst="rect">
            <a:avLst/>
          </a:prstGeom>
          <a:solidFill>
            <a:schemeClr val="accent1">
              <a:lumMod val="20000"/>
              <a:lumOff val="80000"/>
            </a:schemeClr>
          </a:solidFill>
          <a:extLst/>
        </p:spPr>
      </p:pic>
      <p:sp>
        <p:nvSpPr>
          <p:cNvPr id="5123" name="Text Box 2"/>
          <p:cNvSpPr txBox="1">
            <a:spLocks noChangeArrowheads="1"/>
          </p:cNvSpPr>
          <p:nvPr/>
        </p:nvSpPr>
        <p:spPr bwMode="auto">
          <a:xfrm>
            <a:off x="107504" y="188640"/>
            <a:ext cx="8208912" cy="1108075"/>
          </a:xfrm>
          <a:prstGeom prst="rect">
            <a:avLst/>
          </a:prstGeom>
          <a:solidFill>
            <a:schemeClr val="accent1">
              <a:lumMod val="20000"/>
              <a:lumOff val="80000"/>
            </a:schemeClr>
          </a:solidFill>
          <a:extLst/>
        </p:spPr>
        <p:txBody>
          <a:bodyPr vert="horz" lIns="91440" tIns="45720" rIns="91440" bIns="45720" rtlCol="0" anchor="ctr">
            <a:normAutofit/>
          </a:bodyPr>
          <a:lstStyle>
            <a:lvl1pPr algn="r">
              <a:spcBef>
                <a:spcPct val="0"/>
              </a:spcBef>
              <a:buNone/>
              <a:defRPr sz="2800" b="1" cap="all" spc="-100" baseline="0">
                <a:ln>
                  <a:noFill/>
                </a:ln>
                <a:solidFill>
                  <a:schemeClr val="tx2"/>
                </a:solidFill>
                <a:effectLst/>
                <a:latin typeface="+mj-lt"/>
                <a:ea typeface="+mj-ea"/>
                <a:cs typeface="+mj-cs"/>
              </a:defRPr>
            </a:lvl1pPr>
          </a:lstStyle>
          <a:p>
            <a:r>
              <a:rPr lang="es-ES" altLang="es-ES" dirty="0"/>
              <a:t>Umbral aceptable de Coste Efectividad Incremental por AVAC</a:t>
            </a:r>
          </a:p>
        </p:txBody>
      </p:sp>
      <p:sp>
        <p:nvSpPr>
          <p:cNvPr id="19460" name="Text Box 3"/>
          <p:cNvSpPr txBox="1">
            <a:spLocks noChangeArrowheads="1"/>
          </p:cNvSpPr>
          <p:nvPr/>
        </p:nvSpPr>
        <p:spPr bwMode="auto">
          <a:xfrm>
            <a:off x="6040438" y="2420938"/>
            <a:ext cx="2679700" cy="3675062"/>
          </a:xfrm>
          <a:prstGeom prst="rect">
            <a:avLst/>
          </a:prstGeom>
          <a:noFill/>
          <a:ln w="9525">
            <a:noFill/>
            <a:miter lim="800000"/>
            <a:headEnd/>
            <a:tailEnd/>
          </a:ln>
        </p:spPr>
        <p:txBody>
          <a:bodyPr lIns="81639" tIns="42452" rIns="81639" bIns="42452"/>
          <a:lstStyle/>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NICE:</a:t>
            </a:r>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20.000 £ / AVAC </a:t>
            </a:r>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30.000 £ / AVAC, en determinadas indicaciones</a:t>
            </a:r>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s-ES" altLang="es-ES" sz="2400" dirty="0"/>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En España:</a:t>
            </a:r>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¿30.000 €/ AVAC ?</a:t>
            </a:r>
          </a:p>
          <a:p>
            <a:pPr marL="342900" indent="-339725">
              <a:lnSpc>
                <a:spcPct val="80000"/>
              </a:lnSpc>
              <a:spcBef>
                <a:spcPts val="5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s-ES" altLang="es-ES" sz="2400" dirty="0"/>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En </a:t>
            </a:r>
            <a:r>
              <a:rPr lang="es-ES" altLang="es-ES" sz="2400" dirty="0" smtClean="0"/>
              <a:t>EEUU:</a:t>
            </a:r>
            <a:endParaRPr lang="es-ES" altLang="es-ES" sz="2400" dirty="0"/>
          </a:p>
          <a:p>
            <a:pPr marL="342900" indent="-339725">
              <a:lnSpc>
                <a:spcPct val="80000"/>
              </a:lnSpc>
              <a:spcBef>
                <a:spcPts val="450"/>
              </a:spcBef>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s-ES" altLang="es-ES" sz="2400" dirty="0"/>
              <a:t>¿50.000 </a:t>
            </a:r>
            <a:r>
              <a:rPr lang="en-US" altLang="es-ES" sz="2400" dirty="0"/>
              <a:t>$/AVAC ?</a:t>
            </a:r>
          </a:p>
        </p:txBody>
      </p:sp>
      <p:cxnSp>
        <p:nvCxnSpPr>
          <p:cNvPr id="3" name="2 Conector recto"/>
          <p:cNvCxnSpPr/>
          <p:nvPr/>
        </p:nvCxnSpPr>
        <p:spPr>
          <a:xfrm>
            <a:off x="4860032" y="6741368"/>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899592" y="6211669"/>
            <a:ext cx="2945615" cy="461665"/>
          </a:xfrm>
          <a:prstGeom prst="rect">
            <a:avLst/>
          </a:prstGeom>
          <a:noFill/>
        </p:spPr>
        <p:txBody>
          <a:bodyPr wrap="square" rtlCol="0">
            <a:spAutoFit/>
          </a:bodyPr>
          <a:lstStyle>
            <a:defPPr>
              <a:defRPr lang="es-ES"/>
            </a:defPPr>
            <a:lvl1pPr>
              <a:defRPr sz="1200" b="1"/>
            </a:lvl1pPr>
          </a:lstStyle>
          <a:p>
            <a:r>
              <a:rPr lang="es-ES" dirty="0"/>
              <a:t>Sacristán et al, </a:t>
            </a:r>
            <a:r>
              <a:rPr lang="es-ES" dirty="0" err="1"/>
              <a:t>Gac</a:t>
            </a:r>
            <a:r>
              <a:rPr lang="es-ES" dirty="0"/>
              <a:t> </a:t>
            </a:r>
            <a:r>
              <a:rPr lang="es-ES" dirty="0" err="1"/>
              <a:t>Sanit</a:t>
            </a:r>
            <a:r>
              <a:rPr lang="es-ES" dirty="0"/>
              <a:t> 2002;16(4):334-43</a:t>
            </a:r>
          </a:p>
          <a:p>
            <a:endParaRPr lang="es-ES" dirty="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2771488"/>
      </p:ext>
    </p:extLst>
  </p:cSld>
  <p:clrMapOvr>
    <a:masterClrMapping/>
  </p:clrMapOvr>
  <p:transition spd="med" advTm="53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5496" y="332656"/>
            <a:ext cx="8460432" cy="6336704"/>
          </a:xfrm>
        </p:spPr>
        <p:txBody>
          <a:bodyPr>
            <a:noAutofit/>
          </a:bodyPr>
          <a:lstStyle/>
          <a:p>
            <a:pPr marL="114300" indent="0">
              <a:buNone/>
            </a:pPr>
            <a:r>
              <a:rPr lang="es-ES" sz="2800" dirty="0"/>
              <a:t>Si soy la industria farmacéutica intento demostrar que mi producto es el mejor: ACE, ACU, …</a:t>
            </a:r>
            <a:br>
              <a:rPr lang="es-ES" sz="2800" dirty="0"/>
            </a:br>
            <a:r>
              <a:rPr lang="es-ES" sz="2800" dirty="0"/>
              <a:t/>
            </a:r>
            <a:br>
              <a:rPr lang="es-ES" sz="2800" dirty="0"/>
            </a:br>
            <a:r>
              <a:rPr lang="es-ES" sz="2800" dirty="0"/>
              <a:t>Si soy una central de compras y quiero comprar medicamentos a precios competitivos me interesa un análisis de minimización de coste</a:t>
            </a:r>
            <a:br>
              <a:rPr lang="es-ES" sz="2800" dirty="0"/>
            </a:br>
            <a:r>
              <a:rPr lang="es-ES" sz="2800" dirty="0"/>
              <a:t/>
            </a:r>
            <a:br>
              <a:rPr lang="es-ES" sz="2800" dirty="0"/>
            </a:br>
            <a:r>
              <a:rPr lang="es-ES" sz="2800" dirty="0"/>
              <a:t>Si soy un financiador, lo que me interesa es saber en que se gasta mi dinero y si el presupuesto va a aumentar o disminuir: análisis de impacto presupuestario</a:t>
            </a:r>
            <a:br>
              <a:rPr lang="es-ES" sz="2800" dirty="0"/>
            </a:br>
            <a:r>
              <a:rPr lang="es-ES" sz="2800" dirty="0"/>
              <a:t/>
            </a:r>
            <a:br>
              <a:rPr lang="es-ES" sz="2800" dirty="0"/>
            </a:br>
            <a:r>
              <a:rPr lang="es-ES" sz="2800" dirty="0"/>
              <a:t>Si soy la Comisión de Farmacia de un hospital me interesará hacer un estudio propio de coste eficacia incremental de la nueva terapia</a:t>
            </a: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9784328"/>
      </p:ext>
    </p:extLst>
  </p:cSld>
  <p:clrMapOvr>
    <a:masterClrMapping/>
  </p:clrMapOvr>
  <mc:AlternateContent xmlns:mc="http://schemas.openxmlformats.org/markup-compatibility/2006" xmlns:p14="http://schemas.microsoft.com/office/powerpoint/2010/main">
    <mc:Choice Requires="p14">
      <p:transition spd="slow" p14:dur="2000" advTm="63704"/>
    </mc:Choice>
    <mc:Fallback xmlns="">
      <p:transition spd="slow" advTm="6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Análisis impacto presupuestario</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7917" t="30166" r="12500" b="22167"/>
          <a:stretch/>
        </p:blipFill>
        <p:spPr bwMode="auto">
          <a:xfrm>
            <a:off x="1547664" y="2505217"/>
            <a:ext cx="5724128" cy="430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23528" y="1292567"/>
            <a:ext cx="8064896" cy="1200329"/>
          </a:xfrm>
          <a:prstGeom prst="rect">
            <a:avLst/>
          </a:prstGeom>
          <a:noFill/>
        </p:spPr>
        <p:txBody>
          <a:bodyPr wrap="square" rtlCol="0">
            <a:spAutoFit/>
          </a:bodyPr>
          <a:lstStyle>
            <a:defPPr>
              <a:defRPr lang="es-ES"/>
            </a:defPPr>
            <a:lvl1pPr>
              <a:defRPr sz="2400"/>
            </a:lvl1pPr>
          </a:lstStyle>
          <a:p>
            <a:r>
              <a:rPr lang="es-ES" dirty="0"/>
              <a:t>No es una evaluación económica, pero aporta información útil </a:t>
            </a:r>
            <a:r>
              <a:rPr lang="es-ES" dirty="0" smtClean="0"/>
              <a:t>: estima cuánto va a modificar el presupuesto del </a:t>
            </a:r>
            <a:r>
              <a:rPr lang="es-ES" dirty="0"/>
              <a:t>financiador</a:t>
            </a:r>
          </a:p>
          <a:p>
            <a:r>
              <a:rPr lang="es-ES" dirty="0" smtClean="0"/>
              <a:t>la nueva propuesta terapéutica</a:t>
            </a:r>
            <a:endParaRPr lang="es-ES" dirty="0"/>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8539346"/>
      </p:ext>
    </p:extLst>
  </p:cSld>
  <p:clrMapOvr>
    <a:masterClrMapping/>
  </p:clrMapOvr>
  <mc:AlternateContent xmlns:mc="http://schemas.openxmlformats.org/markup-compatibility/2006" xmlns:p14="http://schemas.microsoft.com/office/powerpoint/2010/main">
    <mc:Choice Requires="p14">
      <p:transition spd="slow" p14:dur="2000" advTm="73966"/>
    </mc:Choice>
    <mc:Fallback xmlns="">
      <p:transition spd="slow" advTm="7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1340768"/>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a:t>¿QUÉ SE NECESITA PARA REALIZAR EL IMPACTO PRESUPUESTARIO?</a:t>
            </a:r>
          </a:p>
        </p:txBody>
      </p:sp>
      <p:sp>
        <p:nvSpPr>
          <p:cNvPr id="4" name="3 Marcador de contenido"/>
          <p:cNvSpPr txBox="1">
            <a:spLocks noGrp="1"/>
          </p:cNvSpPr>
          <p:nvPr>
            <p:ph idx="1"/>
          </p:nvPr>
        </p:nvSpPr>
        <p:spPr>
          <a:xfrm>
            <a:off x="827584" y="4221088"/>
            <a:ext cx="7620000" cy="1311128"/>
          </a:xfrm>
          <a:prstGeom prst="rect">
            <a:avLst/>
          </a:prstGeom>
          <a:noFill/>
        </p:spPr>
        <p:txBody>
          <a:bodyPr wrap="square" rtlCol="0">
            <a:spAutoFit/>
          </a:bodyPr>
          <a:lstStyle/>
          <a:p>
            <a:pPr marL="114300" indent="0">
              <a:buNone/>
            </a:pPr>
            <a:r>
              <a:rPr lang="es-ES" sz="3600" dirty="0" smtClean="0"/>
              <a:t>Requiere conocer la población diana.</a:t>
            </a:r>
          </a:p>
          <a:p>
            <a:pPr marL="114300" indent="0">
              <a:buNone/>
            </a:pPr>
            <a:r>
              <a:rPr lang="es-ES" sz="3600" dirty="0" smtClean="0"/>
              <a:t>Y el coste total.</a:t>
            </a:r>
            <a:endParaRPr lang="es-ES" sz="3600" dirty="0"/>
          </a:p>
        </p:txBody>
      </p:sp>
      <p:pic>
        <p:nvPicPr>
          <p:cNvPr id="3" name="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0168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173"/>
    </mc:Choice>
    <mc:Fallback xmlns="">
      <p:transition spd="slow" advTm="2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a:bodyPr>
          <a:lstStyle/>
          <a:p>
            <a:pPr algn="r"/>
            <a:r>
              <a:rPr lang="es-ES" sz="2800" b="1" cap="all" dirty="0"/>
              <a:t>Análisis impacto presupuestario</a:t>
            </a:r>
          </a:p>
        </p:txBody>
      </p:sp>
      <p:sp>
        <p:nvSpPr>
          <p:cNvPr id="5" name="4 CuadroTexto"/>
          <p:cNvSpPr txBox="1"/>
          <p:nvPr/>
        </p:nvSpPr>
        <p:spPr>
          <a:xfrm>
            <a:off x="293068" y="1772816"/>
            <a:ext cx="8064896" cy="3046988"/>
          </a:xfrm>
          <a:prstGeom prst="rect">
            <a:avLst/>
          </a:prstGeom>
          <a:noFill/>
        </p:spPr>
        <p:txBody>
          <a:bodyPr wrap="square" rtlCol="0">
            <a:spAutoFit/>
          </a:bodyPr>
          <a:lstStyle>
            <a:defPPr>
              <a:defRPr lang="es-ES"/>
            </a:defPPr>
            <a:lvl1pPr>
              <a:defRPr sz="2400"/>
            </a:lvl1pPr>
          </a:lstStyle>
          <a:p>
            <a:pPr marL="514350" indent="-514350">
              <a:buFont typeface="Wingdings" panose="05000000000000000000" pitchFamily="2" charset="2"/>
              <a:buChar char="ü"/>
            </a:pPr>
            <a:r>
              <a:rPr lang="es-ES" sz="3200" dirty="0"/>
              <a:t>No </a:t>
            </a:r>
            <a:r>
              <a:rPr lang="es-ES" sz="3200" dirty="0" smtClean="0"/>
              <a:t>mira eficacia.</a:t>
            </a:r>
          </a:p>
          <a:p>
            <a:pPr marL="514350" indent="-514350">
              <a:buFont typeface="Wingdings" panose="05000000000000000000" pitchFamily="2" charset="2"/>
              <a:buChar char="ü"/>
            </a:pPr>
            <a:r>
              <a:rPr lang="es-ES" sz="3200" dirty="0" smtClean="0"/>
              <a:t>Mira dinero y población diana.</a:t>
            </a:r>
          </a:p>
          <a:p>
            <a:endParaRPr lang="es-ES" sz="3200" dirty="0"/>
          </a:p>
          <a:p>
            <a:r>
              <a:rPr lang="es-ES" sz="3200" dirty="0" smtClean="0"/>
              <a:t>Cuantifica el TOTAL DE COSTES DIRECTOS SANITARIOS que serán consumidos por el empleo de un medicamento.</a:t>
            </a:r>
            <a:endParaRPr lang="es-ES" sz="3200" dirty="0"/>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5268758"/>
      </p:ext>
    </p:extLst>
  </p:cSld>
  <p:clrMapOvr>
    <a:masterClrMapping/>
  </p:clrMapOvr>
  <mc:AlternateContent xmlns:mc="http://schemas.openxmlformats.org/markup-compatibility/2006" xmlns:p14="http://schemas.microsoft.com/office/powerpoint/2010/main">
    <mc:Choice Requires="p14">
      <p:transition spd="slow" p14:dur="2000" advTm="11071"/>
    </mc:Choice>
    <mc:Fallback xmlns="">
      <p:transition spd="slow"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sz="2800" b="1" dirty="0"/>
              <a:t>OTRAS MANERAS DE VERLO…</a:t>
            </a:r>
          </a:p>
        </p:txBody>
      </p:sp>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5058055"/>
      </p:ext>
    </p:extLst>
  </p:cSld>
  <p:clrMapOvr>
    <a:masterClrMapping/>
  </p:clrMapOvr>
  <mc:AlternateContent xmlns:mc="http://schemas.openxmlformats.org/markup-compatibility/2006" xmlns:p14="http://schemas.microsoft.com/office/powerpoint/2010/main">
    <mc:Choice Requires="p14">
      <p:transition spd="slow" p14:dur="2000" advTm="4198"/>
    </mc:Choice>
    <mc:Fallback xmlns="">
      <p:transition spd="slow" advTm="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4834343" y="4172719"/>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727" y="4388313"/>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idx="4294967295"/>
          </p:nvPr>
        </p:nvSpPr>
        <p:spPr>
          <a:xfrm>
            <a:off x="-22944" y="116632"/>
            <a:ext cx="8374934" cy="1323527"/>
          </a:xfrm>
          <a:solidFill>
            <a:schemeClr val="accent1">
              <a:lumMod val="20000"/>
              <a:lumOff val="80000"/>
            </a:schemeClr>
          </a:solidFill>
        </p:spPr>
        <p:txBody>
          <a:bodyPr vert="horz" lIns="91440" tIns="45720" rIns="91440" bIns="45720" rtlCol="0" anchor="ctr">
            <a:normAutofit/>
          </a:bodyPr>
          <a:lstStyle/>
          <a:p>
            <a:pPr algn="r"/>
            <a:r>
              <a:rPr lang="es-ES" altLang="es-ES" sz="2600" b="1" cap="all" dirty="0"/>
              <a:t>Dos aspectos básicos para ayudar a posicionar un nuevo medicamento: Impacto presupuestario y relación coste-efectividad incremental</a:t>
            </a:r>
          </a:p>
        </p:txBody>
      </p:sp>
      <p:pic>
        <p:nvPicPr>
          <p:cNvPr id="55299" name="Picture 4" descr="imagen ejes"/>
          <p:cNvPicPr>
            <a:picLocks noChangeAspect="1" noChangeArrowheads="1"/>
          </p:cNvPicPr>
          <p:nvPr/>
        </p:nvPicPr>
        <p:blipFill>
          <a:blip r:embed="rId5" cstate="print"/>
          <a:srcRect/>
          <a:stretch>
            <a:fillRect/>
          </a:stretch>
        </p:blipFill>
        <p:spPr bwMode="auto">
          <a:xfrm>
            <a:off x="1907704" y="1605281"/>
            <a:ext cx="5369209" cy="4528302"/>
          </a:xfrm>
          <a:prstGeom prst="rect">
            <a:avLst/>
          </a:prstGeom>
          <a:noFill/>
          <a:ln w="9525">
            <a:solidFill>
              <a:srgbClr val="002060"/>
            </a:solidFill>
            <a:miter lim="800000"/>
            <a:headEnd/>
            <a:tailEnd/>
          </a:ln>
        </p:spPr>
      </p:pic>
      <p:sp>
        <p:nvSpPr>
          <p:cNvPr id="4" name="3 Rectángulo"/>
          <p:cNvSpPr/>
          <p:nvPr/>
        </p:nvSpPr>
        <p:spPr>
          <a:xfrm>
            <a:off x="4932040" y="2348880"/>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Rectángulo"/>
          <p:cNvSpPr/>
          <p:nvPr/>
        </p:nvSpPr>
        <p:spPr>
          <a:xfrm>
            <a:off x="2339752" y="2339555"/>
            <a:ext cx="2088232" cy="136815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339752" y="4221088"/>
            <a:ext cx="2088232" cy="136815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9980" y="2399743"/>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169" y="4293096"/>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19" y="2444097"/>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2525298" y="4905164"/>
            <a:ext cx="1717137" cy="307777"/>
          </a:xfrm>
          <a:prstGeom prst="rect">
            <a:avLst/>
          </a:prstGeom>
          <a:solidFill>
            <a:schemeClr val="bg1"/>
          </a:solidFill>
        </p:spPr>
        <p:txBody>
          <a:bodyPr wrap="none" rtlCol="0">
            <a:spAutoFit/>
          </a:bodyPr>
          <a:lstStyle/>
          <a:p>
            <a:r>
              <a:rPr lang="es-ES" sz="1400" dirty="0"/>
              <a:t>Proponer incluirlos </a:t>
            </a:r>
          </a:p>
        </p:txBody>
      </p:sp>
      <p:sp>
        <p:nvSpPr>
          <p:cNvPr id="18" name="17 Rectángulo"/>
          <p:cNvSpPr/>
          <p:nvPr/>
        </p:nvSpPr>
        <p:spPr>
          <a:xfrm>
            <a:off x="4932040" y="4221088"/>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19" y="4316305"/>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CuadroTexto"/>
          <p:cNvSpPr txBox="1"/>
          <p:nvPr/>
        </p:nvSpPr>
        <p:spPr>
          <a:xfrm>
            <a:off x="7053" y="6274375"/>
            <a:ext cx="9170509" cy="553998"/>
          </a:xfrm>
          <a:prstGeom prst="rect">
            <a:avLst/>
          </a:prstGeom>
          <a:noFill/>
        </p:spPr>
        <p:txBody>
          <a:bodyPr wrap="square" rtlCol="0">
            <a:spAutoFit/>
          </a:bodyPr>
          <a:lstStyle/>
          <a:p>
            <a:r>
              <a:rPr lang="es-ES" sz="1200" b="1" dirty="0"/>
              <a:t>Guía y recomendaciones para la realización y presentación de evaluaciones económicas y análisis de impacto presupuestario de medicamentos en el ámbito del CATSALUT . www20.gencat.cat/.../</a:t>
            </a:r>
            <a:r>
              <a:rPr lang="es-ES" sz="1200" b="1" dirty="0" err="1"/>
              <a:t>catsalut</a:t>
            </a:r>
            <a:r>
              <a:rPr lang="es-ES" sz="1200" b="1" dirty="0"/>
              <a:t>/.../GAEIP%20v1.0_CASTELLANO.pdf ‎ </a:t>
            </a:r>
            <a:r>
              <a:rPr lang="es-ES" b="1" dirty="0" smtClean="0">
                <a:solidFill>
                  <a:srgbClr val="002060"/>
                </a:solidFill>
              </a:rPr>
              <a:t>	</a:t>
            </a:r>
            <a:endParaRPr lang="es-ES" b="1" dirty="0">
              <a:solidFill>
                <a:srgbClr val="002060"/>
              </a:solidFill>
            </a:endParaRP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4399558"/>
      </p:ext>
    </p:extLst>
  </p:cSld>
  <p:clrMapOvr>
    <a:masterClrMapping/>
  </p:clrMapOvr>
  <mc:AlternateContent xmlns:mc="http://schemas.openxmlformats.org/markup-compatibility/2006" xmlns:p14="http://schemas.microsoft.com/office/powerpoint/2010/main">
    <mc:Choice Requires="p14">
      <p:transition spd="slow" p14:dur="2000" advTm="32054"/>
    </mc:Choice>
    <mc:Fallback xmlns="">
      <p:transition spd="slow" advTm="3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4834343" y="4172719"/>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727" y="4388313"/>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idx="4294967295"/>
          </p:nvPr>
        </p:nvSpPr>
        <p:spPr>
          <a:xfrm>
            <a:off x="144016" y="116633"/>
            <a:ext cx="8748464" cy="1440159"/>
          </a:xfrm>
          <a:solidFill>
            <a:schemeClr val="accent1">
              <a:lumMod val="20000"/>
              <a:lumOff val="80000"/>
            </a:schemeClr>
          </a:solidFill>
        </p:spPr>
        <p:txBody>
          <a:bodyPr vert="horz" lIns="91440" tIns="45720" rIns="91440" bIns="45720" rtlCol="0" anchor="ctr">
            <a:normAutofit/>
          </a:bodyPr>
          <a:lstStyle/>
          <a:p>
            <a:pPr algn="r"/>
            <a:r>
              <a:rPr lang="es-ES" altLang="es-ES" sz="2600" b="1" cap="all" dirty="0"/>
              <a:t>Dos aspectos básicos para ayudar a posicionar un nuevo medicamento: Impacto presupuestario y relación coste-efectividad incremental</a:t>
            </a:r>
          </a:p>
        </p:txBody>
      </p:sp>
      <p:pic>
        <p:nvPicPr>
          <p:cNvPr id="55299" name="Picture 4" descr="imagen ejes"/>
          <p:cNvPicPr>
            <a:picLocks noChangeAspect="1" noChangeArrowheads="1"/>
          </p:cNvPicPr>
          <p:nvPr/>
        </p:nvPicPr>
        <p:blipFill>
          <a:blip r:embed="rId6" cstate="print"/>
          <a:srcRect/>
          <a:stretch>
            <a:fillRect/>
          </a:stretch>
        </p:blipFill>
        <p:spPr bwMode="auto">
          <a:xfrm>
            <a:off x="1907704" y="1605281"/>
            <a:ext cx="5369209" cy="4528302"/>
          </a:xfrm>
          <a:prstGeom prst="rect">
            <a:avLst/>
          </a:prstGeom>
          <a:noFill/>
          <a:ln w="9525">
            <a:solidFill>
              <a:srgbClr val="002060"/>
            </a:solidFill>
            <a:miter lim="800000"/>
            <a:headEnd/>
            <a:tailEnd/>
          </a:ln>
        </p:spPr>
      </p:pic>
      <p:sp>
        <p:nvSpPr>
          <p:cNvPr id="3" name="2 CuadroTexto"/>
          <p:cNvSpPr txBox="1"/>
          <p:nvPr/>
        </p:nvSpPr>
        <p:spPr>
          <a:xfrm>
            <a:off x="7053" y="6274375"/>
            <a:ext cx="9170509" cy="553998"/>
          </a:xfrm>
          <a:prstGeom prst="rect">
            <a:avLst/>
          </a:prstGeom>
          <a:noFill/>
        </p:spPr>
        <p:txBody>
          <a:bodyPr wrap="square" rtlCol="0">
            <a:spAutoFit/>
          </a:bodyPr>
          <a:lstStyle/>
          <a:p>
            <a:r>
              <a:rPr lang="es-ES" sz="1200" b="1" dirty="0"/>
              <a:t>Guía y recomendaciones para la realización y presentación de evaluaciones económicas y análisis de impacto presupuestario de medicamentos en el ámbito del CATSALUT . www20.gencat.cat/.../</a:t>
            </a:r>
            <a:r>
              <a:rPr lang="es-ES" sz="1200" b="1" dirty="0" err="1"/>
              <a:t>catsalut</a:t>
            </a:r>
            <a:r>
              <a:rPr lang="es-ES" sz="1200" b="1" dirty="0"/>
              <a:t>/.../GAEIP%20v1.0_CASTELLANO.pdf ‎ </a:t>
            </a:r>
            <a:r>
              <a:rPr lang="es-ES" b="1" dirty="0" smtClean="0">
                <a:solidFill>
                  <a:srgbClr val="002060"/>
                </a:solidFill>
              </a:rPr>
              <a:t>	</a:t>
            </a:r>
            <a:endParaRPr lang="es-ES" b="1" dirty="0">
              <a:solidFill>
                <a:srgbClr val="002060"/>
              </a:solidFill>
            </a:endParaRPr>
          </a:p>
        </p:txBody>
      </p:sp>
      <p:sp>
        <p:nvSpPr>
          <p:cNvPr id="4" name="3 Rectángulo"/>
          <p:cNvSpPr/>
          <p:nvPr/>
        </p:nvSpPr>
        <p:spPr>
          <a:xfrm>
            <a:off x="4932040" y="2348880"/>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Rectángulo"/>
          <p:cNvSpPr/>
          <p:nvPr/>
        </p:nvSpPr>
        <p:spPr>
          <a:xfrm>
            <a:off x="2339752" y="2339555"/>
            <a:ext cx="2088232" cy="136815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339752" y="4221088"/>
            <a:ext cx="2088232" cy="136815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9980" y="2399743"/>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0169" y="4293096"/>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719" y="2444097"/>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736647" y="2252398"/>
            <a:ext cx="3579769" cy="1384995"/>
          </a:xfrm>
          <a:prstGeom prst="rect">
            <a:avLst/>
          </a:prstGeom>
          <a:solidFill>
            <a:schemeClr val="bg1"/>
          </a:solidFill>
          <a:ln>
            <a:solidFill>
              <a:schemeClr val="accent1"/>
            </a:solidFill>
          </a:ln>
        </p:spPr>
        <p:txBody>
          <a:bodyPr wrap="square" rtlCol="0">
            <a:spAutoFit/>
          </a:bodyPr>
          <a:lstStyle/>
          <a:p>
            <a:r>
              <a:rPr lang="es-ES" altLang="es-ES" sz="1400" dirty="0"/>
              <a:t>Proponer </a:t>
            </a:r>
            <a:r>
              <a:rPr lang="es-ES" altLang="es-ES" sz="1400" b="1" dirty="0"/>
              <a:t>como no financiables</a:t>
            </a:r>
            <a:r>
              <a:rPr lang="es-ES" altLang="es-ES" sz="1400" dirty="0"/>
              <a:t>, a no ser que se baje el precio hasta el razonable. </a:t>
            </a:r>
          </a:p>
          <a:p>
            <a:r>
              <a:rPr lang="es-ES" altLang="es-ES" sz="1400" dirty="0"/>
              <a:t>-Si no baja el precio: Proponer  ajustes de indicación y posicionamiento definiendo priorizaciones de subgrupos de pacientes y nuevo posicionamiento terapéutico.</a:t>
            </a:r>
            <a:endParaRPr lang="es-ES" sz="1400" dirty="0"/>
          </a:p>
        </p:txBody>
      </p:sp>
      <p:sp>
        <p:nvSpPr>
          <p:cNvPr id="8" name="7 CuadroTexto"/>
          <p:cNvSpPr txBox="1"/>
          <p:nvPr/>
        </p:nvSpPr>
        <p:spPr>
          <a:xfrm>
            <a:off x="2068500" y="2387827"/>
            <a:ext cx="2359484" cy="738664"/>
          </a:xfrm>
          <a:prstGeom prst="rect">
            <a:avLst/>
          </a:prstGeom>
          <a:solidFill>
            <a:schemeClr val="bg1"/>
          </a:solidFill>
        </p:spPr>
        <p:txBody>
          <a:bodyPr wrap="square" rtlCol="0">
            <a:spAutoFit/>
          </a:bodyPr>
          <a:lstStyle/>
          <a:p>
            <a:r>
              <a:rPr lang="es-ES" sz="1400" dirty="0"/>
              <a:t>Valorar sobre todo el impacto `poblacional en salud. </a:t>
            </a:r>
          </a:p>
        </p:txBody>
      </p:sp>
      <p:sp>
        <p:nvSpPr>
          <p:cNvPr id="11" name="10 CuadroTexto"/>
          <p:cNvSpPr txBox="1"/>
          <p:nvPr/>
        </p:nvSpPr>
        <p:spPr>
          <a:xfrm>
            <a:off x="2525298" y="4905164"/>
            <a:ext cx="1717137" cy="307777"/>
          </a:xfrm>
          <a:prstGeom prst="rect">
            <a:avLst/>
          </a:prstGeom>
          <a:solidFill>
            <a:schemeClr val="bg1"/>
          </a:solidFill>
        </p:spPr>
        <p:txBody>
          <a:bodyPr wrap="none" rtlCol="0">
            <a:spAutoFit/>
          </a:bodyPr>
          <a:lstStyle/>
          <a:p>
            <a:r>
              <a:rPr lang="es-ES" sz="1400" dirty="0"/>
              <a:t>Proponer incluirlos </a:t>
            </a:r>
          </a:p>
        </p:txBody>
      </p:sp>
      <p:sp>
        <p:nvSpPr>
          <p:cNvPr id="18" name="17 Rectángulo"/>
          <p:cNvSpPr/>
          <p:nvPr/>
        </p:nvSpPr>
        <p:spPr>
          <a:xfrm>
            <a:off x="4932040" y="4221088"/>
            <a:ext cx="2088232" cy="136815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719" y="4316305"/>
            <a:ext cx="843465" cy="11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4736647" y="4172719"/>
            <a:ext cx="3508084" cy="2462213"/>
          </a:xfrm>
          <a:prstGeom prst="rect">
            <a:avLst/>
          </a:prstGeom>
          <a:solidFill>
            <a:schemeClr val="bg1"/>
          </a:solidFill>
          <a:ln>
            <a:solidFill>
              <a:schemeClr val="accent1"/>
            </a:solidFill>
          </a:ln>
        </p:spPr>
        <p:txBody>
          <a:bodyPr wrap="square">
            <a:spAutoFit/>
          </a:bodyPr>
          <a:lstStyle/>
          <a:p>
            <a:r>
              <a:rPr lang="es-ES" altLang="es-ES" sz="1400" dirty="0"/>
              <a:t>Si el impacto en salud (relevancia y numero de pacientes que se pueden beneficiar) es importante, negociar bajada precio o a</a:t>
            </a:r>
            <a:r>
              <a:rPr lang="es-ES" altLang="es-ES" sz="1400" b="1" dirty="0"/>
              <a:t>sumirlos</a:t>
            </a:r>
            <a:r>
              <a:rPr lang="es-ES" altLang="es-ES" sz="1400" dirty="0"/>
              <a:t> incorporando recursos financieros al SNS (</a:t>
            </a:r>
            <a:r>
              <a:rPr lang="es-ES" altLang="es-ES" sz="1400" dirty="0" err="1"/>
              <a:t>desfinanciación</a:t>
            </a:r>
            <a:r>
              <a:rPr lang="es-ES" altLang="es-ES" sz="1400" dirty="0"/>
              <a:t> otras áreas o  aumento de presupuestos)   </a:t>
            </a:r>
          </a:p>
          <a:p>
            <a:r>
              <a:rPr lang="es-ES" altLang="es-ES" sz="1400" dirty="0"/>
              <a:t>-Si no baja el precio: Proponer  ajustes de indicación y posicionamiento definiendo priorizaciones de subgrupos de pacientes y nuevo posicionamiento terapéutico</a:t>
            </a:r>
          </a:p>
        </p:txBody>
      </p:sp>
      <p:pic>
        <p:nvPicPr>
          <p:cNvPr id="12" name="1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5671436"/>
      </p:ext>
    </p:extLst>
  </p:cSld>
  <p:clrMapOvr>
    <a:masterClrMapping/>
  </p:clrMapOvr>
  <mc:AlternateContent xmlns:mc="http://schemas.openxmlformats.org/markup-compatibility/2006" xmlns:p14="http://schemas.microsoft.com/office/powerpoint/2010/main">
    <mc:Choice Requires="p14">
      <p:transition spd="slow" p14:dur="2000" advTm="48984"/>
    </mc:Choice>
    <mc:Fallback xmlns="">
      <p:transition spd="slow" advTm="4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5" grpId="0" animBg="1"/>
      <p:bldP spid="8" grpId="0" animBg="1"/>
      <p:bldP spid="11"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2313" y="2564904"/>
            <a:ext cx="7306071" cy="4089896"/>
          </a:xfrm>
        </p:spPr>
        <p:txBody>
          <a:bodyPr/>
          <a:lstStyle/>
          <a:p>
            <a:r>
              <a:rPr lang="es-ES" b="1" dirty="0"/>
              <a:t>LO MÁS SENCILLO, ADEMAS DE VALORAR EVALUACIONES PUBLICADAS ES PODER REALIZAR Nuestra propia</a:t>
            </a:r>
            <a:br>
              <a:rPr lang="es-ES" b="1" dirty="0"/>
            </a:br>
            <a:r>
              <a:rPr lang="es-ES" b="1" dirty="0"/>
              <a:t>evaluación económica</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1754111"/>
      </p:ext>
    </p:extLst>
  </p:cSld>
  <p:clrMapOvr>
    <a:masterClrMapping/>
  </p:clrMapOvr>
  <mc:AlternateContent xmlns:mc="http://schemas.openxmlformats.org/markup-compatibility/2006" xmlns:p14="http://schemas.microsoft.com/office/powerpoint/2010/main">
    <mc:Choice Requires="p14">
      <p:transition spd="slow" p14:dur="2000" advTm="12758"/>
    </mc:Choice>
    <mc:Fallback xmlns="">
      <p:transition spd="slow" advTm="1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27584" y="642640"/>
            <a:ext cx="7620000" cy="1143000"/>
          </a:xfrm>
          <a:solidFill>
            <a:schemeClr val="accent1">
              <a:lumMod val="20000"/>
              <a:lumOff val="80000"/>
            </a:schemeClr>
          </a:solidFill>
        </p:spPr>
        <p:txBody>
          <a:bodyPr vert="horz" lIns="91440" tIns="45720" rIns="91440" bIns="45720" rtlCol="0" anchor="ctr">
            <a:normAutofit/>
          </a:bodyPr>
          <a:lstStyle/>
          <a:p>
            <a:pPr algn="r"/>
            <a:r>
              <a:rPr lang="es-ES" sz="2800" b="1" cap="all" dirty="0" smtClean="0"/>
              <a:t>Nuestra </a:t>
            </a:r>
            <a:r>
              <a:rPr lang="es-ES" sz="2800" b="1" cap="all" dirty="0"/>
              <a:t>propia</a:t>
            </a:r>
            <a:br>
              <a:rPr lang="es-ES" sz="2800" b="1" cap="all" dirty="0"/>
            </a:br>
            <a:r>
              <a:rPr lang="es-ES" sz="2800" b="1" cap="all" dirty="0"/>
              <a:t>evaluación económica</a:t>
            </a:r>
          </a:p>
        </p:txBody>
      </p:sp>
      <p:sp>
        <p:nvSpPr>
          <p:cNvPr id="4" name="3 Marcador de contenido"/>
          <p:cNvSpPr>
            <a:spLocks noGrp="1"/>
          </p:cNvSpPr>
          <p:nvPr>
            <p:ph idx="1"/>
          </p:nvPr>
        </p:nvSpPr>
        <p:spPr>
          <a:xfrm>
            <a:off x="251520" y="1988840"/>
            <a:ext cx="7992888" cy="4752528"/>
          </a:xfrm>
        </p:spPr>
        <p:txBody>
          <a:bodyPr>
            <a:noAutofit/>
          </a:bodyPr>
          <a:lstStyle/>
          <a:p>
            <a:pPr marL="114300" indent="0">
              <a:buNone/>
            </a:pPr>
            <a:r>
              <a:rPr lang="es-ES" sz="2800" dirty="0" smtClean="0"/>
              <a:t>Al realizar el informe de evaluación MADRE GENESIS y antes del posicionamiento  podemos realizar un estudio propio que incluya:</a:t>
            </a:r>
          </a:p>
          <a:p>
            <a:pPr marL="114300" indent="0">
              <a:buNone/>
            </a:pPr>
            <a:endParaRPr lang="es-ES" sz="2800" dirty="0"/>
          </a:p>
          <a:p>
            <a:pPr marL="571500" indent="-457200">
              <a:buFont typeface="+mj-lt"/>
              <a:buAutoNum type="arabicPeriod"/>
            </a:pPr>
            <a:r>
              <a:rPr lang="es-ES" sz="2800" dirty="0"/>
              <a:t>EVALUACIÓN EFICACIA</a:t>
            </a:r>
          </a:p>
          <a:p>
            <a:pPr marL="571500" indent="-457200">
              <a:buFont typeface="+mj-lt"/>
              <a:buAutoNum type="arabicPeriod"/>
            </a:pPr>
            <a:r>
              <a:rPr lang="es-ES" sz="2800" dirty="0"/>
              <a:t>EVALUACIÓN DE LA SEGURIDAD </a:t>
            </a:r>
          </a:p>
          <a:p>
            <a:pPr marL="571500" indent="-457200">
              <a:buFont typeface="+mj-lt"/>
              <a:buAutoNum type="arabicPeriod"/>
            </a:pPr>
            <a:r>
              <a:rPr lang="es-ES" sz="2800" dirty="0"/>
              <a:t>EVALUACIÓN </a:t>
            </a:r>
            <a:r>
              <a:rPr lang="es-ES" sz="2800" dirty="0" smtClean="0"/>
              <a:t>COSTES:</a:t>
            </a:r>
            <a:endParaRPr lang="es-ES" sz="2800" dirty="0"/>
          </a:p>
          <a:p>
            <a:pPr marL="114300" indent="0">
              <a:buNone/>
            </a:pPr>
            <a:r>
              <a:rPr lang="es-ES" sz="2800" dirty="0" smtClean="0"/>
              <a:t>	Coste-eficacia</a:t>
            </a:r>
            <a:endParaRPr lang="es-ES" sz="2800" dirty="0"/>
          </a:p>
          <a:p>
            <a:pPr marL="114300" indent="0">
              <a:buNone/>
            </a:pPr>
            <a:r>
              <a:rPr lang="es-ES" sz="2800" dirty="0" smtClean="0"/>
              <a:t>	Coste </a:t>
            </a:r>
            <a:r>
              <a:rPr lang="es-ES" sz="2800" dirty="0"/>
              <a:t>eficacia incremental</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t="18171" r="18893" b="36400"/>
          <a:stretch/>
        </p:blipFill>
        <p:spPr bwMode="auto">
          <a:xfrm>
            <a:off x="30212" y="31204"/>
            <a:ext cx="4021781" cy="174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0185034"/>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7575" y="36513"/>
            <a:ext cx="18415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323850" y="404813"/>
            <a:ext cx="6872288" cy="1042987"/>
          </a:xfrm>
          <a:solidFill>
            <a:schemeClr val="accent1">
              <a:lumMod val="20000"/>
              <a:lumOff val="80000"/>
            </a:schemeClr>
          </a:solidFill>
        </p:spPr>
        <p:txBody>
          <a:bodyPr vert="horz" lIns="91440" tIns="45720" rIns="91440" bIns="45720" rtlCol="0" anchor="ctr">
            <a:normAutofit/>
          </a:bodyPr>
          <a:lstStyle/>
          <a:p>
            <a:pPr algn="r"/>
            <a:r>
              <a:rPr lang="es-ES" sz="2800" b="1" cap="all" dirty="0"/>
              <a:t>Coste eficacia incremental</a:t>
            </a:r>
          </a:p>
        </p:txBody>
      </p:sp>
      <p:graphicFrame>
        <p:nvGraphicFramePr>
          <p:cNvPr id="5" name="4 Marcador de contenido"/>
          <p:cNvGraphicFramePr>
            <a:graphicFrameLocks noGrp="1"/>
          </p:cNvGraphicFramePr>
          <p:nvPr>
            <p:ph idx="1"/>
          </p:nvPr>
        </p:nvGraphicFramePr>
        <p:xfrm>
          <a:off x="250825" y="1557338"/>
          <a:ext cx="8785225" cy="4692650"/>
        </p:xfrm>
        <a:graphic>
          <a:graphicData uri="http://schemas.openxmlformats.org/drawingml/2006/table">
            <a:tbl>
              <a:tblPr/>
              <a:tblGrid>
                <a:gridCol w="1226422"/>
                <a:gridCol w="1231378"/>
                <a:gridCol w="998681"/>
                <a:gridCol w="1152161"/>
                <a:gridCol w="1512211"/>
                <a:gridCol w="1152161"/>
                <a:gridCol w="1512211"/>
              </a:tblGrid>
              <a:tr h="935644">
                <a:tc>
                  <a:txBody>
                    <a:bodyPr/>
                    <a:lstStyle/>
                    <a:p>
                      <a:pPr>
                        <a:spcAft>
                          <a:spcPts val="0"/>
                        </a:spcAft>
                      </a:pPr>
                      <a:r>
                        <a:rPr lang="es-ES_tradnl" sz="1200" b="1" kern="1200" dirty="0">
                          <a:solidFill>
                            <a:schemeClr val="tx1"/>
                          </a:solidFill>
                          <a:latin typeface="+mn-lt"/>
                          <a:ea typeface="+mn-ea"/>
                          <a:cs typeface="+mn-cs"/>
                        </a:rPr>
                        <a:t>Referencia</a:t>
                      </a:r>
                      <a:endParaRPr lang="es-ES" sz="1200" b="1" kern="1200" dirty="0">
                        <a:solidFill>
                          <a:schemeClr val="tx1"/>
                        </a:solidFill>
                        <a:latin typeface="+mn-lt"/>
                        <a:ea typeface="+mn-ea"/>
                        <a:cs typeface="+mn-cs"/>
                      </a:endParaRPr>
                    </a:p>
                    <a:p>
                      <a:pPr>
                        <a:spcAft>
                          <a:spcPts val="0"/>
                        </a:spcAft>
                      </a:pPr>
                      <a:r>
                        <a:rPr lang="es-ES_tradnl" sz="1200" b="1" kern="1200" dirty="0">
                          <a:solidFill>
                            <a:schemeClr val="tx1"/>
                          </a:solidFill>
                          <a:latin typeface="+mn-lt"/>
                          <a:ea typeface="+mn-ea"/>
                          <a:cs typeface="+mn-cs"/>
                        </a:rPr>
                        <a:t> </a:t>
                      </a:r>
                      <a:endParaRPr lang="es-ES" sz="1200" b="1" kern="1200" dirty="0">
                        <a:solidFill>
                          <a:schemeClr val="tx1"/>
                        </a:solidFill>
                        <a:latin typeface="+mn-lt"/>
                        <a:ea typeface="+mn-ea"/>
                        <a:cs typeface="+mn-cs"/>
                      </a:endParaRPr>
                    </a:p>
                    <a:p>
                      <a:pPr>
                        <a:spcAft>
                          <a:spcPts val="0"/>
                        </a:spcAft>
                      </a:pPr>
                      <a:r>
                        <a:rPr lang="es-ES_tradnl" sz="1200" b="1" kern="1200" dirty="0">
                          <a:solidFill>
                            <a:schemeClr val="tx1"/>
                          </a:solidFill>
                          <a:latin typeface="+mn-lt"/>
                          <a:ea typeface="+mn-ea"/>
                          <a:cs typeface="+mn-cs"/>
                        </a:rPr>
                        <a:t> </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_tradnl" sz="1200" b="1" kern="1200" dirty="0">
                          <a:solidFill>
                            <a:schemeClr val="tx1"/>
                          </a:solidFill>
                          <a:latin typeface="+mn-lt"/>
                          <a:ea typeface="+mn-ea"/>
                          <a:cs typeface="+mn-cs"/>
                        </a:rPr>
                        <a:t>Tipo de resultado</a:t>
                      </a:r>
                      <a:endParaRPr lang="es-ES" sz="1200" b="1" kern="1200" dirty="0">
                        <a:solidFill>
                          <a:schemeClr val="tx1"/>
                        </a:solidFill>
                        <a:latin typeface="+mn-lt"/>
                        <a:ea typeface="+mn-ea"/>
                        <a:cs typeface="+mn-cs"/>
                      </a:endParaRPr>
                    </a:p>
                    <a:p>
                      <a:pPr>
                        <a:spcAft>
                          <a:spcPts val="0"/>
                        </a:spcAft>
                      </a:pPr>
                      <a:r>
                        <a:rPr lang="es-ES" sz="1200" b="1" kern="1200" dirty="0">
                          <a:solidFill>
                            <a:schemeClr val="tx1"/>
                          </a:solidFill>
                          <a:latin typeface="+mn-lt"/>
                          <a:ea typeface="+mn-ea"/>
                          <a:cs typeface="+mn-cs"/>
                        </a:rPr>
                        <a:t> </a:t>
                      </a: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 sz="1200" b="1" kern="1200" dirty="0">
                          <a:solidFill>
                            <a:schemeClr val="tx1"/>
                          </a:solidFill>
                          <a:latin typeface="+mn-lt"/>
                          <a:ea typeface="+mn-ea"/>
                          <a:cs typeface="+mn-cs"/>
                        </a:rPr>
                        <a:t>VARIABLE  evaluada</a:t>
                      </a: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 sz="1200" b="1" kern="1200" dirty="0">
                          <a:solidFill>
                            <a:schemeClr val="tx1"/>
                          </a:solidFill>
                          <a:latin typeface="+mn-lt"/>
                          <a:ea typeface="+mn-ea"/>
                          <a:cs typeface="+mn-cs"/>
                        </a:rPr>
                        <a:t>Medicamento</a:t>
                      </a:r>
                    </a:p>
                    <a:p>
                      <a:pPr>
                        <a:spcAft>
                          <a:spcPts val="0"/>
                        </a:spcAft>
                      </a:pPr>
                      <a:r>
                        <a:rPr lang="es-ES" sz="1200" b="1" kern="1200" dirty="0" smtClean="0">
                          <a:solidFill>
                            <a:schemeClr val="tx1"/>
                          </a:solidFill>
                          <a:latin typeface="+mn-lt"/>
                          <a:ea typeface="+mn-ea"/>
                          <a:cs typeface="+mn-cs"/>
                        </a:rPr>
                        <a:t>comparador</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_tradnl" sz="1200" b="1" kern="1200" dirty="0" smtClean="0">
                          <a:solidFill>
                            <a:schemeClr val="tx1"/>
                          </a:solidFill>
                          <a:latin typeface="+mn-lt"/>
                          <a:ea typeface="+mn-ea"/>
                          <a:cs typeface="+mn-cs"/>
                        </a:rPr>
                        <a:t>NNT </a:t>
                      </a:r>
                      <a:r>
                        <a:rPr lang="es-ES_tradnl" sz="1200" b="1" kern="1200" dirty="0">
                          <a:solidFill>
                            <a:schemeClr val="tx1"/>
                          </a:solidFill>
                          <a:latin typeface="+mn-lt"/>
                          <a:ea typeface="+mn-ea"/>
                          <a:cs typeface="+mn-cs"/>
                        </a:rPr>
                        <a:t>(IC 95%) por paciente </a:t>
                      </a:r>
                      <a:r>
                        <a:rPr lang="es-ES_tradnl" sz="1200" b="1" kern="1200" dirty="0" smtClean="0">
                          <a:solidFill>
                            <a:schemeClr val="tx1"/>
                          </a:solidFill>
                          <a:latin typeface="+mn-lt"/>
                          <a:ea typeface="+mn-ea"/>
                          <a:cs typeface="+mn-cs"/>
                        </a:rPr>
                        <a:t>/ </a:t>
                      </a:r>
                      <a:r>
                        <a:rPr lang="es-ES_tradnl" sz="1200" b="1" kern="1200" dirty="0">
                          <a:solidFill>
                            <a:schemeClr val="tx1"/>
                          </a:solidFill>
                          <a:latin typeface="+mn-lt"/>
                          <a:ea typeface="+mn-ea"/>
                          <a:cs typeface="+mn-cs"/>
                        </a:rPr>
                        <a:t>año de tratamiento</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 sz="1200" b="1" kern="1200" dirty="0">
                          <a:solidFill>
                            <a:schemeClr val="tx1"/>
                          </a:solidFill>
                          <a:latin typeface="+mn-lt"/>
                          <a:ea typeface="+mn-ea"/>
                          <a:cs typeface="+mn-cs"/>
                        </a:rPr>
                        <a:t>Coste </a:t>
                      </a:r>
                      <a:r>
                        <a:rPr lang="es-ES" sz="1200" b="1" kern="1200" dirty="0" smtClean="0">
                          <a:solidFill>
                            <a:schemeClr val="tx1"/>
                          </a:solidFill>
                          <a:latin typeface="+mn-lt"/>
                          <a:ea typeface="+mn-ea"/>
                          <a:cs typeface="+mn-cs"/>
                        </a:rPr>
                        <a:t>incremental</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_tradnl" sz="1200" b="1" kern="1200" dirty="0">
                          <a:solidFill>
                            <a:schemeClr val="tx1"/>
                          </a:solidFill>
                          <a:latin typeface="+mn-lt"/>
                          <a:ea typeface="+mn-ea"/>
                          <a:cs typeface="+mn-cs"/>
                        </a:rPr>
                        <a:t>CEI (IC95%)</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964019">
                <a:tc rowSpan="2">
                  <a:txBody>
                    <a:bodyPr/>
                    <a:lstStyle/>
                    <a:p>
                      <a:pPr>
                        <a:spcAft>
                          <a:spcPts val="0"/>
                        </a:spcAft>
                      </a:pPr>
                      <a:r>
                        <a:rPr lang="es-ES_tradnl" sz="1200" b="1" kern="1200" dirty="0" err="1">
                          <a:solidFill>
                            <a:schemeClr val="tx1"/>
                          </a:solidFill>
                          <a:latin typeface="+mn-lt"/>
                          <a:ea typeface="+mn-ea"/>
                          <a:cs typeface="+mn-cs"/>
                        </a:rPr>
                        <a:t>Connolly</a:t>
                      </a:r>
                      <a:r>
                        <a:rPr lang="es-ES_tradnl" sz="1200" b="1" kern="1200" dirty="0">
                          <a:solidFill>
                            <a:schemeClr val="tx1"/>
                          </a:solidFill>
                          <a:latin typeface="+mn-lt"/>
                          <a:ea typeface="+mn-ea"/>
                          <a:cs typeface="+mn-cs"/>
                        </a:rPr>
                        <a:t> 2009 (RE-LY)</a:t>
                      </a:r>
                      <a:endParaRPr lang="es-ES" sz="1200" b="1" kern="1200" dirty="0">
                        <a:solidFill>
                          <a:schemeClr val="tx1"/>
                        </a:solidFill>
                        <a:latin typeface="+mn-lt"/>
                        <a:ea typeface="+mn-ea"/>
                        <a:cs typeface="+mn-cs"/>
                      </a:endParaRPr>
                    </a:p>
                    <a:p>
                      <a:pPr>
                        <a:spcAft>
                          <a:spcPts val="0"/>
                        </a:spcAft>
                      </a:pPr>
                      <a:r>
                        <a:rPr lang="es-ES_tradnl" sz="1200" b="1" kern="1200" dirty="0">
                          <a:solidFill>
                            <a:schemeClr val="tx1"/>
                          </a:solidFill>
                          <a:latin typeface="+mn-lt"/>
                          <a:ea typeface="+mn-ea"/>
                          <a:cs typeface="+mn-cs"/>
                        </a:rPr>
                        <a:t> </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es-ES_tradnl" sz="1200" kern="1200" dirty="0">
                          <a:solidFill>
                            <a:schemeClr val="tx1"/>
                          </a:solidFill>
                          <a:latin typeface="+mn-lt"/>
                          <a:ea typeface="+mn-ea"/>
                          <a:cs typeface="+mn-cs"/>
                        </a:rPr>
                        <a:t>Eficacia de </a:t>
                      </a:r>
                      <a:r>
                        <a:rPr lang="es-ES_tradnl" sz="1200" kern="1200" dirty="0" err="1">
                          <a:solidFill>
                            <a:schemeClr val="tx1"/>
                          </a:solidFill>
                          <a:latin typeface="+mn-lt"/>
                          <a:ea typeface="+mn-ea"/>
                          <a:cs typeface="+mn-cs"/>
                        </a:rPr>
                        <a:t>Dabigatran</a:t>
                      </a:r>
                      <a:r>
                        <a:rPr lang="es-ES_tradnl" sz="1200" kern="1200" dirty="0">
                          <a:solidFill>
                            <a:schemeClr val="tx1"/>
                          </a:solidFill>
                          <a:latin typeface="+mn-lt"/>
                          <a:ea typeface="+mn-ea"/>
                          <a:cs typeface="+mn-cs"/>
                        </a:rPr>
                        <a:t> 150 mg</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a:spcAft>
                          <a:spcPts val="0"/>
                        </a:spcAft>
                      </a:pPr>
                      <a:r>
                        <a:rPr lang="es-ES_tradnl" sz="1200" kern="1200" dirty="0">
                          <a:solidFill>
                            <a:schemeClr val="tx1"/>
                          </a:solidFill>
                          <a:latin typeface="+mn-lt"/>
                          <a:ea typeface="+mn-ea"/>
                          <a:cs typeface="+mn-cs"/>
                        </a:rPr>
                        <a:t>Ictus y embolismo sistémico</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a:spcAft>
                          <a:spcPts val="0"/>
                        </a:spcAft>
                      </a:pPr>
                      <a:r>
                        <a:rPr lang="es-ES_tradnl" sz="1200" kern="1200" dirty="0" err="1">
                          <a:solidFill>
                            <a:schemeClr val="tx1"/>
                          </a:solidFill>
                          <a:latin typeface="+mn-lt"/>
                          <a:ea typeface="+mn-ea"/>
                          <a:cs typeface="+mn-cs"/>
                        </a:rPr>
                        <a:t>Warfarina</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de-DE" sz="1200" kern="1200" dirty="0" smtClean="0">
                          <a:solidFill>
                            <a:schemeClr val="tx1"/>
                          </a:solidFill>
                          <a:latin typeface="+mn-lt"/>
                          <a:ea typeface="+mn-ea"/>
                          <a:cs typeface="+mn-cs"/>
                        </a:rPr>
                        <a:t>168 </a:t>
                      </a:r>
                      <a:r>
                        <a:rPr lang="de-DE" sz="1200" kern="1200" dirty="0">
                          <a:solidFill>
                            <a:schemeClr val="tx1"/>
                          </a:solidFill>
                          <a:latin typeface="+mn-lt"/>
                          <a:ea typeface="+mn-ea"/>
                          <a:cs typeface="+mn-cs"/>
                        </a:rPr>
                        <a:t>(</a:t>
                      </a:r>
                      <a:r>
                        <a:rPr lang="de-DE" sz="1200" kern="1200" dirty="0" smtClean="0">
                          <a:solidFill>
                            <a:schemeClr val="tx1"/>
                          </a:solidFill>
                          <a:latin typeface="+mn-lt"/>
                          <a:ea typeface="+mn-ea"/>
                          <a:cs typeface="+mn-cs"/>
                        </a:rPr>
                        <a:t>122-310)</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algn="ctr">
                        <a:spcAft>
                          <a:spcPts val="0"/>
                        </a:spcAft>
                      </a:pPr>
                      <a:r>
                        <a:rPr lang="es-ES_tradnl" sz="1200" kern="1200" dirty="0">
                          <a:solidFill>
                            <a:schemeClr val="tx1"/>
                          </a:solidFill>
                          <a:latin typeface="+mn-lt"/>
                          <a:ea typeface="+mn-ea"/>
                          <a:cs typeface="+mn-cs"/>
                        </a:rPr>
                        <a:t>+ 426 €</a:t>
                      </a:r>
                      <a:endParaRPr lang="es-ES" sz="1200" kern="1200" dirty="0">
                        <a:solidFill>
                          <a:schemeClr val="tx1"/>
                        </a:solidFill>
                        <a:latin typeface="+mn-lt"/>
                        <a:ea typeface="+mn-ea"/>
                        <a:cs typeface="+mn-cs"/>
                      </a:endParaRPr>
                    </a:p>
                    <a:p>
                      <a:pPr algn="ctr">
                        <a:spcAft>
                          <a:spcPts val="0"/>
                        </a:spcAft>
                      </a:pPr>
                      <a:r>
                        <a:rPr lang="es-ES_tradnl" sz="1200" kern="1200" dirty="0">
                          <a:solidFill>
                            <a:schemeClr val="tx1"/>
                          </a:solidFill>
                          <a:latin typeface="+mn-lt"/>
                          <a:ea typeface="+mn-ea"/>
                          <a:cs typeface="+mn-cs"/>
                        </a:rPr>
                        <a:t>a</a:t>
                      </a:r>
                      <a:endParaRPr lang="es-ES" sz="1200" kern="1200" dirty="0">
                        <a:solidFill>
                          <a:schemeClr val="tx1"/>
                        </a:solidFill>
                        <a:latin typeface="+mn-lt"/>
                        <a:ea typeface="+mn-ea"/>
                        <a:cs typeface="+mn-cs"/>
                      </a:endParaRPr>
                    </a:p>
                    <a:p>
                      <a:pPr algn="ctr">
                        <a:spcAft>
                          <a:spcPts val="0"/>
                        </a:spcAft>
                      </a:pPr>
                      <a:r>
                        <a:rPr lang="es-ES_tradnl" sz="1200" kern="1200" dirty="0">
                          <a:solidFill>
                            <a:schemeClr val="tx1"/>
                          </a:solidFill>
                          <a:latin typeface="+mn-lt"/>
                          <a:ea typeface="+mn-ea"/>
                          <a:cs typeface="+mn-cs"/>
                        </a:rPr>
                        <a:t>+ 856 €</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S_tradnl" sz="1200" kern="1200">
                          <a:solidFill>
                            <a:schemeClr val="tx1"/>
                          </a:solidFill>
                          <a:latin typeface="+mn-lt"/>
                          <a:ea typeface="+mn-ea"/>
                          <a:cs typeface="+mn-cs"/>
                        </a:rPr>
                        <a:t>37.065 € (24.710 € a 75.833 €)</a:t>
                      </a:r>
                      <a:endParaRPr lang="es-ES" sz="1200" kern="1200">
                        <a:solidFill>
                          <a:schemeClr val="tx1"/>
                        </a:solidFill>
                        <a:latin typeface="+mn-lt"/>
                        <a:ea typeface="+mn-ea"/>
                        <a:cs typeface="+mn-cs"/>
                      </a:endParaRPr>
                    </a:p>
                    <a:p>
                      <a:pPr algn="ctr">
                        <a:spcAft>
                          <a:spcPts val="0"/>
                        </a:spcAft>
                      </a:pPr>
                      <a:r>
                        <a:rPr lang="es-ES_tradnl" sz="1200" kern="1200">
                          <a:solidFill>
                            <a:schemeClr val="tx1"/>
                          </a:solidFill>
                          <a:latin typeface="+mn-lt"/>
                          <a:ea typeface="+mn-ea"/>
                          <a:cs typeface="+mn-cs"/>
                        </a:rPr>
                        <a:t> </a:t>
                      </a:r>
                      <a:endParaRPr lang="es-ES" sz="1200" kern="1200">
                        <a:solidFill>
                          <a:schemeClr val="tx1"/>
                        </a:solidFill>
                        <a:latin typeface="+mn-lt"/>
                        <a:ea typeface="+mn-ea"/>
                        <a:cs typeface="+mn-cs"/>
                      </a:endParaRPr>
                    </a:p>
                    <a:p>
                      <a:pPr algn="ctr">
                        <a:spcAft>
                          <a:spcPts val="0"/>
                        </a:spcAft>
                      </a:pPr>
                      <a:r>
                        <a:rPr lang="es-ES_tradnl" sz="1200" kern="1200">
                          <a:solidFill>
                            <a:schemeClr val="tx1"/>
                          </a:solidFill>
                          <a:latin typeface="+mn-lt"/>
                          <a:ea typeface="+mn-ea"/>
                          <a:cs typeface="+mn-cs"/>
                        </a:rPr>
                        <a:t>74.475 € (49.650 € a 152.373 €)</a:t>
                      </a:r>
                      <a:endParaRPr lang="es-ES" sz="1200" kern="120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64019">
                <a:tc vMerge="1">
                  <a:txBody>
                    <a:bodyPr/>
                    <a:lstStyle/>
                    <a:p>
                      <a:endParaRPr lang="es-ES"/>
                    </a:p>
                  </a:txBody>
                  <a:tcPr/>
                </a:tc>
                <a:tc>
                  <a:txBody>
                    <a:bodyPr/>
                    <a:lstStyle/>
                    <a:p>
                      <a:pPr>
                        <a:spcAft>
                          <a:spcPts val="0"/>
                        </a:spcAft>
                      </a:pPr>
                      <a:r>
                        <a:rPr lang="es-ES_tradnl" sz="1200" kern="1200">
                          <a:solidFill>
                            <a:schemeClr val="tx1"/>
                          </a:solidFill>
                          <a:latin typeface="+mn-lt"/>
                          <a:ea typeface="+mn-ea"/>
                          <a:cs typeface="+mn-cs"/>
                        </a:rPr>
                        <a:t>Subgrupo paciantes con CHADS2 ≥3 </a:t>
                      </a:r>
                      <a:endParaRPr lang="es-ES" sz="1200" kern="120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s-ES_tradnl" sz="1200" kern="1200" dirty="0" smtClean="0">
                          <a:solidFill>
                            <a:schemeClr val="tx1"/>
                          </a:solidFill>
                          <a:latin typeface="+mn-lt"/>
                          <a:ea typeface="+mn-ea"/>
                          <a:cs typeface="+mn-cs"/>
                        </a:rPr>
                        <a:t>119 </a:t>
                      </a:r>
                      <a:r>
                        <a:rPr lang="es-ES_tradnl" sz="1200" kern="1200" dirty="0">
                          <a:solidFill>
                            <a:schemeClr val="tx1"/>
                          </a:solidFill>
                          <a:latin typeface="+mn-lt"/>
                          <a:ea typeface="+mn-ea"/>
                          <a:cs typeface="+mn-cs"/>
                        </a:rPr>
                        <a:t>(</a:t>
                      </a:r>
                      <a:r>
                        <a:rPr lang="es-ES_tradnl" sz="1200" kern="1200" dirty="0" smtClean="0">
                          <a:solidFill>
                            <a:schemeClr val="tx1"/>
                          </a:solidFill>
                          <a:latin typeface="+mn-lt"/>
                          <a:ea typeface="+mn-ea"/>
                          <a:cs typeface="+mn-cs"/>
                        </a:rPr>
                        <a:t>75-530)</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lgn="ctr">
                        <a:spcAft>
                          <a:spcPts val="0"/>
                        </a:spcAft>
                      </a:pPr>
                      <a:endParaRPr lang="es-ES" sz="1200" kern="1200" dirty="0">
                        <a:solidFill>
                          <a:schemeClr val="tx1"/>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S_tradnl" sz="1200" kern="1200">
                          <a:solidFill>
                            <a:schemeClr val="tx1"/>
                          </a:solidFill>
                          <a:latin typeface="+mn-lt"/>
                          <a:ea typeface="+mn-ea"/>
                          <a:cs typeface="+mn-cs"/>
                        </a:rPr>
                        <a:t>25.562 € (14.485 € a 126.105 €)</a:t>
                      </a:r>
                      <a:endParaRPr lang="es-ES" sz="1200" kern="1200">
                        <a:solidFill>
                          <a:schemeClr val="tx1"/>
                        </a:solidFill>
                        <a:latin typeface="+mn-lt"/>
                        <a:ea typeface="+mn-ea"/>
                        <a:cs typeface="+mn-cs"/>
                      </a:endParaRPr>
                    </a:p>
                    <a:p>
                      <a:pPr algn="ctr">
                        <a:spcAft>
                          <a:spcPts val="0"/>
                        </a:spcAft>
                      </a:pPr>
                      <a:r>
                        <a:rPr lang="es-ES_tradnl" sz="1200" kern="1200">
                          <a:solidFill>
                            <a:schemeClr val="tx1"/>
                          </a:solidFill>
                          <a:latin typeface="+mn-lt"/>
                          <a:ea typeface="+mn-ea"/>
                          <a:cs typeface="+mn-cs"/>
                        </a:rPr>
                        <a:t> </a:t>
                      </a:r>
                      <a:endParaRPr lang="es-ES" sz="1200" kern="1200">
                        <a:solidFill>
                          <a:schemeClr val="tx1"/>
                        </a:solidFill>
                        <a:latin typeface="+mn-lt"/>
                        <a:ea typeface="+mn-ea"/>
                        <a:cs typeface="+mn-cs"/>
                      </a:endParaRPr>
                    </a:p>
                    <a:p>
                      <a:pPr algn="ctr">
                        <a:spcAft>
                          <a:spcPts val="0"/>
                        </a:spcAft>
                      </a:pPr>
                      <a:r>
                        <a:rPr lang="es-ES_tradnl" sz="1200" kern="1200">
                          <a:solidFill>
                            <a:schemeClr val="tx1"/>
                          </a:solidFill>
                          <a:latin typeface="+mn-lt"/>
                          <a:ea typeface="+mn-ea"/>
                          <a:cs typeface="+mn-cs"/>
                        </a:rPr>
                        <a:t>52.362 € (29.105 € a 253.385 €)</a:t>
                      </a:r>
                      <a:endParaRPr lang="es-ES" sz="1200" kern="120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14484">
                <a:tc rowSpan="2">
                  <a:txBody>
                    <a:bodyPr/>
                    <a:lstStyle/>
                    <a:p>
                      <a:pPr marL="0" algn="l" defTabSz="914400" rtl="0" eaLnBrk="1" latinLnBrk="0" hangingPunct="1">
                        <a:spcAft>
                          <a:spcPts val="0"/>
                        </a:spcAft>
                      </a:pPr>
                      <a:r>
                        <a:rPr lang="es-ES_tradnl" sz="1200" b="1" kern="1200" dirty="0" err="1">
                          <a:solidFill>
                            <a:schemeClr val="tx1"/>
                          </a:solidFill>
                          <a:latin typeface="+mn-lt"/>
                          <a:ea typeface="+mn-ea"/>
                          <a:cs typeface="+mn-cs"/>
                        </a:rPr>
                        <a:t>Granger</a:t>
                      </a:r>
                      <a:r>
                        <a:rPr lang="es-ES_tradnl" sz="1200" b="1" kern="1200" dirty="0">
                          <a:solidFill>
                            <a:schemeClr val="tx1"/>
                          </a:solidFill>
                          <a:latin typeface="+mn-lt"/>
                          <a:ea typeface="+mn-ea"/>
                          <a:cs typeface="+mn-cs"/>
                        </a:rPr>
                        <a:t>, 2011 (ARISTOTLE)</a:t>
                      </a:r>
                      <a:endParaRPr lang="es-ES" sz="1200" b="1"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l" defTabSz="914400" rtl="0" eaLnBrk="1" latinLnBrk="0" hangingPunct="1">
                        <a:spcAft>
                          <a:spcPts val="0"/>
                        </a:spcAft>
                      </a:pPr>
                      <a:r>
                        <a:rPr lang="es-ES_tradnl" sz="1200" kern="1200" dirty="0">
                          <a:solidFill>
                            <a:schemeClr val="tx1"/>
                          </a:solidFill>
                          <a:latin typeface="+mn-lt"/>
                          <a:ea typeface="+mn-ea"/>
                          <a:cs typeface="+mn-cs"/>
                        </a:rPr>
                        <a:t>Eficacia de </a:t>
                      </a:r>
                      <a:r>
                        <a:rPr lang="es-ES_tradnl" sz="1200" kern="1200" dirty="0" err="1">
                          <a:solidFill>
                            <a:schemeClr val="tx1"/>
                          </a:solidFill>
                          <a:latin typeface="+mn-lt"/>
                          <a:ea typeface="+mn-ea"/>
                          <a:cs typeface="+mn-cs"/>
                        </a:rPr>
                        <a:t>Apixaban</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l"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l"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s-ES_tradnl"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 sz="1200" kern="1200" dirty="0">
                          <a:solidFill>
                            <a:schemeClr val="tx1"/>
                          </a:solidFill>
                          <a:latin typeface="+mn-lt"/>
                          <a:ea typeface="+mn-ea"/>
                          <a:cs typeface="+mn-cs"/>
                        </a:rPr>
                        <a:t>300 (185 a </a:t>
                      </a:r>
                      <a:r>
                        <a:rPr lang="es-ES" sz="1200" kern="1200" dirty="0" smtClean="0">
                          <a:solidFill>
                            <a:schemeClr val="tx1"/>
                          </a:solidFill>
                          <a:latin typeface="+mn-lt"/>
                          <a:ea typeface="+mn-ea"/>
                          <a:cs typeface="+mn-cs"/>
                        </a:rPr>
                        <a:t>1260)</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ctr"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s-ES_tradnl" sz="1200" kern="1200" dirty="0">
                          <a:solidFill>
                            <a:schemeClr val="tx1"/>
                          </a:solidFill>
                          <a:latin typeface="+mn-lt"/>
                          <a:ea typeface="+mn-ea"/>
                          <a:cs typeface="+mn-cs"/>
                        </a:rPr>
                        <a:t>127800€</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(78810-536760)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256800 €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(158360-1078560)€</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14484">
                <a:tc vMerge="1">
                  <a:txBody>
                    <a:bodyPr/>
                    <a:lstStyle/>
                    <a:p>
                      <a:endParaRPr lang="es-ES"/>
                    </a:p>
                  </a:txBody>
                  <a:tcPr/>
                </a:tc>
                <a:tc>
                  <a:txBody>
                    <a:bodyPr/>
                    <a:lstStyle/>
                    <a:p>
                      <a:pPr marL="0" algn="l" defTabSz="914400" rtl="0" eaLnBrk="1" latinLnBrk="0" hangingPunct="1">
                        <a:spcAft>
                          <a:spcPts val="0"/>
                        </a:spcAft>
                      </a:pPr>
                      <a:r>
                        <a:rPr lang="es-ES_tradnl" sz="1200" kern="1200" dirty="0">
                          <a:solidFill>
                            <a:schemeClr val="tx1"/>
                          </a:solidFill>
                          <a:latin typeface="+mn-lt"/>
                          <a:ea typeface="+mn-ea"/>
                          <a:cs typeface="+mn-cs"/>
                        </a:rPr>
                        <a:t>Subgrupo pacientes con CHADS2 &gt;2</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l"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l"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fr-FR" sz="1200" kern="1200" dirty="0">
                          <a:solidFill>
                            <a:schemeClr val="tx1"/>
                          </a:solidFill>
                          <a:latin typeface="+mn-lt"/>
                          <a:ea typeface="+mn-ea"/>
                          <a:cs typeface="+mn-cs"/>
                        </a:rPr>
                        <a:t>148 (92-742)</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algn="ctr" defTabSz="914400" rtl="0" eaLnBrk="1" latinLnBrk="0" hangingPunct="1">
                        <a:spcAft>
                          <a:spcPts val="0"/>
                        </a:spcAft>
                      </a:pPr>
                      <a:endParaRPr lang="es-ES" sz="1200" kern="1200" dirty="0">
                        <a:solidFill>
                          <a:schemeClr val="tx1"/>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s-ES_tradnl" sz="1200" kern="1200" dirty="0">
                          <a:solidFill>
                            <a:schemeClr val="tx1"/>
                          </a:solidFill>
                          <a:latin typeface="+mn-lt"/>
                          <a:ea typeface="+mn-ea"/>
                          <a:cs typeface="+mn-cs"/>
                        </a:rPr>
                        <a:t>63048 €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(39192-316092)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126688 €</a:t>
                      </a:r>
                      <a:endParaRPr lang="es-ES" sz="1200" kern="1200" dirty="0">
                        <a:solidFill>
                          <a:schemeClr val="tx1"/>
                        </a:solidFill>
                        <a:latin typeface="+mn-lt"/>
                        <a:ea typeface="+mn-ea"/>
                        <a:cs typeface="+mn-cs"/>
                      </a:endParaRPr>
                    </a:p>
                    <a:p>
                      <a:pPr marL="0" algn="l" defTabSz="914400" rtl="0" eaLnBrk="1" latinLnBrk="0" hangingPunct="1">
                        <a:spcAft>
                          <a:spcPts val="0"/>
                        </a:spcAft>
                      </a:pPr>
                      <a:r>
                        <a:rPr lang="es-ES_tradnl" sz="1200" kern="1200" dirty="0">
                          <a:solidFill>
                            <a:schemeClr val="tx1"/>
                          </a:solidFill>
                          <a:latin typeface="+mn-lt"/>
                          <a:ea typeface="+mn-ea"/>
                          <a:cs typeface="+mn-cs"/>
                        </a:rPr>
                        <a:t>(78752-635152) €</a:t>
                      </a:r>
                      <a:endParaRPr lang="es-ES" sz="1200" kern="1200" dirty="0">
                        <a:solidFill>
                          <a:schemeClr val="tx1"/>
                        </a:solidFill>
                        <a:latin typeface="+mn-lt"/>
                        <a:ea typeface="+mn-ea"/>
                        <a:cs typeface="+mn-cs"/>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7395341"/>
      </p:ext>
    </p:extLst>
  </p:cSld>
  <p:clrMapOvr>
    <a:masterClrMapping/>
  </p:clrMapOvr>
  <mc:AlternateContent xmlns:mc="http://schemas.openxmlformats.org/markup-compatibility/2006" xmlns:p14="http://schemas.microsoft.com/office/powerpoint/2010/main">
    <mc:Choice Requires="p14">
      <p:transition spd="slow" p14:dur="2000" advTm="28565"/>
    </mc:Choice>
    <mc:Fallback xmlns="">
      <p:transition spd="slow" advTm="28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552" y="332656"/>
            <a:ext cx="8856662" cy="1223963"/>
          </a:xfrm>
          <a:solidFill>
            <a:schemeClr val="accent1">
              <a:lumMod val="20000"/>
              <a:lumOff val="80000"/>
            </a:schemeClr>
          </a:solidFill>
        </p:spPr>
        <p:txBody>
          <a:bodyPr vert="horz" lIns="91440" tIns="45720" rIns="91440" bIns="45720" rtlCol="0" anchor="ctr">
            <a:normAutofit fontScale="90000"/>
          </a:bodyPr>
          <a:lstStyle/>
          <a:p>
            <a:pPr algn="r"/>
            <a:r>
              <a:rPr lang="es-ES" sz="2800" b="1" cap="all" dirty="0" smtClean="0"/>
              <a:t>Podemos estimar el </a:t>
            </a:r>
            <a:r>
              <a:rPr lang="es-ES" sz="2800" b="1" cap="all" dirty="0"/>
              <a:t>número de pacientes/año en atención primaria, el coste estimado anual y las unidades de eficacia anuales</a:t>
            </a:r>
            <a:br>
              <a:rPr lang="es-ES" sz="2800" b="1" cap="all" dirty="0"/>
            </a:br>
            <a:endParaRPr lang="es-ES" sz="2800" b="1" cap="all" dirty="0"/>
          </a:p>
        </p:txBody>
      </p:sp>
      <p:graphicFrame>
        <p:nvGraphicFramePr>
          <p:cNvPr id="5" name="4 Tabla"/>
          <p:cNvGraphicFramePr>
            <a:graphicFrameLocks noGrp="1"/>
          </p:cNvGraphicFramePr>
          <p:nvPr/>
        </p:nvGraphicFramePr>
        <p:xfrm>
          <a:off x="323850" y="1773238"/>
          <a:ext cx="8569325" cy="4306917"/>
        </p:xfrm>
        <a:graphic>
          <a:graphicData uri="http://schemas.openxmlformats.org/drawingml/2006/table">
            <a:tbl>
              <a:tblPr/>
              <a:tblGrid>
                <a:gridCol w="1712913"/>
                <a:gridCol w="1714500"/>
                <a:gridCol w="1712912"/>
                <a:gridCol w="1714500"/>
                <a:gridCol w="1714500"/>
              </a:tblGrid>
              <a:tr h="213328">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1" u="none" strike="noStrike" cap="none" normalizeH="0" baseline="0" smtClean="0">
                          <a:ln>
                            <a:noFill/>
                          </a:ln>
                          <a:solidFill>
                            <a:schemeClr val="tx1"/>
                          </a:solidFill>
                          <a:effectLst/>
                          <a:latin typeface="Century Gothic" pitchFamily="34" charset="0"/>
                          <a:cs typeface="Times New Roman" pitchFamily="18" charset="0"/>
                        </a:rPr>
                        <a:t>Dabigatran 150 mg</a:t>
                      </a:r>
                      <a:endParaRPr kumimoji="0" lang="es-ES" sz="1400" b="1" i="0" u="none" strike="noStrike" cap="none" normalizeH="0" baseline="0" smtClean="0">
                        <a:ln>
                          <a:noFill/>
                        </a:ln>
                        <a:solidFill>
                          <a:schemeClr val="tx1"/>
                        </a:solidFill>
                        <a:effectLst/>
                        <a:latin typeface="Century Gothic"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30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Nº anual de pacientes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Coste incremental por paciente</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NNT</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Impacto economico anual</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Unidades de eficacia anuales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18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6.000</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+ 426,03 €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a + 856,03 €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87</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+ 2.556.180 € a + 5.136.180 €</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69 ictus o embolismos sistémicos a los 2 años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618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2.000 (CHADS2 ≥3; 30% aprox.)</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+ 426,03 €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a + 856,03 €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60</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+ 852.060 € a + 1.712.060 €</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33 ictus o embolismos sistémicos a los 2 años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5868">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1" u="none" strike="noStrike" cap="none" normalizeH="0" baseline="0" smtClean="0">
                          <a:ln>
                            <a:noFill/>
                          </a:ln>
                          <a:solidFill>
                            <a:schemeClr val="tx1"/>
                          </a:solidFill>
                          <a:effectLst/>
                          <a:latin typeface="Century Gothic" pitchFamily="34" charset="0"/>
                          <a:cs typeface="Times New Roman" pitchFamily="18" charset="0"/>
                        </a:rPr>
                        <a:t>Apixaban</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8618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6.000</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151</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 </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40 ictus o embolismos sistémicos a los 2 años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6188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Century Gothic" pitchFamily="34" charset="0"/>
                          <a:cs typeface="Times New Roman" pitchFamily="18" charset="0"/>
                        </a:rPr>
                        <a:t>2.000 (CHADS2 ≥3; 30% aprox.)</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smtClean="0">
                          <a:ln>
                            <a:noFill/>
                          </a:ln>
                          <a:solidFill>
                            <a:schemeClr val="tx1"/>
                          </a:solidFill>
                          <a:effectLst/>
                          <a:latin typeface="Century Gothic" pitchFamily="34" charset="0"/>
                          <a:cs typeface="Times New Roman" pitchFamily="18" charset="0"/>
                        </a:rPr>
                        <a:t> </a:t>
                      </a:r>
                      <a:endParaRPr kumimoji="0" lang="es-E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63</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 </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entury Gothic" pitchFamily="34" charset="0"/>
                          <a:cs typeface="Times New Roman" pitchFamily="18" charset="0"/>
                        </a:rPr>
                        <a:t>32 ictus o embolismos sistémicos a los 2 años</a:t>
                      </a: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205546"/>
      </p:ext>
    </p:extLst>
  </p:cSld>
  <p:clrMapOvr>
    <a:masterClrMapping/>
  </p:clrMapOvr>
  <mc:AlternateContent xmlns:mc="http://schemas.openxmlformats.org/markup-compatibility/2006" xmlns:p14="http://schemas.microsoft.com/office/powerpoint/2010/main">
    <mc:Choice Requires="p14">
      <p:transition spd="slow" p14:dur="2000" advTm="48806"/>
    </mc:Choice>
    <mc:Fallback xmlns="">
      <p:transition spd="slow" advTm="4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altLang="es-ES" sz="2800" b="1" cap="all" dirty="0"/>
              <a:t>A la hora de evaluar medicamentos </a:t>
            </a:r>
            <a:r>
              <a:rPr lang="es-ES" altLang="es-ES" sz="2800" b="1" cap="all" dirty="0" smtClean="0"/>
              <a:t> es </a:t>
            </a:r>
            <a:r>
              <a:rPr lang="es-ES" altLang="es-ES" sz="2800" b="1" cap="all" dirty="0"/>
              <a:t>necesario…</a:t>
            </a:r>
          </a:p>
        </p:txBody>
      </p:sp>
      <p:sp>
        <p:nvSpPr>
          <p:cNvPr id="5123" name="2 Marcador de contenido"/>
          <p:cNvSpPr>
            <a:spLocks noGrp="1"/>
          </p:cNvSpPr>
          <p:nvPr>
            <p:ph idx="1"/>
          </p:nvPr>
        </p:nvSpPr>
        <p:spPr>
          <a:xfrm>
            <a:off x="457200" y="1600200"/>
            <a:ext cx="7787208" cy="5069160"/>
          </a:xfrm>
        </p:spPr>
        <p:txBody>
          <a:bodyPr vert="horz" lIns="91440" tIns="45720" rIns="91440" bIns="45720" rtlCol="0">
            <a:noAutofit/>
          </a:bodyPr>
          <a:lstStyle/>
          <a:p>
            <a:pPr marL="0" indent="0">
              <a:buNone/>
            </a:pPr>
            <a:r>
              <a:rPr lang="es-ES" altLang="es-ES" sz="2800" dirty="0">
                <a:solidFill>
                  <a:schemeClr val="tx1"/>
                </a:solidFill>
              </a:rPr>
              <a:t>… poder interpretar las evaluaciones económicas publicadas para asesorar a los financiadores y poder facilitar el proceso de toma de </a:t>
            </a:r>
            <a:r>
              <a:rPr lang="es-ES" altLang="es-ES" sz="2800" dirty="0" smtClean="0">
                <a:solidFill>
                  <a:schemeClr val="tx1"/>
                </a:solidFill>
              </a:rPr>
              <a:t>decisiones.</a:t>
            </a:r>
          </a:p>
          <a:p>
            <a:pPr marL="0" indent="0">
              <a:buNone/>
            </a:pPr>
            <a:endParaRPr lang="es-ES" altLang="es-ES" sz="2800" dirty="0" smtClean="0">
              <a:solidFill>
                <a:schemeClr val="tx1"/>
              </a:solidFill>
            </a:endParaRPr>
          </a:p>
          <a:p>
            <a:pPr marL="0" indent="0" algn="just">
              <a:buNone/>
            </a:pPr>
            <a:r>
              <a:rPr lang="es-ES" sz="2800" dirty="0">
                <a:solidFill>
                  <a:schemeClr val="tx1"/>
                </a:solidFill>
              </a:rPr>
              <a:t>Para ello se </a:t>
            </a:r>
            <a:r>
              <a:rPr lang="es-ES" sz="2800" dirty="0" smtClean="0">
                <a:solidFill>
                  <a:schemeClr val="tx1"/>
                </a:solidFill>
              </a:rPr>
              <a:t>realizan  </a:t>
            </a:r>
            <a:r>
              <a:rPr lang="es-ES" sz="2800" dirty="0">
                <a:solidFill>
                  <a:schemeClr val="tx1"/>
                </a:solidFill>
              </a:rPr>
              <a:t>“análisis de decisión” que ayudan en la toma de decisiones bajo condiciones de INCERTIDUMBRE</a:t>
            </a:r>
          </a:p>
          <a:p>
            <a:pPr marL="114300" indent="0" algn="just">
              <a:buNone/>
            </a:pPr>
            <a:endParaRPr lang="es-ES" sz="2800" dirty="0"/>
          </a:p>
          <a:p>
            <a:pPr marL="0" indent="0">
              <a:buNone/>
            </a:pPr>
            <a:endParaRPr lang="es-ES" altLang="es-ES" sz="2800" dirty="0">
              <a:solidFill>
                <a:schemeClr val="tx1"/>
              </a:solidFill>
            </a:endParaRPr>
          </a:p>
          <a:p>
            <a:pPr marL="0" indent="0">
              <a:buNone/>
            </a:pPr>
            <a:endParaRPr lang="es-ES" altLang="es-ES" sz="2800" dirty="0">
              <a:solidFill>
                <a:schemeClr val="tx1"/>
              </a:solidFill>
            </a:endParaRPr>
          </a:p>
          <a:p>
            <a:pPr marL="0" indent="0">
              <a:buNone/>
            </a:pPr>
            <a:endParaRPr lang="es-ES" altLang="es-ES" sz="2800" dirty="0">
              <a:solidFill>
                <a:schemeClr val="tx1"/>
              </a:solidFill>
            </a:endParaRPr>
          </a:p>
          <a:p>
            <a:pPr marL="628650" indent="-514350" algn="just">
              <a:buFont typeface="+mj-lt"/>
              <a:buAutoNum type="arabicPeriod"/>
            </a:pPr>
            <a:endParaRPr lang="es-ES" altLang="es-ES" sz="2800" dirty="0"/>
          </a:p>
          <a:p>
            <a:pPr marL="628650" indent="-514350" algn="just">
              <a:buFont typeface="+mj-lt"/>
              <a:buAutoNum type="arabicPeriod"/>
            </a:pPr>
            <a:endParaRPr lang="es-ES" altLang="es-ES" sz="2800" dirty="0"/>
          </a:p>
        </p:txBody>
      </p:sp>
      <p:sp>
        <p:nvSpPr>
          <p:cNvPr id="4" name="3 CuadroTexto"/>
          <p:cNvSpPr txBox="1">
            <a:spLocks noChangeArrowheads="1"/>
          </p:cNvSpPr>
          <p:nvPr/>
        </p:nvSpPr>
        <p:spPr bwMode="auto">
          <a:xfrm>
            <a:off x="-1780" y="4404330"/>
            <a:ext cx="8065144" cy="1944216"/>
          </a:xfrm>
          <a:prstGeom prst="rect">
            <a:avLst/>
          </a:prstGeom>
        </p:spPr>
        <p:txBody>
          <a:bodyPr vert="horz" lIns="91440" tIns="45720" rIns="91440" bIns="45720" rtlCol="0">
            <a:normAutofit/>
          </a:bodyPr>
          <a:lstStyle>
            <a:lvl1pPr marL="571500" indent="-457200">
              <a:spcBef>
                <a:spcPct val="20000"/>
              </a:spcBef>
              <a:buClr>
                <a:schemeClr val="accent1"/>
              </a:buClr>
              <a:buFont typeface="+mj-lt"/>
              <a:buAutoNum type="arabicPeriod"/>
              <a:defRPr sz="2800"/>
            </a:lvl1pPr>
            <a:lvl2pPr marL="640080" indent="-228600">
              <a:spcBef>
                <a:spcPct val="20000"/>
              </a:spcBef>
              <a:buClr>
                <a:schemeClr val="accent2"/>
              </a:buClr>
              <a:buFont typeface="Arial" pitchFamily="34" charset="0"/>
              <a:buChar char="•"/>
              <a:defRPr sz="2000"/>
            </a:lvl2pPr>
            <a:lvl3pPr marL="1005840" indent="-228600">
              <a:spcBef>
                <a:spcPct val="20000"/>
              </a:spcBef>
              <a:buClr>
                <a:schemeClr val="accent3"/>
              </a:buClr>
              <a:buFont typeface="Arial" pitchFamily="34" charset="0"/>
              <a:buChar char="•"/>
            </a:lvl3pPr>
            <a:lvl4pPr marL="1280160" indent="-228600">
              <a:spcBef>
                <a:spcPct val="20000"/>
              </a:spcBef>
              <a:buClr>
                <a:schemeClr val="accent4"/>
              </a:buClr>
              <a:buFont typeface="Arial" pitchFamily="34" charset="0"/>
              <a:buChar char="•"/>
              <a:defRPr sz="1600"/>
            </a:lvl4pPr>
            <a:lvl5pPr marL="1554480" indent="-228600">
              <a:spcBef>
                <a:spcPct val="20000"/>
              </a:spcBef>
              <a:buClr>
                <a:schemeClr val="accent5"/>
              </a:buClr>
              <a:buFont typeface="Arial" pitchFamily="34" charset="0"/>
              <a:buChar char="•"/>
              <a:defRPr sz="1400" baseline="0"/>
            </a:lvl5pPr>
            <a:lvl6pPr marL="1737360" indent="-182880">
              <a:spcBef>
                <a:spcPct val="20000"/>
              </a:spcBef>
              <a:buClr>
                <a:schemeClr val="accent1"/>
              </a:buClr>
              <a:buFont typeface="Arial" pitchFamily="34" charset="0"/>
              <a:buChar char="•"/>
              <a:defRPr sz="1400" baseline="0"/>
            </a:lvl6pPr>
            <a:lvl7pPr marL="1920240" indent="-182880">
              <a:spcBef>
                <a:spcPct val="20000"/>
              </a:spcBef>
              <a:buClr>
                <a:schemeClr val="accent2"/>
              </a:buClr>
              <a:buFont typeface="Arial" pitchFamily="34" charset="0"/>
              <a:buChar char="•"/>
              <a:defRPr sz="1400"/>
            </a:lvl7pPr>
            <a:lvl8pPr marL="2103120" indent="-182880">
              <a:spcBef>
                <a:spcPct val="20000"/>
              </a:spcBef>
              <a:buClr>
                <a:schemeClr val="accent3"/>
              </a:buClr>
              <a:buFont typeface="Arial" pitchFamily="34" charset="0"/>
              <a:buChar char="•"/>
              <a:defRPr sz="1400"/>
            </a:lvl8pPr>
            <a:lvl9pPr marL="2286000" indent="-182880">
              <a:spcBef>
                <a:spcPct val="20000"/>
              </a:spcBef>
              <a:buClr>
                <a:schemeClr val="accent4"/>
              </a:buClr>
              <a:buFont typeface="Arial" pitchFamily="34" charset="0"/>
              <a:buChar char="•"/>
              <a:defRPr sz="1400"/>
            </a:lvl9pPr>
          </a:lstStyle>
          <a:p>
            <a:pPr marL="114300" indent="0">
              <a:buNone/>
            </a:pPr>
            <a:endParaRPr lang="es-ES" altLang="es-ES" dirty="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2639222"/>
      </p:ext>
    </p:extLst>
  </p:cSld>
  <p:clrMapOvr>
    <a:masterClrMapping/>
  </p:clrMapOvr>
  <mc:AlternateContent xmlns:mc="http://schemas.openxmlformats.org/markup-compatibility/2006" xmlns:p14="http://schemas.microsoft.com/office/powerpoint/2010/main">
    <mc:Choice Requires="p14">
      <p:transition spd="slow" p14:dur="2000" advTm="25272"/>
    </mc:Choice>
    <mc:Fallback xmlns="">
      <p:transition spd="slow" advTm="2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01"/>
          <p:cNvGraphicFramePr>
            <a:graphicFrameLocks noGrp="1" noChangeAspect="1"/>
          </p:cNvGraphicFramePr>
          <p:nvPr>
            <p:ph/>
          </p:nvPr>
        </p:nvGraphicFramePr>
        <p:xfrm>
          <a:off x="-101600" y="950913"/>
          <a:ext cx="9239250" cy="6594475"/>
        </p:xfrm>
        <a:graphic>
          <a:graphicData uri="http://schemas.openxmlformats.org/drawingml/2006/chart">
            <c:chart xmlns:c="http://schemas.openxmlformats.org/drawingml/2006/chart" xmlns:r="http://schemas.openxmlformats.org/officeDocument/2006/relationships" r:id="rId5"/>
          </a:graphicData>
        </a:graphic>
      </p:graphicFrame>
      <p:sp>
        <p:nvSpPr>
          <p:cNvPr id="19461" name="Text Box 5"/>
          <p:cNvSpPr txBox="1">
            <a:spLocks noChangeArrowheads="1"/>
          </p:cNvSpPr>
          <p:nvPr/>
        </p:nvSpPr>
        <p:spPr bwMode="auto">
          <a:xfrm>
            <a:off x="4841875" y="3373438"/>
            <a:ext cx="2127250" cy="369887"/>
          </a:xfrm>
          <a:prstGeom prst="rect">
            <a:avLst/>
          </a:prstGeom>
          <a:noFill/>
          <a:ln>
            <a:noFill/>
          </a:ln>
          <a:effectLst/>
          <a:extLst/>
        </p:spPr>
        <p:txBody>
          <a:bodyPr wrap="none">
            <a:spAutoFit/>
          </a:bodyPr>
          <a:lstStyle/>
          <a:p>
            <a:pPr fontAlgn="auto">
              <a:spcBef>
                <a:spcPts val="0"/>
              </a:spcBef>
              <a:spcAft>
                <a:spcPts val="0"/>
              </a:spcAft>
              <a:defRPr/>
            </a:pPr>
            <a:r>
              <a:rPr lang="es-ES_tradnl" b="1" dirty="0">
                <a:solidFill>
                  <a:prstClr val="black"/>
                </a:solidFill>
                <a:effectLst>
                  <a:outerShdw blurRad="38100" dist="38100" dir="2700000" algn="tl">
                    <a:srgbClr val="000000">
                      <a:alpha val="43137"/>
                    </a:srgbClr>
                  </a:outerShdw>
                </a:effectLst>
                <a:latin typeface="Book Antiqua" pitchFamily="18" charset="0"/>
                <a:cs typeface="+mn-cs"/>
              </a:rPr>
              <a:t>AVK CORRECTO</a:t>
            </a:r>
            <a:endParaRPr lang="es-ES" b="1" dirty="0">
              <a:solidFill>
                <a:prstClr val="black"/>
              </a:solidFill>
              <a:effectLst>
                <a:outerShdw blurRad="38100" dist="38100" dir="2700000" algn="tl">
                  <a:srgbClr val="000000">
                    <a:alpha val="43137"/>
                  </a:srgbClr>
                </a:outerShdw>
              </a:effectLst>
              <a:latin typeface="Book Antiqua" pitchFamily="18" charset="0"/>
              <a:cs typeface="+mn-cs"/>
            </a:endParaRPr>
          </a:p>
        </p:txBody>
      </p:sp>
      <p:sp>
        <p:nvSpPr>
          <p:cNvPr id="19462" name="Text Box 6"/>
          <p:cNvSpPr txBox="1">
            <a:spLocks noChangeArrowheads="1"/>
          </p:cNvSpPr>
          <p:nvPr/>
        </p:nvSpPr>
        <p:spPr bwMode="auto">
          <a:xfrm>
            <a:off x="1258888" y="3779838"/>
            <a:ext cx="2436812" cy="369887"/>
          </a:xfrm>
          <a:prstGeom prst="rect">
            <a:avLst/>
          </a:prstGeom>
          <a:noFill/>
          <a:ln>
            <a:noFill/>
          </a:ln>
          <a:effectLst/>
          <a:extLst/>
        </p:spPr>
        <p:txBody>
          <a:bodyPr wrap="none">
            <a:spAutoFit/>
          </a:bodyPr>
          <a:lstStyle/>
          <a:p>
            <a:pPr fontAlgn="auto">
              <a:spcBef>
                <a:spcPts val="0"/>
              </a:spcBef>
              <a:spcAft>
                <a:spcPts val="0"/>
              </a:spcAft>
              <a:defRPr/>
            </a:pPr>
            <a:r>
              <a:rPr lang="es-ES_tradnl" b="1" dirty="0">
                <a:effectLst>
                  <a:outerShdw blurRad="38100" dist="38100" dir="2700000" algn="tl">
                    <a:srgbClr val="000000">
                      <a:alpha val="43137"/>
                    </a:srgbClr>
                  </a:outerShdw>
                </a:effectLst>
                <a:latin typeface="Book Antiqua" pitchFamily="18" charset="0"/>
                <a:cs typeface="+mn-cs"/>
              </a:rPr>
              <a:t>MODIFICAR DOSIS</a:t>
            </a:r>
            <a:endParaRPr lang="es-ES" b="1" dirty="0">
              <a:effectLst>
                <a:outerShdw blurRad="38100" dist="38100" dir="2700000" algn="tl">
                  <a:srgbClr val="000000">
                    <a:alpha val="43137"/>
                  </a:srgbClr>
                </a:outerShdw>
              </a:effectLst>
              <a:latin typeface="Book Antiqua" pitchFamily="18" charset="0"/>
              <a:cs typeface="+mn-cs"/>
            </a:endParaRPr>
          </a:p>
        </p:txBody>
      </p:sp>
      <p:sp>
        <p:nvSpPr>
          <p:cNvPr id="19463" name="Text Box 7"/>
          <p:cNvSpPr txBox="1">
            <a:spLocks noChangeArrowheads="1"/>
          </p:cNvSpPr>
          <p:nvPr/>
        </p:nvSpPr>
        <p:spPr bwMode="auto">
          <a:xfrm>
            <a:off x="2339975" y="3289300"/>
            <a:ext cx="3598863" cy="369888"/>
          </a:xfrm>
          <a:prstGeom prst="rect">
            <a:avLst/>
          </a:prstGeom>
          <a:noFill/>
          <a:ln>
            <a:noFill/>
          </a:ln>
          <a:effectLst/>
          <a:extLst/>
        </p:spPr>
        <p:txBody>
          <a:bodyPr>
            <a:spAutoFit/>
          </a:bodyPr>
          <a:lstStyle/>
          <a:p>
            <a:pPr fontAlgn="auto">
              <a:spcBef>
                <a:spcPts val="0"/>
              </a:spcBef>
              <a:spcAft>
                <a:spcPts val="0"/>
              </a:spcAft>
              <a:defRPr/>
            </a:pPr>
            <a:r>
              <a:rPr lang="es-ES_tradnl" b="1" dirty="0">
                <a:effectLst>
                  <a:outerShdw blurRad="38100" dist="38100" dir="2700000" algn="tl">
                    <a:srgbClr val="000000">
                      <a:alpha val="43137"/>
                    </a:srgbClr>
                  </a:outerShdw>
                </a:effectLst>
                <a:latin typeface="Book Antiqua" pitchFamily="18" charset="0"/>
                <a:cs typeface="+mn-cs"/>
              </a:rPr>
              <a:t>¿NUEVO ANTICOAG?</a:t>
            </a:r>
            <a:endParaRPr lang="es-ES" b="1" dirty="0">
              <a:effectLst>
                <a:outerShdw blurRad="38100" dist="38100" dir="2700000" algn="tl">
                  <a:srgbClr val="000000">
                    <a:alpha val="43137"/>
                  </a:srgbClr>
                </a:outerShdw>
              </a:effectLst>
              <a:latin typeface="Book Antiqua" pitchFamily="18" charset="0"/>
              <a:cs typeface="+mn-cs"/>
            </a:endParaRPr>
          </a:p>
        </p:txBody>
      </p:sp>
      <p:sp>
        <p:nvSpPr>
          <p:cNvPr id="4" name="3 Rectángulo"/>
          <p:cNvSpPr/>
          <p:nvPr/>
        </p:nvSpPr>
        <p:spPr>
          <a:xfrm>
            <a:off x="107950" y="1700213"/>
            <a:ext cx="8928100" cy="769937"/>
          </a:xfrm>
          <a:prstGeom prst="rect">
            <a:avLst/>
          </a:prstGeom>
        </p:spPr>
        <p:txBody>
          <a:bodyPr>
            <a:spAutoFit/>
          </a:bodyPr>
          <a:lstStyle/>
          <a:p>
            <a:pPr algn="just">
              <a:defRPr/>
            </a:pPr>
            <a:r>
              <a:rPr lang="es-ES_tradnl" sz="2200" dirty="0">
                <a:solidFill>
                  <a:schemeClr val="tx2"/>
                </a:solidFill>
                <a:latin typeface="+mn-lt"/>
                <a:cs typeface="+mn-cs"/>
              </a:rPr>
              <a:t>1.686</a:t>
            </a:r>
            <a:r>
              <a:rPr lang="es-ES" sz="2200" dirty="0">
                <a:solidFill>
                  <a:schemeClr val="tx2"/>
                </a:solidFill>
                <a:latin typeface="+mn-lt"/>
                <a:cs typeface="+mn-cs"/>
              </a:rPr>
              <a:t> </a:t>
            </a:r>
            <a:r>
              <a:rPr lang="es-ES_tradnl" sz="2200" dirty="0">
                <a:solidFill>
                  <a:schemeClr val="tx2"/>
                </a:solidFill>
                <a:latin typeface="+mn-lt"/>
                <a:cs typeface="+mn-cs"/>
              </a:rPr>
              <a:t>pacientes controlados por el Servicio de Hematología, tratados con AVK</a:t>
            </a:r>
            <a:endParaRPr lang="es-ES" sz="2200" dirty="0">
              <a:solidFill>
                <a:schemeClr val="tx2"/>
              </a:solidFill>
              <a:latin typeface="+mn-lt"/>
              <a:cs typeface="+mn-cs"/>
            </a:endParaRPr>
          </a:p>
        </p:txBody>
      </p:sp>
      <p:pic>
        <p:nvPicPr>
          <p:cNvPr id="62471" name="Picture 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756275"/>
            <a:ext cx="87852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2424302" y="404813"/>
            <a:ext cx="6073586" cy="954107"/>
          </a:xfrm>
          <a:prstGeom prst="rect">
            <a:avLst/>
          </a:prstGeom>
          <a:solidFill>
            <a:schemeClr val="accent1">
              <a:lumMod val="20000"/>
              <a:lumOff val="80000"/>
            </a:schemeClr>
          </a:solidFill>
        </p:spPr>
        <p:txBody>
          <a:bodyPr vert="horz" lIns="91440" tIns="45720" rIns="91440" bIns="45720" rtlCol="0" anchor="ctr">
            <a:normAutofit fontScale="97500"/>
          </a:bodyPr>
          <a:lstStyle>
            <a:lvl1pPr algn="r">
              <a:spcBef>
                <a:spcPct val="0"/>
              </a:spcBef>
              <a:buNone/>
              <a:defRPr sz="2800" b="1" cap="all" spc="-100" baseline="0">
                <a:ln>
                  <a:noFill/>
                </a:ln>
                <a:solidFill>
                  <a:schemeClr val="tx2"/>
                </a:solidFill>
                <a:effectLst/>
                <a:latin typeface="+mj-lt"/>
                <a:ea typeface="+mj-ea"/>
                <a:cs typeface="+mj-cs"/>
              </a:defRPr>
            </a:lvl1pPr>
          </a:lstStyle>
          <a:p>
            <a:r>
              <a:rPr lang="es-ES" dirty="0"/>
              <a:t>¿Qué situación tenemos?</a:t>
            </a:r>
          </a:p>
          <a:p>
            <a:r>
              <a:rPr lang="es-ES" dirty="0"/>
              <a:t>¿qué pacientes están con TTR &lt;65?</a:t>
            </a:r>
          </a:p>
        </p:txBody>
      </p:sp>
      <p:sp>
        <p:nvSpPr>
          <p:cNvPr id="9" name="8 Rectángulo"/>
          <p:cNvSpPr/>
          <p:nvPr/>
        </p:nvSpPr>
        <p:spPr>
          <a:xfrm>
            <a:off x="539553" y="6350"/>
            <a:ext cx="8604448" cy="369332"/>
          </a:xfrm>
          <a:prstGeom prst="rect">
            <a:avLst/>
          </a:prstGeom>
        </p:spPr>
        <p:txBody>
          <a:bodyPr wrap="square">
            <a:spAutoFit/>
          </a:bodyPr>
          <a:lstStyle/>
          <a:p>
            <a:pPr>
              <a:defRPr/>
            </a:pPr>
            <a:r>
              <a:rPr lang="es-ES" b="1" dirty="0" smtClean="0">
                <a:effectLst>
                  <a:outerShdw blurRad="38100" dist="38100" dir="2700000" algn="tl">
                    <a:srgbClr val="000000">
                      <a:alpha val="43137"/>
                    </a:srgbClr>
                  </a:outerShdw>
                </a:effectLst>
                <a:latin typeface="Arial" charset="0"/>
                <a:cs typeface="+mn-cs"/>
              </a:rPr>
              <a:t>Podemos hacer análisis </a:t>
            </a:r>
            <a:r>
              <a:rPr lang="es-ES" b="1" dirty="0">
                <a:effectLst>
                  <a:outerShdw blurRad="38100" dist="38100" dir="2700000" algn="tl">
                    <a:srgbClr val="000000">
                      <a:alpha val="43137"/>
                    </a:srgbClr>
                  </a:outerShdw>
                </a:effectLst>
                <a:latin typeface="Arial" charset="0"/>
                <a:cs typeface="+mn-cs"/>
              </a:rPr>
              <a:t>de subgrupos</a:t>
            </a:r>
          </a:p>
        </p:txBody>
      </p:sp>
      <p:pic>
        <p:nvPicPr>
          <p:cNvPr id="5" name="4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32727453"/>
      </p:ext>
    </p:extLst>
  </p:cSld>
  <p:clrMapOvr>
    <a:masterClrMapping/>
  </p:clrMapOvr>
  <mc:AlternateContent xmlns:mc="http://schemas.openxmlformats.org/markup-compatibility/2006" xmlns:p14="http://schemas.microsoft.com/office/powerpoint/2010/main">
    <mc:Choice Requires="p14">
      <p:transition spd="slow" p14:dur="2000" advTm="51210"/>
    </mc:Choice>
    <mc:Fallback xmlns="">
      <p:transition spd="slow" advTm="5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461"/>
                                        </p:tgtEl>
                                        <p:attrNameLst>
                                          <p:attrName>style.visibility</p:attrName>
                                        </p:attrNameLst>
                                      </p:cBhvr>
                                      <p:to>
                                        <p:strVal val="visible"/>
                                      </p:to>
                                    </p:set>
                                    <p:animEffect transition="in" filter="box(in)">
                                      <p:cBhvr>
                                        <p:cTn id="15" dur="500"/>
                                        <p:tgtEl>
                                          <p:spTgt spid="194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checkerboard(across)">
                                      <p:cBhvr>
                                        <p:cTn id="20" dur="500"/>
                                        <p:tgtEl>
                                          <p:spTgt spid="1946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9463"/>
                                        </p:tgtEl>
                                        <p:attrNameLst>
                                          <p:attrName>style.visibility</p:attrName>
                                        </p:attrNameLst>
                                      </p:cBhvr>
                                      <p:to>
                                        <p:strVal val="visible"/>
                                      </p:to>
                                    </p:set>
                                    <p:animEffect transition="in" filter="checkerboard(across)">
                                      <p:cBhvr>
                                        <p:cTn id="25"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Graphic spid="3" grpId="0">
        <p:bldAsOne/>
      </p:bldGraphic>
      <p:bldP spid="19461" grpId="0"/>
      <p:bldP spid="19462" grpId="0"/>
      <p:bldP spid="1946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contenido"/>
          <p:cNvSpPr>
            <a:spLocks noGrp="1"/>
          </p:cNvSpPr>
          <p:nvPr>
            <p:ph/>
          </p:nvPr>
        </p:nvSpPr>
        <p:spPr>
          <a:xfrm>
            <a:off x="457200" y="1773238"/>
            <a:ext cx="7570788" cy="4352925"/>
          </a:xfrm>
        </p:spPr>
        <p:txBody>
          <a:bodyPr/>
          <a:lstStyle/>
          <a:p>
            <a:pPr eaLnBrk="1" hangingPunct="1"/>
            <a:r>
              <a:rPr lang="es-ES" altLang="es-ES" smtClean="0"/>
              <a:t>246 pacientes con TTR &lt; 65 % y media INR&lt;2</a:t>
            </a:r>
          </a:p>
        </p:txBody>
      </p:sp>
      <p:graphicFrame>
        <p:nvGraphicFramePr>
          <p:cNvPr id="68633" name="Group 25"/>
          <p:cNvGraphicFramePr>
            <a:graphicFrameLocks noGrp="1"/>
          </p:cNvGraphicFramePr>
          <p:nvPr/>
        </p:nvGraphicFramePr>
        <p:xfrm>
          <a:off x="107950" y="2492375"/>
          <a:ext cx="8839200" cy="1709978"/>
        </p:xfrm>
        <a:graphic>
          <a:graphicData uri="http://schemas.openxmlformats.org/drawingml/2006/table">
            <a:tbl>
              <a:tblPr/>
              <a:tblGrid>
                <a:gridCol w="2042658"/>
                <a:gridCol w="2376942"/>
                <a:gridCol w="2208960"/>
                <a:gridCol w="2210640"/>
              </a:tblGrid>
              <a:tr h="27426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1" u="none" strike="noStrike" cap="none" normalizeH="0" baseline="0" dirty="0" err="1" smtClean="0">
                          <a:ln>
                            <a:noFill/>
                          </a:ln>
                          <a:solidFill>
                            <a:schemeClr val="tx1"/>
                          </a:solidFill>
                          <a:effectLst/>
                          <a:latin typeface="Century Gothic" pitchFamily="34" charset="0"/>
                          <a:cs typeface="Times New Roman" pitchFamily="18" charset="0"/>
                        </a:rPr>
                        <a:t>Dabigatran</a:t>
                      </a:r>
                      <a:r>
                        <a:rPr kumimoji="0" lang="es-ES" sz="1800" b="1" i="1" u="none" strike="noStrike" cap="none" normalizeH="0" baseline="0" dirty="0" smtClean="0">
                          <a:ln>
                            <a:noFill/>
                          </a:ln>
                          <a:solidFill>
                            <a:schemeClr val="tx1"/>
                          </a:solidFill>
                          <a:effectLst/>
                          <a:latin typeface="Century Gothic" pitchFamily="34" charset="0"/>
                          <a:cs typeface="Times New Roman" pitchFamily="18" charset="0"/>
                        </a:rPr>
                        <a:t> 150 mg</a:t>
                      </a:r>
                      <a:endParaRPr kumimoji="0" lang="es-ES" sz="1800" b="1" i="0" u="none" strike="noStrike" cap="none" normalizeH="0" baseline="0" dirty="0" smtClean="0">
                        <a:ln>
                          <a:noFill/>
                        </a:ln>
                        <a:solidFill>
                          <a:schemeClr val="tx1"/>
                        </a:solidFill>
                        <a:effectLst/>
                        <a:latin typeface="Century Gothic" pitchFamily="34" charset="0"/>
                        <a:cs typeface="Times New Roman" pitchFamily="18" charset="0"/>
                      </a:endParaRP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8227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Century Gothic" pitchFamily="34" charset="0"/>
                          <a:cs typeface="Times New Roman" pitchFamily="18" charset="0"/>
                        </a:rPr>
                        <a:t>Nº anual de pacientes Son Espases</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Century Gothic" pitchFamily="34" charset="0"/>
                          <a:cs typeface="Times New Roman" pitchFamily="18" charset="0"/>
                        </a:rPr>
                        <a:t>Coste incremental por paciente</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Century Gothic" pitchFamily="34" charset="0"/>
                          <a:cs typeface="Times New Roman" pitchFamily="18" charset="0"/>
                        </a:rPr>
                        <a:t>NNT</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Century Gothic" pitchFamily="34" charset="0"/>
                          <a:cs typeface="Times New Roman" pitchFamily="18" charset="0"/>
                        </a:rPr>
                        <a:t>Impacto </a:t>
                      </a:r>
                      <a:r>
                        <a:rPr kumimoji="0" lang="es-ES" sz="1800" b="1" i="0" u="none" strike="noStrike" cap="none" normalizeH="0" baseline="0" dirty="0" err="1" smtClean="0">
                          <a:ln>
                            <a:noFill/>
                          </a:ln>
                          <a:solidFill>
                            <a:schemeClr val="tx1"/>
                          </a:solidFill>
                          <a:effectLst/>
                          <a:latin typeface="Century Gothic" pitchFamily="34" charset="0"/>
                          <a:cs typeface="Times New Roman" pitchFamily="18" charset="0"/>
                        </a:rPr>
                        <a:t>economico</a:t>
                      </a:r>
                      <a:r>
                        <a:rPr kumimoji="0" lang="es-ES" sz="1800" b="1" i="0" u="none" strike="noStrike" cap="none" normalizeH="0" baseline="0" dirty="0" smtClean="0">
                          <a:ln>
                            <a:noFill/>
                          </a:ln>
                          <a:solidFill>
                            <a:schemeClr val="tx1"/>
                          </a:solidFill>
                          <a:effectLst/>
                          <a:latin typeface="Century Gothic" pitchFamily="34" charset="0"/>
                          <a:cs typeface="Times New Roman" pitchFamily="18" charset="0"/>
                        </a:rPr>
                        <a:t> anual</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26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smtClean="0">
                          <a:ln>
                            <a:noFill/>
                          </a:ln>
                          <a:solidFill>
                            <a:schemeClr val="tx1"/>
                          </a:solidFill>
                          <a:effectLst/>
                          <a:latin typeface="Century Gothic" pitchFamily="34" charset="0"/>
                          <a:cs typeface="Times New Roman" pitchFamily="18" charset="0"/>
                        </a:rPr>
                        <a:t>246</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chemeClr val="tx1"/>
                          </a:solidFill>
                          <a:effectLst/>
                          <a:latin typeface="Century Gothic" pitchFamily="34" charset="0"/>
                          <a:cs typeface="Times New Roman" pitchFamily="18" charset="0"/>
                        </a:rPr>
                        <a:t>+ 426,03 € </a:t>
                      </a:r>
                      <a:endParaRPr kumimoji="0" lang="es-ES" sz="20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chemeClr val="tx1"/>
                          </a:solidFill>
                          <a:effectLst/>
                          <a:latin typeface="Century Gothic" pitchFamily="34" charset="0"/>
                          <a:cs typeface="Times New Roman" pitchFamily="18" charset="0"/>
                        </a:rPr>
                        <a:t>a + 856,03 €</a:t>
                      </a:r>
                      <a:endParaRPr kumimoji="0" lang="es-ES" sz="2000" b="0" i="0" u="none" strike="noStrike" cap="none" normalizeH="0" baseline="0" dirty="0" smtClean="0">
                        <a:ln>
                          <a:noFill/>
                        </a:ln>
                        <a:solidFill>
                          <a:schemeClr val="tx1"/>
                        </a:solidFill>
                        <a:effectLst/>
                        <a:latin typeface="Century Gothic" pitchFamily="34" charset="0"/>
                        <a:cs typeface="Times New Roman" pitchFamily="18" charset="0"/>
                      </a:endParaRP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Century Gothic" pitchFamily="34" charset="0"/>
                          <a:cs typeface="Times New Roman" pitchFamily="18" charset="0"/>
                        </a:rPr>
                        <a:t>162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chemeClr val="tx1"/>
                          </a:solidFill>
                          <a:effectLst/>
                          <a:latin typeface="Century Gothic" pitchFamily="34" charset="0"/>
                          <a:cs typeface="Times New Roman" pitchFamily="18" charset="0"/>
                        </a:rPr>
                        <a:t>(</a:t>
                      </a:r>
                      <a:r>
                        <a:rPr kumimoji="0" lang="de-DE" sz="2000" b="1" i="0" u="none" strike="noStrike" kern="1200" cap="none" normalizeH="0" baseline="0" dirty="0" smtClean="0">
                          <a:ln>
                            <a:noFill/>
                          </a:ln>
                          <a:solidFill>
                            <a:schemeClr val="tx1"/>
                          </a:solidFill>
                          <a:effectLst/>
                          <a:latin typeface="Century Gothic" pitchFamily="34" charset="0"/>
                          <a:ea typeface="+mn-ea"/>
                          <a:cs typeface="Times New Roman" pitchFamily="18" charset="0"/>
                        </a:rPr>
                        <a:t>122-310</a:t>
                      </a:r>
                      <a:r>
                        <a:rPr kumimoji="0" lang="es-ES" sz="2000" b="1" i="0" u="none" strike="noStrike" kern="1200" cap="none" normalizeH="0" baseline="0" dirty="0" smtClean="0">
                          <a:ln>
                            <a:noFill/>
                          </a:ln>
                          <a:solidFill>
                            <a:schemeClr val="tx1"/>
                          </a:solidFill>
                          <a:effectLst/>
                          <a:latin typeface="Century Gothic" pitchFamily="34" charset="0"/>
                          <a:ea typeface="+mn-ea"/>
                          <a:cs typeface="Times New Roman" pitchFamily="18" charset="0"/>
                        </a:rPr>
                        <a:t>)</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kern="1200" cap="none" normalizeH="0" baseline="0" dirty="0" smtClean="0">
                          <a:ln>
                            <a:noFill/>
                          </a:ln>
                          <a:solidFill>
                            <a:schemeClr val="tx1"/>
                          </a:solidFill>
                          <a:effectLst/>
                          <a:latin typeface="Century Gothic" pitchFamily="34" charset="0"/>
                          <a:ea typeface="+mn-ea"/>
                          <a:cs typeface="Times New Roman" pitchFamily="18" charset="0"/>
                        </a:rPr>
                        <a:t>298.200 € a</a:t>
                      </a:r>
                      <a:endParaRPr kumimoji="0" lang="es-ES" sz="2000" b="0" i="0" u="none" strike="noStrike" kern="1200" cap="none" normalizeH="0" baseline="0" dirty="0" smtClean="0">
                        <a:ln>
                          <a:noFill/>
                        </a:ln>
                        <a:solidFill>
                          <a:schemeClr val="tx1"/>
                        </a:solidFill>
                        <a:effectLst/>
                        <a:latin typeface="Century Gothic" pitchFamily="34"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0" i="0" u="none" strike="noStrike" kern="1200" cap="none" normalizeH="0" baseline="0" dirty="0" smtClean="0">
                          <a:ln>
                            <a:noFill/>
                          </a:ln>
                          <a:solidFill>
                            <a:schemeClr val="tx1"/>
                          </a:solidFill>
                          <a:effectLst/>
                          <a:latin typeface="Century Gothic" pitchFamily="34" charset="0"/>
                          <a:ea typeface="+mn-ea"/>
                          <a:cs typeface="Times New Roman" pitchFamily="18" charset="0"/>
                        </a:rPr>
                        <a:t>599.200 €</a:t>
                      </a:r>
                    </a:p>
                  </a:txBody>
                  <a:tcPr marL="44448" marR="444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635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33375"/>
            <a:ext cx="85756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43815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1472661"/>
      </p:ext>
    </p:extLst>
  </p:cSld>
  <p:clrMapOvr>
    <a:masterClrMapping/>
  </p:clrMapOvr>
  <mc:AlternateContent xmlns:mc="http://schemas.openxmlformats.org/markup-compatibility/2006" xmlns:p14="http://schemas.microsoft.com/office/powerpoint/2010/main">
    <mc:Choice Requires="p14">
      <p:transition spd="slow" p14:dur="2000" advTm="15213"/>
    </mc:Choice>
    <mc:Fallback xmlns="">
      <p:transition spd="slow" advTm="1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http://www.notinat.com.es/images/noticies/Image/2011-01/Victory_podium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975" y="1296343"/>
            <a:ext cx="578485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180528" y="188640"/>
            <a:ext cx="8532440" cy="1077218"/>
          </a:xfrm>
          <a:prstGeom prst="rect">
            <a:avLst/>
          </a:prstGeom>
        </p:spPr>
        <p:txBody>
          <a:bodyPr wrap="square">
            <a:spAutoFit/>
          </a:bodyPr>
          <a:lstStyle/>
          <a:p>
            <a:pPr algn="r">
              <a:defRPr/>
            </a:pPr>
            <a:r>
              <a:rPr lang="es-ES" sz="3200" b="1" cap="all" dirty="0" smtClean="0">
                <a:solidFill>
                  <a:schemeClr val="accent1">
                    <a:lumMod val="75000"/>
                  </a:schemeClr>
                </a:solidFill>
                <a:effectLst>
                  <a:outerShdw blurRad="38100" dist="38100" dir="2700000" algn="tl">
                    <a:srgbClr val="000000">
                      <a:alpha val="43137"/>
                    </a:srgbClr>
                  </a:outerShdw>
                </a:effectLst>
                <a:latin typeface="+mj-lt"/>
                <a:ea typeface="+mj-ea"/>
                <a:cs typeface="+mj-cs"/>
              </a:rPr>
              <a:t>TODO PARA REALIZAR EL MEJOR </a:t>
            </a:r>
            <a:r>
              <a:rPr lang="es-ES" sz="3200" b="1" cap="all" dirty="0" err="1" smtClean="0">
                <a:solidFill>
                  <a:schemeClr val="accent1">
                    <a:lumMod val="75000"/>
                  </a:schemeClr>
                </a:solidFill>
                <a:effectLst>
                  <a:outerShdw blurRad="38100" dist="38100" dir="2700000" algn="tl">
                    <a:srgbClr val="000000">
                      <a:alpha val="43137"/>
                    </a:srgbClr>
                  </a:outerShdw>
                </a:effectLst>
                <a:latin typeface="+mj-lt"/>
                <a:ea typeface="+mj-ea"/>
                <a:cs typeface="+mj-cs"/>
              </a:rPr>
              <a:t>posicionamIENTO</a:t>
            </a:r>
            <a:endParaRPr lang="es-ES" sz="3200" b="1" cap="all" dirty="0">
              <a:solidFill>
                <a:schemeClr val="accent1">
                  <a:lumMod val="75000"/>
                </a:schemeClr>
              </a:solidFill>
              <a:effectLst>
                <a:outerShdw blurRad="38100" dist="38100" dir="2700000" algn="tl">
                  <a:srgbClr val="000000">
                    <a:alpha val="43137"/>
                  </a:srgbClr>
                </a:outerShdw>
              </a:effectLst>
              <a:latin typeface="+mj-lt"/>
              <a:ea typeface="+mj-ea"/>
              <a:cs typeface="+mj-cs"/>
            </a:endParaRPr>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9526369"/>
      </p:ext>
    </p:extLst>
  </p:cSld>
  <p:clrMapOvr>
    <a:masterClrMapping/>
  </p:clrMapOvr>
  <mc:AlternateContent xmlns:mc="http://schemas.openxmlformats.org/markup-compatibility/2006" xmlns:p14="http://schemas.microsoft.com/office/powerpoint/2010/main">
    <mc:Choice Requires="p14">
      <p:transition spd="slow" p14:dur="2000" advTm="32749"/>
    </mc:Choice>
    <mc:Fallback xmlns="">
      <p:transition spd="slow" advTm="3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p:txBody>
          <a:bodyPr/>
          <a:lstStyle/>
          <a:p>
            <a:r>
              <a:rPr lang="es-ES" dirty="0">
                <a:solidFill>
                  <a:srgbClr val="002060"/>
                </a:solidFill>
                <a:hlinkClick r:id="rId4"/>
              </a:rPr>
              <a:t>i</a:t>
            </a:r>
            <a:r>
              <a:rPr lang="es-ES" dirty="0" smtClean="0">
                <a:solidFill>
                  <a:srgbClr val="002060"/>
                </a:solidFill>
                <a:hlinkClick r:id="rId4"/>
              </a:rPr>
              <a:t>ciar.martinez@ssib.es</a:t>
            </a:r>
            <a:endParaRPr lang="es-ES" dirty="0" smtClean="0">
              <a:solidFill>
                <a:srgbClr val="002060"/>
              </a:solidFill>
            </a:endParaRPr>
          </a:p>
          <a:p>
            <a:r>
              <a:rPr lang="es-ES" dirty="0" smtClean="0">
                <a:solidFill>
                  <a:srgbClr val="002060"/>
                </a:solidFill>
              </a:rPr>
              <a:t>@</a:t>
            </a:r>
            <a:r>
              <a:rPr lang="es-ES" dirty="0" err="1" smtClean="0">
                <a:solidFill>
                  <a:srgbClr val="002060"/>
                </a:solidFill>
              </a:rPr>
              <a:t>iciar_mar</a:t>
            </a:r>
            <a:endParaRPr lang="es-ES" dirty="0">
              <a:solidFill>
                <a:srgbClr val="002060"/>
              </a:solidFill>
            </a:endParaRPr>
          </a:p>
        </p:txBody>
      </p:sp>
      <p:sp>
        <p:nvSpPr>
          <p:cNvPr id="5" name="4 Título"/>
          <p:cNvSpPr>
            <a:spLocks noGrp="1"/>
          </p:cNvSpPr>
          <p:nvPr>
            <p:ph type="title"/>
          </p:nvPr>
        </p:nvSpPr>
        <p:spPr/>
        <p:txBody>
          <a:bodyPr/>
          <a:lstStyle/>
          <a:p>
            <a:r>
              <a:rPr lang="es-ES" dirty="0" smtClean="0"/>
              <a:t>Gracias por vuestra atención</a:t>
            </a:r>
            <a:endParaRPr lang="es-ES" dirty="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4638873"/>
      </p:ext>
    </p:extLst>
  </p:cSld>
  <p:clrMapOvr>
    <a:masterClrMapping/>
  </p:clrMapOvr>
  <mc:AlternateContent xmlns:mc="http://schemas.openxmlformats.org/markup-compatibility/2006" xmlns:p14="http://schemas.microsoft.com/office/powerpoint/2010/main">
    <mc:Choice Requires="p14">
      <p:transition spd="slow" p14:dur="2000" advTm="15691"/>
    </mc:Choice>
    <mc:Fallback xmlns="">
      <p:transition spd="slow" advTm="1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a:t>Cada vez se hacen más…</a:t>
            </a:r>
            <a:br>
              <a:rPr lang="es-ES" sz="2800" b="1" cap="all" dirty="0"/>
            </a:br>
            <a:endParaRPr lang="es-ES" sz="2800" b="1" cap="all"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217" t="28732" r="8696" b="10000"/>
          <a:stretch/>
        </p:blipFill>
        <p:spPr bwMode="auto">
          <a:xfrm>
            <a:off x="755576" y="1196752"/>
            <a:ext cx="6624736" cy="3128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65" t="24169" r="8804" b="43239"/>
          <a:stretch/>
        </p:blipFill>
        <p:spPr bwMode="auto">
          <a:xfrm>
            <a:off x="251520" y="4447420"/>
            <a:ext cx="8208912" cy="211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7380312" y="4941168"/>
            <a:ext cx="1080120" cy="1512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0802500"/>
      </p:ext>
    </p:extLst>
  </p:cSld>
  <p:clrMapOvr>
    <a:masterClrMapping/>
  </p:clrMapOvr>
  <mc:AlternateContent xmlns:mc="http://schemas.openxmlformats.org/markup-compatibility/2006" xmlns:p14="http://schemas.microsoft.com/office/powerpoint/2010/main">
    <mc:Choice Requires="p14">
      <p:transition spd="slow" p14:dur="2000" advTm="29486"/>
    </mc:Choice>
    <mc:Fallback xmlns="">
      <p:transition spd="slow" advTm="29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755576" y="4437112"/>
            <a:ext cx="7659687" cy="1168400"/>
          </a:xfrm>
          <a:solidFill>
            <a:schemeClr val="accent1">
              <a:lumMod val="20000"/>
              <a:lumOff val="80000"/>
            </a:schemeClr>
          </a:solidFill>
        </p:spPr>
        <p:txBody>
          <a:bodyPr vert="horz" lIns="91440" tIns="45720" rIns="91440" bIns="45720" rtlCol="0" anchor="ctr">
            <a:normAutofit fontScale="90000"/>
          </a:bodyPr>
          <a:lstStyle/>
          <a:p>
            <a:pPr algn="r"/>
            <a:r>
              <a:rPr lang="es-ES" altLang="es-ES" sz="2800" b="1" dirty="0"/>
              <a:t>Hay que tener cuidado para que la HERRAMIENTA no se vuelva en contra </a:t>
            </a:r>
            <a:r>
              <a:rPr lang="es-ES" altLang="es-ES" sz="2800" b="1" dirty="0" smtClean="0"/>
              <a:t>nuestra </a:t>
            </a:r>
            <a:endParaRPr lang="es-ES" sz="28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620688"/>
            <a:ext cx="2524671" cy="252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8509716"/>
      </p:ext>
    </p:extLst>
  </p:cSld>
  <p:clrMapOvr>
    <a:masterClrMapping/>
  </p:clrMapOvr>
  <mc:AlternateContent xmlns:mc="http://schemas.openxmlformats.org/markup-compatibility/2006" xmlns:p14="http://schemas.microsoft.com/office/powerpoint/2010/main">
    <mc:Choice Requires="p14">
      <p:transition spd="slow" p14:dur="2000" advTm="16531"/>
    </mc:Choice>
    <mc:Fallback xmlns="">
      <p:transition spd="slow" advTm="1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9593" y="260648"/>
            <a:ext cx="7620000" cy="1143000"/>
          </a:xfrm>
          <a:solidFill>
            <a:schemeClr val="accent1">
              <a:lumMod val="20000"/>
              <a:lumOff val="80000"/>
            </a:schemeClr>
          </a:solidFill>
        </p:spPr>
        <p:txBody>
          <a:bodyPr vert="horz" lIns="91440" tIns="45720" rIns="91440" bIns="45720" rtlCol="0" anchor="ctr">
            <a:normAutofit fontScale="97500"/>
          </a:bodyPr>
          <a:lstStyle/>
          <a:p>
            <a:pPr algn="r"/>
            <a:r>
              <a:rPr lang="es-ES" sz="2800" b="1" cap="all" dirty="0"/>
              <a:t>Tipos de evaluaciones económicas</a:t>
            </a:r>
          </a:p>
        </p:txBody>
      </p:sp>
      <p:sp>
        <p:nvSpPr>
          <p:cNvPr id="4" name="3 Marcador de contenido"/>
          <p:cNvSpPr>
            <a:spLocks noGrp="1"/>
          </p:cNvSpPr>
          <p:nvPr>
            <p:ph idx="1"/>
          </p:nvPr>
        </p:nvSpPr>
        <p:spPr>
          <a:xfrm>
            <a:off x="401960" y="1790387"/>
            <a:ext cx="7620000" cy="4800600"/>
          </a:xfrm>
        </p:spPr>
        <p:txBody>
          <a:bodyPr>
            <a:normAutofit/>
          </a:bodyPr>
          <a:lstStyle/>
          <a:p>
            <a:pPr marL="114300" indent="0">
              <a:buNone/>
            </a:pPr>
            <a:r>
              <a:rPr lang="es-ES" sz="3200" dirty="0" smtClean="0"/>
              <a:t>El efecto medido sobre la salud identifica el tipo de evaluación</a:t>
            </a:r>
            <a:endParaRPr lang="es-ES" sz="3200" dirty="0"/>
          </a:p>
        </p:txBody>
      </p:sp>
      <p:graphicFrame>
        <p:nvGraphicFramePr>
          <p:cNvPr id="5" name="4 Tabla"/>
          <p:cNvGraphicFramePr>
            <a:graphicFrameLocks noGrp="1"/>
          </p:cNvGraphicFramePr>
          <p:nvPr>
            <p:extLst>
              <p:ext uri="{D42A27DB-BD31-4B8C-83A1-F6EECF244321}">
                <p14:modId xmlns:p14="http://schemas.microsoft.com/office/powerpoint/2010/main" val="2966874496"/>
              </p:ext>
            </p:extLst>
          </p:nvPr>
        </p:nvGraphicFramePr>
        <p:xfrm>
          <a:off x="107504" y="3248372"/>
          <a:ext cx="8208912" cy="2412876"/>
        </p:xfrm>
        <a:graphic>
          <a:graphicData uri="http://schemas.openxmlformats.org/drawingml/2006/table">
            <a:tbl>
              <a:tblPr firstRow="1" bandRow="1">
                <a:tableStyleId>{5C22544A-7EE6-4342-B048-85BDC9FD1C3A}</a:tableStyleId>
              </a:tblPr>
              <a:tblGrid>
                <a:gridCol w="2736304"/>
                <a:gridCol w="3600400"/>
                <a:gridCol w="1872208"/>
              </a:tblGrid>
              <a:tr h="720080">
                <a:tc>
                  <a:txBody>
                    <a:bodyPr/>
                    <a:lstStyle/>
                    <a:p>
                      <a:r>
                        <a:rPr lang="es-ES" sz="2000" dirty="0" smtClean="0"/>
                        <a:t>Tipos de evaluaciones económicas</a:t>
                      </a:r>
                      <a:endParaRPr lang="es-ES" sz="2000" dirty="0"/>
                    </a:p>
                  </a:txBody>
                  <a:tcPr/>
                </a:tc>
                <a:tc>
                  <a:txBody>
                    <a:bodyPr/>
                    <a:lstStyle/>
                    <a:p>
                      <a:r>
                        <a:rPr lang="es-ES" sz="2000" dirty="0" smtClean="0"/>
                        <a:t>Efecto</a:t>
                      </a:r>
                      <a:r>
                        <a:rPr lang="es-ES" sz="2000" baseline="0" dirty="0" smtClean="0"/>
                        <a:t> sobre salud</a:t>
                      </a:r>
                      <a:endParaRPr lang="es-ES" sz="2000" dirty="0"/>
                    </a:p>
                  </a:txBody>
                  <a:tcPr/>
                </a:tc>
                <a:tc>
                  <a:txBody>
                    <a:bodyPr/>
                    <a:lstStyle/>
                    <a:p>
                      <a:r>
                        <a:rPr lang="es-ES" sz="2000" dirty="0" smtClean="0"/>
                        <a:t>Efecto sobre recurso</a:t>
                      </a:r>
                      <a:endParaRPr lang="es-ES" sz="2000" dirty="0"/>
                    </a:p>
                  </a:txBody>
                  <a:tcPr/>
                </a:tc>
              </a:tr>
              <a:tr h="423199">
                <a:tc>
                  <a:txBody>
                    <a:bodyPr/>
                    <a:lstStyle/>
                    <a:p>
                      <a:r>
                        <a:rPr lang="es-ES" sz="2000" b="0" dirty="0" smtClean="0"/>
                        <a:t>Minimización de coste</a:t>
                      </a:r>
                      <a:endParaRPr lang="es-ES" sz="2000" b="0" dirty="0"/>
                    </a:p>
                  </a:txBody>
                  <a:tcPr/>
                </a:tc>
                <a:tc>
                  <a:txBody>
                    <a:bodyPr/>
                    <a:lstStyle/>
                    <a:p>
                      <a:r>
                        <a:rPr lang="es-ES" sz="2000" b="0" i="0" u="none" strike="noStrike" kern="1200" baseline="0" dirty="0" smtClean="0">
                          <a:solidFill>
                            <a:schemeClr val="dk1"/>
                          </a:solidFill>
                          <a:latin typeface="+mn-lt"/>
                          <a:ea typeface="+mn-ea"/>
                          <a:cs typeface="+mn-cs"/>
                        </a:rPr>
                        <a:t>Similares (evidencia de igualdad)</a:t>
                      </a:r>
                      <a:endParaRPr lang="es-ES" sz="2000" b="0" dirty="0"/>
                    </a:p>
                  </a:txBody>
                  <a:tcPr/>
                </a:tc>
                <a:tc rowSpan="4">
                  <a:txBody>
                    <a:bodyPr/>
                    <a:lstStyle/>
                    <a:p>
                      <a:pPr algn="ctr"/>
                      <a:r>
                        <a:rPr lang="es-ES" sz="3200" dirty="0" smtClean="0"/>
                        <a:t>€</a:t>
                      </a:r>
                      <a:endParaRPr lang="es-ES" sz="3200" dirty="0"/>
                    </a:p>
                  </a:txBody>
                  <a:tcPr anchor="ctr"/>
                </a:tc>
              </a:tr>
              <a:tr h="423199">
                <a:tc>
                  <a:txBody>
                    <a:bodyPr/>
                    <a:lstStyle/>
                    <a:p>
                      <a:r>
                        <a:rPr lang="es-ES" sz="2000" b="0" i="0" u="none" strike="noStrike" kern="1200" baseline="0" dirty="0" smtClean="0">
                          <a:solidFill>
                            <a:schemeClr val="dk1"/>
                          </a:solidFill>
                          <a:latin typeface="+mn-lt"/>
                          <a:ea typeface="+mn-ea"/>
                          <a:cs typeface="+mn-cs"/>
                        </a:rPr>
                        <a:t>Coste-efectividad (ACE)</a:t>
                      </a:r>
                      <a:endParaRPr lang="es-ES" sz="2000" b="0" dirty="0"/>
                    </a:p>
                  </a:txBody>
                  <a:tcPr/>
                </a:tc>
                <a:tc>
                  <a:txBody>
                    <a:bodyPr/>
                    <a:lstStyle/>
                    <a:p>
                      <a:r>
                        <a:rPr lang="es-ES" sz="2000" b="0" i="0" u="none" strike="noStrike" kern="1200" baseline="0" dirty="0" smtClean="0">
                          <a:solidFill>
                            <a:schemeClr val="dk1"/>
                          </a:solidFill>
                          <a:latin typeface="+mn-lt"/>
                          <a:ea typeface="+mn-ea"/>
                          <a:cs typeface="+mn-cs"/>
                        </a:rPr>
                        <a:t>unidades de efectividad</a:t>
                      </a:r>
                      <a:endParaRPr lang="es-ES" sz="2000" b="0" dirty="0"/>
                    </a:p>
                  </a:txBody>
                  <a:tcPr/>
                </a:tc>
                <a:tc vMerge="1">
                  <a:txBody>
                    <a:bodyPr/>
                    <a:lstStyle/>
                    <a:p>
                      <a:endParaRPr lang="es-ES" dirty="0"/>
                    </a:p>
                  </a:txBody>
                  <a:tcPr/>
                </a:tc>
              </a:tr>
              <a:tr h="423199">
                <a:tc>
                  <a:txBody>
                    <a:bodyPr/>
                    <a:lstStyle/>
                    <a:p>
                      <a:r>
                        <a:rPr lang="es-ES" sz="2000" b="0" i="0" u="none" strike="noStrike" kern="1200" baseline="0" dirty="0" smtClean="0">
                          <a:solidFill>
                            <a:schemeClr val="dk1"/>
                          </a:solidFill>
                          <a:latin typeface="+mn-lt"/>
                          <a:ea typeface="+mn-ea"/>
                          <a:cs typeface="+mn-cs"/>
                        </a:rPr>
                        <a:t>Coste-utilidad (ACU)</a:t>
                      </a:r>
                      <a:endParaRPr lang="es-ES" sz="2000" b="0" dirty="0"/>
                    </a:p>
                  </a:txBody>
                  <a:tcPr/>
                </a:tc>
                <a:tc>
                  <a:txBody>
                    <a:bodyPr/>
                    <a:lstStyle/>
                    <a:p>
                      <a:r>
                        <a:rPr lang="es-ES" sz="2000" b="0" i="0" u="none" strike="noStrike" kern="1200" baseline="0" dirty="0" smtClean="0">
                          <a:solidFill>
                            <a:schemeClr val="dk1"/>
                          </a:solidFill>
                          <a:latin typeface="+mn-lt"/>
                          <a:ea typeface="+mn-ea"/>
                          <a:cs typeface="+mn-cs"/>
                        </a:rPr>
                        <a:t>AVAC</a:t>
                      </a:r>
                      <a:endParaRPr lang="es-ES" sz="2000" b="0" dirty="0"/>
                    </a:p>
                  </a:txBody>
                  <a:tcPr/>
                </a:tc>
                <a:tc vMerge="1">
                  <a:txBody>
                    <a:bodyPr/>
                    <a:lstStyle/>
                    <a:p>
                      <a:endParaRPr lang="es-ES" dirty="0"/>
                    </a:p>
                  </a:txBody>
                  <a:tcPr/>
                </a:tc>
              </a:tr>
              <a:tr h="423199">
                <a:tc>
                  <a:txBody>
                    <a:bodyPr/>
                    <a:lstStyle/>
                    <a:p>
                      <a:r>
                        <a:rPr lang="es-ES" sz="2000" b="0" i="0" u="none" strike="noStrike" kern="1200" baseline="0" dirty="0" smtClean="0">
                          <a:solidFill>
                            <a:schemeClr val="dk1"/>
                          </a:solidFill>
                          <a:latin typeface="+mn-lt"/>
                          <a:ea typeface="+mn-ea"/>
                          <a:cs typeface="+mn-cs"/>
                        </a:rPr>
                        <a:t>Coste-beneficio (ACB)</a:t>
                      </a:r>
                      <a:endParaRPr lang="es-ES" sz="2000" b="0" dirty="0"/>
                    </a:p>
                  </a:txBody>
                  <a:tcPr/>
                </a:tc>
                <a:tc>
                  <a:txBody>
                    <a:bodyPr/>
                    <a:lstStyle/>
                    <a:p>
                      <a:r>
                        <a:rPr lang="es-ES" sz="2000" b="0" dirty="0" smtClean="0"/>
                        <a:t>€</a:t>
                      </a:r>
                      <a:endParaRPr lang="es-ES" sz="2000" b="0" dirty="0"/>
                    </a:p>
                  </a:txBody>
                  <a:tcPr/>
                </a:tc>
                <a:tc vMerge="1">
                  <a:txBody>
                    <a:bodyPr/>
                    <a:lstStyle/>
                    <a:p>
                      <a:endParaRPr lang="es-ES" dirty="0"/>
                    </a:p>
                  </a:txBody>
                  <a:tcPr/>
                </a:tc>
              </a:tr>
            </a:tbl>
          </a:graphicData>
        </a:graphic>
      </p:graphicFrame>
      <p:sp>
        <p:nvSpPr>
          <p:cNvPr id="6" name="5 Rectángulo"/>
          <p:cNvSpPr/>
          <p:nvPr/>
        </p:nvSpPr>
        <p:spPr>
          <a:xfrm>
            <a:off x="107504" y="4365104"/>
            <a:ext cx="8208912"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9271822"/>
      </p:ext>
    </p:extLst>
  </p:cSld>
  <p:clrMapOvr>
    <a:masterClrMapping/>
  </p:clrMapOvr>
  <mc:AlternateContent xmlns:mc="http://schemas.openxmlformats.org/markup-compatibility/2006" xmlns:p14="http://schemas.microsoft.com/office/powerpoint/2010/main">
    <mc:Choice Requires="p14">
      <p:transition spd="slow" p14:dur="2000" advTm="66552"/>
    </mc:Choice>
    <mc:Fallback xmlns="">
      <p:transition spd="slow" advTm="6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p:cNvSpPr txBox="1">
            <a:spLocks noChangeArrowheads="1"/>
          </p:cNvSpPr>
          <p:nvPr/>
        </p:nvSpPr>
        <p:spPr bwMode="auto">
          <a:xfrm>
            <a:off x="322336" y="1474788"/>
            <a:ext cx="8066088" cy="50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14300" algn="just" eaLnBrk="1" hangingPunct="1">
              <a:buClr>
                <a:schemeClr val="accent1"/>
              </a:buClr>
              <a:buNone/>
            </a:pPr>
            <a:r>
              <a:rPr lang="es-ES_tradnl" altLang="es-ES" sz="2800" dirty="0">
                <a:latin typeface="+mn-lt"/>
              </a:rPr>
              <a:t>Sobre los recursos (costes): GASTO</a:t>
            </a:r>
          </a:p>
          <a:p>
            <a:pPr marL="628650" indent="-514350" algn="just" eaLnBrk="1" hangingPunct="1">
              <a:buClr>
                <a:schemeClr val="accent1"/>
              </a:buClr>
              <a:buFont typeface="+mj-lt"/>
              <a:buAutoNum type="arabicPeriod"/>
            </a:pPr>
            <a:r>
              <a:rPr lang="es-ES_tradnl" altLang="es-ES" sz="2800" dirty="0">
                <a:latin typeface="+mn-lt"/>
              </a:rPr>
              <a:t>	Coste del fármaco </a:t>
            </a:r>
          </a:p>
          <a:p>
            <a:pPr marL="628650" indent="-514350" algn="just" eaLnBrk="1" hangingPunct="1">
              <a:buClr>
                <a:schemeClr val="accent1"/>
              </a:buClr>
              <a:buFont typeface="+mj-lt"/>
              <a:buAutoNum type="arabicPeriod"/>
            </a:pPr>
            <a:r>
              <a:rPr lang="es-ES_tradnl" altLang="es-ES" sz="2800" dirty="0">
                <a:latin typeface="+mn-lt"/>
              </a:rPr>
              <a:t>	Coste tratamiento	</a:t>
            </a:r>
          </a:p>
          <a:p>
            <a:pPr marL="628650" indent="-514350" algn="just" eaLnBrk="1" hangingPunct="1">
              <a:buClr>
                <a:schemeClr val="accent1"/>
              </a:buClr>
              <a:buFont typeface="+mj-lt"/>
              <a:buAutoNum type="arabicPeriod"/>
            </a:pPr>
            <a:r>
              <a:rPr lang="es-ES" altLang="es-ES" sz="2800" dirty="0">
                <a:latin typeface="+mn-lt"/>
              </a:rPr>
              <a:t>    </a:t>
            </a:r>
            <a:r>
              <a:rPr lang="es-ES_tradnl" altLang="es-ES" sz="2800" dirty="0" smtClean="0">
                <a:latin typeface="+mn-lt"/>
              </a:rPr>
              <a:t>Costes </a:t>
            </a:r>
            <a:r>
              <a:rPr lang="es-ES_tradnl" altLang="es-ES" sz="2800" dirty="0">
                <a:latin typeface="+mn-lt"/>
              </a:rPr>
              <a:t>asociados relevantes</a:t>
            </a:r>
          </a:p>
          <a:p>
            <a:pPr marL="114300" algn="just" eaLnBrk="1" hangingPunct="1">
              <a:buClr>
                <a:schemeClr val="accent1"/>
              </a:buClr>
              <a:buNone/>
            </a:pPr>
            <a:r>
              <a:rPr lang="es-ES_tradnl" altLang="es-ES" sz="2800" dirty="0">
                <a:latin typeface="+mn-lt"/>
              </a:rPr>
              <a:t>	</a:t>
            </a:r>
          </a:p>
          <a:p>
            <a:pPr marL="114300" algn="just" eaLnBrk="1" hangingPunct="1">
              <a:buClr>
                <a:schemeClr val="accent1"/>
              </a:buClr>
              <a:buNone/>
            </a:pPr>
            <a:r>
              <a:rPr lang="es-ES_tradnl" altLang="es-ES" sz="2800" dirty="0">
                <a:latin typeface="+mn-lt"/>
              </a:rPr>
              <a:t>Sobre la salud (paciente): BENEFICIO</a:t>
            </a:r>
          </a:p>
          <a:p>
            <a:pPr marL="628650" indent="-514350" algn="just" eaLnBrk="1" hangingPunct="1">
              <a:buClr>
                <a:schemeClr val="accent1"/>
              </a:buClr>
              <a:buFont typeface="+mj-lt"/>
              <a:buAutoNum type="arabicPeriod"/>
            </a:pPr>
            <a:r>
              <a:rPr lang="es-ES_tradnl" altLang="es-ES" sz="2800" dirty="0">
                <a:latin typeface="+mn-lt"/>
              </a:rPr>
              <a:t>	Eficacia</a:t>
            </a:r>
          </a:p>
          <a:p>
            <a:pPr marL="628650" indent="-514350" algn="just" eaLnBrk="1" hangingPunct="1">
              <a:buClr>
                <a:schemeClr val="accent1"/>
              </a:buClr>
              <a:buFont typeface="+mj-lt"/>
              <a:buAutoNum type="arabicPeriod"/>
            </a:pPr>
            <a:r>
              <a:rPr lang="es-ES_tradnl" altLang="es-ES" sz="2800" dirty="0">
                <a:latin typeface="+mn-lt"/>
              </a:rPr>
              <a:t>	</a:t>
            </a:r>
            <a:r>
              <a:rPr lang="es-ES_tradnl" altLang="es-ES" sz="2800" dirty="0" smtClean="0">
                <a:latin typeface="+mn-lt"/>
              </a:rPr>
              <a:t>Efectividad</a:t>
            </a:r>
            <a:endParaRPr lang="es-ES_tradnl" altLang="es-ES" sz="2800" dirty="0">
              <a:latin typeface="+mn-lt"/>
            </a:endParaRPr>
          </a:p>
          <a:p>
            <a:pPr marL="628650" indent="-514350" algn="just" eaLnBrk="1" hangingPunct="1">
              <a:buClr>
                <a:schemeClr val="accent1"/>
              </a:buClr>
              <a:buFont typeface="+mj-lt"/>
              <a:buAutoNum type="arabicPeriod"/>
            </a:pPr>
            <a:r>
              <a:rPr lang="es-ES_tradnl" altLang="es-ES" sz="2800" dirty="0">
                <a:latin typeface="+mn-lt"/>
              </a:rPr>
              <a:t>	Calidad de vida</a:t>
            </a:r>
          </a:p>
          <a:p>
            <a:pPr eaLnBrk="1" hangingPunct="1">
              <a:spcBef>
                <a:spcPct val="0"/>
              </a:spcBef>
              <a:buFontTx/>
              <a:buNone/>
            </a:pPr>
            <a:endParaRPr lang="es-ES_tradnl" altLang="es-ES" sz="2400" dirty="0">
              <a:solidFill>
                <a:srgbClr val="002060"/>
              </a:solidFill>
            </a:endParaRPr>
          </a:p>
        </p:txBody>
      </p:sp>
      <p:sp>
        <p:nvSpPr>
          <p:cNvPr id="36873" name="Text Box 9"/>
          <p:cNvSpPr txBox="1">
            <a:spLocks noChangeArrowheads="1"/>
          </p:cNvSpPr>
          <p:nvPr/>
        </p:nvSpPr>
        <p:spPr bwMode="auto">
          <a:xfrm>
            <a:off x="1259633" y="150813"/>
            <a:ext cx="7128792" cy="1323975"/>
          </a:xfrm>
          <a:prstGeom prst="rect">
            <a:avLst/>
          </a:prstGeom>
          <a:solidFill>
            <a:schemeClr val="accent1">
              <a:lumMod val="20000"/>
              <a:lumOff val="80000"/>
            </a:schemeClr>
          </a:solidFill>
          <a:extLst/>
        </p:spPr>
        <p:txBody>
          <a:bodyPr vert="horz" lIns="91440" tIns="45720" rIns="91440" bIns="45720" rtlCol="0" anchor="ctr">
            <a:normAutofit fontScale="97500" lnSpcReduction="10000"/>
          </a:bodyPr>
          <a:lstStyle>
            <a:lvl1pPr algn="r">
              <a:spcBef>
                <a:spcPct val="0"/>
              </a:spcBef>
              <a:buNone/>
              <a:defRPr sz="2800" b="1" cap="all" spc="-100" baseline="0">
                <a:ln>
                  <a:noFill/>
                </a:ln>
                <a:solidFill>
                  <a:schemeClr val="tx2"/>
                </a:solidFill>
                <a:effectLst/>
                <a:latin typeface="+mj-lt"/>
                <a:ea typeface="+mj-ea"/>
                <a:cs typeface="+mj-cs"/>
              </a:defRPr>
            </a:lvl1pPr>
          </a:lstStyle>
          <a:p>
            <a:r>
              <a:rPr lang="es-ES_tradnl" altLang="es-ES" dirty="0"/>
              <a:t>¿Qué medimos EN </a:t>
            </a:r>
            <a:r>
              <a:rPr lang="es-ES_tradnl" altLang="es-ES" dirty="0" smtClean="0"/>
              <a:t>una evaluación económica </a:t>
            </a:r>
            <a:r>
              <a:rPr lang="es-ES_tradnl" altLang="es-ES" dirty="0"/>
              <a:t>de los costes y de los efectos en salud?</a:t>
            </a:r>
          </a:p>
        </p:txBody>
      </p:sp>
      <p:sp>
        <p:nvSpPr>
          <p:cNvPr id="12292" name="Text Box 11"/>
          <p:cNvSpPr txBox="1">
            <a:spLocks noChangeArrowheads="1"/>
          </p:cNvSpPr>
          <p:nvPr/>
        </p:nvSpPr>
        <p:spPr bwMode="auto">
          <a:xfrm>
            <a:off x="5364163" y="6553200"/>
            <a:ext cx="3382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ES" altLang="es-ES" sz="1400">
                <a:solidFill>
                  <a:schemeClr val="bg2"/>
                </a:solidFill>
                <a:latin typeface="Times New Roman" pitchFamily="18" charset="0"/>
              </a:rPr>
              <a:t>Adaptado de A Ortega 2006. 6º Curso Palma</a:t>
            </a:r>
          </a:p>
        </p:txBody>
      </p:sp>
      <p:pic>
        <p:nvPicPr>
          <p:cNvPr id="12293" name="Picture 2" descr="https://encrypted-tbn2.gstatic.com/images?q=tbn:ANd9GcRjpM62xaMgskxsBV5orLxAdb_7A260frQm3re0S9DH0xwzsyEFJibkPBU">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844675"/>
            <a:ext cx="18256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https://encrypted-tbn2.gstatic.com/images?q=tbn:ANd9GcRyopiEwZKBufeAW-2aakaud4BVrv4wU36uZgJfRE9oeoflfcvHrNk5sh4">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4365625"/>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9965843"/>
      </p:ext>
    </p:extLst>
  </p:cSld>
  <p:clrMapOvr>
    <a:masterClrMapping/>
  </p:clrMapOvr>
  <p:transition spd="slow" advTm="28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7.6|10.8|19.9"/>
</p:tagLst>
</file>

<file path=ppt/tags/tag2.xml><?xml version="1.0" encoding="utf-8"?>
<p:tagLst xmlns:a="http://schemas.openxmlformats.org/drawingml/2006/main" xmlns:r="http://schemas.openxmlformats.org/officeDocument/2006/relationships" xmlns:p="http://schemas.openxmlformats.org/presentationml/2006/main">
  <p:tag name="TIMING" val="|19.6|24.2|5.2|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docProps/app.xml><?xml version="1.0" encoding="utf-8"?>
<Properties xmlns="http://schemas.openxmlformats.org/officeDocument/2006/extended-properties" xmlns:vt="http://schemas.openxmlformats.org/officeDocument/2006/docPropsVTypes">
  <Template/>
  <TotalTime>615</TotalTime>
  <Words>2340</Words>
  <Application>Microsoft Office PowerPoint</Application>
  <PresentationFormat>Presentación en pantalla (4:3)</PresentationFormat>
  <Paragraphs>427</Paragraphs>
  <Slides>53</Slides>
  <Notes>5</Notes>
  <HiddenSlides>0</HiddenSlides>
  <MMClips>53</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Adyacencia</vt:lpstr>
      <vt:lpstr>Evaluación económica para la selección</vt:lpstr>
      <vt:lpstr>Propósito de la ponencia</vt:lpstr>
      <vt:lpstr>Por que todo depende del ojo de quién lo mira y de lo que necesita</vt:lpstr>
      <vt:lpstr>Presentación de PowerPoint</vt:lpstr>
      <vt:lpstr>A la hora de evaluar medicamentos  es necesario…</vt:lpstr>
      <vt:lpstr>Cada vez se hacen más… </vt:lpstr>
      <vt:lpstr>Hay que tener cuidado para que la HERRAMIENTA no se vuelva en contra nuestra </vt:lpstr>
      <vt:lpstr>Tipos de evaluaciones económicas</vt:lpstr>
      <vt:lpstr>Presentación de PowerPoint</vt:lpstr>
      <vt:lpstr>Presentación de PowerPoint</vt:lpstr>
      <vt:lpstr>¿de QUÉ resultados de salud se parte  en una evaluación para la toma de decisiones?</vt:lpstr>
      <vt:lpstr> ¿Qué es un ANÁLISIS COSTE-EFECTIVIDAD (ACE)?</vt:lpstr>
      <vt:lpstr>…mejor desde un punto de vista económico y clínico tres preguntas clave</vt:lpstr>
      <vt:lpstr>OPTIMIZACIÓN</vt:lpstr>
      <vt:lpstr>10 Puntos clave PARA ENTENDER cualquier ESTUDIO FARMACOECONÓMICO</vt:lpstr>
      <vt:lpstr>perspectiva del estudio</vt:lpstr>
      <vt:lpstr>Tipos de coste según la perspectiva del estudio</vt:lpstr>
      <vt:lpstr>Presentación de PowerPoint</vt:lpstr>
      <vt:lpstr>5. Horizonte temporal</vt:lpstr>
      <vt:lpstr>En las evaluaciones económicas podemos medir diferentes efectos sobre la salud…</vt:lpstr>
      <vt:lpstr>¿Qué es un  año de vida ajustado a calidad, AVAC o un qaly?</vt:lpstr>
      <vt:lpstr>Efecto sobre la salud en análisis coste-utilidad</vt:lpstr>
      <vt:lpstr>¿Cómo se determina la calidad de  vida? Utilidades o preferencias</vt:lpstr>
      <vt:lpstr>Presentación de PowerPoint</vt:lpstr>
      <vt:lpstr>Las diferencias de efectividad de dos tratamientos depende de dos factores</vt:lpstr>
      <vt:lpstr>6. Tasa de descuento o de actualización.</vt:lpstr>
      <vt:lpstr>7. Planteamiento árbol decisiones. </vt:lpstr>
      <vt:lpstr>Presentación de PowerPoint</vt:lpstr>
      <vt:lpstr>Presentación de PowerPoint</vt:lpstr>
      <vt:lpstr>8. análisis de sensibilidad</vt:lpstr>
      <vt:lpstr>8. análisis de sensibilidad</vt:lpstr>
      <vt:lpstr>Tipos de análisis de sensibilidad</vt:lpstr>
      <vt:lpstr>Representación gráfica modelo probabilístico</vt:lpstr>
      <vt:lpstr>10. Interpretación de los resultados de evaluaciones económicas</vt:lpstr>
      <vt:lpstr>Paso 1: costes y efectos de las opciones </vt:lpstr>
      <vt:lpstr>Paso 2: Análisis de dominancia</vt:lpstr>
      <vt:lpstr>Presentación de PowerPoint</vt:lpstr>
      <vt:lpstr>Paso 3: Análisis incremental. </vt:lpstr>
      <vt:lpstr>Presentación de PowerPoint</vt:lpstr>
      <vt:lpstr>Análisis impacto presupuestario</vt:lpstr>
      <vt:lpstr>¿QUÉ SE NECESITA PARA REALIZAR EL IMPACTO PRESUPUESTARIO?</vt:lpstr>
      <vt:lpstr>Análisis impacto presupuestario</vt:lpstr>
      <vt:lpstr>OTRAS MANERAS DE VERLO…</vt:lpstr>
      <vt:lpstr>Dos aspectos básicos para ayudar a posicionar un nuevo medicamento: Impacto presupuestario y relación coste-efectividad incremental</vt:lpstr>
      <vt:lpstr>Dos aspectos básicos para ayudar a posicionar un nuevo medicamento: Impacto presupuestario y relación coste-efectividad incremental</vt:lpstr>
      <vt:lpstr>LO MÁS SENCILLO, ADEMAS DE VALORAR EVALUACIONES PUBLICADAS ES PODER REALIZAR Nuestra propia evaluación económica</vt:lpstr>
      <vt:lpstr>Nuestra propia evaluación económica</vt:lpstr>
      <vt:lpstr>Coste eficacia incremental</vt:lpstr>
      <vt:lpstr>Podemos estimar el número de pacientes/año en atención primaria, el coste estimado anual y las unidades de eficacia anuales </vt:lpstr>
      <vt:lpstr>Presentación de PowerPoint</vt:lpstr>
      <vt:lpstr>Presentación de PowerPoint</vt:lpstr>
      <vt:lpstr>Presentación de PowerPoint</vt:lpstr>
      <vt:lpstr>Gracias por vuestra atención</vt:lpstr>
    </vt:vector>
  </TitlesOfParts>
  <Company>Hospital Universitari Son Espases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Evaluación económica para la selección.</dc:title>
  <dc:creator>Iciar Martinez Lopez</dc:creator>
  <cp:lastModifiedBy>Casa</cp:lastModifiedBy>
  <cp:revision>207</cp:revision>
  <cp:lastPrinted>2015-09-22T07:57:02Z</cp:lastPrinted>
  <dcterms:created xsi:type="dcterms:W3CDTF">2015-09-17T10:29:26Z</dcterms:created>
  <dcterms:modified xsi:type="dcterms:W3CDTF">2015-09-29T23:34:02Z</dcterms:modified>
</cp:coreProperties>
</file>