
<file path=[Content_Types].xml><?xml version="1.0" encoding="utf-8"?>
<Types xmlns="http://schemas.openxmlformats.org/package/2006/content-types">
  <Default Extension="png" ContentType="image/png"/>
  <Default Extension="m4a" ContentType="audio/unknown"/>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3.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4.xml" ContentType="application/vnd.openxmlformats-officedocument.presentationml.tags+xml"/>
  <Override PartName="/ppt/notesSlides/notesSlide26.xml" ContentType="application/vnd.openxmlformats-officedocument.presentationml.notesSlide+xml"/>
  <Override PartName="/ppt/tags/tag15.xml" ContentType="application/vnd.openxmlformats-officedocument.presentationml.tags+xml"/>
  <Override PartName="/ppt/notesSlides/notesSlide27.xml" ContentType="application/vnd.openxmlformats-officedocument.presentationml.notesSlide+xml"/>
  <Override PartName="/ppt/tags/tag16.xml" ContentType="application/vnd.openxmlformats-officedocument.presentationml.tags+xml"/>
  <Override PartName="/ppt/notesSlides/notesSlide28.xml" ContentType="application/vnd.openxmlformats-officedocument.presentationml.notesSlide+xml"/>
  <Override PartName="/ppt/tags/tag17.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31.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23.xml" ContentType="application/vnd.openxmlformats-officedocument.presentationml.tags+xml"/>
  <Override PartName="/ppt/notesSlides/notesSlide37.xml" ContentType="application/vnd.openxmlformats-officedocument.presentationml.notesSlide+xml"/>
  <Override PartName="/ppt/tags/tag24.xml" ContentType="application/vnd.openxmlformats-officedocument.presentationml.tags+xml"/>
  <Override PartName="/ppt/notesSlides/notesSlide38.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39.xml" ContentType="application/vnd.openxmlformats-officedocument.presentationml.notesSlide+xml"/>
  <Override PartName="/ppt/tags/tag28.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29.xml" ContentType="application/vnd.openxmlformats-officedocument.presentationml.tags+xml"/>
  <Override PartName="/ppt/notesSlides/notesSlide45.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46.xml" ContentType="application/vnd.openxmlformats-officedocument.presentationml.notesSlide+xml"/>
  <Override PartName="/ppt/tags/tag34.xml" ContentType="application/vnd.openxmlformats-officedocument.presentationml.tags+xml"/>
  <Override PartName="/ppt/notesSlides/notesSlide47.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48.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40.xml" ContentType="application/vnd.openxmlformats-officedocument.presentationml.tags+xml"/>
  <Override PartName="/ppt/notesSlides/notesSlide57.xml" ContentType="application/vnd.openxmlformats-officedocument.presentationml.notesSlide+xml"/>
  <Override PartName="/ppt/tags/tag41.xml" ContentType="application/vnd.openxmlformats-officedocument.presentationml.tags+xml"/>
  <Override PartName="/ppt/notesSlides/notesSlide58.xml" ContentType="application/vnd.openxmlformats-officedocument.presentationml.notesSlide+xml"/>
  <Override PartName="/ppt/tags/tag42.xml" ContentType="application/vnd.openxmlformats-officedocument.presentationml.tags+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7"/>
  </p:notesMasterIdLst>
  <p:sldIdLst>
    <p:sldId id="256" r:id="rId2"/>
    <p:sldId id="314" r:id="rId3"/>
    <p:sldId id="426" r:id="rId4"/>
    <p:sldId id="427" r:id="rId5"/>
    <p:sldId id="428" r:id="rId6"/>
    <p:sldId id="430" r:id="rId7"/>
    <p:sldId id="431" r:id="rId8"/>
    <p:sldId id="432" r:id="rId9"/>
    <p:sldId id="433" r:id="rId10"/>
    <p:sldId id="434" r:id="rId11"/>
    <p:sldId id="435" r:id="rId12"/>
    <p:sldId id="436" r:id="rId13"/>
    <p:sldId id="437" r:id="rId14"/>
    <p:sldId id="438" r:id="rId15"/>
    <p:sldId id="439" r:id="rId16"/>
    <p:sldId id="440" r:id="rId17"/>
    <p:sldId id="442" r:id="rId18"/>
    <p:sldId id="443" r:id="rId19"/>
    <p:sldId id="445" r:id="rId20"/>
    <p:sldId id="446" r:id="rId21"/>
    <p:sldId id="447" r:id="rId22"/>
    <p:sldId id="448" r:id="rId23"/>
    <p:sldId id="449" r:id="rId24"/>
    <p:sldId id="450" r:id="rId25"/>
    <p:sldId id="451" r:id="rId26"/>
    <p:sldId id="452" r:id="rId27"/>
    <p:sldId id="453" r:id="rId28"/>
    <p:sldId id="454" r:id="rId29"/>
    <p:sldId id="455" r:id="rId30"/>
    <p:sldId id="456" r:id="rId31"/>
    <p:sldId id="457" r:id="rId32"/>
    <p:sldId id="467" r:id="rId33"/>
    <p:sldId id="459" r:id="rId34"/>
    <p:sldId id="461" r:id="rId35"/>
    <p:sldId id="462" r:id="rId36"/>
    <p:sldId id="463" r:id="rId37"/>
    <p:sldId id="464" r:id="rId38"/>
    <p:sldId id="465" r:id="rId39"/>
    <p:sldId id="466" r:id="rId40"/>
    <p:sldId id="315" r:id="rId41"/>
    <p:sldId id="297" r:id="rId42"/>
    <p:sldId id="299" r:id="rId43"/>
    <p:sldId id="300" r:id="rId44"/>
    <p:sldId id="301" r:id="rId45"/>
    <p:sldId id="302" r:id="rId46"/>
    <p:sldId id="303" r:id="rId47"/>
    <p:sldId id="304" r:id="rId48"/>
    <p:sldId id="262" r:id="rId49"/>
    <p:sldId id="263" r:id="rId50"/>
    <p:sldId id="264" r:id="rId51"/>
    <p:sldId id="289" r:id="rId52"/>
    <p:sldId id="288" r:id="rId53"/>
    <p:sldId id="291" r:id="rId54"/>
    <p:sldId id="312" r:id="rId55"/>
    <p:sldId id="272" r:id="rId56"/>
    <p:sldId id="276" r:id="rId57"/>
    <p:sldId id="277" r:id="rId58"/>
    <p:sldId id="278" r:id="rId59"/>
    <p:sldId id="279" r:id="rId60"/>
    <p:sldId id="280" r:id="rId61"/>
    <p:sldId id="281" r:id="rId62"/>
    <p:sldId id="259" r:id="rId63"/>
    <p:sldId id="316" r:id="rId64"/>
    <p:sldId id="317" r:id="rId65"/>
    <p:sldId id="318" r:id="rId66"/>
    <p:sldId id="319" r:id="rId67"/>
    <p:sldId id="320" r:id="rId68"/>
    <p:sldId id="321" r:id="rId69"/>
    <p:sldId id="322" r:id="rId70"/>
    <p:sldId id="323" r:id="rId71"/>
    <p:sldId id="324" r:id="rId72"/>
    <p:sldId id="325" r:id="rId73"/>
    <p:sldId id="328" r:id="rId74"/>
    <p:sldId id="329" r:id="rId75"/>
    <p:sldId id="330" r:id="rId76"/>
    <p:sldId id="338" r:id="rId77"/>
    <p:sldId id="339" r:id="rId78"/>
    <p:sldId id="340" r:id="rId79"/>
    <p:sldId id="341" r:id="rId80"/>
    <p:sldId id="342" r:id="rId81"/>
    <p:sldId id="343" r:id="rId82"/>
    <p:sldId id="344" r:id="rId83"/>
    <p:sldId id="345" r:id="rId84"/>
    <p:sldId id="346" r:id="rId85"/>
    <p:sldId id="347" r:id="rId86"/>
    <p:sldId id="348" r:id="rId87"/>
    <p:sldId id="349" r:id="rId88"/>
    <p:sldId id="350" r:id="rId89"/>
    <p:sldId id="351" r:id="rId90"/>
    <p:sldId id="352" r:id="rId91"/>
    <p:sldId id="353" r:id="rId92"/>
    <p:sldId id="355" r:id="rId93"/>
    <p:sldId id="356" r:id="rId94"/>
    <p:sldId id="365" r:id="rId95"/>
    <p:sldId id="366" r:id="rId96"/>
  </p:sldIdLst>
  <p:sldSz cx="9144000" cy="6858000" type="screen4x3"/>
  <p:notesSz cx="6858000" cy="9144000"/>
  <p:defaultTextStyle>
    <a:defPPr>
      <a:defRPr lang="es-ES"/>
    </a:defPPr>
    <a:lvl1pPr algn="l" rtl="0" eaLnBrk="0" fontAlgn="base" hangingPunct="0">
      <a:spcBef>
        <a:spcPct val="0"/>
      </a:spcBef>
      <a:spcAft>
        <a:spcPct val="0"/>
      </a:spcAft>
      <a:defRPr sz="2800" kern="1200">
        <a:solidFill>
          <a:schemeClr val="tx1"/>
        </a:solidFill>
        <a:latin typeface="Arial" charset="0"/>
        <a:ea typeface="+mn-ea"/>
        <a:cs typeface="+mn-cs"/>
      </a:defRPr>
    </a:lvl1pPr>
    <a:lvl2pPr marL="457200" algn="l" rtl="0" eaLnBrk="0" fontAlgn="base" hangingPunct="0">
      <a:spcBef>
        <a:spcPct val="0"/>
      </a:spcBef>
      <a:spcAft>
        <a:spcPct val="0"/>
      </a:spcAft>
      <a:defRPr sz="2800" kern="1200">
        <a:solidFill>
          <a:schemeClr val="tx1"/>
        </a:solidFill>
        <a:latin typeface="Arial" charset="0"/>
        <a:ea typeface="+mn-ea"/>
        <a:cs typeface="+mn-cs"/>
      </a:defRPr>
    </a:lvl2pPr>
    <a:lvl3pPr marL="914400" algn="l" rtl="0" eaLnBrk="0" fontAlgn="base" hangingPunct="0">
      <a:spcBef>
        <a:spcPct val="0"/>
      </a:spcBef>
      <a:spcAft>
        <a:spcPct val="0"/>
      </a:spcAft>
      <a:defRPr sz="2800" kern="1200">
        <a:solidFill>
          <a:schemeClr val="tx1"/>
        </a:solidFill>
        <a:latin typeface="Arial" charset="0"/>
        <a:ea typeface="+mn-ea"/>
        <a:cs typeface="+mn-cs"/>
      </a:defRPr>
    </a:lvl3pPr>
    <a:lvl4pPr marL="1371600" algn="l" rtl="0" eaLnBrk="0" fontAlgn="base" hangingPunct="0">
      <a:spcBef>
        <a:spcPct val="0"/>
      </a:spcBef>
      <a:spcAft>
        <a:spcPct val="0"/>
      </a:spcAft>
      <a:defRPr sz="2800" kern="1200">
        <a:solidFill>
          <a:schemeClr val="tx1"/>
        </a:solidFill>
        <a:latin typeface="Arial" charset="0"/>
        <a:ea typeface="+mn-ea"/>
        <a:cs typeface="+mn-cs"/>
      </a:defRPr>
    </a:lvl4pPr>
    <a:lvl5pPr marL="1828800" algn="l" rtl="0" eaLnBrk="0" fontAlgn="base" hangingPunct="0">
      <a:spcBef>
        <a:spcPct val="0"/>
      </a:spcBef>
      <a:spcAft>
        <a:spcPct val="0"/>
      </a:spcAft>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9068" autoAdjust="0"/>
    <p:restoredTop sz="93645" autoAdjust="0"/>
  </p:normalViewPr>
  <p:slideViewPr>
    <p:cSldViewPr>
      <p:cViewPr>
        <p:scale>
          <a:sx n="55" d="100"/>
          <a:sy n="55" d="100"/>
        </p:scale>
        <p:origin x="-546" y="-3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6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s-ES" altLang="es-ES_tradnl"/>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s-ES" altLang="es-ES_tradnl"/>
          </a:p>
        </p:txBody>
      </p:sp>
      <p:sp>
        <p:nvSpPr>
          <p:cNvPr id="71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s-ES" altLang="es-ES_tradnl" noProof="0" smtClean="0"/>
              <a:t>Haga clic para modificar el estilo de texto del patrón</a:t>
            </a:r>
          </a:p>
          <a:p>
            <a:pPr lvl="1"/>
            <a:r>
              <a:rPr lang="es-ES" altLang="es-ES_tradnl" noProof="0" smtClean="0"/>
              <a:t>Segundo nivel</a:t>
            </a:r>
          </a:p>
          <a:p>
            <a:pPr lvl="2"/>
            <a:r>
              <a:rPr lang="es-ES" altLang="es-ES_tradnl" noProof="0" smtClean="0"/>
              <a:t>Tercer nivel</a:t>
            </a:r>
          </a:p>
          <a:p>
            <a:pPr lvl="3"/>
            <a:r>
              <a:rPr lang="es-ES" altLang="es-ES_tradnl" noProof="0" smtClean="0"/>
              <a:t>Cuarto nivel</a:t>
            </a:r>
          </a:p>
          <a:p>
            <a:pPr lvl="4"/>
            <a:r>
              <a:rPr lang="es-ES" altLang="es-ES_tradnl" noProof="0" smtClean="0"/>
              <a:t>Quinto nivel</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s-ES" altLang="es-ES_tradnl"/>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01E618C-B24A-544E-98A0-90C59F839B41}" type="slidenum">
              <a:rPr lang="es-ES" altLang="es-ES_tradnl"/>
              <a:pPr>
                <a:defRPr/>
              </a:pPr>
              <a:t>‹Nº›</a:t>
            </a:fld>
            <a:endParaRPr lang="es-ES" altLang="es-ES_tradnl"/>
          </a:p>
        </p:txBody>
      </p:sp>
    </p:spTree>
    <p:extLst>
      <p:ext uri="{BB962C8B-B14F-4D97-AF65-F5344CB8AC3E}">
        <p14:creationId xmlns:p14="http://schemas.microsoft.com/office/powerpoint/2010/main" val="15794956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defRPr/>
            </a:pPr>
            <a:r>
              <a:rPr lang="es-ES" altLang="es-ES_tradnl" dirty="0" smtClean="0"/>
              <a:t>Pere </a:t>
            </a:r>
            <a:r>
              <a:rPr lang="es-ES" altLang="es-ES_tradnl" dirty="0" err="1" smtClean="0"/>
              <a:t>Ventayol</a:t>
            </a:r>
            <a:r>
              <a:rPr lang="es-ES" altLang="es-ES_tradnl" dirty="0" smtClean="0"/>
              <a:t>. </a:t>
            </a:r>
            <a:r>
              <a:rPr lang="es-ES" altLang="es-ES_tradnl" dirty="0" err="1" smtClean="0"/>
              <a:t>Dr</a:t>
            </a:r>
            <a:r>
              <a:rPr lang="es-ES" altLang="es-ES_tradnl" dirty="0" smtClean="0"/>
              <a:t> en Farmacia por la Facultad de Farmacia de la Universidad de Barcelona, Especialista en Farmacia Hospitalaria, Jefe de Sección del Servicio de Farmacia del Hospital Universitario Son Espases, miembro del Grupo Coordinador de </a:t>
            </a:r>
            <a:r>
              <a:rPr lang="es-ES" altLang="es-ES_tradnl" dirty="0" err="1" smtClean="0"/>
              <a:t>Posicionamento</a:t>
            </a:r>
            <a:r>
              <a:rPr lang="es-ES" altLang="es-ES_tradnl" dirty="0" smtClean="0"/>
              <a:t> Terapéutico de la Agencia Española de Medicamentos y Productos Sanitarios, Vocal de la Comisión de Farmacia y Terapéutica de la Comunidad Autónoma de las islas Baleares. Experiencia profesional y actividad Investigadora y docente centrada en la Evaluación y Selección de medicamentos.</a:t>
            </a:r>
          </a:p>
          <a:p>
            <a:pPr>
              <a:defRPr/>
            </a:pPr>
            <a:endParaRPr lang="es-ES_tradnl" dirty="0"/>
          </a:p>
        </p:txBody>
      </p:sp>
      <p:sp>
        <p:nvSpPr>
          <p:cNvPr id="4" name="Marcador de número de diapositiva 3"/>
          <p:cNvSpPr>
            <a:spLocks noGrp="1"/>
          </p:cNvSpPr>
          <p:nvPr>
            <p:ph type="sldNum" sz="quarter" idx="5"/>
          </p:nvPr>
        </p:nvSpPr>
        <p:spPr/>
        <p:txBody>
          <a:bodyPr/>
          <a:lstStyle/>
          <a:p>
            <a:pPr>
              <a:defRPr/>
            </a:pPr>
            <a:fld id="{B0A63C41-6FEC-F448-9F7A-558A3E02ED86}" type="slidenum">
              <a:rPr lang="es-ES" altLang="es-ES_tradnl" smtClean="0"/>
              <a:pPr>
                <a:defRPr/>
              </a:pPr>
              <a:t>1</a:t>
            </a:fld>
            <a:endParaRPr lang="es-ES" altLang="es-ES_tradnl"/>
          </a:p>
        </p:txBody>
      </p:sp>
    </p:spTree>
    <p:extLst>
      <p:ext uri="{BB962C8B-B14F-4D97-AF65-F5344CB8AC3E}">
        <p14:creationId xmlns:p14="http://schemas.microsoft.com/office/powerpoint/2010/main" val="1538432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xfrm>
            <a:off x="931863" y="4403725"/>
            <a:ext cx="5121275" cy="41719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lgn="just">
              <a:buFontTx/>
              <a:buAutoNum type="arabicPeriod"/>
            </a:pPr>
            <a:r>
              <a:rPr lang="es-ES_tradnl" altLang="es-ES_tradnl" sz="1000">
                <a:ea typeface="Arial" charset="0"/>
                <a:cs typeface="Arial" charset="0"/>
              </a:rPr>
              <a:t>Si un estudio no se realiza correctamente el resultado observado puede carecer de </a:t>
            </a:r>
          </a:p>
          <a:p>
            <a:pPr marL="228600" indent="-228600" algn="just"/>
            <a:r>
              <a:rPr lang="es-ES_tradnl" altLang="es-ES_tradnl" sz="1000">
                <a:ea typeface="Arial" charset="0"/>
                <a:cs typeface="Arial" charset="0"/>
              </a:rPr>
              <a:t>validez </a:t>
            </a:r>
          </a:p>
          <a:p>
            <a:pPr marL="228600" indent="-228600" algn="just"/>
            <a:r>
              <a:rPr lang="es-ES_tradnl" altLang="es-ES_tradnl" sz="1000">
                <a:ea typeface="Arial" charset="0"/>
                <a:cs typeface="Arial" charset="0"/>
              </a:rPr>
              <a:t>La asignación aleatoria ES EL PROCESO QUE GARANTIZA UNA DISTRIBUCIÓN </a:t>
            </a:r>
          </a:p>
          <a:p>
            <a:pPr marL="228600" indent="-228600" algn="just"/>
            <a:r>
              <a:rPr lang="es-ES_tradnl" altLang="es-ES_tradnl" sz="1000">
                <a:ea typeface="Arial" charset="0"/>
                <a:cs typeface="Arial" charset="0"/>
              </a:rPr>
              <a:t>HOMOGÉNEA DE LOS PACIENTES EN cada brazo. El método más simple consiste en tirar </a:t>
            </a:r>
          </a:p>
          <a:p>
            <a:pPr marL="228600" indent="-228600" algn="just"/>
            <a:r>
              <a:rPr lang="es-ES_tradnl" altLang="es-ES_tradnl" sz="1000">
                <a:ea typeface="Arial" charset="0"/>
                <a:cs typeface="Arial" charset="0"/>
              </a:rPr>
              <a:t>Una moneda al aire. Tb lo es a través de una aleatorización generada por ordenador. </a:t>
            </a:r>
          </a:p>
          <a:p>
            <a:pPr marL="228600" indent="-228600" algn="just"/>
            <a:r>
              <a:rPr lang="es-ES_tradnl" altLang="es-ES_tradnl" sz="1000">
                <a:ea typeface="Arial" charset="0"/>
                <a:cs typeface="Arial" charset="0"/>
              </a:rPr>
              <a:t>No es aleatorizado por fecha de nacimiento, par/impar de Hª Clínica; fecha de nacimiento. Lo apropiado </a:t>
            </a:r>
          </a:p>
          <a:p>
            <a:pPr marL="228600" indent="-228600" algn="just"/>
            <a:r>
              <a:rPr lang="es-ES_tradnl" altLang="es-ES_tradnl" sz="1000">
                <a:ea typeface="Arial" charset="0"/>
                <a:cs typeface="Arial" charset="0"/>
              </a:rPr>
              <a:t>es que el investigador en ningún momento pueda </a:t>
            </a:r>
            <a:r>
              <a:rPr lang="es-ES_tradnl" altLang="es-ES_tradnl" sz="1000" b="1">
                <a:ea typeface="Arial" charset="0"/>
                <a:cs typeface="Arial" charset="0"/>
              </a:rPr>
              <a:t>predecir</a:t>
            </a:r>
            <a:r>
              <a:rPr lang="es-ES_tradnl" altLang="es-ES_tradnl" sz="1000">
                <a:ea typeface="Arial" charset="0"/>
                <a:cs typeface="Arial" charset="0"/>
              </a:rPr>
              <a:t> que tratamiento le toca al siguiente paciente.</a:t>
            </a:r>
          </a:p>
          <a:p>
            <a:pPr marL="228600" indent="-228600" algn="just"/>
            <a:r>
              <a:rPr lang="es-ES_tradnl" altLang="es-ES_tradnl" sz="1000">
                <a:ea typeface="Arial" charset="0"/>
                <a:cs typeface="Arial" charset="0"/>
              </a:rPr>
              <a:t>Existen distintos tipos de aleatorización  simple (por azar únicamente), bloques o estratos (subgrupos)</a:t>
            </a:r>
          </a:p>
          <a:p>
            <a:pPr marL="228600" indent="-228600" algn="just"/>
            <a:r>
              <a:rPr lang="es-ES_tradnl" altLang="es-ES_tradnl" sz="1000">
                <a:ea typeface="Arial" charset="0"/>
                <a:cs typeface="Arial" charset="0"/>
              </a:rPr>
              <a:t> (dado), lista cerrada. Debe DESCRIBIRSE EL MÉTODO DE ALEATORIZACIÓN</a:t>
            </a:r>
          </a:p>
          <a:p>
            <a:pPr marL="228600" indent="-228600" algn="just"/>
            <a:r>
              <a:rPr lang="es-ES_tradnl" altLang="es-ES_tradnl" sz="1000">
                <a:ea typeface="Arial" charset="0"/>
                <a:cs typeface="Arial" charset="0"/>
              </a:rPr>
              <a:t>2. El cegado es el proceso por el cual el investigador y/o paciente desconocen que tratamiento </a:t>
            </a:r>
          </a:p>
          <a:p>
            <a:pPr marL="228600" indent="-228600" algn="just"/>
            <a:r>
              <a:rPr lang="es-ES_tradnl" altLang="es-ES_tradnl" sz="1000">
                <a:ea typeface="Arial" charset="0"/>
                <a:cs typeface="Arial" charset="0"/>
              </a:rPr>
              <a:t>que estan recibiendo (simple ciego, doble ciego, triple ciego, etc…).</a:t>
            </a:r>
          </a:p>
          <a:p>
            <a:pPr marL="228600" indent="-228600" algn="just"/>
            <a:r>
              <a:rPr lang="es-ES_tradnl" altLang="es-ES_tradnl" sz="1000">
                <a:ea typeface="Arial" charset="0"/>
                <a:cs typeface="Arial" charset="0"/>
              </a:rPr>
              <a:t>3. El enmascaramiento es una técnica utilizada para conseguir un cegado adecuado, los límites </a:t>
            </a:r>
          </a:p>
          <a:p>
            <a:pPr marL="228600" indent="-228600" algn="just"/>
            <a:r>
              <a:rPr lang="es-ES_tradnl" altLang="es-ES_tradnl" sz="1000">
                <a:ea typeface="Arial" charset="0"/>
                <a:cs typeface="Arial" charset="0"/>
              </a:rPr>
              <a:t>a un cegado adecuado los invalida el hecho de que determinados efectos secundarios, organolepticos,</a:t>
            </a:r>
          </a:p>
          <a:p>
            <a:pPr marL="228600" indent="-228600" algn="just"/>
            <a:r>
              <a:rPr lang="es-ES_tradnl" altLang="es-ES_tradnl" sz="1000">
                <a:ea typeface="Arial" charset="0"/>
                <a:cs typeface="Arial" charset="0"/>
              </a:rPr>
              <a:t>físicos (volumen, color, tamaño) delaten el tratamiento, </a:t>
            </a:r>
          </a:p>
          <a:p>
            <a:pPr marL="228600" indent="-228600" algn="just"/>
            <a:r>
              <a:rPr lang="es-ES_tradnl" altLang="es-ES_tradnl" sz="1000">
                <a:ea typeface="Arial" charset="0"/>
                <a:cs typeface="Arial" charset="0"/>
              </a:rPr>
              <a:t>4. Todos los pacientes incluidos en el estudio deben ser evaluados  aunque no </a:t>
            </a:r>
          </a:p>
          <a:p>
            <a:pPr marL="228600" indent="-228600" algn="just"/>
            <a:r>
              <a:rPr lang="es-ES_tradnl" altLang="es-ES_tradnl" sz="1000">
                <a:ea typeface="Arial" charset="0"/>
                <a:cs typeface="Arial" charset="0"/>
              </a:rPr>
              <a:t>finalicen el periodo de observación previsto. Deben definirse las pérdidas y retiradas en cada brazo </a:t>
            </a:r>
          </a:p>
          <a:p>
            <a:pPr marL="228600" indent="-228600" algn="just"/>
            <a:r>
              <a:rPr lang="es-ES_tradnl" altLang="es-ES_tradnl" sz="1000">
                <a:ea typeface="Arial" charset="0"/>
                <a:cs typeface="Arial" charset="0"/>
              </a:rPr>
              <a:t>El análisis por ITT  (as-randomized) es conservador y es el mínimo exigido en ensayos de superioridad </a:t>
            </a:r>
          </a:p>
          <a:p>
            <a:pPr marL="228600" indent="-228600" algn="just"/>
            <a:r>
              <a:rPr lang="es-ES_tradnl" altLang="es-ES_tradnl" sz="1000">
                <a:ea typeface="Arial" charset="0"/>
                <a:cs typeface="Arial" charset="0"/>
              </a:rPr>
              <a:t>Por otra parte el análisis per protocol es importante en estudios de equivalencia.</a:t>
            </a:r>
          </a:p>
          <a:p>
            <a:pPr marL="228600" indent="-228600" algn="just"/>
            <a:r>
              <a:rPr lang="es-ES_tradnl" altLang="es-ES_tradnl" sz="1000">
                <a:ea typeface="Arial" charset="0"/>
                <a:cs typeface="Arial" charset="0"/>
              </a:rPr>
              <a:t>el porcentaje de perdidas definirá la validez del estudio, algunos autores aceptan que con un 20% </a:t>
            </a:r>
          </a:p>
          <a:p>
            <a:pPr marL="228600" indent="-228600" algn="just"/>
            <a:r>
              <a:rPr lang="es-ES_tradnl" altLang="es-ES_tradnl" sz="1000">
                <a:ea typeface="Arial" charset="0"/>
                <a:cs typeface="Arial" charset="0"/>
              </a:rPr>
              <a:t>de pérdidas es dificil asegurar la validez del estudio, de otro modo un % de perdidas inferior al 20% </a:t>
            </a:r>
          </a:p>
          <a:p>
            <a:pPr marL="228600" indent="-228600" algn="just"/>
            <a:r>
              <a:rPr lang="es-ES_tradnl" altLang="es-ES_tradnl" sz="1000">
                <a:ea typeface="Arial" charset="0"/>
                <a:cs typeface="Arial" charset="0"/>
              </a:rPr>
              <a:t>tampoco garantiza la validez, si el % de perdidas es similar, puede no ser válido, todo depende del motivo </a:t>
            </a:r>
          </a:p>
          <a:p>
            <a:pPr marL="228600" indent="-228600" algn="just"/>
            <a:endParaRPr lang="es-ES" altLang="es-ES_tradnl"/>
          </a:p>
        </p:txBody>
      </p:sp>
    </p:spTree>
    <p:extLst>
      <p:ext uri="{BB962C8B-B14F-4D97-AF65-F5344CB8AC3E}">
        <p14:creationId xmlns:p14="http://schemas.microsoft.com/office/powerpoint/2010/main" val="1411045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s-ES" altLang="es-ES_tradnl"/>
          </a:p>
        </p:txBody>
      </p:sp>
    </p:spTree>
    <p:extLst>
      <p:ext uri="{BB962C8B-B14F-4D97-AF65-F5344CB8AC3E}">
        <p14:creationId xmlns:p14="http://schemas.microsoft.com/office/powerpoint/2010/main" val="784359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xfrm>
            <a:off x="931863" y="4403725"/>
            <a:ext cx="5121275" cy="41719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s-ES_tradnl" altLang="es-ES_tradnl" sz="1000">
                <a:ea typeface="Arial" charset="0"/>
                <a:cs typeface="Arial" charset="0"/>
              </a:rPr>
              <a:t>Si un estudio no se realiza correctamente el resultado observado puede carecer de validez.</a:t>
            </a:r>
          </a:p>
          <a:p>
            <a:pPr>
              <a:defRPr/>
            </a:pPr>
            <a:endParaRPr lang="es-ES" altLang="es-ES_tradnl"/>
          </a:p>
        </p:txBody>
      </p:sp>
    </p:spTree>
    <p:extLst>
      <p:ext uri="{BB962C8B-B14F-4D97-AF65-F5344CB8AC3E}">
        <p14:creationId xmlns:p14="http://schemas.microsoft.com/office/powerpoint/2010/main" val="1473407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xfrm>
            <a:off x="931863" y="4403725"/>
            <a:ext cx="5121275" cy="41719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lnSpc>
                <a:spcPct val="90000"/>
              </a:lnSpc>
              <a:defRPr/>
            </a:pPr>
            <a:r>
              <a:rPr lang="es-ES" altLang="es-ES_tradnl" sz="1000" b="1">
                <a:solidFill>
                  <a:schemeClr val="accent1"/>
                </a:solidFill>
              </a:rPr>
              <a:t>Factor o proceso  que tiende a desviar los resultados o</a:t>
            </a:r>
          </a:p>
          <a:p>
            <a:pPr lvl="1">
              <a:lnSpc>
                <a:spcPct val="90000"/>
              </a:lnSpc>
              <a:defRPr/>
            </a:pPr>
            <a:r>
              <a:rPr lang="es-ES" altLang="es-ES_tradnl" sz="1000" b="1">
                <a:solidFill>
                  <a:schemeClr val="accent1"/>
                </a:solidFill>
              </a:rPr>
              <a:t>conclusiones de un ensayo alejándolo sistematicamente</a:t>
            </a:r>
          </a:p>
          <a:p>
            <a:pPr lvl="1">
              <a:lnSpc>
                <a:spcPct val="90000"/>
              </a:lnSpc>
              <a:defRPr/>
            </a:pPr>
            <a:r>
              <a:rPr lang="es-ES" altLang="es-ES_tradnl" sz="1000" b="1">
                <a:solidFill>
                  <a:schemeClr val="accent1"/>
                </a:solidFill>
              </a:rPr>
              <a:t>de la verdad</a:t>
            </a:r>
          </a:p>
          <a:p>
            <a:pPr lvl="1">
              <a:lnSpc>
                <a:spcPct val="90000"/>
              </a:lnSpc>
              <a:defRPr/>
            </a:pPr>
            <a:r>
              <a:rPr lang="es-ES" altLang="es-ES_tradnl" sz="1000" b="1">
                <a:solidFill>
                  <a:schemeClr val="accent1"/>
                </a:solidFill>
              </a:rPr>
              <a:t>Tamaño: Los ensayos pequeños pueden sobrestimar el efecto alrededor de</a:t>
            </a:r>
          </a:p>
          <a:p>
            <a:pPr lvl="1">
              <a:lnSpc>
                <a:spcPct val="90000"/>
              </a:lnSpc>
              <a:defRPr/>
            </a:pPr>
            <a:r>
              <a:rPr lang="es-ES" altLang="es-ES_tradnl" sz="1000" b="1">
                <a:solidFill>
                  <a:schemeClr val="accent1"/>
                </a:solidFill>
              </a:rPr>
              <a:t>l 30%</a:t>
            </a:r>
          </a:p>
          <a:p>
            <a:pPr lvl="1">
              <a:lnSpc>
                <a:spcPct val="90000"/>
              </a:lnSpc>
              <a:defRPr/>
            </a:pPr>
            <a:r>
              <a:rPr lang="es-ES" altLang="es-ES_tradnl" sz="1000" b="1">
                <a:solidFill>
                  <a:schemeClr val="accent1"/>
                </a:solidFill>
              </a:rPr>
              <a:t>Duplicación: sobrestimación alrededor del 20%</a:t>
            </a:r>
          </a:p>
          <a:p>
            <a:pPr lvl="1">
              <a:lnSpc>
                <a:spcPct val="90000"/>
              </a:lnSpc>
              <a:defRPr/>
            </a:pPr>
            <a:r>
              <a:rPr lang="es-ES" altLang="es-ES_tradnl" sz="1000" b="1">
                <a:solidFill>
                  <a:schemeClr val="accent1"/>
                </a:solidFill>
              </a:rPr>
              <a:t>Calidad de la información: sobrestimación alrededor del 25%</a:t>
            </a:r>
          </a:p>
          <a:p>
            <a:pPr lvl="1">
              <a:lnSpc>
                <a:spcPct val="90000"/>
              </a:lnSpc>
              <a:defRPr/>
            </a:pPr>
            <a:r>
              <a:rPr lang="es-ES" altLang="es-ES_tradnl" sz="1000" b="1">
                <a:solidFill>
                  <a:schemeClr val="accent1"/>
                </a:solidFill>
              </a:rPr>
              <a:t>Enmascaramiento (Ciego): Resultados completamente diferentes entre</a:t>
            </a:r>
          </a:p>
          <a:p>
            <a:pPr lvl="1">
              <a:lnSpc>
                <a:spcPct val="90000"/>
              </a:lnSpc>
              <a:defRPr/>
            </a:pPr>
            <a:r>
              <a:rPr lang="es-ES" altLang="es-ES_tradnl" sz="1000" b="1">
                <a:solidFill>
                  <a:schemeClr val="accent1"/>
                </a:solidFill>
              </a:rPr>
              <a:t> los estudios ciegos  y no ciegos. </a:t>
            </a:r>
          </a:p>
          <a:p>
            <a:pPr lvl="1">
              <a:lnSpc>
                <a:spcPct val="90000"/>
              </a:lnSpc>
              <a:defRPr/>
            </a:pPr>
            <a:r>
              <a:rPr lang="es-ES" altLang="es-ES_tradnl" sz="1000" b="1">
                <a:solidFill>
                  <a:schemeClr val="accent1"/>
                </a:solidFill>
              </a:rPr>
              <a:t>Aleatorización: Resultados desde sobrestimación del efecto en 41%</a:t>
            </a:r>
          </a:p>
          <a:p>
            <a:pPr lvl="1">
              <a:lnSpc>
                <a:spcPct val="90000"/>
              </a:lnSpc>
              <a:defRPr/>
            </a:pPr>
            <a:r>
              <a:rPr lang="es-ES" altLang="es-ES_tradnl" sz="1000" b="1">
                <a:solidFill>
                  <a:schemeClr val="accent1"/>
                </a:solidFill>
              </a:rPr>
              <a:t> cuando el método es inadecuado y el 30%</a:t>
            </a:r>
          </a:p>
          <a:p>
            <a:pPr lvl="1">
              <a:lnSpc>
                <a:spcPct val="90000"/>
              </a:lnSpc>
              <a:defRPr/>
            </a:pPr>
            <a:r>
              <a:rPr lang="es-ES" altLang="es-ES_tradnl" sz="1000" b="1">
                <a:solidFill>
                  <a:schemeClr val="accent1"/>
                </a:solidFill>
              </a:rPr>
              <a:t> cuando el método no está claro </a:t>
            </a:r>
            <a:r>
              <a:rPr lang="es-ES_tradnl" altLang="es-ES_tradnl" sz="1000" b="1">
                <a:solidFill>
                  <a:schemeClr val="accent1"/>
                </a:solidFill>
              </a:rPr>
              <a:t>hasta </a:t>
            </a:r>
            <a:r>
              <a:rPr lang="es-ES" altLang="es-ES_tradnl" sz="1000" b="1">
                <a:solidFill>
                  <a:schemeClr val="accent1"/>
                </a:solidFill>
              </a:rPr>
              <a:t>completamente diferente</a:t>
            </a:r>
          </a:p>
          <a:p>
            <a:pPr lvl="1">
              <a:lnSpc>
                <a:spcPct val="90000"/>
              </a:lnSpc>
              <a:defRPr/>
            </a:pPr>
            <a:r>
              <a:rPr lang="es-ES" altLang="es-ES_tradnl" sz="1000" b="1">
                <a:solidFill>
                  <a:schemeClr val="accent1"/>
                </a:solidFill>
              </a:rPr>
              <a:t> entre los estudios aleatorizados y no aleatorizado </a:t>
            </a:r>
            <a:r>
              <a:rPr lang="es-ES" altLang="es-ES_tradnl" sz="500" b="1">
                <a:solidFill>
                  <a:schemeClr val="accent1"/>
                </a:solidFill>
              </a:rPr>
              <a:t>. </a:t>
            </a:r>
          </a:p>
        </p:txBody>
      </p:sp>
    </p:spTree>
    <p:extLst>
      <p:ext uri="{BB962C8B-B14F-4D97-AF65-F5344CB8AC3E}">
        <p14:creationId xmlns:p14="http://schemas.microsoft.com/office/powerpoint/2010/main" val="919969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xfrm>
            <a:off x="931863" y="4403725"/>
            <a:ext cx="5121275" cy="41719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s-ES" altLang="es-ES_tradnl"/>
          </a:p>
        </p:txBody>
      </p:sp>
    </p:spTree>
    <p:extLst>
      <p:ext uri="{BB962C8B-B14F-4D97-AF65-F5344CB8AC3E}">
        <p14:creationId xmlns:p14="http://schemas.microsoft.com/office/powerpoint/2010/main" val="41178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xfrm>
            <a:off x="931863" y="4403725"/>
            <a:ext cx="5121275" cy="41719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s-ES_tradnl" altLang="es-ES_tradnl">
                <a:solidFill>
                  <a:schemeClr val="accent1"/>
                </a:solidFill>
              </a:rPr>
              <a:t>Escala desarrollada por Alejandro Jadad como parte de su Tesis Doctoral</a:t>
            </a:r>
          </a:p>
          <a:p>
            <a:pPr>
              <a:defRPr/>
            </a:pPr>
            <a:r>
              <a:rPr lang="es-ES_tradnl" altLang="es-ES_tradnl">
                <a:solidFill>
                  <a:schemeClr val="accent1"/>
                </a:solidFill>
              </a:rPr>
              <a:t>Fácil y simple de usar</a:t>
            </a:r>
          </a:p>
          <a:p>
            <a:pPr>
              <a:defRPr/>
            </a:pPr>
            <a:r>
              <a:rPr lang="es-ES_tradnl" altLang="es-ES_tradnl">
                <a:solidFill>
                  <a:schemeClr val="accent1"/>
                </a:solidFill>
              </a:rPr>
              <a:t>Describe items relacionados con sesgos</a:t>
            </a:r>
          </a:p>
          <a:p>
            <a:pPr>
              <a:defRPr/>
            </a:pPr>
            <a:r>
              <a:rPr lang="es-ES_tradnl" altLang="es-ES_tradnl">
                <a:solidFill>
                  <a:schemeClr val="accent1"/>
                </a:solidFill>
              </a:rPr>
              <a:t>Esta validado</a:t>
            </a:r>
          </a:p>
          <a:p>
            <a:pPr>
              <a:defRPr/>
            </a:pPr>
            <a:r>
              <a:rPr lang="es-ES_tradnl" altLang="es-ES_tradnl">
                <a:solidFill>
                  <a:schemeClr val="accent1"/>
                </a:solidFill>
              </a:rPr>
              <a:t>Es una herramienta para evaluar Válidez del EECC</a:t>
            </a:r>
          </a:p>
          <a:p>
            <a:pPr>
              <a:defRPr/>
            </a:pPr>
            <a:endParaRPr lang="es-ES" altLang="es-ES_tradnl"/>
          </a:p>
        </p:txBody>
      </p:sp>
      <p:sp>
        <p:nvSpPr>
          <p:cNvPr id="209924" name="Text Box 4"/>
          <p:cNvSpPr txBox="1">
            <a:spLocks noChangeArrowheads="1"/>
          </p:cNvSpPr>
          <p:nvPr/>
        </p:nvSpPr>
        <p:spPr bwMode="auto">
          <a:xfrm>
            <a:off x="2005013" y="1876425"/>
            <a:ext cx="187325"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885" tIns="46442" rIns="92885" bIns="46442">
            <a:spAutoFit/>
          </a:bodyPr>
          <a:lstStyle>
            <a:lvl1pPr defTabSz="928688" eaLnBrk="0" hangingPunct="0">
              <a:defRPr b="1" i="1">
                <a:solidFill>
                  <a:schemeClr val="tx1"/>
                </a:solidFill>
                <a:latin typeface="Arial" charset="0"/>
              </a:defRPr>
            </a:lvl1pPr>
            <a:lvl2pPr marL="465138" defTabSz="928688" eaLnBrk="0" hangingPunct="0">
              <a:defRPr b="1" i="1">
                <a:solidFill>
                  <a:schemeClr val="tx1"/>
                </a:solidFill>
                <a:latin typeface="Arial" charset="0"/>
              </a:defRPr>
            </a:lvl2pPr>
            <a:lvl3pPr marL="928688" defTabSz="928688" eaLnBrk="0" hangingPunct="0">
              <a:defRPr b="1" i="1">
                <a:solidFill>
                  <a:schemeClr val="tx1"/>
                </a:solidFill>
                <a:latin typeface="Arial" charset="0"/>
              </a:defRPr>
            </a:lvl3pPr>
            <a:lvl4pPr marL="1393825" defTabSz="928688" eaLnBrk="0" hangingPunct="0">
              <a:defRPr b="1" i="1">
                <a:solidFill>
                  <a:schemeClr val="tx1"/>
                </a:solidFill>
                <a:latin typeface="Arial" charset="0"/>
              </a:defRPr>
            </a:lvl4pPr>
            <a:lvl5pPr marL="1857375" defTabSz="928688" eaLnBrk="0" hangingPunct="0">
              <a:defRPr b="1" i="1">
                <a:solidFill>
                  <a:schemeClr val="tx1"/>
                </a:solidFill>
                <a:latin typeface="Arial" charset="0"/>
              </a:defRPr>
            </a:lvl5pPr>
            <a:lvl6pPr marL="2314575" defTabSz="928688" eaLnBrk="0" fontAlgn="base" hangingPunct="0">
              <a:spcBef>
                <a:spcPct val="0"/>
              </a:spcBef>
              <a:spcAft>
                <a:spcPct val="0"/>
              </a:spcAft>
              <a:defRPr b="1" i="1">
                <a:solidFill>
                  <a:schemeClr val="tx1"/>
                </a:solidFill>
                <a:latin typeface="Arial" charset="0"/>
              </a:defRPr>
            </a:lvl6pPr>
            <a:lvl7pPr marL="2771775" defTabSz="928688" eaLnBrk="0" fontAlgn="base" hangingPunct="0">
              <a:spcBef>
                <a:spcPct val="0"/>
              </a:spcBef>
              <a:spcAft>
                <a:spcPct val="0"/>
              </a:spcAft>
              <a:defRPr b="1" i="1">
                <a:solidFill>
                  <a:schemeClr val="tx1"/>
                </a:solidFill>
                <a:latin typeface="Arial" charset="0"/>
              </a:defRPr>
            </a:lvl7pPr>
            <a:lvl8pPr marL="3228975" defTabSz="928688" eaLnBrk="0" fontAlgn="base" hangingPunct="0">
              <a:spcBef>
                <a:spcPct val="0"/>
              </a:spcBef>
              <a:spcAft>
                <a:spcPct val="0"/>
              </a:spcAft>
              <a:defRPr b="1" i="1">
                <a:solidFill>
                  <a:schemeClr val="tx1"/>
                </a:solidFill>
                <a:latin typeface="Arial" charset="0"/>
              </a:defRPr>
            </a:lvl8pPr>
            <a:lvl9pPr marL="3686175" defTabSz="928688" eaLnBrk="0" fontAlgn="base" hangingPunct="0">
              <a:spcBef>
                <a:spcPct val="0"/>
              </a:spcBef>
              <a:spcAft>
                <a:spcPct val="0"/>
              </a:spcAft>
              <a:defRPr b="1" i="1">
                <a:solidFill>
                  <a:schemeClr val="tx1"/>
                </a:solidFill>
                <a:latin typeface="Arial" charset="0"/>
              </a:defRPr>
            </a:lvl9pPr>
          </a:lstStyle>
          <a:p>
            <a:pPr eaLnBrk="1" hangingPunct="1">
              <a:defRPr/>
            </a:pPr>
            <a:endParaRPr lang="es-ES" altLang="es-ES_tradnl" b="0" i="0" smtClean="0">
              <a:latin typeface="Verdana" charset="0"/>
            </a:endParaRPr>
          </a:p>
        </p:txBody>
      </p:sp>
    </p:spTree>
    <p:extLst>
      <p:ext uri="{BB962C8B-B14F-4D97-AF65-F5344CB8AC3E}">
        <p14:creationId xmlns:p14="http://schemas.microsoft.com/office/powerpoint/2010/main" val="596558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xfrm>
            <a:off x="931863" y="4403725"/>
            <a:ext cx="5121275" cy="41719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s-ES" altLang="es-ES_tradnl"/>
              <a:t>Limitaciones ligadas a k se tata de que tal vez no sea la mejor, pero es la </a:t>
            </a:r>
          </a:p>
          <a:p>
            <a:pPr>
              <a:defRPr/>
            </a:pPr>
            <a:r>
              <a:rPr lang="es-ES" altLang="es-ES_tradnl"/>
              <a:t>más utilizada por su simplicidad (5 preguntas)</a:t>
            </a:r>
          </a:p>
          <a:p>
            <a:pPr>
              <a:defRPr/>
            </a:pPr>
            <a:r>
              <a:rPr lang="es-ES" altLang="es-ES_tradnl"/>
              <a:t>y rapidez en su aplicación.</a:t>
            </a:r>
          </a:p>
          <a:p>
            <a:pPr>
              <a:defRPr/>
            </a:pPr>
            <a:r>
              <a:rPr lang="es-ES" altLang="es-ES_tradnl"/>
              <a:t>Se limitaba inicialmente  a su aplicación a metanalisis</a:t>
            </a:r>
          </a:p>
          <a:p>
            <a:pPr>
              <a:defRPr/>
            </a:pPr>
            <a:r>
              <a:rPr lang="es-ES" altLang="es-ES_tradnl"/>
              <a:t>Le da mucho valor al doble ciego cuando en ocasiones no puede emplearse</a:t>
            </a:r>
          </a:p>
          <a:p>
            <a:pPr>
              <a:defRPr/>
            </a:pPr>
            <a:r>
              <a:rPr lang="es-ES" altLang="es-ES_tradnl"/>
              <a:t>Tiene en cuenta tres aspectos clave (Asignación aleatoria, enmascaramiento</a:t>
            </a:r>
          </a:p>
          <a:p>
            <a:pPr>
              <a:defRPr/>
            </a:pPr>
            <a:r>
              <a:rPr lang="es-ES" altLang="es-ES_tradnl"/>
              <a:t>Y perdidas durante el seguimiento</a:t>
            </a:r>
          </a:p>
          <a:p>
            <a:pPr>
              <a:defRPr/>
            </a:pPr>
            <a:r>
              <a:rPr lang="es-ES" altLang="es-ES_tradnl"/>
              <a:t> Hay otras escalas más complejas como la de Chalmers que tiene en </a:t>
            </a:r>
          </a:p>
          <a:p>
            <a:pPr>
              <a:defRPr/>
            </a:pPr>
            <a:r>
              <a:rPr lang="es-ES" altLang="es-ES_tradnl"/>
              <a:t>cuenta gran número de características metodológicas</a:t>
            </a:r>
          </a:p>
          <a:p>
            <a:pPr>
              <a:defRPr/>
            </a:pPr>
            <a:endParaRPr lang="es-ES" altLang="es-ES_tradnl"/>
          </a:p>
        </p:txBody>
      </p:sp>
    </p:spTree>
    <p:extLst>
      <p:ext uri="{BB962C8B-B14F-4D97-AF65-F5344CB8AC3E}">
        <p14:creationId xmlns:p14="http://schemas.microsoft.com/office/powerpoint/2010/main" val="1910944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xfrm>
            <a:off x="931863" y="4403725"/>
            <a:ext cx="5121275" cy="41719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s-ES" altLang="es-ES_tradnl"/>
              <a:t>Para mejorar la calidad en la comunicacion de EECC un grupo de científicos </a:t>
            </a:r>
          </a:p>
          <a:p>
            <a:pPr>
              <a:defRPr/>
            </a:pPr>
            <a:r>
              <a:rPr lang="es-ES" altLang="es-ES_tradnl"/>
              <a:t>y editores en 1996 desarrollaron el CONSORT statement: </a:t>
            </a:r>
          </a:p>
          <a:p>
            <a:pPr>
              <a:defRPr/>
            </a:pPr>
            <a:r>
              <a:rPr lang="es-ES" altLang="es-ES_tradnl"/>
              <a:t>Consiste en un listado de puntos que se consideran básicos o críticos</a:t>
            </a:r>
          </a:p>
          <a:p>
            <a:pPr>
              <a:defRPr/>
            </a:pPr>
            <a:r>
              <a:rPr lang="es-ES" altLang="es-ES_tradnl"/>
              <a:t>adaptados y adoptados por el Grupo Vancouver</a:t>
            </a:r>
          </a:p>
          <a:p>
            <a:pPr>
              <a:defRPr/>
            </a:pPr>
            <a:r>
              <a:rPr lang="es-ES" altLang="es-ES_tradnl"/>
              <a:t>Recientemente han aparecido el check list para los estodios de Equivalencia</a:t>
            </a:r>
          </a:p>
          <a:p>
            <a:pPr>
              <a:defRPr/>
            </a:pPr>
            <a:r>
              <a:rPr lang="es-ES" altLang="es-ES_tradnl"/>
              <a:t>y no inferioridad</a:t>
            </a:r>
          </a:p>
          <a:p>
            <a:pPr>
              <a:defRPr/>
            </a:pPr>
            <a:endParaRPr lang="es-ES" altLang="es-ES_tradnl"/>
          </a:p>
        </p:txBody>
      </p:sp>
    </p:spTree>
    <p:extLst>
      <p:ext uri="{BB962C8B-B14F-4D97-AF65-F5344CB8AC3E}">
        <p14:creationId xmlns:p14="http://schemas.microsoft.com/office/powerpoint/2010/main" val="1627295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xfrm>
            <a:off x="931863" y="4403725"/>
            <a:ext cx="5121275" cy="41719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s-ES" altLang="es-ES_tradnl"/>
          </a:p>
        </p:txBody>
      </p:sp>
    </p:spTree>
    <p:extLst>
      <p:ext uri="{BB962C8B-B14F-4D97-AF65-F5344CB8AC3E}">
        <p14:creationId xmlns:p14="http://schemas.microsoft.com/office/powerpoint/2010/main" val="1756971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xfrm>
            <a:off x="931863" y="4403725"/>
            <a:ext cx="5121275" cy="41719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s-ES" altLang="es-ES_tradnl"/>
          </a:p>
        </p:txBody>
      </p:sp>
    </p:spTree>
    <p:extLst>
      <p:ext uri="{BB962C8B-B14F-4D97-AF65-F5344CB8AC3E}">
        <p14:creationId xmlns:p14="http://schemas.microsoft.com/office/powerpoint/2010/main" val="1527400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xfrm>
            <a:off x="931863" y="4403725"/>
            <a:ext cx="5121275" cy="41719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s-ES" altLang="es-ES_tradnl"/>
          </a:p>
        </p:txBody>
      </p:sp>
    </p:spTree>
    <p:extLst>
      <p:ext uri="{BB962C8B-B14F-4D97-AF65-F5344CB8AC3E}">
        <p14:creationId xmlns:p14="http://schemas.microsoft.com/office/powerpoint/2010/main" val="729413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xfrm>
            <a:off x="931863" y="4403725"/>
            <a:ext cx="5121275" cy="41719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s-ES" altLang="es-ES_tradnl"/>
          </a:p>
        </p:txBody>
      </p:sp>
    </p:spTree>
    <p:extLst>
      <p:ext uri="{BB962C8B-B14F-4D97-AF65-F5344CB8AC3E}">
        <p14:creationId xmlns:p14="http://schemas.microsoft.com/office/powerpoint/2010/main" val="2250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xfrm>
            <a:off x="931863" y="4403725"/>
            <a:ext cx="5121275" cy="41719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s-ES" altLang="es-ES_tradnl"/>
          </a:p>
        </p:txBody>
      </p:sp>
    </p:spTree>
    <p:extLst>
      <p:ext uri="{BB962C8B-B14F-4D97-AF65-F5344CB8AC3E}">
        <p14:creationId xmlns:p14="http://schemas.microsoft.com/office/powerpoint/2010/main" val="13137885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xfrm>
            <a:off x="931863" y="4403725"/>
            <a:ext cx="5121275" cy="41719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s-ES" altLang="es-ES_tradnl"/>
          </a:p>
        </p:txBody>
      </p:sp>
    </p:spTree>
    <p:extLst>
      <p:ext uri="{BB962C8B-B14F-4D97-AF65-F5344CB8AC3E}">
        <p14:creationId xmlns:p14="http://schemas.microsoft.com/office/powerpoint/2010/main" val="4180072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xfrm>
            <a:off x="931863" y="4403725"/>
            <a:ext cx="5121275" cy="41719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s-ES" altLang="es-ES_tradnl"/>
          </a:p>
        </p:txBody>
      </p:sp>
    </p:spTree>
    <p:extLst>
      <p:ext uri="{BB962C8B-B14F-4D97-AF65-F5344CB8AC3E}">
        <p14:creationId xmlns:p14="http://schemas.microsoft.com/office/powerpoint/2010/main" val="10295136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xfrm>
            <a:off x="931863" y="4403725"/>
            <a:ext cx="5121275" cy="41719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s-ES" altLang="es-ES_tradnl"/>
          </a:p>
        </p:txBody>
      </p:sp>
    </p:spTree>
    <p:extLst>
      <p:ext uri="{BB962C8B-B14F-4D97-AF65-F5344CB8AC3E}">
        <p14:creationId xmlns:p14="http://schemas.microsoft.com/office/powerpoint/2010/main" val="7608943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xfrm>
            <a:off x="931863" y="4403725"/>
            <a:ext cx="5121275" cy="41719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s-ES" altLang="es-ES_tradnl" dirty="0"/>
          </a:p>
        </p:txBody>
      </p:sp>
    </p:spTree>
    <p:extLst>
      <p:ext uri="{BB962C8B-B14F-4D97-AF65-F5344CB8AC3E}">
        <p14:creationId xmlns:p14="http://schemas.microsoft.com/office/powerpoint/2010/main" val="865923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xfrm>
            <a:off x="931863" y="4403725"/>
            <a:ext cx="5121275" cy="41719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s-ES" altLang="es-ES_tradnl"/>
          </a:p>
        </p:txBody>
      </p:sp>
    </p:spTree>
    <p:extLst>
      <p:ext uri="{BB962C8B-B14F-4D97-AF65-F5344CB8AC3E}">
        <p14:creationId xmlns:p14="http://schemas.microsoft.com/office/powerpoint/2010/main" val="15106764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xfrm>
            <a:off x="931863" y="4403725"/>
            <a:ext cx="5121275" cy="41719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s-ES" altLang="es-ES_tradnl"/>
          </a:p>
        </p:txBody>
      </p:sp>
    </p:spTree>
    <p:extLst>
      <p:ext uri="{BB962C8B-B14F-4D97-AF65-F5344CB8AC3E}">
        <p14:creationId xmlns:p14="http://schemas.microsoft.com/office/powerpoint/2010/main" val="2393316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xfrm>
            <a:off x="931863" y="4403725"/>
            <a:ext cx="5121275" cy="41719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s-ES" altLang="es-ES_tradnl"/>
          </a:p>
        </p:txBody>
      </p:sp>
    </p:spTree>
    <p:extLst>
      <p:ext uri="{BB962C8B-B14F-4D97-AF65-F5344CB8AC3E}">
        <p14:creationId xmlns:p14="http://schemas.microsoft.com/office/powerpoint/2010/main" val="2096160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xfrm>
            <a:off x="931863" y="4403725"/>
            <a:ext cx="5121275" cy="41719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s-ES" altLang="es-ES_tradnl"/>
          </a:p>
        </p:txBody>
      </p:sp>
    </p:spTree>
    <p:extLst>
      <p:ext uri="{BB962C8B-B14F-4D97-AF65-F5344CB8AC3E}">
        <p14:creationId xmlns:p14="http://schemas.microsoft.com/office/powerpoint/2010/main" val="1144409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xfrm>
            <a:off x="931863" y="4403725"/>
            <a:ext cx="5121275" cy="41719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s-ES_tradnl" altLang="es-ES_tradnl" sz="1000">
                <a:ea typeface="Arial" charset="0"/>
                <a:cs typeface="Arial" charset="0"/>
              </a:rPr>
              <a:t>Si un estudio no se realiza correctamente el resultado observado puede carecer de validez.</a:t>
            </a:r>
          </a:p>
          <a:p>
            <a:pPr>
              <a:defRPr/>
            </a:pPr>
            <a:endParaRPr lang="es-ES" altLang="es-ES_tradnl"/>
          </a:p>
        </p:txBody>
      </p:sp>
    </p:spTree>
    <p:extLst>
      <p:ext uri="{BB962C8B-B14F-4D97-AF65-F5344CB8AC3E}">
        <p14:creationId xmlns:p14="http://schemas.microsoft.com/office/powerpoint/2010/main" val="14139701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defRPr/>
            </a:pPr>
            <a:r>
              <a:rPr lang="es-ES" dirty="0" smtClean="0"/>
              <a:t>Se resume todo lo que ellos han ido descubriendo y se enuncian los 4 criterios que vamos a aplicar</a:t>
            </a:r>
            <a:endParaRPr lang="es-ES" dirty="0"/>
          </a:p>
        </p:txBody>
      </p:sp>
      <p:sp>
        <p:nvSpPr>
          <p:cNvPr id="4" name="3 Marcador de número de diapositiva"/>
          <p:cNvSpPr>
            <a:spLocks noGrp="1"/>
          </p:cNvSpPr>
          <p:nvPr>
            <p:ph type="sldNum" sz="quarter" idx="5"/>
          </p:nvPr>
        </p:nvSpPr>
        <p:spPr/>
        <p:txBody>
          <a:bodyPr/>
          <a:lstStyle/>
          <a:p>
            <a:pPr>
              <a:defRPr/>
            </a:pPr>
            <a:fld id="{4F8A200D-208A-C640-B919-F0976BCA5207}" type="slidenum">
              <a:rPr lang="es-ES" smtClean="0"/>
              <a:pPr>
                <a:defRPr/>
              </a:pPr>
              <a:t>32</a:t>
            </a:fld>
            <a:endParaRPr lang="es-ES"/>
          </a:p>
        </p:txBody>
      </p:sp>
    </p:spTree>
    <p:extLst>
      <p:ext uri="{BB962C8B-B14F-4D97-AF65-F5344CB8AC3E}">
        <p14:creationId xmlns:p14="http://schemas.microsoft.com/office/powerpoint/2010/main" val="5024686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2E0F0DA-C7AF-CD43-8E7C-CBBFEF6780BA}" type="slidenum">
              <a:rPr lang="es-ES" altLang="es-ES_tradnl"/>
              <a:pPr>
                <a:defRPr/>
              </a:pPr>
              <a:t>41</a:t>
            </a:fld>
            <a:endParaRPr lang="es-ES" altLang="es-ES_tradnl"/>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xfrm>
            <a:off x="914400" y="4343400"/>
            <a:ext cx="50292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p>
            <a:pPr eaLnBrk="1" hangingPunct="1">
              <a:defRPr/>
            </a:pPr>
            <a:r>
              <a:rPr lang="es-ES_tradnl" altLang="es-ES_tradnl" sz="900" smtClean="0">
                <a:latin typeface="Verdana" charset="0"/>
              </a:rPr>
              <a:t>Lo que se considera para el establecimiento de equivalencia terap</a:t>
            </a:r>
            <a:r>
              <a:rPr lang="es-ES_tradnl" altLang="es-ES_tradnl" sz="900" smtClean="0"/>
              <a:t>é</a:t>
            </a:r>
            <a:r>
              <a:rPr lang="es-ES_tradnl" altLang="es-ES_tradnl" sz="900" smtClean="0">
                <a:latin typeface="Verdana" charset="0"/>
              </a:rPr>
              <a:t>utica es la equivalencia en cuanto a </a:t>
            </a:r>
            <a:r>
              <a:rPr lang="es-ES_tradnl" altLang="es-ES_tradnl" sz="900" b="1" smtClean="0">
                <a:latin typeface="Verdana" charset="0"/>
              </a:rPr>
              <a:t>evidencia de eficacia y seguridad.</a:t>
            </a:r>
          </a:p>
          <a:p>
            <a:pPr eaLnBrk="1" hangingPunct="1">
              <a:defRPr/>
            </a:pPr>
            <a:r>
              <a:rPr lang="es-ES_tradnl" altLang="es-ES_tradnl" sz="900" smtClean="0">
                <a:latin typeface="Verdana" charset="0"/>
              </a:rPr>
              <a:t>Se debe tener presente que es un concepto diferente al de la posibilidad de intercambiar diferentes marcas comerciales de un mismo principio activo (ya sean </a:t>
            </a:r>
            <a:r>
              <a:rPr lang="es-ES_tradnl" altLang="es-ES_tradnl" sz="900" smtClean="0"/>
              <a:t>“</a:t>
            </a:r>
            <a:r>
              <a:rPr lang="es-ES_tradnl" altLang="es-ES_tradnl" sz="900" smtClean="0">
                <a:latin typeface="Verdana" charset="0"/>
              </a:rPr>
              <a:t>de marca</a:t>
            </a:r>
            <a:r>
              <a:rPr lang="es-ES_tradnl" altLang="es-ES_tradnl" sz="900" smtClean="0"/>
              <a:t>”</a:t>
            </a:r>
            <a:r>
              <a:rPr lang="es-ES_tradnl" altLang="es-ES_tradnl" sz="900" smtClean="0">
                <a:latin typeface="Verdana" charset="0"/>
              </a:rPr>
              <a:t> o gen</a:t>
            </a:r>
            <a:r>
              <a:rPr lang="es-ES_tradnl" altLang="es-ES_tradnl" sz="900" smtClean="0"/>
              <a:t>é</a:t>
            </a:r>
            <a:r>
              <a:rPr lang="es-ES_tradnl" altLang="es-ES_tradnl" sz="900" smtClean="0">
                <a:latin typeface="Verdana" charset="0"/>
              </a:rPr>
              <a:t>ricos). La equivalencia terap</a:t>
            </a:r>
            <a:r>
              <a:rPr lang="es-ES_tradnl" altLang="es-ES_tradnl" sz="900" smtClean="0"/>
              <a:t>é</a:t>
            </a:r>
            <a:r>
              <a:rPr lang="es-ES_tradnl" altLang="es-ES_tradnl" sz="900" smtClean="0">
                <a:latin typeface="Verdana" charset="0"/>
              </a:rPr>
              <a:t>utica consiste en definir </a:t>
            </a:r>
            <a:r>
              <a:rPr lang="es-ES_tradnl" altLang="es-ES_tradnl" sz="900" i="1" smtClean="0"/>
              <a:t>“</a:t>
            </a:r>
            <a:r>
              <a:rPr lang="es-ES_tradnl" altLang="es-ES_tradnl" sz="900" i="1" smtClean="0">
                <a:latin typeface="Verdana" charset="0"/>
              </a:rPr>
              <a:t>igualdad</a:t>
            </a:r>
            <a:r>
              <a:rPr lang="es-ES_tradnl" altLang="es-ES_tradnl" sz="900" i="1" smtClean="0"/>
              <a:t>”</a:t>
            </a:r>
            <a:r>
              <a:rPr lang="es-ES_tradnl" altLang="es-ES_tradnl" sz="900" smtClean="0">
                <a:latin typeface="Verdana" charset="0"/>
              </a:rPr>
              <a:t> entre principios activos diferentes.</a:t>
            </a:r>
          </a:p>
          <a:p>
            <a:pPr eaLnBrk="1" hangingPunct="1">
              <a:defRPr/>
            </a:pPr>
            <a:endParaRPr lang="es-ES" altLang="es-ES_tradnl" sz="900" smtClean="0">
              <a:latin typeface="Verdana" charset="0"/>
            </a:endParaRPr>
          </a:p>
        </p:txBody>
      </p:sp>
    </p:spTree>
    <p:extLst>
      <p:ext uri="{BB962C8B-B14F-4D97-AF65-F5344CB8AC3E}">
        <p14:creationId xmlns:p14="http://schemas.microsoft.com/office/powerpoint/2010/main" val="12342518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37B8B08-E572-4B47-AEB7-D5D2E0164077}" type="slidenum">
              <a:rPr lang="es-ES" altLang="es-ES_tradnl"/>
              <a:pPr>
                <a:defRPr/>
              </a:pPr>
              <a:t>43</a:t>
            </a:fld>
            <a:endParaRPr lang="es-ES" altLang="es-ES_tradnl"/>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xfrm>
            <a:off x="914400" y="4343400"/>
            <a:ext cx="50292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p>
            <a:pPr eaLnBrk="1" hangingPunct="1">
              <a:defRPr/>
            </a:pPr>
            <a:r>
              <a:rPr lang="es-ES_tradnl" altLang="es-ES_tradnl" sz="900" smtClean="0">
                <a:latin typeface="Verdana" charset="0"/>
              </a:rPr>
              <a:t>Lo ideal ser</a:t>
            </a:r>
            <a:r>
              <a:rPr lang="es-ES_tradnl" altLang="es-ES_tradnl" sz="900" smtClean="0"/>
              <a:t>í</a:t>
            </a:r>
            <a:r>
              <a:rPr lang="es-ES_tradnl" altLang="es-ES_tradnl" sz="900" smtClean="0">
                <a:latin typeface="Verdana" charset="0"/>
              </a:rPr>
              <a:t>a que no hubiese diferencias en los resultados de eficacia y seguridad de los f</a:t>
            </a:r>
            <a:r>
              <a:rPr lang="es-ES_tradnl" altLang="es-ES_tradnl" sz="900" smtClean="0"/>
              <a:t>á</a:t>
            </a:r>
            <a:r>
              <a:rPr lang="es-ES_tradnl" altLang="es-ES_tradnl" sz="900" smtClean="0">
                <a:latin typeface="Verdana" charset="0"/>
              </a:rPr>
              <a:t>rmacos que se consideren equivalentes, siempre obtenidos de los ensayos cl</a:t>
            </a:r>
            <a:r>
              <a:rPr lang="es-ES_tradnl" altLang="es-ES_tradnl" sz="900" smtClean="0"/>
              <a:t>í</a:t>
            </a:r>
            <a:r>
              <a:rPr lang="es-ES_tradnl" altLang="es-ES_tradnl" sz="900" smtClean="0">
                <a:latin typeface="Verdana" charset="0"/>
              </a:rPr>
              <a:t>nicos que se deban considerar en cada caso; pero esto no siempre ocurre.</a:t>
            </a:r>
          </a:p>
          <a:p>
            <a:pPr eaLnBrk="1" hangingPunct="1">
              <a:defRPr/>
            </a:pPr>
            <a:r>
              <a:rPr lang="es-ES_tradnl" altLang="es-ES_tradnl" sz="900" smtClean="0">
                <a:latin typeface="Verdana" charset="0"/>
              </a:rPr>
              <a:t>Por ello, lo m</a:t>
            </a:r>
            <a:r>
              <a:rPr lang="es-ES_tradnl" altLang="es-ES_tradnl" sz="900" smtClean="0"/>
              <a:t>á</a:t>
            </a:r>
            <a:r>
              <a:rPr lang="es-ES_tradnl" altLang="es-ES_tradnl" sz="900" smtClean="0">
                <a:latin typeface="Verdana" charset="0"/>
              </a:rPr>
              <a:t>s com</a:t>
            </a:r>
            <a:r>
              <a:rPr lang="es-ES_tradnl" altLang="es-ES_tradnl" sz="900" smtClean="0"/>
              <a:t>ú</a:t>
            </a:r>
            <a:r>
              <a:rPr lang="es-ES_tradnl" altLang="es-ES_tradnl" sz="900" smtClean="0">
                <a:latin typeface="Verdana" charset="0"/>
              </a:rPr>
              <a:t>n es que se asuma la equivalencia cuando las diferencias encontradas sean irrelevantes desde el punto de vista cl</a:t>
            </a:r>
            <a:r>
              <a:rPr lang="es-ES_tradnl" altLang="es-ES_tradnl" sz="900" smtClean="0"/>
              <a:t>í</a:t>
            </a:r>
            <a:r>
              <a:rPr lang="es-ES_tradnl" altLang="es-ES_tradnl" sz="900" smtClean="0">
                <a:latin typeface="Verdana" charset="0"/>
              </a:rPr>
              <a:t>nico.</a:t>
            </a:r>
          </a:p>
          <a:p>
            <a:pPr eaLnBrk="1" hangingPunct="1">
              <a:defRPr/>
            </a:pPr>
            <a:endParaRPr lang="es-ES_tradnl" altLang="es-ES_tradnl" sz="900" smtClean="0">
              <a:latin typeface="Verdana" charset="0"/>
            </a:endParaRPr>
          </a:p>
          <a:p>
            <a:pPr eaLnBrk="1" hangingPunct="1">
              <a:defRPr/>
            </a:pPr>
            <a:r>
              <a:rPr lang="es-ES_tradnl" altLang="es-ES_tradnl" sz="900" smtClean="0">
                <a:latin typeface="Verdana" charset="0"/>
              </a:rPr>
              <a:t>Ejemplo: dos antiespasm</a:t>
            </a:r>
            <a:r>
              <a:rPr lang="es-ES_tradnl" altLang="es-ES_tradnl" sz="900" smtClean="0"/>
              <a:t>ó</a:t>
            </a:r>
            <a:r>
              <a:rPr lang="es-ES_tradnl" altLang="es-ES_tradnl" sz="900" smtClean="0">
                <a:latin typeface="Verdana" charset="0"/>
              </a:rPr>
              <a:t>dicos urinarios podr</a:t>
            </a:r>
            <a:r>
              <a:rPr lang="es-ES_tradnl" altLang="es-ES_tradnl" sz="900" smtClean="0"/>
              <a:t>í</a:t>
            </a:r>
            <a:r>
              <a:rPr lang="es-ES_tradnl" altLang="es-ES_tradnl" sz="900" smtClean="0">
                <a:latin typeface="Verdana" charset="0"/>
              </a:rPr>
              <a:t>an considerarse equivalentes terap</a:t>
            </a:r>
            <a:r>
              <a:rPr lang="es-ES_tradnl" altLang="es-ES_tradnl" sz="900" smtClean="0"/>
              <a:t>é</a:t>
            </a:r>
            <a:r>
              <a:rPr lang="es-ES_tradnl" altLang="es-ES_tradnl" sz="900" smtClean="0">
                <a:latin typeface="Verdana" charset="0"/>
              </a:rPr>
              <a:t>uticos si en un ensayos cl</a:t>
            </a:r>
            <a:r>
              <a:rPr lang="es-ES_tradnl" altLang="es-ES_tradnl" sz="900" smtClean="0"/>
              <a:t>í</a:t>
            </a:r>
            <a:r>
              <a:rPr lang="es-ES_tradnl" altLang="es-ES_tradnl" sz="900" smtClean="0">
                <a:latin typeface="Verdana" charset="0"/>
              </a:rPr>
              <a:t>nico se demuestra -partiendo de una situaci</a:t>
            </a:r>
            <a:r>
              <a:rPr lang="es-ES_tradnl" altLang="es-ES_tradnl" sz="900" smtClean="0"/>
              <a:t>ó</a:t>
            </a:r>
            <a:r>
              <a:rPr lang="es-ES_tradnl" altLang="es-ES_tradnl" sz="900" smtClean="0">
                <a:latin typeface="Verdana" charset="0"/>
              </a:rPr>
              <a:t>n basal de los pacientes de 12 micciones diarias- que uno de ellos consigue una reducci</a:t>
            </a:r>
            <a:r>
              <a:rPr lang="es-ES_tradnl" altLang="es-ES_tradnl" sz="900" smtClean="0"/>
              <a:t>ó</a:t>
            </a:r>
            <a:r>
              <a:rPr lang="es-ES_tradnl" altLang="es-ES_tradnl" sz="900" smtClean="0">
                <a:latin typeface="Verdana" charset="0"/>
              </a:rPr>
              <a:t>n de una micci</a:t>
            </a:r>
            <a:r>
              <a:rPr lang="es-ES_tradnl" altLang="es-ES_tradnl" sz="900" smtClean="0"/>
              <a:t>ó</a:t>
            </a:r>
            <a:r>
              <a:rPr lang="es-ES_tradnl" altLang="es-ES_tradnl" sz="900" smtClean="0">
                <a:latin typeface="Verdana" charset="0"/>
              </a:rPr>
              <a:t>n al d</a:t>
            </a:r>
            <a:r>
              <a:rPr lang="es-ES_tradnl" altLang="es-ES_tradnl" sz="900" smtClean="0"/>
              <a:t>í</a:t>
            </a:r>
            <a:r>
              <a:rPr lang="es-ES_tradnl" altLang="es-ES_tradnl" sz="900" smtClean="0">
                <a:latin typeface="Verdana" charset="0"/>
              </a:rPr>
              <a:t>a y el otro de 1,5 micciones diarias, independientemente de que la diferencia sea estad</a:t>
            </a:r>
            <a:r>
              <a:rPr lang="es-ES_tradnl" altLang="es-ES_tradnl" sz="900" smtClean="0"/>
              <a:t>í</a:t>
            </a:r>
            <a:r>
              <a:rPr lang="es-ES_tradnl" altLang="es-ES_tradnl" sz="900" smtClean="0">
                <a:latin typeface="Verdana" charset="0"/>
              </a:rPr>
              <a:t>sticamente significativa.</a:t>
            </a:r>
            <a:endParaRPr lang="es-ES" altLang="es-ES_tradnl" sz="900" smtClean="0">
              <a:latin typeface="Verdana" charset="0"/>
            </a:endParaRPr>
          </a:p>
        </p:txBody>
      </p:sp>
    </p:spTree>
    <p:extLst>
      <p:ext uri="{BB962C8B-B14F-4D97-AF65-F5344CB8AC3E}">
        <p14:creationId xmlns:p14="http://schemas.microsoft.com/office/powerpoint/2010/main" val="15257923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p:txBody>
          <a:bodyPr/>
          <a:lstStyle/>
          <a:p>
            <a:pPr>
              <a:defRPr/>
            </a:pPr>
            <a:fld id="{AE4154B6-10C6-FA4C-8678-E4FAE5B7855D}" type="slidenum">
              <a:rPr lang="es-ES" altLang="es-ES_tradnl"/>
              <a:pPr>
                <a:defRPr/>
              </a:pPr>
              <a:t>44</a:t>
            </a:fld>
            <a:endParaRPr lang="es-ES" altLang="es-ES_tradnl"/>
          </a:p>
        </p:txBody>
      </p:sp>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p>
            <a:pPr eaLnBrk="1" hangingPunct="1">
              <a:defRPr/>
            </a:pPr>
            <a:endParaRPr lang="es-ES_tradnl" altLang="es-ES_tradnl" smtClean="0"/>
          </a:p>
        </p:txBody>
      </p:sp>
      <p:sp>
        <p:nvSpPr>
          <p:cNvPr id="9011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nchor="b"/>
          <a:lstStyle>
            <a:lvl1pPr defTabSz="900113">
              <a:defRPr sz="2800">
                <a:solidFill>
                  <a:schemeClr val="tx1"/>
                </a:solidFill>
                <a:latin typeface="Arial" charset="0"/>
              </a:defRPr>
            </a:lvl1pPr>
            <a:lvl2pPr marL="731838" indent="-282575" defTabSz="900113">
              <a:defRPr sz="2800">
                <a:solidFill>
                  <a:schemeClr val="tx1"/>
                </a:solidFill>
                <a:latin typeface="Arial" charset="0"/>
              </a:defRPr>
            </a:lvl2pPr>
            <a:lvl3pPr marL="1125538" indent="-225425" defTabSz="900113">
              <a:defRPr sz="2800">
                <a:solidFill>
                  <a:schemeClr val="tx1"/>
                </a:solidFill>
                <a:latin typeface="Arial" charset="0"/>
              </a:defRPr>
            </a:lvl3pPr>
            <a:lvl4pPr marL="1574800" indent="-225425" defTabSz="900113">
              <a:defRPr sz="2800">
                <a:solidFill>
                  <a:schemeClr val="tx1"/>
                </a:solidFill>
                <a:latin typeface="Arial" charset="0"/>
              </a:defRPr>
            </a:lvl4pPr>
            <a:lvl5pPr marL="2025650" indent="-225425" defTabSz="900113">
              <a:defRPr sz="2800">
                <a:solidFill>
                  <a:schemeClr val="tx1"/>
                </a:solidFill>
                <a:latin typeface="Arial" charset="0"/>
              </a:defRPr>
            </a:lvl5pPr>
            <a:lvl6pPr marL="2482850" indent="-225425" defTabSz="900113" eaLnBrk="0" fontAlgn="base" hangingPunct="0">
              <a:spcBef>
                <a:spcPct val="0"/>
              </a:spcBef>
              <a:spcAft>
                <a:spcPct val="0"/>
              </a:spcAft>
              <a:defRPr sz="2800">
                <a:solidFill>
                  <a:schemeClr val="tx1"/>
                </a:solidFill>
                <a:latin typeface="Arial" charset="0"/>
              </a:defRPr>
            </a:lvl6pPr>
            <a:lvl7pPr marL="2940050" indent="-225425" defTabSz="900113" eaLnBrk="0" fontAlgn="base" hangingPunct="0">
              <a:spcBef>
                <a:spcPct val="0"/>
              </a:spcBef>
              <a:spcAft>
                <a:spcPct val="0"/>
              </a:spcAft>
              <a:defRPr sz="2800">
                <a:solidFill>
                  <a:schemeClr val="tx1"/>
                </a:solidFill>
                <a:latin typeface="Arial" charset="0"/>
              </a:defRPr>
            </a:lvl7pPr>
            <a:lvl8pPr marL="3397250" indent="-225425" defTabSz="900113" eaLnBrk="0" fontAlgn="base" hangingPunct="0">
              <a:spcBef>
                <a:spcPct val="0"/>
              </a:spcBef>
              <a:spcAft>
                <a:spcPct val="0"/>
              </a:spcAft>
              <a:defRPr sz="2800">
                <a:solidFill>
                  <a:schemeClr val="tx1"/>
                </a:solidFill>
                <a:latin typeface="Arial" charset="0"/>
              </a:defRPr>
            </a:lvl8pPr>
            <a:lvl9pPr marL="3854450" indent="-225425" defTabSz="900113" eaLnBrk="0" fontAlgn="base" hangingPunct="0">
              <a:spcBef>
                <a:spcPct val="0"/>
              </a:spcBef>
              <a:spcAft>
                <a:spcPct val="0"/>
              </a:spcAft>
              <a:defRPr sz="2800">
                <a:solidFill>
                  <a:schemeClr val="tx1"/>
                </a:solidFill>
                <a:latin typeface="Arial" charset="0"/>
              </a:defRPr>
            </a:lvl9pPr>
          </a:lstStyle>
          <a:p>
            <a:pPr algn="r" eaLnBrk="1" hangingPunct="1"/>
            <a:fld id="{26D78CF1-6263-464B-B81B-6C4DEDE3EB06}" type="slidenum">
              <a:rPr lang="en-US" altLang="es-ES_tradnl" sz="1200"/>
              <a:pPr algn="r" eaLnBrk="1" hangingPunct="1"/>
              <a:t>44</a:t>
            </a:fld>
            <a:endParaRPr lang="en-US" altLang="es-ES_tradnl" sz="1200"/>
          </a:p>
        </p:txBody>
      </p:sp>
    </p:spTree>
    <p:extLst>
      <p:ext uri="{BB962C8B-B14F-4D97-AF65-F5344CB8AC3E}">
        <p14:creationId xmlns:p14="http://schemas.microsoft.com/office/powerpoint/2010/main" val="8900833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AA76252-6E95-7A47-878F-1B88859A9DA8}" type="slidenum">
              <a:rPr lang="es-ES" altLang="es-ES_tradnl"/>
              <a:pPr>
                <a:defRPr/>
              </a:pPr>
              <a:t>45</a:t>
            </a:fld>
            <a:endParaRPr lang="es-ES" altLang="es-ES_tradnl"/>
          </a:p>
        </p:txBody>
      </p:sp>
      <p:sp>
        <p:nvSpPr>
          <p:cNvPr id="81922" name="Rectangle 2"/>
          <p:cNvSpPr>
            <a:spLocks noGrp="1" noRot="1" noChangeAspect="1" noChangeArrowheads="1" noTextEdit="1"/>
          </p:cNvSpPr>
          <p:nvPr>
            <p:ph type="sldImg"/>
          </p:nvPr>
        </p:nvSpPr>
        <p:spPr>
          <a:xfrm>
            <a:off x="1143000" y="685800"/>
            <a:ext cx="4573588" cy="3430588"/>
          </a:xfrm>
          <a:ln/>
        </p:spPr>
      </p:sp>
      <p:sp>
        <p:nvSpPr>
          <p:cNvPr id="81923"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p>
            <a:pPr eaLnBrk="1" hangingPunct="1">
              <a:defRPr/>
            </a:pPr>
            <a:endParaRPr lang="es-ES_tradnl" altLang="es-ES_tradnl" sz="800" smtClean="0"/>
          </a:p>
        </p:txBody>
      </p:sp>
    </p:spTree>
    <p:extLst>
      <p:ext uri="{BB962C8B-B14F-4D97-AF65-F5344CB8AC3E}">
        <p14:creationId xmlns:p14="http://schemas.microsoft.com/office/powerpoint/2010/main" val="2596439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p:txBody>
          <a:bodyPr/>
          <a:lstStyle/>
          <a:p>
            <a:pPr>
              <a:defRPr/>
            </a:pPr>
            <a:fld id="{40EFB054-90BC-2F4F-9626-9DC3B5B07343}" type="slidenum">
              <a:rPr lang="es-ES" altLang="es-ES_tradnl"/>
              <a:pPr>
                <a:defRPr/>
              </a:pPr>
              <a:t>46</a:t>
            </a:fld>
            <a:endParaRPr lang="es-ES" altLang="es-ES_tradnl"/>
          </a:p>
        </p:txBody>
      </p:sp>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p>
            <a:pPr eaLnBrk="1" hangingPunct="1">
              <a:defRPr/>
            </a:pPr>
            <a:endParaRPr lang="es-ES_tradnl" altLang="es-ES_tradnl" smtClean="0"/>
          </a:p>
        </p:txBody>
      </p:sp>
      <p:sp>
        <p:nvSpPr>
          <p:cNvPr id="9421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nchor="b"/>
          <a:lstStyle>
            <a:lvl1pPr defTabSz="900113">
              <a:defRPr sz="2800">
                <a:solidFill>
                  <a:schemeClr val="tx1"/>
                </a:solidFill>
                <a:latin typeface="Arial" charset="0"/>
              </a:defRPr>
            </a:lvl1pPr>
            <a:lvl2pPr marL="731838" indent="-282575" defTabSz="900113">
              <a:defRPr sz="2800">
                <a:solidFill>
                  <a:schemeClr val="tx1"/>
                </a:solidFill>
                <a:latin typeface="Arial" charset="0"/>
              </a:defRPr>
            </a:lvl2pPr>
            <a:lvl3pPr marL="1125538" indent="-225425" defTabSz="900113">
              <a:defRPr sz="2800">
                <a:solidFill>
                  <a:schemeClr val="tx1"/>
                </a:solidFill>
                <a:latin typeface="Arial" charset="0"/>
              </a:defRPr>
            </a:lvl3pPr>
            <a:lvl4pPr marL="1574800" indent="-225425" defTabSz="900113">
              <a:defRPr sz="2800">
                <a:solidFill>
                  <a:schemeClr val="tx1"/>
                </a:solidFill>
                <a:latin typeface="Arial" charset="0"/>
              </a:defRPr>
            </a:lvl4pPr>
            <a:lvl5pPr marL="2025650" indent="-225425" defTabSz="900113">
              <a:defRPr sz="2800">
                <a:solidFill>
                  <a:schemeClr val="tx1"/>
                </a:solidFill>
                <a:latin typeface="Arial" charset="0"/>
              </a:defRPr>
            </a:lvl5pPr>
            <a:lvl6pPr marL="2482850" indent="-225425" defTabSz="900113" eaLnBrk="0" fontAlgn="base" hangingPunct="0">
              <a:spcBef>
                <a:spcPct val="0"/>
              </a:spcBef>
              <a:spcAft>
                <a:spcPct val="0"/>
              </a:spcAft>
              <a:defRPr sz="2800">
                <a:solidFill>
                  <a:schemeClr val="tx1"/>
                </a:solidFill>
                <a:latin typeface="Arial" charset="0"/>
              </a:defRPr>
            </a:lvl6pPr>
            <a:lvl7pPr marL="2940050" indent="-225425" defTabSz="900113" eaLnBrk="0" fontAlgn="base" hangingPunct="0">
              <a:spcBef>
                <a:spcPct val="0"/>
              </a:spcBef>
              <a:spcAft>
                <a:spcPct val="0"/>
              </a:spcAft>
              <a:defRPr sz="2800">
                <a:solidFill>
                  <a:schemeClr val="tx1"/>
                </a:solidFill>
                <a:latin typeface="Arial" charset="0"/>
              </a:defRPr>
            </a:lvl7pPr>
            <a:lvl8pPr marL="3397250" indent="-225425" defTabSz="900113" eaLnBrk="0" fontAlgn="base" hangingPunct="0">
              <a:spcBef>
                <a:spcPct val="0"/>
              </a:spcBef>
              <a:spcAft>
                <a:spcPct val="0"/>
              </a:spcAft>
              <a:defRPr sz="2800">
                <a:solidFill>
                  <a:schemeClr val="tx1"/>
                </a:solidFill>
                <a:latin typeface="Arial" charset="0"/>
              </a:defRPr>
            </a:lvl8pPr>
            <a:lvl9pPr marL="3854450" indent="-225425" defTabSz="900113" eaLnBrk="0" fontAlgn="base" hangingPunct="0">
              <a:spcBef>
                <a:spcPct val="0"/>
              </a:spcBef>
              <a:spcAft>
                <a:spcPct val="0"/>
              </a:spcAft>
              <a:defRPr sz="2800">
                <a:solidFill>
                  <a:schemeClr val="tx1"/>
                </a:solidFill>
                <a:latin typeface="Arial" charset="0"/>
              </a:defRPr>
            </a:lvl9pPr>
          </a:lstStyle>
          <a:p>
            <a:pPr algn="r" eaLnBrk="1" hangingPunct="1"/>
            <a:fld id="{35D48B87-F27A-9C48-A8C2-9F2B60B31AF4}" type="slidenum">
              <a:rPr lang="en-US" altLang="es-ES_tradnl" sz="1200"/>
              <a:pPr algn="r" eaLnBrk="1" hangingPunct="1"/>
              <a:t>46</a:t>
            </a:fld>
            <a:endParaRPr lang="en-US" altLang="es-ES_tradnl" sz="1200"/>
          </a:p>
        </p:txBody>
      </p:sp>
    </p:spTree>
    <p:extLst>
      <p:ext uri="{BB962C8B-B14F-4D97-AF65-F5344CB8AC3E}">
        <p14:creationId xmlns:p14="http://schemas.microsoft.com/office/powerpoint/2010/main" val="1498028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p:txBody>
          <a:bodyPr/>
          <a:lstStyle/>
          <a:p>
            <a:pPr>
              <a:defRPr/>
            </a:pPr>
            <a:fld id="{C837EB86-7F06-8748-A364-0AB16CE6B6CC}" type="slidenum">
              <a:rPr lang="es-ES" altLang="es-ES_tradnl"/>
              <a:pPr>
                <a:defRPr/>
              </a:pPr>
              <a:t>47</a:t>
            </a:fld>
            <a:endParaRPr lang="es-ES" altLang="es-ES_tradnl"/>
          </a:p>
        </p:txBody>
      </p:sp>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p>
            <a:pPr eaLnBrk="1" hangingPunct="1">
              <a:defRPr/>
            </a:pPr>
            <a:endParaRPr lang="es-ES_tradnl" altLang="es-ES_tradnl" smtClean="0"/>
          </a:p>
        </p:txBody>
      </p:sp>
      <p:sp>
        <p:nvSpPr>
          <p:cNvPr id="9626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nchor="b"/>
          <a:lstStyle>
            <a:lvl1pPr defTabSz="900113">
              <a:defRPr sz="2800">
                <a:solidFill>
                  <a:schemeClr val="tx1"/>
                </a:solidFill>
                <a:latin typeface="Arial" charset="0"/>
              </a:defRPr>
            </a:lvl1pPr>
            <a:lvl2pPr marL="731838" indent="-282575" defTabSz="900113">
              <a:defRPr sz="2800">
                <a:solidFill>
                  <a:schemeClr val="tx1"/>
                </a:solidFill>
                <a:latin typeface="Arial" charset="0"/>
              </a:defRPr>
            </a:lvl2pPr>
            <a:lvl3pPr marL="1125538" indent="-225425" defTabSz="900113">
              <a:defRPr sz="2800">
                <a:solidFill>
                  <a:schemeClr val="tx1"/>
                </a:solidFill>
                <a:latin typeface="Arial" charset="0"/>
              </a:defRPr>
            </a:lvl3pPr>
            <a:lvl4pPr marL="1574800" indent="-225425" defTabSz="900113">
              <a:defRPr sz="2800">
                <a:solidFill>
                  <a:schemeClr val="tx1"/>
                </a:solidFill>
                <a:latin typeface="Arial" charset="0"/>
              </a:defRPr>
            </a:lvl4pPr>
            <a:lvl5pPr marL="2025650" indent="-225425" defTabSz="900113">
              <a:defRPr sz="2800">
                <a:solidFill>
                  <a:schemeClr val="tx1"/>
                </a:solidFill>
                <a:latin typeface="Arial" charset="0"/>
              </a:defRPr>
            </a:lvl5pPr>
            <a:lvl6pPr marL="2482850" indent="-225425" defTabSz="900113" eaLnBrk="0" fontAlgn="base" hangingPunct="0">
              <a:spcBef>
                <a:spcPct val="0"/>
              </a:spcBef>
              <a:spcAft>
                <a:spcPct val="0"/>
              </a:spcAft>
              <a:defRPr sz="2800">
                <a:solidFill>
                  <a:schemeClr val="tx1"/>
                </a:solidFill>
                <a:latin typeface="Arial" charset="0"/>
              </a:defRPr>
            </a:lvl6pPr>
            <a:lvl7pPr marL="2940050" indent="-225425" defTabSz="900113" eaLnBrk="0" fontAlgn="base" hangingPunct="0">
              <a:spcBef>
                <a:spcPct val="0"/>
              </a:spcBef>
              <a:spcAft>
                <a:spcPct val="0"/>
              </a:spcAft>
              <a:defRPr sz="2800">
                <a:solidFill>
                  <a:schemeClr val="tx1"/>
                </a:solidFill>
                <a:latin typeface="Arial" charset="0"/>
              </a:defRPr>
            </a:lvl7pPr>
            <a:lvl8pPr marL="3397250" indent="-225425" defTabSz="900113" eaLnBrk="0" fontAlgn="base" hangingPunct="0">
              <a:spcBef>
                <a:spcPct val="0"/>
              </a:spcBef>
              <a:spcAft>
                <a:spcPct val="0"/>
              </a:spcAft>
              <a:defRPr sz="2800">
                <a:solidFill>
                  <a:schemeClr val="tx1"/>
                </a:solidFill>
                <a:latin typeface="Arial" charset="0"/>
              </a:defRPr>
            </a:lvl8pPr>
            <a:lvl9pPr marL="3854450" indent="-225425" defTabSz="900113" eaLnBrk="0" fontAlgn="base" hangingPunct="0">
              <a:spcBef>
                <a:spcPct val="0"/>
              </a:spcBef>
              <a:spcAft>
                <a:spcPct val="0"/>
              </a:spcAft>
              <a:defRPr sz="2800">
                <a:solidFill>
                  <a:schemeClr val="tx1"/>
                </a:solidFill>
                <a:latin typeface="Arial" charset="0"/>
              </a:defRPr>
            </a:lvl9pPr>
          </a:lstStyle>
          <a:p>
            <a:pPr algn="r" eaLnBrk="1" hangingPunct="1"/>
            <a:fld id="{735A5AC3-97D4-9E4B-82E5-2F14F1B933F5}" type="slidenum">
              <a:rPr lang="en-US" altLang="es-ES_tradnl" sz="1200"/>
              <a:pPr algn="r" eaLnBrk="1" hangingPunct="1"/>
              <a:t>47</a:t>
            </a:fld>
            <a:endParaRPr lang="en-US" altLang="es-ES_tradnl" sz="1200"/>
          </a:p>
        </p:txBody>
      </p:sp>
    </p:spTree>
    <p:extLst>
      <p:ext uri="{BB962C8B-B14F-4D97-AF65-F5344CB8AC3E}">
        <p14:creationId xmlns:p14="http://schemas.microsoft.com/office/powerpoint/2010/main" val="8854975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44C7198-7A3C-C14A-9588-7F54CCA8652F}" type="slidenum">
              <a:rPr lang="es-ES" altLang="es-ES_tradnl"/>
              <a:pPr>
                <a:defRPr/>
              </a:pPr>
              <a:t>48</a:t>
            </a:fld>
            <a:endParaRPr lang="es-ES" altLang="es-ES_tradnl"/>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xfrm>
            <a:off x="914400" y="4343400"/>
            <a:ext cx="50292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p>
            <a:pPr eaLnBrk="1" hangingPunct="1">
              <a:defRPr/>
            </a:pPr>
            <a:endParaRPr lang="es-ES_tradnl" altLang="es-ES_tradnl" smtClean="0"/>
          </a:p>
        </p:txBody>
      </p:sp>
    </p:spTree>
    <p:extLst>
      <p:ext uri="{BB962C8B-B14F-4D97-AF65-F5344CB8AC3E}">
        <p14:creationId xmlns:p14="http://schemas.microsoft.com/office/powerpoint/2010/main" val="3949888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4FAC70B-540D-1349-8329-5F8170D1CC37}" type="slidenum">
              <a:rPr lang="es-ES" altLang="es-ES_tradnl"/>
              <a:pPr>
                <a:defRPr/>
              </a:pPr>
              <a:t>49</a:t>
            </a:fld>
            <a:endParaRPr lang="es-ES" altLang="es-ES_tradnl"/>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xfrm>
            <a:off x="914400" y="4343400"/>
            <a:ext cx="50292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p>
            <a:pPr eaLnBrk="1" hangingPunct="1">
              <a:defRPr/>
            </a:pPr>
            <a:endParaRPr lang="es-ES_tradnl" altLang="es-ES_tradnl" smtClean="0"/>
          </a:p>
        </p:txBody>
      </p:sp>
    </p:spTree>
    <p:extLst>
      <p:ext uri="{BB962C8B-B14F-4D97-AF65-F5344CB8AC3E}">
        <p14:creationId xmlns:p14="http://schemas.microsoft.com/office/powerpoint/2010/main" val="7054641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76877E8-395E-B84C-9D13-31D1002869E0}" type="slidenum">
              <a:rPr lang="es-ES" altLang="es-ES_tradnl"/>
              <a:pPr>
                <a:defRPr/>
              </a:pPr>
              <a:t>55</a:t>
            </a:fld>
            <a:endParaRPr lang="es-ES" altLang="es-ES_tradnl"/>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xfrm>
            <a:off x="914400" y="4343400"/>
            <a:ext cx="50292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p>
            <a:pPr eaLnBrk="1" hangingPunct="1">
              <a:defRPr/>
            </a:pPr>
            <a:endParaRPr lang="es-ES" altLang="es-ES_tradnl" smtClean="0"/>
          </a:p>
          <a:p>
            <a:pPr eaLnBrk="1" hangingPunct="1">
              <a:defRPr/>
            </a:pPr>
            <a:r>
              <a:rPr lang="es-ES" altLang="es-ES_tradnl" smtClean="0"/>
              <a:t>Método de datos observados (per protocol) Ni el paciente ni la carga viral se contabiliza a la hora de evaluar el análisis de eficacia si no se ha completado su seguimiento</a:t>
            </a:r>
          </a:p>
          <a:p>
            <a:pPr eaLnBrk="1" hangingPunct="1">
              <a:defRPr/>
            </a:pPr>
            <a:r>
              <a:rPr lang="es-ES" altLang="es-ES_tradnl" smtClean="0"/>
              <a:t>ITT:</a:t>
            </a:r>
          </a:p>
          <a:p>
            <a:pPr eaLnBrk="1" hangingPunct="1">
              <a:defRPr/>
            </a:pPr>
            <a:r>
              <a:rPr lang="es-ES" altLang="es-ES_tradnl" smtClean="0"/>
              <a:t>ultima observación arrastrada</a:t>
            </a:r>
          </a:p>
          <a:p>
            <a:pPr eaLnBrk="1" hangingPunct="1">
              <a:defRPr/>
            </a:pPr>
            <a:r>
              <a:rPr lang="es-ES" altLang="es-ES_tradnl" smtClean="0"/>
              <a:t>datos perdidos igual a fracasos</a:t>
            </a:r>
          </a:p>
          <a:p>
            <a:pPr eaLnBrk="1" hangingPunct="1">
              <a:defRPr/>
            </a:pPr>
            <a:r>
              <a:rPr lang="es-ES" altLang="es-ES_tradnl" smtClean="0"/>
              <a:t>datos perdidos y cambios igual a fracasos (non completers=failures)</a:t>
            </a:r>
          </a:p>
          <a:p>
            <a:pPr eaLnBrk="1" hangingPunct="1">
              <a:defRPr/>
            </a:pPr>
            <a:endParaRPr lang="es-ES" altLang="es-ES_tradnl" smtClean="0"/>
          </a:p>
        </p:txBody>
      </p:sp>
    </p:spTree>
    <p:extLst>
      <p:ext uri="{BB962C8B-B14F-4D97-AF65-F5344CB8AC3E}">
        <p14:creationId xmlns:p14="http://schemas.microsoft.com/office/powerpoint/2010/main" val="479527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xfrm>
            <a:off x="931863" y="4403725"/>
            <a:ext cx="5121275" cy="41719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s-ES_tradnl" altLang="es-ES_tradnl" sz="1000">
                <a:ea typeface="Arial" charset="0"/>
                <a:cs typeface="Arial" charset="0"/>
              </a:rPr>
              <a:t>Si un estudio no se realiza correctamente el resultado observado puede carecer de validez.</a:t>
            </a:r>
          </a:p>
          <a:p>
            <a:pPr lvl="1">
              <a:defRPr/>
            </a:pPr>
            <a:r>
              <a:rPr lang="es-ES_tradnl" altLang="es-ES_tradnl" sz="1000" b="1">
                <a:solidFill>
                  <a:schemeClr val="accent2"/>
                </a:solidFill>
              </a:rPr>
              <a:t>Tipo de pacientes</a:t>
            </a:r>
          </a:p>
          <a:p>
            <a:pPr lvl="1">
              <a:defRPr/>
            </a:pPr>
            <a:r>
              <a:rPr lang="es-ES_tradnl" altLang="es-ES_tradnl" sz="1000" b="1">
                <a:solidFill>
                  <a:schemeClr val="accent2"/>
                </a:solidFill>
              </a:rPr>
              <a:t>Intervención estudiada (y en comparación con qué?)</a:t>
            </a:r>
          </a:p>
          <a:p>
            <a:pPr lvl="1">
              <a:defRPr/>
            </a:pPr>
            <a:r>
              <a:rPr lang="es-ES_tradnl" altLang="es-ES_tradnl" sz="1000" b="1">
                <a:solidFill>
                  <a:schemeClr val="accent2"/>
                </a:solidFill>
              </a:rPr>
              <a:t>Variables resultado de evaluación de la eficacia</a:t>
            </a:r>
          </a:p>
          <a:p>
            <a:pPr>
              <a:defRPr/>
            </a:pPr>
            <a:endParaRPr lang="es-ES" altLang="es-ES_tradnl"/>
          </a:p>
        </p:txBody>
      </p:sp>
    </p:spTree>
    <p:extLst>
      <p:ext uri="{BB962C8B-B14F-4D97-AF65-F5344CB8AC3E}">
        <p14:creationId xmlns:p14="http://schemas.microsoft.com/office/powerpoint/2010/main" val="5424918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696034A-1A90-0B4B-A130-60F72E32F39D}" type="slidenum">
              <a:rPr lang="es-ES" altLang="es-ES_tradnl"/>
              <a:pPr>
                <a:defRPr/>
              </a:pPr>
              <a:t>56</a:t>
            </a:fld>
            <a:endParaRPr lang="es-ES" altLang="es-ES_tradnl"/>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xfrm>
            <a:off x="914400" y="4343400"/>
            <a:ext cx="50292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p>
            <a:pPr eaLnBrk="1" hangingPunct="1">
              <a:defRPr/>
            </a:pPr>
            <a:endParaRPr lang="es-ES" altLang="es-ES_tradnl" smtClean="0"/>
          </a:p>
          <a:p>
            <a:pPr eaLnBrk="1" hangingPunct="1">
              <a:defRPr/>
            </a:pPr>
            <a:r>
              <a:rPr lang="es-ES" altLang="es-ES_tradnl" smtClean="0"/>
              <a:t>Método de datos observados (per protocol) Ni el paciente ni la carga viral se contabiliza a la hora de evaluar el análisis de eficacia si no se ha completado su seguimiento</a:t>
            </a:r>
          </a:p>
          <a:p>
            <a:pPr eaLnBrk="1" hangingPunct="1">
              <a:defRPr/>
            </a:pPr>
            <a:r>
              <a:rPr lang="es-ES" altLang="es-ES_tradnl" smtClean="0"/>
              <a:t>ITT:</a:t>
            </a:r>
          </a:p>
          <a:p>
            <a:pPr eaLnBrk="1" hangingPunct="1">
              <a:defRPr/>
            </a:pPr>
            <a:r>
              <a:rPr lang="es-ES" altLang="es-ES_tradnl" smtClean="0"/>
              <a:t>ultima observación arrastrada</a:t>
            </a:r>
          </a:p>
          <a:p>
            <a:pPr eaLnBrk="1" hangingPunct="1">
              <a:defRPr/>
            </a:pPr>
            <a:r>
              <a:rPr lang="es-ES" altLang="es-ES_tradnl" smtClean="0"/>
              <a:t>datos perdidos igual a fracasos</a:t>
            </a:r>
          </a:p>
          <a:p>
            <a:pPr eaLnBrk="1" hangingPunct="1">
              <a:defRPr/>
            </a:pPr>
            <a:r>
              <a:rPr lang="es-ES" altLang="es-ES_tradnl" smtClean="0"/>
              <a:t>datos perdidos y cambios igual a fracasos (non completers=failures)</a:t>
            </a:r>
          </a:p>
          <a:p>
            <a:pPr eaLnBrk="1" hangingPunct="1">
              <a:defRPr/>
            </a:pPr>
            <a:endParaRPr lang="es-ES" altLang="es-ES_tradnl" smtClean="0"/>
          </a:p>
        </p:txBody>
      </p:sp>
    </p:spTree>
    <p:extLst>
      <p:ext uri="{BB962C8B-B14F-4D97-AF65-F5344CB8AC3E}">
        <p14:creationId xmlns:p14="http://schemas.microsoft.com/office/powerpoint/2010/main" val="20530740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5E7D298-05BB-3543-A95D-84F778EA0888}" type="slidenum">
              <a:rPr lang="es-ES" altLang="es-ES_tradnl"/>
              <a:pPr>
                <a:defRPr/>
              </a:pPr>
              <a:t>57</a:t>
            </a:fld>
            <a:endParaRPr lang="es-ES" altLang="es-ES_tradnl"/>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xfrm>
            <a:off x="914400" y="4343400"/>
            <a:ext cx="50292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p>
            <a:pPr eaLnBrk="1" hangingPunct="1">
              <a:defRPr/>
            </a:pPr>
            <a:endParaRPr lang="es-ES_tradnl" altLang="es-ES_tradnl" smtClean="0"/>
          </a:p>
        </p:txBody>
      </p:sp>
    </p:spTree>
    <p:extLst>
      <p:ext uri="{BB962C8B-B14F-4D97-AF65-F5344CB8AC3E}">
        <p14:creationId xmlns:p14="http://schemas.microsoft.com/office/powerpoint/2010/main" val="2483351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6BC8FC5-EFE2-134F-8A81-9F27D77D0708}" type="slidenum">
              <a:rPr lang="es-ES" altLang="es-ES_tradnl"/>
              <a:pPr>
                <a:defRPr/>
              </a:pPr>
              <a:t>58</a:t>
            </a:fld>
            <a:endParaRPr lang="es-ES" altLang="es-ES_tradnl"/>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xfrm>
            <a:off x="914400" y="4343400"/>
            <a:ext cx="50292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p>
            <a:pPr eaLnBrk="1" hangingPunct="1">
              <a:defRPr/>
            </a:pPr>
            <a:endParaRPr lang="es-ES_tradnl" altLang="es-ES_tradnl" smtClean="0"/>
          </a:p>
        </p:txBody>
      </p:sp>
    </p:spTree>
    <p:extLst>
      <p:ext uri="{BB962C8B-B14F-4D97-AF65-F5344CB8AC3E}">
        <p14:creationId xmlns:p14="http://schemas.microsoft.com/office/powerpoint/2010/main" val="12083248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4E753DE-EE45-964E-A7A3-E3D870BF2B5C}" type="slidenum">
              <a:rPr lang="es-ES" altLang="es-ES_tradnl"/>
              <a:pPr>
                <a:defRPr/>
              </a:pPr>
              <a:t>59</a:t>
            </a:fld>
            <a:endParaRPr lang="es-ES" altLang="es-ES_tradnl"/>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xfrm>
            <a:off x="914400" y="4343400"/>
            <a:ext cx="50292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p>
            <a:pPr eaLnBrk="1" hangingPunct="1">
              <a:defRPr/>
            </a:pPr>
            <a:endParaRPr lang="es-ES_tradnl" altLang="es-ES_tradnl" smtClean="0"/>
          </a:p>
        </p:txBody>
      </p:sp>
    </p:spTree>
    <p:extLst>
      <p:ext uri="{BB962C8B-B14F-4D97-AF65-F5344CB8AC3E}">
        <p14:creationId xmlns:p14="http://schemas.microsoft.com/office/powerpoint/2010/main" val="17096484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F08F425-67E4-F543-B3F5-174068785E35}" type="slidenum">
              <a:rPr lang="es-ES" altLang="es-ES_tradnl"/>
              <a:pPr>
                <a:defRPr/>
              </a:pPr>
              <a:t>60</a:t>
            </a:fld>
            <a:endParaRPr lang="es-ES" altLang="es-ES_tradnl"/>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xfrm>
            <a:off x="914400" y="4343400"/>
            <a:ext cx="50292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p>
            <a:pPr eaLnBrk="1" hangingPunct="1">
              <a:defRPr/>
            </a:pPr>
            <a:endParaRPr lang="es-ES_tradnl" altLang="es-ES_tradnl" smtClean="0"/>
          </a:p>
        </p:txBody>
      </p:sp>
    </p:spTree>
    <p:extLst>
      <p:ext uri="{BB962C8B-B14F-4D97-AF65-F5344CB8AC3E}">
        <p14:creationId xmlns:p14="http://schemas.microsoft.com/office/powerpoint/2010/main" val="7296300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993AF40-505A-9E4F-992B-A22972F15565}" type="slidenum">
              <a:rPr lang="es-ES" altLang="es-ES_tradnl"/>
              <a:pPr>
                <a:defRPr/>
              </a:pPr>
              <a:t>61</a:t>
            </a:fld>
            <a:endParaRPr lang="es-ES" altLang="es-ES_tradnl"/>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xfrm>
            <a:off x="914400" y="4343400"/>
            <a:ext cx="50292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p>
            <a:pPr eaLnBrk="1" hangingPunct="1">
              <a:defRPr/>
            </a:pPr>
            <a:endParaRPr lang="es-ES_tradnl" altLang="es-ES_tradnl" smtClean="0"/>
          </a:p>
        </p:txBody>
      </p:sp>
    </p:spTree>
    <p:extLst>
      <p:ext uri="{BB962C8B-B14F-4D97-AF65-F5344CB8AC3E}">
        <p14:creationId xmlns:p14="http://schemas.microsoft.com/office/powerpoint/2010/main" val="7599537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A0E97D7-B585-114D-8344-EC23459549D9}" type="slidenum">
              <a:rPr lang="es-ES" altLang="es-ES_tradnl"/>
              <a:pPr>
                <a:defRPr/>
              </a:pPr>
              <a:t>70</a:t>
            </a:fld>
            <a:endParaRPr lang="es-ES" altLang="es-ES_tradnl"/>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pPr eaLnBrk="1" hangingPunct="1">
              <a:defRPr/>
            </a:pPr>
            <a:r>
              <a:rPr lang="es-ES_tradnl" altLang="es-ES_tradnl" smtClean="0"/>
              <a:t>Se comparan los brazos de distintos ensayos clínicos como si pertenecieran al mismo ensayo clínico</a:t>
            </a:r>
            <a:endParaRPr lang="es-ES" altLang="es-ES_tradnl" smtClean="0"/>
          </a:p>
        </p:txBody>
      </p:sp>
    </p:spTree>
    <p:extLst>
      <p:ext uri="{BB962C8B-B14F-4D97-AF65-F5344CB8AC3E}">
        <p14:creationId xmlns:p14="http://schemas.microsoft.com/office/powerpoint/2010/main" val="14565871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07CCDE3-E89A-1242-B914-2EC46F550943}" type="slidenum">
              <a:rPr lang="es-ES" altLang="es-ES_tradnl"/>
              <a:pPr>
                <a:defRPr/>
              </a:pPr>
              <a:t>71</a:t>
            </a:fld>
            <a:endParaRPr lang="es-ES" altLang="es-ES_tradnl"/>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p>
            <a:pPr eaLnBrk="1" hangingPunct="1">
              <a:defRPr/>
            </a:pPr>
            <a:endParaRPr lang="es-ES_tradnl" altLang="es-ES_tradnl" smtClean="0"/>
          </a:p>
        </p:txBody>
      </p:sp>
    </p:spTree>
    <p:extLst>
      <p:ext uri="{BB962C8B-B14F-4D97-AF65-F5344CB8AC3E}">
        <p14:creationId xmlns:p14="http://schemas.microsoft.com/office/powerpoint/2010/main" val="16948269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7DEA8D7-7D08-4048-85B8-F7BF9355D756}" type="slidenum">
              <a:rPr lang="es-ES" altLang="es-ES_tradnl"/>
              <a:pPr>
                <a:defRPr/>
              </a:pPr>
              <a:t>74</a:t>
            </a:fld>
            <a:endParaRPr lang="es-ES" altLang="es-ES_tradnl"/>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p>
            <a:pPr eaLnBrk="1" hangingPunct="1">
              <a:defRPr/>
            </a:pPr>
            <a:endParaRPr lang="es-ES_tradnl" altLang="es-ES_tradnl" smtClean="0"/>
          </a:p>
        </p:txBody>
      </p:sp>
    </p:spTree>
    <p:extLst>
      <p:ext uri="{BB962C8B-B14F-4D97-AF65-F5344CB8AC3E}">
        <p14:creationId xmlns:p14="http://schemas.microsoft.com/office/powerpoint/2010/main" val="7340262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B6C74BB-5EF1-D04E-9930-75E283C7723C}" type="slidenum">
              <a:rPr lang="es-ES" altLang="es-ES_tradnl"/>
              <a:pPr>
                <a:defRPr/>
              </a:pPr>
              <a:t>82</a:t>
            </a:fld>
            <a:endParaRPr lang="es-ES" altLang="es-ES_tradnl"/>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p>
            <a:pPr eaLnBrk="1" hangingPunct="1">
              <a:defRPr/>
            </a:pPr>
            <a:endParaRPr lang="es-ES_tradnl" altLang="es-ES_tradnl" smtClean="0"/>
          </a:p>
        </p:txBody>
      </p:sp>
    </p:spTree>
    <p:extLst>
      <p:ext uri="{BB962C8B-B14F-4D97-AF65-F5344CB8AC3E}">
        <p14:creationId xmlns:p14="http://schemas.microsoft.com/office/powerpoint/2010/main" val="1633619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xfrm>
            <a:off x="931863" y="4403725"/>
            <a:ext cx="5121275" cy="41719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s-ES" altLang="es-ES_tradnl"/>
          </a:p>
        </p:txBody>
      </p:sp>
    </p:spTree>
    <p:extLst>
      <p:ext uri="{BB962C8B-B14F-4D97-AF65-F5344CB8AC3E}">
        <p14:creationId xmlns:p14="http://schemas.microsoft.com/office/powerpoint/2010/main" val="15922565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D3130D9-6731-4E49-B387-FDE3B1750F6E}" type="slidenum">
              <a:rPr lang="es-ES" altLang="es-ES_tradnl"/>
              <a:pPr>
                <a:defRPr/>
              </a:pPr>
              <a:t>83</a:t>
            </a:fld>
            <a:endParaRPr lang="es-ES" altLang="es-ES_tradnl"/>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p>
            <a:pPr eaLnBrk="1" hangingPunct="1">
              <a:defRPr/>
            </a:pPr>
            <a:endParaRPr lang="es-ES_tradnl" altLang="es-ES_tradnl" smtClean="0"/>
          </a:p>
        </p:txBody>
      </p:sp>
    </p:spTree>
    <p:extLst>
      <p:ext uri="{BB962C8B-B14F-4D97-AF65-F5344CB8AC3E}">
        <p14:creationId xmlns:p14="http://schemas.microsoft.com/office/powerpoint/2010/main" val="6660558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63C7228-DCB1-4F47-B901-5D5391AC85F9}" type="slidenum">
              <a:rPr lang="es-ES" altLang="es-ES_tradnl"/>
              <a:pPr>
                <a:defRPr/>
              </a:pPr>
              <a:t>84</a:t>
            </a:fld>
            <a:endParaRPr lang="es-ES" altLang="es-ES_tradnl"/>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p>
            <a:pPr eaLnBrk="1" hangingPunct="1">
              <a:defRPr/>
            </a:pPr>
            <a:endParaRPr lang="es-ES_tradnl" altLang="es-ES_tradnl" smtClean="0"/>
          </a:p>
        </p:txBody>
      </p:sp>
    </p:spTree>
    <p:extLst>
      <p:ext uri="{BB962C8B-B14F-4D97-AF65-F5344CB8AC3E}">
        <p14:creationId xmlns:p14="http://schemas.microsoft.com/office/powerpoint/2010/main" val="17158859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D8FD561-F1D9-BD48-968B-8FB50CFF575A}" type="slidenum">
              <a:rPr lang="es-ES" altLang="es-ES_tradnl"/>
              <a:pPr>
                <a:defRPr/>
              </a:pPr>
              <a:t>86</a:t>
            </a:fld>
            <a:endParaRPr lang="es-ES" altLang="es-ES_tradnl"/>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pPr marL="228600" indent="-228600" algn="just">
              <a:lnSpc>
                <a:spcPct val="90000"/>
              </a:lnSpc>
              <a:spcBef>
                <a:spcPct val="0"/>
              </a:spcBef>
              <a:spcAft>
                <a:spcPts val="700"/>
              </a:spcAft>
              <a:buClr>
                <a:schemeClr val="accent2"/>
              </a:buClr>
              <a:buFont typeface="Wingdings" charset="2"/>
              <a:buAutoNum type="arabicPeriod"/>
              <a:defRPr/>
            </a:pPr>
            <a:r>
              <a:rPr lang="es-ES" altLang="es-ES_tradnl" smtClean="0"/>
              <a:t>La heterogeneidad es  la variabilidad entre los resultados de los estudios  en un metanálisis o en los brazos que conforman la CI</a:t>
            </a:r>
          </a:p>
          <a:p>
            <a:pPr marL="228600" indent="-228600" eaLnBrk="1" hangingPunct="1">
              <a:defRPr/>
            </a:pPr>
            <a:endParaRPr lang="es-ES" altLang="es-ES_tradnl" smtClean="0"/>
          </a:p>
        </p:txBody>
      </p:sp>
    </p:spTree>
    <p:extLst>
      <p:ext uri="{BB962C8B-B14F-4D97-AF65-F5344CB8AC3E}">
        <p14:creationId xmlns:p14="http://schemas.microsoft.com/office/powerpoint/2010/main" val="3377534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3B2D644-212A-C44B-991D-C06F4F4B30C8}" type="slidenum">
              <a:rPr lang="es-ES" altLang="es-ES_tradnl"/>
              <a:pPr>
                <a:defRPr/>
              </a:pPr>
              <a:t>87</a:t>
            </a:fld>
            <a:endParaRPr lang="es-ES" altLang="es-ES_tradnl"/>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pPr marL="228600" indent="-228600" algn="just">
              <a:lnSpc>
                <a:spcPct val="90000"/>
              </a:lnSpc>
              <a:spcBef>
                <a:spcPct val="0"/>
              </a:spcBef>
              <a:spcAft>
                <a:spcPts val="700"/>
              </a:spcAft>
              <a:buClr>
                <a:schemeClr val="accent2"/>
              </a:buClr>
              <a:buFont typeface="Wingdings" charset="2"/>
              <a:buAutoNum type="arabicPeriod"/>
              <a:defRPr/>
            </a:pPr>
            <a:r>
              <a:rPr lang="es-ES" altLang="es-ES_tradnl" smtClean="0"/>
              <a:t>La heterogeneidad es  la variabilidad entre los resultados de los estudios  en un metanálisis o en los brazos que conforman la CI</a:t>
            </a:r>
          </a:p>
          <a:p>
            <a:pPr marL="228600" indent="-228600" eaLnBrk="1" hangingPunct="1">
              <a:defRPr/>
            </a:pPr>
            <a:endParaRPr lang="es-ES" altLang="es-ES_tradnl" smtClean="0"/>
          </a:p>
        </p:txBody>
      </p:sp>
    </p:spTree>
    <p:extLst>
      <p:ext uri="{BB962C8B-B14F-4D97-AF65-F5344CB8AC3E}">
        <p14:creationId xmlns:p14="http://schemas.microsoft.com/office/powerpoint/2010/main" val="8236274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D123367-D75F-B54C-91DB-E621EFA03F15}" type="slidenum">
              <a:rPr lang="es-ES" altLang="es-ES_tradnl"/>
              <a:pPr>
                <a:defRPr/>
              </a:pPr>
              <a:t>88</a:t>
            </a:fld>
            <a:endParaRPr lang="es-ES" altLang="es-ES_tradnl"/>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pPr marL="228600" indent="-228600" algn="just">
              <a:lnSpc>
                <a:spcPct val="90000"/>
              </a:lnSpc>
              <a:spcBef>
                <a:spcPct val="0"/>
              </a:spcBef>
              <a:spcAft>
                <a:spcPts val="700"/>
              </a:spcAft>
              <a:buClr>
                <a:schemeClr val="accent2"/>
              </a:buClr>
              <a:buFont typeface="Wingdings" charset="2"/>
              <a:buAutoNum type="arabicPeriod"/>
              <a:defRPr/>
            </a:pPr>
            <a:r>
              <a:rPr lang="es-ES" altLang="es-ES_tradnl" smtClean="0"/>
              <a:t>La heterogeneidad es  la variabilidad entre los resultados de los estudios  en un metanálisis o en los brazos que conforman la CI</a:t>
            </a:r>
          </a:p>
          <a:p>
            <a:pPr marL="228600" indent="-228600" eaLnBrk="1" hangingPunct="1">
              <a:defRPr/>
            </a:pPr>
            <a:endParaRPr lang="es-ES" altLang="es-ES_tradnl" smtClean="0"/>
          </a:p>
        </p:txBody>
      </p:sp>
    </p:spTree>
    <p:extLst>
      <p:ext uri="{BB962C8B-B14F-4D97-AF65-F5344CB8AC3E}">
        <p14:creationId xmlns:p14="http://schemas.microsoft.com/office/powerpoint/2010/main" val="262745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46BEEC6-E3CE-004B-A32E-4E668DADC8F1}" type="slidenum">
              <a:rPr lang="es-ES" altLang="es-ES_tradnl"/>
              <a:pPr>
                <a:defRPr/>
              </a:pPr>
              <a:t>89</a:t>
            </a:fld>
            <a:endParaRPr lang="es-ES" altLang="es-ES_tradnl"/>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pPr marL="228600" indent="-228600" algn="just">
              <a:lnSpc>
                <a:spcPct val="90000"/>
              </a:lnSpc>
              <a:spcBef>
                <a:spcPct val="0"/>
              </a:spcBef>
              <a:spcAft>
                <a:spcPts val="700"/>
              </a:spcAft>
              <a:buClr>
                <a:schemeClr val="accent2"/>
              </a:buClr>
              <a:buFont typeface="Wingdings" charset="2"/>
              <a:buAutoNum type="arabicPeriod"/>
              <a:defRPr/>
            </a:pPr>
            <a:r>
              <a:rPr lang="es-ES" altLang="es-ES_tradnl" smtClean="0"/>
              <a:t>La heterogeneidad es  la variabilidad entre los resultados de los estudios  en un metanálisis o en los brazos que conforman la CI</a:t>
            </a:r>
          </a:p>
          <a:p>
            <a:pPr marL="228600" indent="-228600" eaLnBrk="1" hangingPunct="1">
              <a:defRPr/>
            </a:pPr>
            <a:endParaRPr lang="es-ES" altLang="es-ES_tradnl" smtClean="0"/>
          </a:p>
        </p:txBody>
      </p:sp>
    </p:spTree>
    <p:extLst>
      <p:ext uri="{BB962C8B-B14F-4D97-AF65-F5344CB8AC3E}">
        <p14:creationId xmlns:p14="http://schemas.microsoft.com/office/powerpoint/2010/main" val="13613906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6AACDBC-A364-3441-B6CE-FC26C79E7855}" type="slidenum">
              <a:rPr lang="es-ES" altLang="es-ES_tradnl"/>
              <a:pPr>
                <a:defRPr/>
              </a:pPr>
              <a:t>90</a:t>
            </a:fld>
            <a:endParaRPr lang="es-ES" altLang="es-ES_tradnl"/>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pPr marL="228600" indent="-228600" algn="just">
              <a:lnSpc>
                <a:spcPct val="90000"/>
              </a:lnSpc>
              <a:spcBef>
                <a:spcPct val="0"/>
              </a:spcBef>
              <a:spcAft>
                <a:spcPts val="700"/>
              </a:spcAft>
              <a:buClr>
                <a:schemeClr val="accent2"/>
              </a:buClr>
              <a:buFont typeface="Wingdings" charset="2"/>
              <a:buAutoNum type="arabicPeriod"/>
              <a:defRPr/>
            </a:pPr>
            <a:r>
              <a:rPr lang="es-ES" altLang="es-ES_tradnl" smtClean="0"/>
              <a:t>La heterogeneidad es  la variabilidad entre los resultados de los estudios  en un metanálisis o en los brazos que conforman la CI</a:t>
            </a:r>
          </a:p>
          <a:p>
            <a:pPr marL="228600" indent="-228600" eaLnBrk="1" hangingPunct="1">
              <a:defRPr/>
            </a:pPr>
            <a:endParaRPr lang="es-ES" altLang="es-ES_tradnl" smtClean="0"/>
          </a:p>
        </p:txBody>
      </p:sp>
    </p:spTree>
    <p:extLst>
      <p:ext uri="{BB962C8B-B14F-4D97-AF65-F5344CB8AC3E}">
        <p14:creationId xmlns:p14="http://schemas.microsoft.com/office/powerpoint/2010/main" val="16022491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6C7DE24-E871-1343-9EA1-4F84B340DDCD}" type="slidenum">
              <a:rPr lang="es-ES" altLang="es-ES_tradnl"/>
              <a:pPr>
                <a:defRPr/>
              </a:pPr>
              <a:t>92</a:t>
            </a:fld>
            <a:endParaRPr lang="es-ES" altLang="es-ES_tradnl"/>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pPr eaLnBrk="1" hangingPunct="1">
              <a:defRPr/>
            </a:pPr>
            <a:r>
              <a:rPr lang="es-ES_tradnl" altLang="es-ES_tradnl" smtClean="0"/>
              <a:t>¿Qué hacemos en este caso?</a:t>
            </a:r>
            <a:endParaRPr lang="es-ES" altLang="es-ES_tradnl" smtClean="0"/>
          </a:p>
        </p:txBody>
      </p:sp>
    </p:spTree>
    <p:extLst>
      <p:ext uri="{BB962C8B-B14F-4D97-AF65-F5344CB8AC3E}">
        <p14:creationId xmlns:p14="http://schemas.microsoft.com/office/powerpoint/2010/main" val="17042832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A889BD0-F973-7449-AADF-12541AE6F58E}" type="slidenum">
              <a:rPr lang="es-ES" altLang="es-ES_tradnl"/>
              <a:pPr>
                <a:defRPr/>
              </a:pPr>
              <a:t>94</a:t>
            </a:fld>
            <a:endParaRPr lang="es-ES" altLang="es-ES_tradnl"/>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pPr eaLnBrk="1" hangingPunct="1">
              <a:defRPr/>
            </a:pPr>
            <a:r>
              <a:rPr lang="es-ES" altLang="es-ES_tradnl" smtClean="0"/>
              <a:t>Las CI permiten estrategias en las políticas de selección de medicamentos con importantes repercusiones en gestión económica</a:t>
            </a:r>
          </a:p>
          <a:p>
            <a:pPr eaLnBrk="1" hangingPunct="1">
              <a:defRPr/>
            </a:pPr>
            <a:endParaRPr lang="es-ES" altLang="es-ES_tradnl" smtClean="0"/>
          </a:p>
        </p:txBody>
      </p:sp>
    </p:spTree>
    <p:extLst>
      <p:ext uri="{BB962C8B-B14F-4D97-AF65-F5344CB8AC3E}">
        <p14:creationId xmlns:p14="http://schemas.microsoft.com/office/powerpoint/2010/main" val="7513461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0C6D292-C6E0-2E40-92C2-671B2BC10A78}" type="slidenum">
              <a:rPr lang="es-ES" altLang="es-ES_tradnl"/>
              <a:pPr>
                <a:defRPr/>
              </a:pPr>
              <a:t>95</a:t>
            </a:fld>
            <a:endParaRPr lang="es-ES" altLang="es-ES_tradnl"/>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pPr eaLnBrk="1" hangingPunct="1">
              <a:defRPr/>
            </a:pPr>
            <a:r>
              <a:rPr lang="es-ES" altLang="es-ES_tradnl" smtClean="0"/>
              <a:t>Las CI permiten estrategias en las políticas de selección de medicamentos con importantes repercusiones en gestión económica</a:t>
            </a:r>
          </a:p>
          <a:p>
            <a:pPr eaLnBrk="1" hangingPunct="1">
              <a:defRPr/>
            </a:pPr>
            <a:endParaRPr lang="es-ES" altLang="es-ES_tradnl" smtClean="0"/>
          </a:p>
        </p:txBody>
      </p:sp>
    </p:spTree>
    <p:extLst>
      <p:ext uri="{BB962C8B-B14F-4D97-AF65-F5344CB8AC3E}">
        <p14:creationId xmlns:p14="http://schemas.microsoft.com/office/powerpoint/2010/main" val="670344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931863" y="4403725"/>
            <a:ext cx="5121275" cy="41719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lgn="just">
              <a:buFontTx/>
              <a:buAutoNum type="arabicPeriod"/>
            </a:pPr>
            <a:r>
              <a:rPr lang="es-ES_tradnl" altLang="es-ES_tradnl" sz="1000">
                <a:ea typeface="Arial" charset="0"/>
                <a:cs typeface="Arial" charset="0"/>
              </a:rPr>
              <a:t>Si un estudio no se realiza correctamente el resultado observado puede carecer de </a:t>
            </a:r>
          </a:p>
          <a:p>
            <a:pPr marL="228600" indent="-228600" algn="just"/>
            <a:r>
              <a:rPr lang="es-ES_tradnl" altLang="es-ES_tradnl" sz="1000">
                <a:ea typeface="Arial" charset="0"/>
                <a:cs typeface="Arial" charset="0"/>
              </a:rPr>
              <a:t>validez </a:t>
            </a:r>
          </a:p>
          <a:p>
            <a:pPr marL="228600" indent="-228600" algn="just"/>
            <a:r>
              <a:rPr lang="es-ES_tradnl" altLang="es-ES_tradnl" sz="1000">
                <a:ea typeface="Arial" charset="0"/>
                <a:cs typeface="Arial" charset="0"/>
              </a:rPr>
              <a:t>La asignación aleatoria ES EL PROCESO QUE GARANTIZA UNA DISTRIBUCIÓN </a:t>
            </a:r>
          </a:p>
          <a:p>
            <a:pPr marL="228600" indent="-228600" algn="just"/>
            <a:r>
              <a:rPr lang="es-ES_tradnl" altLang="es-ES_tradnl" sz="1000">
                <a:ea typeface="Arial" charset="0"/>
                <a:cs typeface="Arial" charset="0"/>
              </a:rPr>
              <a:t>HOMOGÉNEA DE LOS PACIENTES EN cada brazo. El método más simple consiste en tirar </a:t>
            </a:r>
          </a:p>
          <a:p>
            <a:pPr marL="228600" indent="-228600" algn="just"/>
            <a:r>
              <a:rPr lang="es-ES_tradnl" altLang="es-ES_tradnl" sz="1000">
                <a:ea typeface="Arial" charset="0"/>
                <a:cs typeface="Arial" charset="0"/>
              </a:rPr>
              <a:t>Una moneda al aire. Tb lo es a través de una aleatorización generada por ordenador. </a:t>
            </a:r>
          </a:p>
          <a:p>
            <a:pPr marL="228600" indent="-228600" algn="just"/>
            <a:r>
              <a:rPr lang="es-ES_tradnl" altLang="es-ES_tradnl" sz="1000">
                <a:ea typeface="Arial" charset="0"/>
                <a:cs typeface="Arial" charset="0"/>
              </a:rPr>
              <a:t>No es aleatorizado por fecha de nacimiento, par/impar de Hª Clínica; fecha de nacimiento. Lo apropiado </a:t>
            </a:r>
          </a:p>
          <a:p>
            <a:pPr marL="228600" indent="-228600" algn="just"/>
            <a:r>
              <a:rPr lang="es-ES_tradnl" altLang="es-ES_tradnl" sz="1000">
                <a:ea typeface="Arial" charset="0"/>
                <a:cs typeface="Arial" charset="0"/>
              </a:rPr>
              <a:t>es que el investigador en ningún momento pueda </a:t>
            </a:r>
            <a:r>
              <a:rPr lang="es-ES_tradnl" altLang="es-ES_tradnl" sz="1000" b="1">
                <a:ea typeface="Arial" charset="0"/>
                <a:cs typeface="Arial" charset="0"/>
              </a:rPr>
              <a:t>predecir</a:t>
            </a:r>
            <a:r>
              <a:rPr lang="es-ES_tradnl" altLang="es-ES_tradnl" sz="1000">
                <a:ea typeface="Arial" charset="0"/>
                <a:cs typeface="Arial" charset="0"/>
              </a:rPr>
              <a:t> que tratamiento le toca al siguiente paciente.</a:t>
            </a:r>
          </a:p>
          <a:p>
            <a:pPr marL="228600" indent="-228600" algn="just"/>
            <a:r>
              <a:rPr lang="es-ES_tradnl" altLang="es-ES_tradnl" sz="1000">
                <a:ea typeface="Arial" charset="0"/>
                <a:cs typeface="Arial" charset="0"/>
              </a:rPr>
              <a:t>Existen distintos tipos de aleatorización  simple (por azar únicamente), bloques o estratos (subgrupos)</a:t>
            </a:r>
          </a:p>
          <a:p>
            <a:pPr marL="228600" indent="-228600" algn="just"/>
            <a:r>
              <a:rPr lang="es-ES_tradnl" altLang="es-ES_tradnl" sz="1000">
                <a:ea typeface="Arial" charset="0"/>
                <a:cs typeface="Arial" charset="0"/>
              </a:rPr>
              <a:t> (dado), lista cerrada. Debe DESCRIBIRSE EL MÉTODO DE ALEATORIZACIÓN</a:t>
            </a:r>
          </a:p>
          <a:p>
            <a:pPr marL="228600" indent="-228600" algn="just"/>
            <a:r>
              <a:rPr lang="es-ES_tradnl" altLang="es-ES_tradnl" sz="1000">
                <a:ea typeface="Arial" charset="0"/>
                <a:cs typeface="Arial" charset="0"/>
              </a:rPr>
              <a:t>2. El cegado es el proceso por el cual el investigador y/o paciente desconocen que tratamiento </a:t>
            </a:r>
          </a:p>
          <a:p>
            <a:pPr marL="228600" indent="-228600" algn="just"/>
            <a:r>
              <a:rPr lang="es-ES_tradnl" altLang="es-ES_tradnl" sz="1000">
                <a:ea typeface="Arial" charset="0"/>
                <a:cs typeface="Arial" charset="0"/>
              </a:rPr>
              <a:t>que estan recibiendo (simple ciego, doble ciego, triple ciego, etc…).</a:t>
            </a:r>
          </a:p>
          <a:p>
            <a:pPr marL="228600" indent="-228600" algn="just"/>
            <a:r>
              <a:rPr lang="es-ES_tradnl" altLang="es-ES_tradnl" sz="1000">
                <a:ea typeface="Arial" charset="0"/>
                <a:cs typeface="Arial" charset="0"/>
              </a:rPr>
              <a:t>3. El enmascaramiento es una técnica utilizada para conseguir un cegado adecuado, los límites </a:t>
            </a:r>
          </a:p>
          <a:p>
            <a:pPr marL="228600" indent="-228600" algn="just"/>
            <a:r>
              <a:rPr lang="es-ES_tradnl" altLang="es-ES_tradnl" sz="1000">
                <a:ea typeface="Arial" charset="0"/>
                <a:cs typeface="Arial" charset="0"/>
              </a:rPr>
              <a:t>a un cegado adecuado los invalida el hecho de que determinados efectos secundarios, organolepticos,</a:t>
            </a:r>
          </a:p>
          <a:p>
            <a:pPr marL="228600" indent="-228600" algn="just"/>
            <a:r>
              <a:rPr lang="es-ES_tradnl" altLang="es-ES_tradnl" sz="1000">
                <a:ea typeface="Arial" charset="0"/>
                <a:cs typeface="Arial" charset="0"/>
              </a:rPr>
              <a:t>físicos (volumen, color, tamaño) delaten el tratamiento, </a:t>
            </a:r>
          </a:p>
          <a:p>
            <a:pPr marL="228600" indent="-228600" algn="just"/>
            <a:r>
              <a:rPr lang="es-ES_tradnl" altLang="es-ES_tradnl" sz="1000">
                <a:ea typeface="Arial" charset="0"/>
                <a:cs typeface="Arial" charset="0"/>
              </a:rPr>
              <a:t>4. Todos los pacientes incluidos en el estudio deben ser evaluados  aunque no </a:t>
            </a:r>
          </a:p>
          <a:p>
            <a:pPr marL="228600" indent="-228600" algn="just"/>
            <a:r>
              <a:rPr lang="es-ES_tradnl" altLang="es-ES_tradnl" sz="1000">
                <a:ea typeface="Arial" charset="0"/>
                <a:cs typeface="Arial" charset="0"/>
              </a:rPr>
              <a:t>finalicen el periodo de observación previsto. Deben definirse las pérdidas y retiradas en cada brazo </a:t>
            </a:r>
          </a:p>
          <a:p>
            <a:pPr marL="228600" indent="-228600" algn="just"/>
            <a:r>
              <a:rPr lang="es-ES_tradnl" altLang="es-ES_tradnl" sz="1000">
                <a:ea typeface="Arial" charset="0"/>
                <a:cs typeface="Arial" charset="0"/>
              </a:rPr>
              <a:t>El análisis por ITT  (as-randomized) es conservador y es el mínimo exigido en ensayos de superioridad </a:t>
            </a:r>
          </a:p>
          <a:p>
            <a:pPr marL="228600" indent="-228600" algn="just"/>
            <a:r>
              <a:rPr lang="es-ES_tradnl" altLang="es-ES_tradnl" sz="1000">
                <a:ea typeface="Arial" charset="0"/>
                <a:cs typeface="Arial" charset="0"/>
              </a:rPr>
              <a:t>Por otra parte el análisis per protocol es importante en estudios de equivalencia.</a:t>
            </a:r>
          </a:p>
          <a:p>
            <a:pPr marL="228600" indent="-228600" algn="just"/>
            <a:r>
              <a:rPr lang="es-ES_tradnl" altLang="es-ES_tradnl" sz="1000">
                <a:ea typeface="Arial" charset="0"/>
                <a:cs typeface="Arial" charset="0"/>
              </a:rPr>
              <a:t>el porcentaje de perdidas definirá la validez del estudio, algunos autores aceptan que con un 20% </a:t>
            </a:r>
          </a:p>
          <a:p>
            <a:pPr marL="228600" indent="-228600" algn="just"/>
            <a:r>
              <a:rPr lang="es-ES_tradnl" altLang="es-ES_tradnl" sz="1000">
                <a:ea typeface="Arial" charset="0"/>
                <a:cs typeface="Arial" charset="0"/>
              </a:rPr>
              <a:t>de pérdidas es dificil asegurar la validez del estudio, de otro modo un % de perdidas inferior al 20% </a:t>
            </a:r>
          </a:p>
          <a:p>
            <a:pPr marL="228600" indent="-228600" algn="just"/>
            <a:r>
              <a:rPr lang="es-ES_tradnl" altLang="es-ES_tradnl" sz="1000">
                <a:ea typeface="Arial" charset="0"/>
                <a:cs typeface="Arial" charset="0"/>
              </a:rPr>
              <a:t>tampoco garantiza la validez, si el % de perdidas es similar, puede no ser válido, todo depende del motivo </a:t>
            </a:r>
          </a:p>
          <a:p>
            <a:pPr marL="228600" indent="-228600" algn="just"/>
            <a:endParaRPr lang="es-ES" altLang="es-ES_tradnl"/>
          </a:p>
        </p:txBody>
      </p:sp>
    </p:spTree>
    <p:extLst>
      <p:ext uri="{BB962C8B-B14F-4D97-AF65-F5344CB8AC3E}">
        <p14:creationId xmlns:p14="http://schemas.microsoft.com/office/powerpoint/2010/main" val="1262245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xfrm>
            <a:off x="931863" y="4403725"/>
            <a:ext cx="5121275" cy="41719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lgn="just">
              <a:buFontTx/>
              <a:buAutoNum type="arabicPeriod"/>
            </a:pPr>
            <a:r>
              <a:rPr lang="es-ES_tradnl" altLang="es-ES_tradnl" sz="1000">
                <a:ea typeface="Arial" charset="0"/>
                <a:cs typeface="Arial" charset="0"/>
              </a:rPr>
              <a:t>Si un estudio no se realiza correctamente el resultado observado puede carecer de </a:t>
            </a:r>
          </a:p>
          <a:p>
            <a:pPr marL="228600" indent="-228600" algn="just"/>
            <a:r>
              <a:rPr lang="es-ES_tradnl" altLang="es-ES_tradnl" sz="1000">
                <a:ea typeface="Arial" charset="0"/>
                <a:cs typeface="Arial" charset="0"/>
              </a:rPr>
              <a:t>validez </a:t>
            </a:r>
          </a:p>
          <a:p>
            <a:pPr marL="228600" indent="-228600" algn="just"/>
            <a:r>
              <a:rPr lang="es-ES_tradnl" altLang="es-ES_tradnl" sz="1000">
                <a:ea typeface="Arial" charset="0"/>
                <a:cs typeface="Arial" charset="0"/>
              </a:rPr>
              <a:t>La asignación aleatoria ES EL PROCESO QUE GARANTIZA UNA DISTRIBUCIÓN </a:t>
            </a:r>
          </a:p>
          <a:p>
            <a:pPr marL="228600" indent="-228600" algn="just"/>
            <a:r>
              <a:rPr lang="es-ES_tradnl" altLang="es-ES_tradnl" sz="1000">
                <a:ea typeface="Arial" charset="0"/>
                <a:cs typeface="Arial" charset="0"/>
              </a:rPr>
              <a:t>HOMOGÉNEA DE LOS PACIENTES EN cada brazo. El método más simple consiste en tirar </a:t>
            </a:r>
          </a:p>
          <a:p>
            <a:pPr marL="228600" indent="-228600" algn="just"/>
            <a:r>
              <a:rPr lang="es-ES_tradnl" altLang="es-ES_tradnl" sz="1000">
                <a:ea typeface="Arial" charset="0"/>
                <a:cs typeface="Arial" charset="0"/>
              </a:rPr>
              <a:t>Una moneda al aire. Tb lo es a través de una aleatorización generada por ordenador. </a:t>
            </a:r>
          </a:p>
          <a:p>
            <a:pPr marL="228600" indent="-228600" algn="just"/>
            <a:r>
              <a:rPr lang="es-ES_tradnl" altLang="es-ES_tradnl" sz="1000">
                <a:ea typeface="Arial" charset="0"/>
                <a:cs typeface="Arial" charset="0"/>
              </a:rPr>
              <a:t>No es aleatorizado por fecha de nacimiento, par/impar de Hª Clínica; fecha de nacimiento. Lo apropiado </a:t>
            </a:r>
          </a:p>
          <a:p>
            <a:pPr marL="228600" indent="-228600" algn="just"/>
            <a:r>
              <a:rPr lang="es-ES_tradnl" altLang="es-ES_tradnl" sz="1000">
                <a:ea typeface="Arial" charset="0"/>
                <a:cs typeface="Arial" charset="0"/>
              </a:rPr>
              <a:t>es que el investigador en ningún momento pueda </a:t>
            </a:r>
            <a:r>
              <a:rPr lang="es-ES_tradnl" altLang="es-ES_tradnl" sz="1000" b="1">
                <a:ea typeface="Arial" charset="0"/>
                <a:cs typeface="Arial" charset="0"/>
              </a:rPr>
              <a:t>predecir</a:t>
            </a:r>
            <a:r>
              <a:rPr lang="es-ES_tradnl" altLang="es-ES_tradnl" sz="1000">
                <a:ea typeface="Arial" charset="0"/>
                <a:cs typeface="Arial" charset="0"/>
              </a:rPr>
              <a:t> que tratamiento le toca al siguiente paciente.</a:t>
            </a:r>
          </a:p>
          <a:p>
            <a:pPr marL="228600" indent="-228600" algn="just"/>
            <a:r>
              <a:rPr lang="es-ES_tradnl" altLang="es-ES_tradnl" sz="1000">
                <a:ea typeface="Arial" charset="0"/>
                <a:cs typeface="Arial" charset="0"/>
              </a:rPr>
              <a:t>Existen distintos tipos de aleatorización  simple (por azar únicamente), bloques o estratos (subgrupos)</a:t>
            </a:r>
          </a:p>
          <a:p>
            <a:pPr marL="228600" indent="-228600" algn="just"/>
            <a:r>
              <a:rPr lang="es-ES_tradnl" altLang="es-ES_tradnl" sz="1000">
                <a:ea typeface="Arial" charset="0"/>
                <a:cs typeface="Arial" charset="0"/>
              </a:rPr>
              <a:t> (dado), lista cerrada. Debe DESCRIBIRSE EL MÉTODO DE ALEATORIZACIÓN</a:t>
            </a:r>
          </a:p>
          <a:p>
            <a:pPr marL="228600" indent="-228600" algn="just"/>
            <a:r>
              <a:rPr lang="es-ES_tradnl" altLang="es-ES_tradnl" sz="1000">
                <a:ea typeface="Arial" charset="0"/>
                <a:cs typeface="Arial" charset="0"/>
              </a:rPr>
              <a:t>2. El cegado es el proceso por el cual el investigador y/o paciente desconocen que tratamiento </a:t>
            </a:r>
          </a:p>
          <a:p>
            <a:pPr marL="228600" indent="-228600" algn="just"/>
            <a:r>
              <a:rPr lang="es-ES_tradnl" altLang="es-ES_tradnl" sz="1000">
                <a:ea typeface="Arial" charset="0"/>
                <a:cs typeface="Arial" charset="0"/>
              </a:rPr>
              <a:t>que estan recibiendo (simple ciego, doble ciego, triple ciego, etc…).</a:t>
            </a:r>
          </a:p>
          <a:p>
            <a:pPr marL="228600" indent="-228600" algn="just"/>
            <a:r>
              <a:rPr lang="es-ES_tradnl" altLang="es-ES_tradnl" sz="1000">
                <a:ea typeface="Arial" charset="0"/>
                <a:cs typeface="Arial" charset="0"/>
              </a:rPr>
              <a:t>3. El enmascaramiento es una técnica utilizada para conseguir un cegado adecuado, los límites </a:t>
            </a:r>
          </a:p>
          <a:p>
            <a:pPr marL="228600" indent="-228600" algn="just"/>
            <a:r>
              <a:rPr lang="es-ES_tradnl" altLang="es-ES_tradnl" sz="1000">
                <a:ea typeface="Arial" charset="0"/>
                <a:cs typeface="Arial" charset="0"/>
              </a:rPr>
              <a:t>a un cegado adecuado los invalida el hecho de que determinados efectos secundarios, organolepticos,</a:t>
            </a:r>
          </a:p>
          <a:p>
            <a:pPr marL="228600" indent="-228600" algn="just"/>
            <a:r>
              <a:rPr lang="es-ES_tradnl" altLang="es-ES_tradnl" sz="1000">
                <a:ea typeface="Arial" charset="0"/>
                <a:cs typeface="Arial" charset="0"/>
              </a:rPr>
              <a:t>físicos (volumen, color, tamaño) delaten el tratamiento, </a:t>
            </a:r>
          </a:p>
          <a:p>
            <a:pPr marL="228600" indent="-228600" algn="just"/>
            <a:r>
              <a:rPr lang="es-ES_tradnl" altLang="es-ES_tradnl" sz="1000">
                <a:ea typeface="Arial" charset="0"/>
                <a:cs typeface="Arial" charset="0"/>
              </a:rPr>
              <a:t>4. Todos los pacientes incluidos en el estudio deben ser evaluados  aunque no </a:t>
            </a:r>
          </a:p>
          <a:p>
            <a:pPr marL="228600" indent="-228600" algn="just"/>
            <a:r>
              <a:rPr lang="es-ES_tradnl" altLang="es-ES_tradnl" sz="1000">
                <a:ea typeface="Arial" charset="0"/>
                <a:cs typeface="Arial" charset="0"/>
              </a:rPr>
              <a:t>finalicen el periodo de observación previsto. Deben definirse las pérdidas y retiradas en cada brazo </a:t>
            </a:r>
          </a:p>
          <a:p>
            <a:pPr marL="228600" indent="-228600" algn="just"/>
            <a:r>
              <a:rPr lang="es-ES_tradnl" altLang="es-ES_tradnl" sz="1000">
                <a:ea typeface="Arial" charset="0"/>
                <a:cs typeface="Arial" charset="0"/>
              </a:rPr>
              <a:t>El análisis por ITT  (as-randomized) es conservador y es el mínimo exigido en ensayos de superioridad </a:t>
            </a:r>
          </a:p>
          <a:p>
            <a:pPr marL="228600" indent="-228600" algn="just"/>
            <a:r>
              <a:rPr lang="es-ES_tradnl" altLang="es-ES_tradnl" sz="1000">
                <a:ea typeface="Arial" charset="0"/>
                <a:cs typeface="Arial" charset="0"/>
              </a:rPr>
              <a:t>Por otra parte el análisis per protocol es importante en estudios de equivalencia.</a:t>
            </a:r>
          </a:p>
          <a:p>
            <a:pPr marL="228600" indent="-228600" algn="just"/>
            <a:r>
              <a:rPr lang="es-ES_tradnl" altLang="es-ES_tradnl" sz="1000">
                <a:ea typeface="Arial" charset="0"/>
                <a:cs typeface="Arial" charset="0"/>
              </a:rPr>
              <a:t>el porcentaje de perdidas definirá la validez del estudio, algunos autores aceptan que con un 20% </a:t>
            </a:r>
          </a:p>
          <a:p>
            <a:pPr marL="228600" indent="-228600" algn="just"/>
            <a:r>
              <a:rPr lang="es-ES_tradnl" altLang="es-ES_tradnl" sz="1000">
                <a:ea typeface="Arial" charset="0"/>
                <a:cs typeface="Arial" charset="0"/>
              </a:rPr>
              <a:t>de pérdidas es dificil asegurar la validez del estudio, de otro modo un % de perdidas inferior al 20% </a:t>
            </a:r>
          </a:p>
          <a:p>
            <a:pPr marL="228600" indent="-228600" algn="just"/>
            <a:r>
              <a:rPr lang="es-ES_tradnl" altLang="es-ES_tradnl" sz="1000">
                <a:ea typeface="Arial" charset="0"/>
                <a:cs typeface="Arial" charset="0"/>
              </a:rPr>
              <a:t>tampoco garantiza la validez, si el % de perdidas es similar, puede no ser válido, todo depende del motivo </a:t>
            </a:r>
          </a:p>
          <a:p>
            <a:pPr marL="228600" indent="-228600" algn="just"/>
            <a:endParaRPr lang="es-ES" altLang="es-ES_tradnl"/>
          </a:p>
        </p:txBody>
      </p:sp>
    </p:spTree>
    <p:extLst>
      <p:ext uri="{BB962C8B-B14F-4D97-AF65-F5344CB8AC3E}">
        <p14:creationId xmlns:p14="http://schemas.microsoft.com/office/powerpoint/2010/main" val="1708905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xfrm>
            <a:off x="931863" y="4403725"/>
            <a:ext cx="5121275" cy="41719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lgn="just">
              <a:buFontTx/>
              <a:buAutoNum type="arabicPeriod"/>
            </a:pPr>
            <a:r>
              <a:rPr lang="es-ES_tradnl" altLang="es-ES_tradnl" sz="1000">
                <a:ea typeface="Arial" charset="0"/>
                <a:cs typeface="Arial" charset="0"/>
              </a:rPr>
              <a:t>Si un estudio no se realiza correctamente el resultado observado puede carecer de </a:t>
            </a:r>
          </a:p>
          <a:p>
            <a:pPr marL="228600" indent="-228600" algn="just"/>
            <a:r>
              <a:rPr lang="es-ES_tradnl" altLang="es-ES_tradnl" sz="1000">
                <a:ea typeface="Arial" charset="0"/>
                <a:cs typeface="Arial" charset="0"/>
              </a:rPr>
              <a:t>validez </a:t>
            </a:r>
          </a:p>
          <a:p>
            <a:pPr marL="228600" indent="-228600" algn="just"/>
            <a:r>
              <a:rPr lang="es-ES_tradnl" altLang="es-ES_tradnl" sz="1000">
                <a:ea typeface="Arial" charset="0"/>
                <a:cs typeface="Arial" charset="0"/>
              </a:rPr>
              <a:t>La asignación aleatoria ES EL PROCESO QUE GARANTIZA UNA DISTRIBUCIÓN </a:t>
            </a:r>
          </a:p>
          <a:p>
            <a:pPr marL="228600" indent="-228600" algn="just"/>
            <a:r>
              <a:rPr lang="es-ES_tradnl" altLang="es-ES_tradnl" sz="1000">
                <a:ea typeface="Arial" charset="0"/>
                <a:cs typeface="Arial" charset="0"/>
              </a:rPr>
              <a:t>HOMOGÉNEA DE LOS PACIENTES EN cada brazo. El método más simple consiste en tirar </a:t>
            </a:r>
          </a:p>
          <a:p>
            <a:pPr marL="228600" indent="-228600" algn="just"/>
            <a:r>
              <a:rPr lang="es-ES_tradnl" altLang="es-ES_tradnl" sz="1000">
                <a:ea typeface="Arial" charset="0"/>
                <a:cs typeface="Arial" charset="0"/>
              </a:rPr>
              <a:t>Una moneda al aire. Tb lo es a través de una aleatorización generada por ordenador. </a:t>
            </a:r>
          </a:p>
          <a:p>
            <a:pPr marL="228600" indent="-228600" algn="just"/>
            <a:r>
              <a:rPr lang="es-ES_tradnl" altLang="es-ES_tradnl" sz="1000">
                <a:ea typeface="Arial" charset="0"/>
                <a:cs typeface="Arial" charset="0"/>
              </a:rPr>
              <a:t>No es aleatorizado por fecha de nacimiento, par/impar de Hª Clínica; fecha de nacimiento. Lo apropiado </a:t>
            </a:r>
          </a:p>
          <a:p>
            <a:pPr marL="228600" indent="-228600" algn="just"/>
            <a:r>
              <a:rPr lang="es-ES_tradnl" altLang="es-ES_tradnl" sz="1000">
                <a:ea typeface="Arial" charset="0"/>
                <a:cs typeface="Arial" charset="0"/>
              </a:rPr>
              <a:t>es que el investigador en ningún momento pueda </a:t>
            </a:r>
            <a:r>
              <a:rPr lang="es-ES_tradnl" altLang="es-ES_tradnl" sz="1000" b="1">
                <a:ea typeface="Arial" charset="0"/>
                <a:cs typeface="Arial" charset="0"/>
              </a:rPr>
              <a:t>predecir</a:t>
            </a:r>
            <a:r>
              <a:rPr lang="es-ES_tradnl" altLang="es-ES_tradnl" sz="1000">
                <a:ea typeface="Arial" charset="0"/>
                <a:cs typeface="Arial" charset="0"/>
              </a:rPr>
              <a:t> que tratamiento le toca al siguiente paciente.</a:t>
            </a:r>
          </a:p>
          <a:p>
            <a:pPr marL="228600" indent="-228600" algn="just"/>
            <a:r>
              <a:rPr lang="es-ES_tradnl" altLang="es-ES_tradnl" sz="1000">
                <a:ea typeface="Arial" charset="0"/>
                <a:cs typeface="Arial" charset="0"/>
              </a:rPr>
              <a:t>Existen distintos tipos de aleatorización  simple (por azar únicamente), bloques o estratos (subgrupos)</a:t>
            </a:r>
          </a:p>
          <a:p>
            <a:pPr marL="228600" indent="-228600" algn="just"/>
            <a:r>
              <a:rPr lang="es-ES_tradnl" altLang="es-ES_tradnl" sz="1000">
                <a:ea typeface="Arial" charset="0"/>
                <a:cs typeface="Arial" charset="0"/>
              </a:rPr>
              <a:t> (dado), lista cerrada. Debe DESCRIBIRSE EL MÉTODO DE ALEATORIZACIÓN</a:t>
            </a:r>
          </a:p>
          <a:p>
            <a:pPr marL="228600" indent="-228600" algn="just"/>
            <a:r>
              <a:rPr lang="es-ES_tradnl" altLang="es-ES_tradnl" sz="1000">
                <a:ea typeface="Arial" charset="0"/>
                <a:cs typeface="Arial" charset="0"/>
              </a:rPr>
              <a:t>2. El cegado es el proceso por el cual el investigador y/o paciente desconocen que tratamiento </a:t>
            </a:r>
          </a:p>
          <a:p>
            <a:pPr marL="228600" indent="-228600" algn="just"/>
            <a:r>
              <a:rPr lang="es-ES_tradnl" altLang="es-ES_tradnl" sz="1000">
                <a:ea typeface="Arial" charset="0"/>
                <a:cs typeface="Arial" charset="0"/>
              </a:rPr>
              <a:t>que estan recibiendo (simple ciego, doble ciego, triple ciego, etc…).</a:t>
            </a:r>
          </a:p>
          <a:p>
            <a:pPr marL="228600" indent="-228600" algn="just"/>
            <a:r>
              <a:rPr lang="es-ES_tradnl" altLang="es-ES_tradnl" sz="1000">
                <a:ea typeface="Arial" charset="0"/>
                <a:cs typeface="Arial" charset="0"/>
              </a:rPr>
              <a:t>3. El enmascaramiento es una técnica utilizada para conseguir un cegado adecuado, los límites </a:t>
            </a:r>
          </a:p>
          <a:p>
            <a:pPr marL="228600" indent="-228600" algn="just"/>
            <a:r>
              <a:rPr lang="es-ES_tradnl" altLang="es-ES_tradnl" sz="1000">
                <a:ea typeface="Arial" charset="0"/>
                <a:cs typeface="Arial" charset="0"/>
              </a:rPr>
              <a:t>a un cegado adecuado los invalida el hecho de que determinados efectos secundarios, organolepticos,</a:t>
            </a:r>
          </a:p>
          <a:p>
            <a:pPr marL="228600" indent="-228600" algn="just"/>
            <a:r>
              <a:rPr lang="es-ES_tradnl" altLang="es-ES_tradnl" sz="1000">
                <a:ea typeface="Arial" charset="0"/>
                <a:cs typeface="Arial" charset="0"/>
              </a:rPr>
              <a:t>físicos (volumen, color, tamaño) delaten el tratamiento, </a:t>
            </a:r>
          </a:p>
          <a:p>
            <a:pPr marL="228600" indent="-228600" algn="just"/>
            <a:r>
              <a:rPr lang="es-ES_tradnl" altLang="es-ES_tradnl" sz="1000">
                <a:ea typeface="Arial" charset="0"/>
                <a:cs typeface="Arial" charset="0"/>
              </a:rPr>
              <a:t>4. Todos los pacientes incluidos en el estudio deben ser evaluados  aunque no </a:t>
            </a:r>
          </a:p>
          <a:p>
            <a:pPr marL="228600" indent="-228600" algn="just"/>
            <a:r>
              <a:rPr lang="es-ES_tradnl" altLang="es-ES_tradnl" sz="1000">
                <a:ea typeface="Arial" charset="0"/>
                <a:cs typeface="Arial" charset="0"/>
              </a:rPr>
              <a:t>finalicen el periodo de observación previsto. Deben definirse las pérdidas y retiradas en cada brazo </a:t>
            </a:r>
          </a:p>
          <a:p>
            <a:pPr marL="228600" indent="-228600" algn="just"/>
            <a:r>
              <a:rPr lang="es-ES_tradnl" altLang="es-ES_tradnl" sz="1000">
                <a:ea typeface="Arial" charset="0"/>
                <a:cs typeface="Arial" charset="0"/>
              </a:rPr>
              <a:t>El análisis por ITT  (as-randomized) es conservador y es el mínimo exigido en ensayos de superioridad </a:t>
            </a:r>
          </a:p>
          <a:p>
            <a:pPr marL="228600" indent="-228600" algn="just"/>
            <a:r>
              <a:rPr lang="es-ES_tradnl" altLang="es-ES_tradnl" sz="1000">
                <a:ea typeface="Arial" charset="0"/>
                <a:cs typeface="Arial" charset="0"/>
              </a:rPr>
              <a:t>Por otra parte el análisis per protocol es importante en estudios de equivalencia.</a:t>
            </a:r>
          </a:p>
          <a:p>
            <a:pPr marL="228600" indent="-228600" algn="just"/>
            <a:r>
              <a:rPr lang="es-ES_tradnl" altLang="es-ES_tradnl" sz="1000">
                <a:ea typeface="Arial" charset="0"/>
                <a:cs typeface="Arial" charset="0"/>
              </a:rPr>
              <a:t>el porcentaje de perdidas definirá la validez del estudio, algunos autores aceptan que con un 20% </a:t>
            </a:r>
          </a:p>
          <a:p>
            <a:pPr marL="228600" indent="-228600" algn="just"/>
            <a:r>
              <a:rPr lang="es-ES_tradnl" altLang="es-ES_tradnl" sz="1000">
                <a:ea typeface="Arial" charset="0"/>
                <a:cs typeface="Arial" charset="0"/>
              </a:rPr>
              <a:t>de pérdidas es dificil asegurar la validez del estudio, de otro modo un % de perdidas inferior al 20% </a:t>
            </a:r>
          </a:p>
          <a:p>
            <a:pPr marL="228600" indent="-228600" algn="just"/>
            <a:r>
              <a:rPr lang="es-ES_tradnl" altLang="es-ES_tradnl" sz="1000">
                <a:ea typeface="Arial" charset="0"/>
                <a:cs typeface="Arial" charset="0"/>
              </a:rPr>
              <a:t>tampoco garantiza la validez, si el % de perdidas es similar, puede no ser válido, todo depende del motivo </a:t>
            </a:r>
          </a:p>
          <a:p>
            <a:pPr marL="228600" indent="-228600" algn="just"/>
            <a:endParaRPr lang="es-ES" altLang="es-ES_tradnl"/>
          </a:p>
        </p:txBody>
      </p:sp>
    </p:spTree>
    <p:extLst>
      <p:ext uri="{BB962C8B-B14F-4D97-AF65-F5344CB8AC3E}">
        <p14:creationId xmlns:p14="http://schemas.microsoft.com/office/powerpoint/2010/main" val="1126880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xfrm>
            <a:off x="931863" y="4403725"/>
            <a:ext cx="5121275" cy="41719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lgn="just">
              <a:buFontTx/>
              <a:buAutoNum type="arabicPeriod"/>
            </a:pPr>
            <a:r>
              <a:rPr lang="es-ES_tradnl" altLang="es-ES_tradnl" sz="1000">
                <a:ea typeface="Arial" charset="0"/>
                <a:cs typeface="Arial" charset="0"/>
              </a:rPr>
              <a:t>Si un estudio no se realiza correctamente el resultado observado puede carecer de </a:t>
            </a:r>
          </a:p>
          <a:p>
            <a:pPr marL="228600" indent="-228600" algn="just"/>
            <a:r>
              <a:rPr lang="es-ES_tradnl" altLang="es-ES_tradnl" sz="1000">
                <a:ea typeface="Arial" charset="0"/>
                <a:cs typeface="Arial" charset="0"/>
              </a:rPr>
              <a:t>validez </a:t>
            </a:r>
          </a:p>
          <a:p>
            <a:pPr marL="228600" indent="-228600" algn="just"/>
            <a:r>
              <a:rPr lang="es-ES_tradnl" altLang="es-ES_tradnl" sz="1000">
                <a:ea typeface="Arial" charset="0"/>
                <a:cs typeface="Arial" charset="0"/>
              </a:rPr>
              <a:t>La asignación aleatoria ES EL PROCESO QUE GARANTIZA UNA DISTRIBUCIÓN </a:t>
            </a:r>
          </a:p>
          <a:p>
            <a:pPr marL="228600" indent="-228600" algn="just"/>
            <a:r>
              <a:rPr lang="es-ES_tradnl" altLang="es-ES_tradnl" sz="1000">
                <a:ea typeface="Arial" charset="0"/>
                <a:cs typeface="Arial" charset="0"/>
              </a:rPr>
              <a:t>HOMOGÉNEA DE LOS PACIENTES EN cada brazo. El método más simple consiste en tirar </a:t>
            </a:r>
          </a:p>
          <a:p>
            <a:pPr marL="228600" indent="-228600" algn="just"/>
            <a:r>
              <a:rPr lang="es-ES_tradnl" altLang="es-ES_tradnl" sz="1000">
                <a:ea typeface="Arial" charset="0"/>
                <a:cs typeface="Arial" charset="0"/>
              </a:rPr>
              <a:t>Una moneda al aire. Tb lo es a través de una aleatorización generada por ordenador. </a:t>
            </a:r>
          </a:p>
          <a:p>
            <a:pPr marL="228600" indent="-228600" algn="just"/>
            <a:r>
              <a:rPr lang="es-ES_tradnl" altLang="es-ES_tradnl" sz="1000">
                <a:ea typeface="Arial" charset="0"/>
                <a:cs typeface="Arial" charset="0"/>
              </a:rPr>
              <a:t>No es aleatorizado por fecha de nacimiento, par/impar de Hª Clínica; fecha de nacimiento. Lo apropiado </a:t>
            </a:r>
          </a:p>
          <a:p>
            <a:pPr marL="228600" indent="-228600" algn="just"/>
            <a:r>
              <a:rPr lang="es-ES_tradnl" altLang="es-ES_tradnl" sz="1000">
                <a:ea typeface="Arial" charset="0"/>
                <a:cs typeface="Arial" charset="0"/>
              </a:rPr>
              <a:t>es que el investigador en ningún momento pueda </a:t>
            </a:r>
            <a:r>
              <a:rPr lang="es-ES_tradnl" altLang="es-ES_tradnl" sz="1000" b="1">
                <a:ea typeface="Arial" charset="0"/>
                <a:cs typeface="Arial" charset="0"/>
              </a:rPr>
              <a:t>predecir</a:t>
            </a:r>
            <a:r>
              <a:rPr lang="es-ES_tradnl" altLang="es-ES_tradnl" sz="1000">
                <a:ea typeface="Arial" charset="0"/>
                <a:cs typeface="Arial" charset="0"/>
              </a:rPr>
              <a:t> que tratamiento le toca al siguiente paciente.</a:t>
            </a:r>
          </a:p>
          <a:p>
            <a:pPr marL="228600" indent="-228600" algn="just"/>
            <a:r>
              <a:rPr lang="es-ES_tradnl" altLang="es-ES_tradnl" sz="1000">
                <a:ea typeface="Arial" charset="0"/>
                <a:cs typeface="Arial" charset="0"/>
              </a:rPr>
              <a:t>Existen distintos tipos de aleatorización  simple (por azar únicamente), bloques o estratos (subgrupos)</a:t>
            </a:r>
          </a:p>
          <a:p>
            <a:pPr marL="228600" indent="-228600" algn="just"/>
            <a:r>
              <a:rPr lang="es-ES_tradnl" altLang="es-ES_tradnl" sz="1000">
                <a:ea typeface="Arial" charset="0"/>
                <a:cs typeface="Arial" charset="0"/>
              </a:rPr>
              <a:t> (dado), lista cerrada. Debe DESCRIBIRSE EL MÉTODO DE ALEATORIZACIÓN</a:t>
            </a:r>
          </a:p>
          <a:p>
            <a:pPr marL="228600" indent="-228600" algn="just"/>
            <a:r>
              <a:rPr lang="es-ES_tradnl" altLang="es-ES_tradnl" sz="1000">
                <a:ea typeface="Arial" charset="0"/>
                <a:cs typeface="Arial" charset="0"/>
              </a:rPr>
              <a:t>2. El cegado es el proceso por el cual el investigador y/o paciente desconocen que tratamiento </a:t>
            </a:r>
          </a:p>
          <a:p>
            <a:pPr marL="228600" indent="-228600" algn="just"/>
            <a:r>
              <a:rPr lang="es-ES_tradnl" altLang="es-ES_tradnl" sz="1000">
                <a:ea typeface="Arial" charset="0"/>
                <a:cs typeface="Arial" charset="0"/>
              </a:rPr>
              <a:t>que estan recibiendo (simple ciego, doble ciego, triple ciego, etc…).</a:t>
            </a:r>
          </a:p>
          <a:p>
            <a:pPr marL="228600" indent="-228600" algn="just"/>
            <a:r>
              <a:rPr lang="es-ES_tradnl" altLang="es-ES_tradnl" sz="1000">
                <a:ea typeface="Arial" charset="0"/>
                <a:cs typeface="Arial" charset="0"/>
              </a:rPr>
              <a:t>3. El enmascaramiento es una técnica utilizada para conseguir un cegado adecuado, los límites </a:t>
            </a:r>
          </a:p>
          <a:p>
            <a:pPr marL="228600" indent="-228600" algn="just"/>
            <a:r>
              <a:rPr lang="es-ES_tradnl" altLang="es-ES_tradnl" sz="1000">
                <a:ea typeface="Arial" charset="0"/>
                <a:cs typeface="Arial" charset="0"/>
              </a:rPr>
              <a:t>a un cegado adecuado los invalida el hecho de que determinados efectos secundarios, organolepticos,</a:t>
            </a:r>
          </a:p>
          <a:p>
            <a:pPr marL="228600" indent="-228600" algn="just"/>
            <a:r>
              <a:rPr lang="es-ES_tradnl" altLang="es-ES_tradnl" sz="1000">
                <a:ea typeface="Arial" charset="0"/>
                <a:cs typeface="Arial" charset="0"/>
              </a:rPr>
              <a:t>físicos (volumen, color, tamaño) delaten el tratamiento, </a:t>
            </a:r>
          </a:p>
          <a:p>
            <a:pPr marL="228600" indent="-228600" algn="just"/>
            <a:r>
              <a:rPr lang="es-ES_tradnl" altLang="es-ES_tradnl" sz="1000">
                <a:ea typeface="Arial" charset="0"/>
                <a:cs typeface="Arial" charset="0"/>
              </a:rPr>
              <a:t>4. Todos los pacientes incluidos en el estudio deben ser evaluados  aunque no </a:t>
            </a:r>
          </a:p>
          <a:p>
            <a:pPr marL="228600" indent="-228600" algn="just"/>
            <a:r>
              <a:rPr lang="es-ES_tradnl" altLang="es-ES_tradnl" sz="1000">
                <a:ea typeface="Arial" charset="0"/>
                <a:cs typeface="Arial" charset="0"/>
              </a:rPr>
              <a:t>finalicen el periodo de observación previsto. Deben definirse las pérdidas y retiradas en cada brazo </a:t>
            </a:r>
          </a:p>
          <a:p>
            <a:pPr marL="228600" indent="-228600" algn="just"/>
            <a:r>
              <a:rPr lang="es-ES_tradnl" altLang="es-ES_tradnl" sz="1000">
                <a:ea typeface="Arial" charset="0"/>
                <a:cs typeface="Arial" charset="0"/>
              </a:rPr>
              <a:t>El análisis por ITT  (as-randomized) es conservador y es el mínimo exigido en ensayos de superioridad </a:t>
            </a:r>
          </a:p>
          <a:p>
            <a:pPr marL="228600" indent="-228600" algn="just"/>
            <a:r>
              <a:rPr lang="es-ES_tradnl" altLang="es-ES_tradnl" sz="1000">
                <a:ea typeface="Arial" charset="0"/>
                <a:cs typeface="Arial" charset="0"/>
              </a:rPr>
              <a:t>Por otra parte el análisis per protocol es importante en estudios de equivalencia.</a:t>
            </a:r>
          </a:p>
          <a:p>
            <a:pPr marL="228600" indent="-228600" algn="just"/>
            <a:r>
              <a:rPr lang="es-ES_tradnl" altLang="es-ES_tradnl" sz="1000">
                <a:ea typeface="Arial" charset="0"/>
                <a:cs typeface="Arial" charset="0"/>
              </a:rPr>
              <a:t>el porcentaje de perdidas definirá la validez del estudio, algunos autores aceptan que con un 20% </a:t>
            </a:r>
          </a:p>
          <a:p>
            <a:pPr marL="228600" indent="-228600" algn="just"/>
            <a:r>
              <a:rPr lang="es-ES_tradnl" altLang="es-ES_tradnl" sz="1000">
                <a:ea typeface="Arial" charset="0"/>
                <a:cs typeface="Arial" charset="0"/>
              </a:rPr>
              <a:t>de pérdidas es dificil asegurar la validez del estudio, de otro modo un % de perdidas inferior al 20% </a:t>
            </a:r>
          </a:p>
          <a:p>
            <a:pPr marL="228600" indent="-228600" algn="just"/>
            <a:r>
              <a:rPr lang="es-ES_tradnl" altLang="es-ES_tradnl" sz="1000">
                <a:ea typeface="Arial" charset="0"/>
                <a:cs typeface="Arial" charset="0"/>
              </a:rPr>
              <a:t>tampoco garantiza la validez, si el % de perdidas es similar, puede no ser válido, todo depende del motivo </a:t>
            </a:r>
          </a:p>
          <a:p>
            <a:pPr marL="228600" indent="-228600" algn="just"/>
            <a:endParaRPr lang="es-ES" altLang="es-ES_tradnl"/>
          </a:p>
        </p:txBody>
      </p:sp>
    </p:spTree>
    <p:extLst>
      <p:ext uri="{BB962C8B-B14F-4D97-AF65-F5344CB8AC3E}">
        <p14:creationId xmlns:p14="http://schemas.microsoft.com/office/powerpoint/2010/main" val="821793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es-ES" smtClean="0"/>
              <a:t>Clic para editar título</a:t>
            </a:r>
            <a:endParaRPr lang="es-ES_tradnl"/>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EFA6F772-491E-9242-A027-12518B852F12}" type="slidenum">
              <a:rPr lang="es-ES" altLang="es-ES_tradnl"/>
              <a:pPr>
                <a:defRPr/>
              </a:pPr>
              <a:t>‹Nº›</a:t>
            </a:fld>
            <a:endParaRPr lang="es-ES" altLang="es-ES_tradnl"/>
          </a:p>
        </p:txBody>
      </p:sp>
    </p:spTree>
    <p:extLst>
      <p:ext uri="{BB962C8B-B14F-4D97-AF65-F5344CB8AC3E}">
        <p14:creationId xmlns:p14="http://schemas.microsoft.com/office/powerpoint/2010/main" val="921464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B4AAF76B-2AF0-BF43-A156-0112BE84A538}" type="slidenum">
              <a:rPr lang="es-ES" altLang="es-ES_tradnl"/>
              <a:pPr>
                <a:defRPr/>
              </a:pPr>
              <a:t>‹Nº›</a:t>
            </a:fld>
            <a:endParaRPr lang="es-ES" altLang="es-ES_tradnl"/>
          </a:p>
        </p:txBody>
      </p:sp>
    </p:spTree>
    <p:extLst>
      <p:ext uri="{BB962C8B-B14F-4D97-AF65-F5344CB8AC3E}">
        <p14:creationId xmlns:p14="http://schemas.microsoft.com/office/powerpoint/2010/main" val="1930963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 smtClean="0"/>
              <a:t>Clic para editar título</a:t>
            </a:r>
            <a:endParaRPr lang="es-ES_tradnl"/>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33CF1142-A0A1-DC41-8255-F7A746168CFA}" type="slidenum">
              <a:rPr lang="es-ES" altLang="es-ES_tradnl"/>
              <a:pPr>
                <a:defRPr/>
              </a:pPr>
              <a:t>‹Nº›</a:t>
            </a:fld>
            <a:endParaRPr lang="es-ES" altLang="es-ES_tradnl"/>
          </a:p>
        </p:txBody>
      </p:sp>
    </p:spTree>
    <p:extLst>
      <p:ext uri="{BB962C8B-B14F-4D97-AF65-F5344CB8AC3E}">
        <p14:creationId xmlns:p14="http://schemas.microsoft.com/office/powerpoint/2010/main" val="937427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Clic para editar título</a:t>
            </a:r>
            <a:endParaRPr lang="es-ES_tradnl"/>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E9C823D2-D50E-5149-9404-E3F768B19EA8}" type="slidenum">
              <a:rPr lang="es-ES" altLang="es-ES_tradnl"/>
              <a:pPr>
                <a:defRPr/>
              </a:pPr>
              <a:t>‹Nº›</a:t>
            </a:fld>
            <a:endParaRPr lang="es-ES" altLang="es-ES_tradnl"/>
          </a:p>
        </p:txBody>
      </p:sp>
    </p:spTree>
    <p:extLst>
      <p:ext uri="{BB962C8B-B14F-4D97-AF65-F5344CB8AC3E}">
        <p14:creationId xmlns:p14="http://schemas.microsoft.com/office/powerpoint/2010/main" val="1542987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es-ES" smtClean="0"/>
              <a:t>Clic para editar título</a:t>
            </a:r>
            <a:endParaRPr lang="es-ES_tradnl"/>
          </a:p>
        </p:txBody>
      </p:sp>
      <p:sp>
        <p:nvSpPr>
          <p:cNvPr id="3" name="Marcador de tex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25B12743-65D0-8C40-95EA-91E59A858B8F}" type="slidenum">
              <a:rPr lang="es-ES" altLang="es-ES_tradnl"/>
              <a:pPr>
                <a:defRPr/>
              </a:pPr>
              <a:t>‹Nº›</a:t>
            </a:fld>
            <a:endParaRPr lang="es-ES" altLang="es-ES_tradnl"/>
          </a:p>
        </p:txBody>
      </p:sp>
    </p:spTree>
    <p:extLst>
      <p:ext uri="{BB962C8B-B14F-4D97-AF65-F5344CB8AC3E}">
        <p14:creationId xmlns:p14="http://schemas.microsoft.com/office/powerpoint/2010/main" val="2120244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Clic para editar título</a:t>
            </a:r>
            <a:endParaRPr lang="es-ES_tradnl"/>
          </a:p>
        </p:txBody>
      </p:sp>
      <p:sp>
        <p:nvSpPr>
          <p:cNvPr id="3" name="Marcador de contenido 2"/>
          <p:cNvSpPr>
            <a:spLocks noGrp="1"/>
          </p:cNvSpPr>
          <p:nvPr>
            <p:ph sz="half" idx="1"/>
          </p:nvPr>
        </p:nvSpPr>
        <p:spPr>
          <a:xfrm>
            <a:off x="457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contenido 3"/>
          <p:cNvSpPr>
            <a:spLocks noGrp="1"/>
          </p:cNvSpPr>
          <p:nvPr>
            <p:ph sz="half" idx="2"/>
          </p:nvPr>
        </p:nvSpPr>
        <p:spPr>
          <a:xfrm>
            <a:off x="4648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34F54842-C8F3-744D-AD6D-7D2BD477380E}" type="slidenum">
              <a:rPr lang="es-ES" altLang="es-ES_tradnl"/>
              <a:pPr>
                <a:defRPr/>
              </a:pPr>
              <a:t>‹Nº›</a:t>
            </a:fld>
            <a:endParaRPr lang="es-ES" altLang="es-ES_tradnl"/>
          </a:p>
        </p:txBody>
      </p:sp>
    </p:spTree>
    <p:extLst>
      <p:ext uri="{BB962C8B-B14F-4D97-AF65-F5344CB8AC3E}">
        <p14:creationId xmlns:p14="http://schemas.microsoft.com/office/powerpoint/2010/main" val="1755341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es-ES" smtClean="0"/>
              <a:t>Clic para editar título</a:t>
            </a:r>
            <a:endParaRPr lang="es-ES_tradnl"/>
          </a:p>
        </p:txBody>
      </p:sp>
      <p:sp>
        <p:nvSpPr>
          <p:cNvPr id="3" name="Marcador de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630238" y="2505075"/>
            <a:ext cx="386873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Marcador de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4629150" y="2505075"/>
            <a:ext cx="38877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s-ES" altLang="es-ES_tradnl"/>
          </a:p>
        </p:txBody>
      </p:sp>
      <p:sp>
        <p:nvSpPr>
          <p:cNvPr id="8" name="Rectangle 5"/>
          <p:cNvSpPr>
            <a:spLocks noGrp="1" noChangeArrowheads="1"/>
          </p:cNvSpPr>
          <p:nvPr>
            <p:ph type="ftr" sz="quarter" idx="11"/>
          </p:nvPr>
        </p:nvSpPr>
        <p:spPr>
          <a:ln/>
        </p:spPr>
        <p:txBody>
          <a:bodyPr/>
          <a:lstStyle>
            <a:lvl1pPr>
              <a:defRPr/>
            </a:lvl1pPr>
          </a:lstStyle>
          <a:p>
            <a:pPr>
              <a:defRPr/>
            </a:pPr>
            <a:endParaRPr lang="es-ES" altLang="es-ES_tradnl"/>
          </a:p>
        </p:txBody>
      </p:sp>
      <p:sp>
        <p:nvSpPr>
          <p:cNvPr id="9" name="Rectangle 6"/>
          <p:cNvSpPr>
            <a:spLocks noGrp="1" noChangeArrowheads="1"/>
          </p:cNvSpPr>
          <p:nvPr>
            <p:ph type="sldNum" sz="quarter" idx="12"/>
          </p:nvPr>
        </p:nvSpPr>
        <p:spPr>
          <a:ln/>
        </p:spPr>
        <p:txBody>
          <a:bodyPr/>
          <a:lstStyle>
            <a:lvl1pPr>
              <a:defRPr/>
            </a:lvl1pPr>
          </a:lstStyle>
          <a:p>
            <a:pPr>
              <a:defRPr/>
            </a:pPr>
            <a:fld id="{DFAE4D4F-6B65-0A4A-9C0A-0B2B41154A2D}" type="slidenum">
              <a:rPr lang="es-ES" altLang="es-ES_tradnl"/>
              <a:pPr>
                <a:defRPr/>
              </a:pPr>
              <a:t>‹Nº›</a:t>
            </a:fld>
            <a:endParaRPr lang="es-ES" altLang="es-ES_tradnl"/>
          </a:p>
        </p:txBody>
      </p:sp>
    </p:spTree>
    <p:extLst>
      <p:ext uri="{BB962C8B-B14F-4D97-AF65-F5344CB8AC3E}">
        <p14:creationId xmlns:p14="http://schemas.microsoft.com/office/powerpoint/2010/main" val="2045748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Clic para editar título</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s-ES" altLang="es-ES_tradnl"/>
          </a:p>
        </p:txBody>
      </p:sp>
      <p:sp>
        <p:nvSpPr>
          <p:cNvPr id="4" name="Rectangle 5"/>
          <p:cNvSpPr>
            <a:spLocks noGrp="1" noChangeArrowheads="1"/>
          </p:cNvSpPr>
          <p:nvPr>
            <p:ph type="ftr" sz="quarter" idx="11"/>
          </p:nvPr>
        </p:nvSpPr>
        <p:spPr>
          <a:ln/>
        </p:spPr>
        <p:txBody>
          <a:bodyPr/>
          <a:lstStyle>
            <a:lvl1pPr>
              <a:defRPr/>
            </a:lvl1pPr>
          </a:lstStyle>
          <a:p>
            <a:pPr>
              <a:defRPr/>
            </a:pPr>
            <a:endParaRPr lang="es-ES" altLang="es-ES_tradnl"/>
          </a:p>
        </p:txBody>
      </p:sp>
      <p:sp>
        <p:nvSpPr>
          <p:cNvPr id="5" name="Rectangle 6"/>
          <p:cNvSpPr>
            <a:spLocks noGrp="1" noChangeArrowheads="1"/>
          </p:cNvSpPr>
          <p:nvPr>
            <p:ph type="sldNum" sz="quarter" idx="12"/>
          </p:nvPr>
        </p:nvSpPr>
        <p:spPr>
          <a:ln/>
        </p:spPr>
        <p:txBody>
          <a:bodyPr/>
          <a:lstStyle>
            <a:lvl1pPr>
              <a:defRPr/>
            </a:lvl1pPr>
          </a:lstStyle>
          <a:p>
            <a:pPr>
              <a:defRPr/>
            </a:pPr>
            <a:fld id="{B1F85016-68C1-5E4C-9B51-185B829DEE68}" type="slidenum">
              <a:rPr lang="es-ES" altLang="es-ES_tradnl"/>
              <a:pPr>
                <a:defRPr/>
              </a:pPr>
              <a:t>‹Nº›</a:t>
            </a:fld>
            <a:endParaRPr lang="es-ES" altLang="es-ES_tradnl"/>
          </a:p>
        </p:txBody>
      </p:sp>
    </p:spTree>
    <p:extLst>
      <p:ext uri="{BB962C8B-B14F-4D97-AF65-F5344CB8AC3E}">
        <p14:creationId xmlns:p14="http://schemas.microsoft.com/office/powerpoint/2010/main" val="1682422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ltLang="es-ES_tradnl"/>
          </a:p>
        </p:txBody>
      </p:sp>
      <p:sp>
        <p:nvSpPr>
          <p:cNvPr id="3" name="Rectangle 5"/>
          <p:cNvSpPr>
            <a:spLocks noGrp="1" noChangeArrowheads="1"/>
          </p:cNvSpPr>
          <p:nvPr>
            <p:ph type="ftr" sz="quarter" idx="11"/>
          </p:nvPr>
        </p:nvSpPr>
        <p:spPr>
          <a:ln/>
        </p:spPr>
        <p:txBody>
          <a:bodyPr/>
          <a:lstStyle>
            <a:lvl1pPr>
              <a:defRPr/>
            </a:lvl1pPr>
          </a:lstStyle>
          <a:p>
            <a:pPr>
              <a:defRPr/>
            </a:pPr>
            <a:endParaRPr lang="es-ES" altLang="es-ES_tradnl"/>
          </a:p>
        </p:txBody>
      </p:sp>
      <p:sp>
        <p:nvSpPr>
          <p:cNvPr id="4" name="Rectangle 6"/>
          <p:cNvSpPr>
            <a:spLocks noGrp="1" noChangeArrowheads="1"/>
          </p:cNvSpPr>
          <p:nvPr>
            <p:ph type="sldNum" sz="quarter" idx="12"/>
          </p:nvPr>
        </p:nvSpPr>
        <p:spPr>
          <a:ln/>
        </p:spPr>
        <p:txBody>
          <a:bodyPr/>
          <a:lstStyle>
            <a:lvl1pPr>
              <a:defRPr/>
            </a:lvl1pPr>
          </a:lstStyle>
          <a:p>
            <a:pPr>
              <a:defRPr/>
            </a:pPr>
            <a:fld id="{6EF25975-70BB-A243-9FBB-879F1BE039BE}" type="slidenum">
              <a:rPr lang="es-ES" altLang="es-ES_tradnl"/>
              <a:pPr>
                <a:defRPr/>
              </a:pPr>
              <a:t>‹Nº›</a:t>
            </a:fld>
            <a:endParaRPr lang="es-ES" altLang="es-ES_tradnl"/>
          </a:p>
        </p:txBody>
      </p:sp>
    </p:spTree>
    <p:extLst>
      <p:ext uri="{BB962C8B-B14F-4D97-AF65-F5344CB8AC3E}">
        <p14:creationId xmlns:p14="http://schemas.microsoft.com/office/powerpoint/2010/main" val="557239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smtClean="0"/>
              <a:t>Clic para editar título</a:t>
            </a:r>
            <a:endParaRPr lang="es-ES_tradnl"/>
          </a:p>
        </p:txBody>
      </p:sp>
      <p:sp>
        <p:nvSpPr>
          <p:cNvPr id="3" name="Marcador de conteni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B7C194FC-FF8F-E644-8C16-63AF169AD681}" type="slidenum">
              <a:rPr lang="es-ES" altLang="es-ES_tradnl"/>
              <a:pPr>
                <a:defRPr/>
              </a:pPr>
              <a:t>‹Nº›</a:t>
            </a:fld>
            <a:endParaRPr lang="es-ES" altLang="es-ES_tradnl"/>
          </a:p>
        </p:txBody>
      </p:sp>
    </p:spTree>
    <p:extLst>
      <p:ext uri="{BB962C8B-B14F-4D97-AF65-F5344CB8AC3E}">
        <p14:creationId xmlns:p14="http://schemas.microsoft.com/office/powerpoint/2010/main" val="350226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smtClean="0"/>
              <a:t>Clic para editar título</a:t>
            </a:r>
            <a:endParaRPr lang="es-ES_tradnl"/>
          </a:p>
        </p:txBody>
      </p:sp>
      <p:sp>
        <p:nvSpPr>
          <p:cNvPr id="3" name="Marcador de imagen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EC85A7D1-F1B4-9C43-9AFF-156653A7B6F2}" type="slidenum">
              <a:rPr lang="es-ES" altLang="es-ES_tradnl"/>
              <a:pPr>
                <a:defRPr/>
              </a:pPr>
              <a:t>‹Nº›</a:t>
            </a:fld>
            <a:endParaRPr lang="es-ES" altLang="es-ES_tradnl"/>
          </a:p>
        </p:txBody>
      </p:sp>
    </p:spTree>
    <p:extLst>
      <p:ext uri="{BB962C8B-B14F-4D97-AF65-F5344CB8AC3E}">
        <p14:creationId xmlns:p14="http://schemas.microsoft.com/office/powerpoint/2010/main" val="2798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s-ES" altLang="es-ES_tradnl"/>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s-ES" altLang="es-ES_tradnl"/>
              <a:t>Haga clic para modificar el estilo de texto del patrón</a:t>
            </a:r>
          </a:p>
          <a:p>
            <a:pPr lvl="1"/>
            <a:r>
              <a:rPr lang="es-ES" altLang="es-ES_tradnl"/>
              <a:t>Segundo nivel</a:t>
            </a:r>
          </a:p>
          <a:p>
            <a:pPr lvl="2"/>
            <a:r>
              <a:rPr lang="es-ES" altLang="es-ES_tradnl"/>
              <a:t>Tercer nivel</a:t>
            </a:r>
          </a:p>
          <a:p>
            <a:pPr lvl="3"/>
            <a:r>
              <a:rPr lang="es-ES" altLang="es-ES_tradnl"/>
              <a:t>Cuarto nivel</a:t>
            </a:r>
          </a:p>
          <a:p>
            <a:pPr lvl="4"/>
            <a:r>
              <a:rPr lang="es-ES" altLang="es-ES_tradnl"/>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s-ES" altLang="es-ES_tradnl"/>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s-ES" altLang="es-ES_tradnl"/>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5C3406F-CD59-7F46-BEFD-E2CB1A0BC728}" type="slidenum">
              <a:rPr lang="es-ES" altLang="es-ES_tradnl"/>
              <a:pPr>
                <a:defRPr/>
              </a:pPr>
              <a:t>‹Nº›</a:t>
            </a:fld>
            <a:endParaRPr lang="es-ES" altLang="es-ES_tradnl"/>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Arial Unicode MS" charset="0"/>
        </a:defRPr>
      </a:lvl2pPr>
      <a:lvl3pPr algn="ctr" rtl="0" eaLnBrk="0" fontAlgn="base" hangingPunct="0">
        <a:spcBef>
          <a:spcPct val="0"/>
        </a:spcBef>
        <a:spcAft>
          <a:spcPct val="0"/>
        </a:spcAft>
        <a:defRPr sz="4400">
          <a:solidFill>
            <a:schemeClr val="tx2"/>
          </a:solidFill>
          <a:latin typeface="Arial" charset="0"/>
          <a:ea typeface="Arial Unicode MS" charset="0"/>
        </a:defRPr>
      </a:lvl3pPr>
      <a:lvl4pPr algn="ctr" rtl="0" eaLnBrk="0" fontAlgn="base" hangingPunct="0">
        <a:spcBef>
          <a:spcPct val="0"/>
        </a:spcBef>
        <a:spcAft>
          <a:spcPct val="0"/>
        </a:spcAft>
        <a:defRPr sz="4400">
          <a:solidFill>
            <a:schemeClr val="tx2"/>
          </a:solidFill>
          <a:latin typeface="Arial" charset="0"/>
          <a:ea typeface="Arial Unicode MS" charset="0"/>
        </a:defRPr>
      </a:lvl4pPr>
      <a:lvl5pPr algn="ctr" rtl="0" eaLnBrk="0" fontAlgn="base" hangingPunct="0">
        <a:spcBef>
          <a:spcPct val="0"/>
        </a:spcBef>
        <a:spcAft>
          <a:spcPct val="0"/>
        </a:spcAft>
        <a:defRPr sz="4400">
          <a:solidFill>
            <a:schemeClr val="tx2"/>
          </a:solidFill>
          <a:latin typeface="Arial" charset="0"/>
          <a:ea typeface="Arial Unicode MS" charset="0"/>
        </a:defRPr>
      </a:lvl5pPr>
      <a:lvl6pPr marL="457200" algn="ctr" rtl="0" fontAlgn="base">
        <a:spcBef>
          <a:spcPct val="0"/>
        </a:spcBef>
        <a:spcAft>
          <a:spcPct val="0"/>
        </a:spcAft>
        <a:defRPr sz="4400">
          <a:solidFill>
            <a:schemeClr val="tx2"/>
          </a:solidFill>
          <a:latin typeface="Arial" charset="0"/>
          <a:ea typeface="Arial Unicode MS" charset="0"/>
        </a:defRPr>
      </a:lvl6pPr>
      <a:lvl7pPr marL="914400" algn="ctr" rtl="0" fontAlgn="base">
        <a:spcBef>
          <a:spcPct val="0"/>
        </a:spcBef>
        <a:spcAft>
          <a:spcPct val="0"/>
        </a:spcAft>
        <a:defRPr sz="4400">
          <a:solidFill>
            <a:schemeClr val="tx2"/>
          </a:solidFill>
          <a:latin typeface="Arial" charset="0"/>
          <a:ea typeface="Arial Unicode MS" charset="0"/>
        </a:defRPr>
      </a:lvl7pPr>
      <a:lvl8pPr marL="1371600" algn="ctr" rtl="0" fontAlgn="base">
        <a:spcBef>
          <a:spcPct val="0"/>
        </a:spcBef>
        <a:spcAft>
          <a:spcPct val="0"/>
        </a:spcAft>
        <a:defRPr sz="4400">
          <a:solidFill>
            <a:schemeClr val="tx2"/>
          </a:solidFill>
          <a:latin typeface="Arial" charset="0"/>
          <a:ea typeface="Arial Unicode MS" charset="0"/>
        </a:defRPr>
      </a:lvl8pPr>
      <a:lvl9pPr marL="1828800" algn="ctr" rtl="0" fontAlgn="base">
        <a:spcBef>
          <a:spcPct val="0"/>
        </a:spcBef>
        <a:spcAft>
          <a:spcPct val="0"/>
        </a:spcAft>
        <a:defRPr sz="4400">
          <a:solidFill>
            <a:schemeClr val="tx2"/>
          </a:solidFill>
          <a:latin typeface="Arial" charset="0"/>
          <a:ea typeface="Arial Unicode MS"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2.m4a"/><Relationship Id="rId7" Type="http://schemas.openxmlformats.org/officeDocument/2006/relationships/image" Target="../media/image10.jpeg"/><Relationship Id="rId2" Type="http://schemas.microsoft.com/office/2007/relationships/media" Target="../media/media12.m4a"/><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jpeg"/><Relationship Id="rId3" Type="http://schemas.openxmlformats.org/officeDocument/2006/relationships/audio" Target="../media/media14.m4a"/><Relationship Id="rId7" Type="http://schemas.openxmlformats.org/officeDocument/2006/relationships/image" Target="../media/image11.jpeg"/><Relationship Id="rId12" Type="http://schemas.openxmlformats.org/officeDocument/2006/relationships/hyperlink" Target="http://www.farahpahlavi.org/hola-newbook.jpg" TargetMode="External"/><Relationship Id="rId2" Type="http://schemas.microsoft.com/office/2007/relationships/media" Target="../media/media14.m4a"/><Relationship Id="rId16" Type="http://schemas.openxmlformats.org/officeDocument/2006/relationships/image" Target="../media/image3.png"/><Relationship Id="rId1" Type="http://schemas.openxmlformats.org/officeDocument/2006/relationships/tags" Target="../tags/tag7.xml"/><Relationship Id="rId6" Type="http://schemas.openxmlformats.org/officeDocument/2006/relationships/image" Target="../media/image12.png"/><Relationship Id="rId11" Type="http://schemas.openxmlformats.org/officeDocument/2006/relationships/image" Target="../media/image7.jpeg"/><Relationship Id="rId5" Type="http://schemas.openxmlformats.org/officeDocument/2006/relationships/notesSlide" Target="../notesSlides/notesSlide13.xml"/><Relationship Id="rId15" Type="http://schemas.openxmlformats.org/officeDocument/2006/relationships/hyperlink" Target="http://www.bandolier.com/" TargetMode="External"/><Relationship Id="rId10" Type="http://schemas.openxmlformats.org/officeDocument/2006/relationships/image" Target="../media/image15.jpeg"/><Relationship Id="rId4" Type="http://schemas.openxmlformats.org/officeDocument/2006/relationships/slideLayout" Target="../slideLayouts/slideLayout2.xml"/><Relationship Id="rId9" Type="http://schemas.openxmlformats.org/officeDocument/2006/relationships/image" Target="../media/image14.png"/><Relationship Id="rId1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6.m4a"/><Relationship Id="rId7" Type="http://schemas.openxmlformats.org/officeDocument/2006/relationships/image" Target="../media/image19.jpeg"/><Relationship Id="rId2" Type="http://schemas.microsoft.com/office/2007/relationships/media" Target="../media/media16.m4a"/><Relationship Id="rId1" Type="http://schemas.openxmlformats.org/officeDocument/2006/relationships/tags" Target="../tags/tag8.xml"/><Relationship Id="rId6" Type="http://schemas.openxmlformats.org/officeDocument/2006/relationships/image" Target="../media/image18.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8.m4a"/><Relationship Id="rId7" Type="http://schemas.openxmlformats.org/officeDocument/2006/relationships/image" Target="../media/image20.png"/><Relationship Id="rId2" Type="http://schemas.microsoft.com/office/2007/relationships/media" Target="../media/media18.m4a"/><Relationship Id="rId1" Type="http://schemas.openxmlformats.org/officeDocument/2006/relationships/tags" Target="../tags/tag9.xml"/><Relationship Id="rId6" Type="http://schemas.openxmlformats.org/officeDocument/2006/relationships/hyperlink" Target="http://www.toonaday.com/subscribe.php" TargetMode="External"/><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0.xml"/><Relationship Id="rId6" Type="http://schemas.openxmlformats.org/officeDocument/2006/relationships/image" Target="../media/image3.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1.xml"/><Relationship Id="rId6" Type="http://schemas.openxmlformats.org/officeDocument/2006/relationships/image" Target="../media/image3.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3.png"/><Relationship Id="rId2" Type="http://schemas.microsoft.com/office/2007/relationships/media" Target="../media/media22.m4a"/><Relationship Id="rId1" Type="http://schemas.openxmlformats.org/officeDocument/2006/relationships/tags" Target="../tags/tag12.xml"/><Relationship Id="rId6" Type="http://schemas.openxmlformats.org/officeDocument/2006/relationships/image" Target="../media/image21.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1.png"/><Relationship Id="rId5" Type="http://schemas.openxmlformats.org/officeDocument/2006/relationships/image" Target="../media/image22.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7" Type="http://schemas.openxmlformats.org/officeDocument/2006/relationships/image" Target="../media/image3.png"/><Relationship Id="rId2" Type="http://schemas.microsoft.com/office/2007/relationships/media" Target="../media/media26.m4a"/><Relationship Id="rId1" Type="http://schemas.openxmlformats.org/officeDocument/2006/relationships/tags" Target="../tags/tag13.xml"/><Relationship Id="rId6" Type="http://schemas.openxmlformats.org/officeDocument/2006/relationships/image" Target="../media/image21.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1.png"/><Relationship Id="rId5" Type="http://schemas.openxmlformats.org/officeDocument/2006/relationships/image" Target="../media/image24.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7" Type="http://schemas.openxmlformats.org/officeDocument/2006/relationships/image" Target="../media/image3.png"/><Relationship Id="rId2" Type="http://schemas.microsoft.com/office/2007/relationships/media" Target="../media/media28.m4a"/><Relationship Id="rId1" Type="http://schemas.openxmlformats.org/officeDocument/2006/relationships/tags" Target="../tags/tag14.xml"/><Relationship Id="rId6" Type="http://schemas.openxmlformats.org/officeDocument/2006/relationships/image" Target="../media/image21.png"/><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media29.m4a"/><Relationship Id="rId7" Type="http://schemas.openxmlformats.org/officeDocument/2006/relationships/image" Target="../media/image3.png"/><Relationship Id="rId2" Type="http://schemas.microsoft.com/office/2007/relationships/media" Target="../media/media29.m4a"/><Relationship Id="rId1" Type="http://schemas.openxmlformats.org/officeDocument/2006/relationships/tags" Target="../tags/tag15.xml"/><Relationship Id="rId6" Type="http://schemas.openxmlformats.org/officeDocument/2006/relationships/image" Target="../media/image21.pn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7" Type="http://schemas.openxmlformats.org/officeDocument/2006/relationships/image" Target="../media/image3.png"/><Relationship Id="rId2" Type="http://schemas.microsoft.com/office/2007/relationships/media" Target="../media/media30.m4a"/><Relationship Id="rId1" Type="http://schemas.openxmlformats.org/officeDocument/2006/relationships/tags" Target="../tags/tag16.xml"/><Relationship Id="rId6" Type="http://schemas.openxmlformats.org/officeDocument/2006/relationships/image" Target="../media/image21.png"/><Relationship Id="rId5" Type="http://schemas.openxmlformats.org/officeDocument/2006/relationships/notesSlide" Target="../notesSlides/notesSlide28.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audio" Target="../media/media31.m4a"/><Relationship Id="rId7" Type="http://schemas.openxmlformats.org/officeDocument/2006/relationships/image" Target="../media/image3.png"/><Relationship Id="rId2" Type="http://schemas.microsoft.com/office/2007/relationships/media" Target="../media/media31.m4a"/><Relationship Id="rId1" Type="http://schemas.openxmlformats.org/officeDocument/2006/relationships/tags" Target="../tags/tag17.xml"/><Relationship Id="rId6" Type="http://schemas.openxmlformats.org/officeDocument/2006/relationships/image" Target="../media/image21.png"/><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audio" Target="../media/media36.m4a"/><Relationship Id="rId2" Type="http://schemas.microsoft.com/office/2007/relationships/media" Target="../media/media36.m4a"/><Relationship Id="rId1" Type="http://schemas.openxmlformats.org/officeDocument/2006/relationships/tags" Target="../tags/tag18.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audio" Target="../media/media37.m4a"/><Relationship Id="rId7" Type="http://schemas.openxmlformats.org/officeDocument/2006/relationships/image" Target="../media/image3.png"/><Relationship Id="rId2" Type="http://schemas.microsoft.com/office/2007/relationships/media" Target="../media/media37.m4a"/><Relationship Id="rId1" Type="http://schemas.openxmlformats.org/officeDocument/2006/relationships/tags" Target="../tags/tag1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audio" Target="../media/media38.m4a"/><Relationship Id="rId2" Type="http://schemas.microsoft.com/office/2007/relationships/media" Target="../media/media38.m4a"/><Relationship Id="rId1" Type="http://schemas.openxmlformats.org/officeDocument/2006/relationships/tags" Target="../tags/tag20.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4.m4a"/><Relationship Id="rId7" Type="http://schemas.openxmlformats.org/officeDocument/2006/relationships/hyperlink" Target="http://www.bandolier.com/" TargetMode="External"/><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3.png"/><Relationship Id="rId4" Type="http://schemas.openxmlformats.org/officeDocument/2006/relationships/image" Target="../media/image1.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42.xml.rels><?xml version="1.0" encoding="UTF-8" standalone="yes"?>
<Relationships xmlns="http://schemas.openxmlformats.org/package/2006/relationships"><Relationship Id="rId3" Type="http://schemas.openxmlformats.org/officeDocument/2006/relationships/audio" Target="../media/media42.m4a"/><Relationship Id="rId7" Type="http://schemas.openxmlformats.org/officeDocument/2006/relationships/image" Target="../media/image3.png"/><Relationship Id="rId2" Type="http://schemas.microsoft.com/office/2007/relationships/media" Target="../media/media42.m4a"/><Relationship Id="rId1" Type="http://schemas.openxmlformats.org/officeDocument/2006/relationships/tags" Target="../tags/tag2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audio" Target="../media/media43.m4a"/><Relationship Id="rId7" Type="http://schemas.openxmlformats.org/officeDocument/2006/relationships/image" Target="../media/image3.png"/><Relationship Id="rId2" Type="http://schemas.microsoft.com/office/2007/relationships/media" Target="../media/media43.m4a"/><Relationship Id="rId1" Type="http://schemas.openxmlformats.org/officeDocument/2006/relationships/tags" Target="../tags/tag22.xml"/><Relationship Id="rId6" Type="http://schemas.openxmlformats.org/officeDocument/2006/relationships/image" Target="../media/image32.png"/><Relationship Id="rId5" Type="http://schemas.openxmlformats.org/officeDocument/2006/relationships/notesSlide" Target="../notesSlides/notesSlide32.xml"/><Relationship Id="rId4"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png"/><Relationship Id="rId5" Type="http://schemas.openxmlformats.org/officeDocument/2006/relationships/image" Target="../media/image33.jpeg"/><Relationship Id="rId4" Type="http://schemas.openxmlformats.org/officeDocument/2006/relationships/notesSlide" Target="../notesSlides/notesSlide3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3.png"/><Relationship Id="rId5" Type="http://schemas.openxmlformats.org/officeDocument/2006/relationships/image" Target="../media/image33.jpeg"/><Relationship Id="rId4" Type="http://schemas.openxmlformats.org/officeDocument/2006/relationships/notesSlide" Target="../notesSlides/notesSlide3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48.xml.rels><?xml version="1.0" encoding="UTF-8" standalone="yes"?>
<Relationships xmlns="http://schemas.openxmlformats.org/package/2006/relationships"><Relationship Id="rId3" Type="http://schemas.openxmlformats.org/officeDocument/2006/relationships/audio" Target="../media/media48.m4a"/><Relationship Id="rId7" Type="http://schemas.openxmlformats.org/officeDocument/2006/relationships/image" Target="../media/image3.png"/><Relationship Id="rId2" Type="http://schemas.microsoft.com/office/2007/relationships/media" Target="../media/media48.m4a"/><Relationship Id="rId1" Type="http://schemas.openxmlformats.org/officeDocument/2006/relationships/tags" Target="../tags/tag23.xml"/><Relationship Id="rId6" Type="http://schemas.openxmlformats.org/officeDocument/2006/relationships/image" Target="../media/image34.png"/><Relationship Id="rId5" Type="http://schemas.openxmlformats.org/officeDocument/2006/relationships/notesSlide" Target="../notesSlides/notesSlide37.xml"/><Relationship Id="rId4"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audio" Target="../media/media49.m4a"/><Relationship Id="rId2" Type="http://schemas.microsoft.com/office/2007/relationships/media" Target="../media/media49.m4a"/><Relationship Id="rId1" Type="http://schemas.openxmlformats.org/officeDocument/2006/relationships/tags" Target="../tags/tag24.xml"/><Relationship Id="rId6" Type="http://schemas.openxmlformats.org/officeDocument/2006/relationships/image" Target="../media/image3.png"/><Relationship Id="rId5" Type="http://schemas.openxmlformats.org/officeDocument/2006/relationships/notesSlide" Target="../notesSlides/notesSlide38.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audio" Target="../media/media50.m4a"/><Relationship Id="rId2" Type="http://schemas.microsoft.com/office/2007/relationships/media" Target="../media/media50.m4a"/><Relationship Id="rId1" Type="http://schemas.openxmlformats.org/officeDocument/2006/relationships/tags" Target="../tags/tag25.xml"/><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1.m4a"/><Relationship Id="rId1" Type="http://schemas.microsoft.com/office/2007/relationships/media" Target="../media/media51.m4a"/><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audio" Target="../media/media52.m4a"/><Relationship Id="rId7" Type="http://schemas.openxmlformats.org/officeDocument/2006/relationships/image" Target="../media/image3.png"/><Relationship Id="rId2" Type="http://schemas.microsoft.com/office/2007/relationships/media" Target="../media/media52.m4a"/><Relationship Id="rId1" Type="http://schemas.openxmlformats.org/officeDocument/2006/relationships/tags" Target="../tags/tag26.xml"/><Relationship Id="rId6" Type="http://schemas.openxmlformats.org/officeDocument/2006/relationships/image" Target="../media/image35.jpeg"/><Relationship Id="rId5" Type="http://schemas.openxmlformats.org/officeDocument/2006/relationships/hyperlink" Target="http://images.google.es/imgres?imgurl=http://vassili.files.wordpress.com/2007/10/llave-g729.gif&amp;imgrefurl=http://vassili.wordpress.com/2007/10/&amp;h=300&amp;w=300&amp;sz=8&amp;hl=es&amp;start=1&amp;tbnid=RoobmlG0uFa18M:&amp;tbnh=116&amp;tbnw=116&amp;prev=/images?q=llave&amp;gbv=2&amp;svnum=10&amp;hl=es" TargetMode="External"/><Relationship Id="rId4"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3.m4a"/><Relationship Id="rId1" Type="http://schemas.microsoft.com/office/2007/relationships/media" Target="../media/media53.m4a"/><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media55.m4a"/><Relationship Id="rId7" Type="http://schemas.openxmlformats.org/officeDocument/2006/relationships/image" Target="../media/image37.wmf"/><Relationship Id="rId2" Type="http://schemas.microsoft.com/office/2007/relationships/media" Target="../media/media55.m4a"/><Relationship Id="rId1" Type="http://schemas.openxmlformats.org/officeDocument/2006/relationships/tags" Target="../tags/tag27.xml"/><Relationship Id="rId6" Type="http://schemas.openxmlformats.org/officeDocument/2006/relationships/image" Target="../media/image36.wmf"/><Relationship Id="rId5" Type="http://schemas.openxmlformats.org/officeDocument/2006/relationships/notesSlide" Target="../notesSlides/notesSlide39.xml"/><Relationship Id="rId4" Type="http://schemas.openxmlformats.org/officeDocument/2006/relationships/slideLayout" Target="../slideLayouts/slideLayout7.xml"/><Relationship Id="rId9"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audio" Target="../media/media56.m4a"/><Relationship Id="rId7" Type="http://schemas.openxmlformats.org/officeDocument/2006/relationships/image" Target="../media/image3.png"/><Relationship Id="rId2" Type="http://schemas.microsoft.com/office/2007/relationships/media" Target="../media/media56.m4a"/><Relationship Id="rId1" Type="http://schemas.openxmlformats.org/officeDocument/2006/relationships/tags" Target="../tags/tag28.xml"/><Relationship Id="rId6" Type="http://schemas.openxmlformats.org/officeDocument/2006/relationships/image" Target="../media/image39.png"/><Relationship Id="rId5" Type="http://schemas.openxmlformats.org/officeDocument/2006/relationships/notesSlide" Target="../notesSlides/notesSlide40.xml"/><Relationship Id="rId4"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notesSlide" Target="../notesSlides/notesSlide41.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42.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3.png"/><Relationship Id="rId5" Type="http://schemas.openxmlformats.org/officeDocument/2006/relationships/image" Target="../media/image43.png"/><Relationship Id="rId4" Type="http://schemas.openxmlformats.org/officeDocument/2006/relationships/notesSlide" Target="../notesSlides/notesSlide4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3.png"/><Relationship Id="rId5" Type="http://schemas.openxmlformats.org/officeDocument/2006/relationships/image" Target="../media/image44.wmf"/><Relationship Id="rId4" Type="http://schemas.openxmlformats.org/officeDocument/2006/relationships/notesSlide" Target="../notesSlides/notesSlide44.xml"/></Relationships>
</file>

<file path=ppt/slides/_rels/slide6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61.m4a"/><Relationship Id="rId7" Type="http://schemas.openxmlformats.org/officeDocument/2006/relationships/image" Target="../media/image46.png"/><Relationship Id="rId2" Type="http://schemas.microsoft.com/office/2007/relationships/media" Target="../media/media61.m4a"/><Relationship Id="rId1" Type="http://schemas.openxmlformats.org/officeDocument/2006/relationships/tags" Target="../tags/tag29.xml"/><Relationship Id="rId6" Type="http://schemas.openxmlformats.org/officeDocument/2006/relationships/image" Target="../media/image45.wmf"/><Relationship Id="rId5" Type="http://schemas.openxmlformats.org/officeDocument/2006/relationships/notesSlide" Target="../notesSlides/notesSlide45.xml"/><Relationship Id="rId4"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audio" Target="../media/media62.m4a"/><Relationship Id="rId2" Type="http://schemas.microsoft.com/office/2007/relationships/media" Target="../media/media62.m4a"/><Relationship Id="rId1" Type="http://schemas.openxmlformats.org/officeDocument/2006/relationships/tags" Target="../tags/tag30.xml"/><Relationship Id="rId6" Type="http://schemas.openxmlformats.org/officeDocument/2006/relationships/image" Target="../media/image3.png"/><Relationship Id="rId5" Type="http://schemas.openxmlformats.org/officeDocument/2006/relationships/image" Target="../media/image47.png"/><Relationship Id="rId4"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3.m4a"/><Relationship Id="rId1" Type="http://schemas.microsoft.com/office/2007/relationships/media" Target="../media/media63.m4a"/><Relationship Id="rId5" Type="http://schemas.openxmlformats.org/officeDocument/2006/relationships/image" Target="../media/image3.png"/><Relationship Id="rId4" Type="http://schemas.openxmlformats.org/officeDocument/2006/relationships/image" Target="../media/image1.jpeg"/></Relationships>
</file>

<file path=ppt/slides/_rels/slide64.xml.rels><?xml version="1.0" encoding="UTF-8" standalone="yes"?>
<Relationships xmlns="http://schemas.openxmlformats.org/package/2006/relationships"><Relationship Id="rId3" Type="http://schemas.openxmlformats.org/officeDocument/2006/relationships/audio" Target="../media/media64.m4a"/><Relationship Id="rId2" Type="http://schemas.microsoft.com/office/2007/relationships/media" Target="../media/media64.m4a"/><Relationship Id="rId1" Type="http://schemas.openxmlformats.org/officeDocument/2006/relationships/tags" Target="../tags/tag31.xml"/><Relationship Id="rId6" Type="http://schemas.openxmlformats.org/officeDocument/2006/relationships/image" Target="../media/image3.png"/><Relationship Id="rId5" Type="http://schemas.openxmlformats.org/officeDocument/2006/relationships/image" Target="../media/image48.png"/><Relationship Id="rId4"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m4a"/><Relationship Id="rId1" Type="http://schemas.microsoft.com/office/2007/relationships/media" Target="../media/media65.m4a"/><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6.m4a"/><Relationship Id="rId1" Type="http://schemas.microsoft.com/office/2007/relationships/media" Target="../media/media66.m4a"/><Relationship Id="rId6" Type="http://schemas.openxmlformats.org/officeDocument/2006/relationships/image" Target="../media/image3.png"/><Relationship Id="rId5" Type="http://schemas.openxmlformats.org/officeDocument/2006/relationships/image" Target="../media/image50.jpeg"/><Relationship Id="rId4" Type="http://schemas.openxmlformats.org/officeDocument/2006/relationships/image" Target="../media/image49.jpe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7.m4a"/><Relationship Id="rId1" Type="http://schemas.microsoft.com/office/2007/relationships/media" Target="../media/media67.m4a"/><Relationship Id="rId5" Type="http://schemas.openxmlformats.org/officeDocument/2006/relationships/image" Target="../media/image3.png"/><Relationship Id="rId4" Type="http://schemas.openxmlformats.org/officeDocument/2006/relationships/image" Target="../media/image51.png"/></Relationships>
</file>

<file path=ppt/slides/_rels/slide68.x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audio" Target="../media/media68.m4a"/><Relationship Id="rId7" Type="http://schemas.openxmlformats.org/officeDocument/2006/relationships/image" Target="../media/image54.png"/><Relationship Id="rId2" Type="http://schemas.microsoft.com/office/2007/relationships/media" Target="../media/media68.m4a"/><Relationship Id="rId1" Type="http://schemas.openxmlformats.org/officeDocument/2006/relationships/tags" Target="../tags/tag32.xml"/><Relationship Id="rId6" Type="http://schemas.openxmlformats.org/officeDocument/2006/relationships/image" Target="../media/image53.wmf"/><Relationship Id="rId5" Type="http://schemas.openxmlformats.org/officeDocument/2006/relationships/image" Target="../media/image52.wmf"/><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audio" Target="../media/media69.m4a"/><Relationship Id="rId2" Type="http://schemas.microsoft.com/office/2007/relationships/media" Target="../media/media69.m4a"/><Relationship Id="rId1" Type="http://schemas.openxmlformats.org/officeDocument/2006/relationships/tags" Target="../tags/tag33.xml"/><Relationship Id="rId6" Type="http://schemas.openxmlformats.org/officeDocument/2006/relationships/image" Target="../media/image3.png"/><Relationship Id="rId5" Type="http://schemas.openxmlformats.org/officeDocument/2006/relationships/image" Target="../media/image56.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7.m4a"/><Relationship Id="rId7" Type="http://schemas.openxmlformats.org/officeDocument/2006/relationships/image" Target="../media/image7.jpeg"/><Relationship Id="rId12" Type="http://schemas.openxmlformats.org/officeDocument/2006/relationships/image" Target="../media/image3.png"/><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notesSlide" Target="../notesSlides/notesSlide6.xml"/><Relationship Id="rId10" Type="http://schemas.openxmlformats.org/officeDocument/2006/relationships/image" Target="../media/image10.jpeg"/><Relationship Id="rId4" Type="http://schemas.openxmlformats.org/officeDocument/2006/relationships/slideLayout" Target="../slideLayouts/slideLayout2.xml"/><Relationship Id="rId9"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0.m4a"/><Relationship Id="rId1" Type="http://schemas.microsoft.com/office/2007/relationships/media" Target="../media/media70.m4a"/><Relationship Id="rId6" Type="http://schemas.openxmlformats.org/officeDocument/2006/relationships/image" Target="../media/image3.png"/><Relationship Id="rId5" Type="http://schemas.openxmlformats.org/officeDocument/2006/relationships/image" Target="../media/image56.png"/><Relationship Id="rId4" Type="http://schemas.openxmlformats.org/officeDocument/2006/relationships/notesSlide" Target="../notesSlides/notesSlide46.xml"/></Relationships>
</file>

<file path=ppt/slides/_rels/slide71.xml.rels><?xml version="1.0" encoding="UTF-8" standalone="yes"?>
<Relationships xmlns="http://schemas.openxmlformats.org/package/2006/relationships"><Relationship Id="rId3" Type="http://schemas.openxmlformats.org/officeDocument/2006/relationships/audio" Target="../media/media71.m4a"/><Relationship Id="rId7" Type="http://schemas.openxmlformats.org/officeDocument/2006/relationships/image" Target="../media/image3.png"/><Relationship Id="rId2" Type="http://schemas.microsoft.com/office/2007/relationships/media" Target="../media/media71.m4a"/><Relationship Id="rId1" Type="http://schemas.openxmlformats.org/officeDocument/2006/relationships/tags" Target="../tags/tag34.xml"/><Relationship Id="rId6" Type="http://schemas.openxmlformats.org/officeDocument/2006/relationships/image" Target="../media/image57.png"/><Relationship Id="rId5" Type="http://schemas.openxmlformats.org/officeDocument/2006/relationships/notesSlide" Target="../notesSlides/notesSlide47.xml"/><Relationship Id="rId4"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72.m4a"/><Relationship Id="rId7" Type="http://schemas.openxmlformats.org/officeDocument/2006/relationships/image" Target="../media/image59.wmf"/><Relationship Id="rId2" Type="http://schemas.microsoft.com/office/2007/relationships/media" Target="../media/media72.m4a"/><Relationship Id="rId1" Type="http://schemas.openxmlformats.org/officeDocument/2006/relationships/tags" Target="../tags/tag35.xml"/><Relationship Id="rId6" Type="http://schemas.openxmlformats.org/officeDocument/2006/relationships/image" Target="../media/image58.wmf"/><Relationship Id="rId5" Type="http://schemas.openxmlformats.org/officeDocument/2006/relationships/image" Target="../media/image56.png"/><Relationship Id="rId4"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audio" Target="../media/media73.m4a"/><Relationship Id="rId2" Type="http://schemas.microsoft.com/office/2007/relationships/media" Target="../media/media73.m4a"/><Relationship Id="rId1" Type="http://schemas.openxmlformats.org/officeDocument/2006/relationships/tags" Target="../tags/tag36.xml"/><Relationship Id="rId6" Type="http://schemas.openxmlformats.org/officeDocument/2006/relationships/image" Target="../media/image3.png"/><Relationship Id="rId5" Type="http://schemas.openxmlformats.org/officeDocument/2006/relationships/image" Target="../media/image56.png"/><Relationship Id="rId4"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74.m4a"/><Relationship Id="rId7" Type="http://schemas.openxmlformats.org/officeDocument/2006/relationships/image" Target="../media/image60.png"/><Relationship Id="rId2" Type="http://schemas.microsoft.com/office/2007/relationships/media" Target="../media/media74.m4a"/><Relationship Id="rId1" Type="http://schemas.openxmlformats.org/officeDocument/2006/relationships/tags" Target="../tags/tag37.xml"/><Relationship Id="rId6" Type="http://schemas.openxmlformats.org/officeDocument/2006/relationships/image" Target="../media/image56.png"/><Relationship Id="rId5" Type="http://schemas.openxmlformats.org/officeDocument/2006/relationships/notesSlide" Target="../notesSlides/notesSlide48.xml"/><Relationship Id="rId4"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8" Type="http://schemas.openxmlformats.org/officeDocument/2006/relationships/image" Target="../media/image64.wmf"/><Relationship Id="rId3" Type="http://schemas.openxmlformats.org/officeDocument/2006/relationships/slideLayout" Target="../slideLayouts/slideLayout2.xml"/><Relationship Id="rId7" Type="http://schemas.openxmlformats.org/officeDocument/2006/relationships/image" Target="../media/image56.png"/><Relationship Id="rId2" Type="http://schemas.openxmlformats.org/officeDocument/2006/relationships/audio" Target="../media/media75.m4a"/><Relationship Id="rId1" Type="http://schemas.microsoft.com/office/2007/relationships/media" Target="../media/media75.m4a"/><Relationship Id="rId6" Type="http://schemas.openxmlformats.org/officeDocument/2006/relationships/image" Target="../media/image63.png"/><Relationship Id="rId5" Type="http://schemas.openxmlformats.org/officeDocument/2006/relationships/image" Target="../media/image62.wmf"/><Relationship Id="rId4" Type="http://schemas.openxmlformats.org/officeDocument/2006/relationships/image" Target="../media/image61.wmf"/><Relationship Id="rId9"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6.m4a"/><Relationship Id="rId1" Type="http://schemas.microsoft.com/office/2007/relationships/media" Target="../media/media76.m4a"/><Relationship Id="rId5" Type="http://schemas.openxmlformats.org/officeDocument/2006/relationships/image" Target="../media/image3.png"/><Relationship Id="rId4" Type="http://schemas.openxmlformats.org/officeDocument/2006/relationships/image" Target="../media/image65.png"/></Relationships>
</file>

<file path=ppt/slides/_rels/slide77.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jpeg"/><Relationship Id="rId3" Type="http://schemas.openxmlformats.org/officeDocument/2006/relationships/audio" Target="../media/media77.m4a"/><Relationship Id="rId7" Type="http://schemas.openxmlformats.org/officeDocument/2006/relationships/image" Target="../media/image68.png"/><Relationship Id="rId12" Type="http://schemas.openxmlformats.org/officeDocument/2006/relationships/image" Target="../media/image73.png"/><Relationship Id="rId2" Type="http://schemas.microsoft.com/office/2007/relationships/media" Target="../media/media77.m4a"/><Relationship Id="rId1" Type="http://schemas.openxmlformats.org/officeDocument/2006/relationships/tags" Target="../tags/tag38.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3.png"/><Relationship Id="rId10" Type="http://schemas.openxmlformats.org/officeDocument/2006/relationships/image" Target="../media/image71.png"/><Relationship Id="rId4" Type="http://schemas.openxmlformats.org/officeDocument/2006/relationships/slideLayout" Target="../slideLayouts/slideLayout7.xml"/><Relationship Id="rId9" Type="http://schemas.openxmlformats.org/officeDocument/2006/relationships/image" Target="../media/image70.png"/><Relationship Id="rId14" Type="http://schemas.openxmlformats.org/officeDocument/2006/relationships/image" Target="../media/image75.png"/></Relationships>
</file>

<file path=ppt/slides/_rels/slide7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Layout" Target="../slideLayouts/slideLayout7.xml"/><Relationship Id="rId7" Type="http://schemas.openxmlformats.org/officeDocument/2006/relationships/image" Target="../media/image79.png"/><Relationship Id="rId12" Type="http://schemas.openxmlformats.org/officeDocument/2006/relationships/image" Target="../media/image3.png"/><Relationship Id="rId2" Type="http://schemas.openxmlformats.org/officeDocument/2006/relationships/audio" Target="../media/media78.m4a"/><Relationship Id="rId1" Type="http://schemas.microsoft.com/office/2007/relationships/media" Target="../media/media78.m4a"/><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7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Layout" Target="../slideLayouts/slideLayout7.xml"/><Relationship Id="rId7" Type="http://schemas.openxmlformats.org/officeDocument/2006/relationships/image" Target="../media/image79.png"/><Relationship Id="rId12" Type="http://schemas.openxmlformats.org/officeDocument/2006/relationships/image" Target="../media/image3.png"/><Relationship Id="rId2" Type="http://schemas.openxmlformats.org/officeDocument/2006/relationships/audio" Target="../media/media79.m4a"/><Relationship Id="rId1" Type="http://schemas.microsoft.com/office/2007/relationships/media" Target="../media/media79.m4a"/><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80.m4a"/><Relationship Id="rId7" Type="http://schemas.openxmlformats.org/officeDocument/2006/relationships/image" Target="../media/image86.wmf"/><Relationship Id="rId2" Type="http://schemas.microsoft.com/office/2007/relationships/media" Target="../media/media80.m4a"/><Relationship Id="rId1" Type="http://schemas.openxmlformats.org/officeDocument/2006/relationships/tags" Target="../tags/tag39.xml"/><Relationship Id="rId6" Type="http://schemas.openxmlformats.org/officeDocument/2006/relationships/image" Target="../media/image85.wmf"/><Relationship Id="rId5" Type="http://schemas.openxmlformats.org/officeDocument/2006/relationships/image" Target="../media/image84.png"/><Relationship Id="rId4"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1.m4a"/><Relationship Id="rId1" Type="http://schemas.microsoft.com/office/2007/relationships/media" Target="../media/media81.m4a"/><Relationship Id="rId5" Type="http://schemas.openxmlformats.org/officeDocument/2006/relationships/image" Target="../media/image3.png"/><Relationship Id="rId4" Type="http://schemas.openxmlformats.org/officeDocument/2006/relationships/image" Target="../media/image87.wmf"/></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2.m4a"/><Relationship Id="rId1" Type="http://schemas.microsoft.com/office/2007/relationships/media" Target="../media/media82.m4a"/><Relationship Id="rId5" Type="http://schemas.openxmlformats.org/officeDocument/2006/relationships/image" Target="../media/image3.png"/><Relationship Id="rId4" Type="http://schemas.openxmlformats.org/officeDocument/2006/relationships/notesSlide" Target="../notesSlides/notesSlide49.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3.m4a"/><Relationship Id="rId1" Type="http://schemas.microsoft.com/office/2007/relationships/media" Target="../media/media83.m4a"/><Relationship Id="rId5" Type="http://schemas.openxmlformats.org/officeDocument/2006/relationships/image" Target="../media/image3.png"/><Relationship Id="rId4" Type="http://schemas.openxmlformats.org/officeDocument/2006/relationships/notesSlide" Target="../notesSlides/notesSlide50.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4.m4a"/><Relationship Id="rId1" Type="http://schemas.microsoft.com/office/2007/relationships/media" Target="../media/media84.m4a"/><Relationship Id="rId5" Type="http://schemas.openxmlformats.org/officeDocument/2006/relationships/image" Target="../media/image3.png"/><Relationship Id="rId4" Type="http://schemas.openxmlformats.org/officeDocument/2006/relationships/notesSlide" Target="../notesSlides/notesSlide51.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5.m4a"/><Relationship Id="rId1" Type="http://schemas.microsoft.com/office/2007/relationships/media" Target="../media/media85.m4a"/><Relationship Id="rId5" Type="http://schemas.openxmlformats.org/officeDocument/2006/relationships/image" Target="../media/image3.png"/><Relationship Id="rId4" Type="http://schemas.openxmlformats.org/officeDocument/2006/relationships/image" Target="../media/image65.pn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6.m4a"/><Relationship Id="rId1" Type="http://schemas.microsoft.com/office/2007/relationships/media" Target="../media/media86.m4a"/><Relationship Id="rId6" Type="http://schemas.openxmlformats.org/officeDocument/2006/relationships/image" Target="../media/image88.png"/><Relationship Id="rId5" Type="http://schemas.openxmlformats.org/officeDocument/2006/relationships/image" Target="../media/image65.png"/><Relationship Id="rId4" Type="http://schemas.openxmlformats.org/officeDocument/2006/relationships/notesSlide" Target="../notesSlides/notesSlide52.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7.m4a"/><Relationship Id="rId1" Type="http://schemas.microsoft.com/office/2007/relationships/media" Target="../media/media87.m4a"/><Relationship Id="rId6" Type="http://schemas.openxmlformats.org/officeDocument/2006/relationships/image" Target="../media/image3.png"/><Relationship Id="rId5" Type="http://schemas.openxmlformats.org/officeDocument/2006/relationships/image" Target="../media/image65.png"/><Relationship Id="rId4" Type="http://schemas.openxmlformats.org/officeDocument/2006/relationships/notesSlide" Target="../notesSlides/notesSlide53.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8.m4a"/><Relationship Id="rId1" Type="http://schemas.microsoft.com/office/2007/relationships/media" Target="../media/media88.m4a"/><Relationship Id="rId6" Type="http://schemas.openxmlformats.org/officeDocument/2006/relationships/image" Target="../media/image3.png"/><Relationship Id="rId5" Type="http://schemas.openxmlformats.org/officeDocument/2006/relationships/image" Target="../media/image65.png"/><Relationship Id="rId4" Type="http://schemas.openxmlformats.org/officeDocument/2006/relationships/notesSlide" Target="../notesSlides/notesSlide54.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9.m4a"/><Relationship Id="rId1" Type="http://schemas.microsoft.com/office/2007/relationships/media" Target="../media/media89.m4a"/><Relationship Id="rId6" Type="http://schemas.openxmlformats.org/officeDocument/2006/relationships/image" Target="../media/image89.jpeg"/><Relationship Id="rId5" Type="http://schemas.openxmlformats.org/officeDocument/2006/relationships/image" Target="../media/image65.png"/><Relationship Id="rId4" Type="http://schemas.openxmlformats.org/officeDocument/2006/relationships/notesSlide" Target="../notesSlides/notesSlide5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notesSlide" Target="../notesSlides/notesSlide8.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0.m4a"/><Relationship Id="rId1" Type="http://schemas.microsoft.com/office/2007/relationships/media" Target="../media/media90.m4a"/><Relationship Id="rId6" Type="http://schemas.openxmlformats.org/officeDocument/2006/relationships/image" Target="../media/image90.jpeg"/><Relationship Id="rId5" Type="http://schemas.openxmlformats.org/officeDocument/2006/relationships/image" Target="../media/image65.png"/><Relationship Id="rId4" Type="http://schemas.openxmlformats.org/officeDocument/2006/relationships/notesSlide" Target="../notesSlides/notesSlide56.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1.m4a"/><Relationship Id="rId1" Type="http://schemas.microsoft.com/office/2007/relationships/media" Target="../media/media91.m4a"/><Relationship Id="rId6" Type="http://schemas.openxmlformats.org/officeDocument/2006/relationships/image" Target="../media/image3.png"/><Relationship Id="rId5" Type="http://schemas.openxmlformats.org/officeDocument/2006/relationships/image" Target="../media/image65.png"/><Relationship Id="rId4" Type="http://schemas.openxmlformats.org/officeDocument/2006/relationships/image" Target="../media/image91.jpeg"/></Relationships>
</file>

<file path=ppt/slides/_rels/slide9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media92.m4a"/><Relationship Id="rId7" Type="http://schemas.openxmlformats.org/officeDocument/2006/relationships/image" Target="../media/image59.wmf"/><Relationship Id="rId2" Type="http://schemas.microsoft.com/office/2007/relationships/media" Target="../media/media92.m4a"/><Relationship Id="rId1" Type="http://schemas.openxmlformats.org/officeDocument/2006/relationships/tags" Target="../tags/tag40.xml"/><Relationship Id="rId6" Type="http://schemas.openxmlformats.org/officeDocument/2006/relationships/image" Target="../media/image58.wmf"/><Relationship Id="rId5" Type="http://schemas.openxmlformats.org/officeDocument/2006/relationships/notesSlide" Target="../notesSlides/notesSlide57.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3.m4a"/><Relationship Id="rId1" Type="http://schemas.microsoft.com/office/2007/relationships/media" Target="../media/media93.m4a"/><Relationship Id="rId5" Type="http://schemas.openxmlformats.org/officeDocument/2006/relationships/image" Target="../media/image3.png"/><Relationship Id="rId4" Type="http://schemas.openxmlformats.org/officeDocument/2006/relationships/image" Target="../media/image92.wmf"/></Relationships>
</file>

<file path=ppt/slides/_rels/slide94.xml.rels><?xml version="1.0" encoding="UTF-8" standalone="yes"?>
<Relationships xmlns="http://schemas.openxmlformats.org/package/2006/relationships"><Relationship Id="rId3" Type="http://schemas.openxmlformats.org/officeDocument/2006/relationships/audio" Target="../media/media94.m4a"/><Relationship Id="rId7" Type="http://schemas.openxmlformats.org/officeDocument/2006/relationships/image" Target="../media/image3.png"/><Relationship Id="rId2" Type="http://schemas.microsoft.com/office/2007/relationships/media" Target="../media/media94.m4a"/><Relationship Id="rId1" Type="http://schemas.openxmlformats.org/officeDocument/2006/relationships/tags" Target="../tags/tag41.xml"/><Relationship Id="rId6" Type="http://schemas.openxmlformats.org/officeDocument/2006/relationships/image" Target="../media/image47.png"/><Relationship Id="rId5" Type="http://schemas.openxmlformats.org/officeDocument/2006/relationships/notesSlide" Target="../notesSlides/notesSlide58.xml"/><Relationship Id="rId4"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audio" Target="../media/media95.m4a"/><Relationship Id="rId7" Type="http://schemas.openxmlformats.org/officeDocument/2006/relationships/image" Target="../media/image3.png"/><Relationship Id="rId2" Type="http://schemas.microsoft.com/office/2007/relationships/media" Target="../media/media95.m4a"/><Relationship Id="rId1" Type="http://schemas.openxmlformats.org/officeDocument/2006/relationships/tags" Target="../tags/tag42.xml"/><Relationship Id="rId6" Type="http://schemas.openxmlformats.org/officeDocument/2006/relationships/image" Target="../media/image47.png"/><Relationship Id="rId5" Type="http://schemas.openxmlformats.org/officeDocument/2006/relationships/notesSlide" Target="../notesSlides/notesSlide5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subTitle" idx="1"/>
          </p:nvPr>
        </p:nvSpPr>
        <p:spPr>
          <a:xfrm>
            <a:off x="1066800" y="4068763"/>
            <a:ext cx="6400800" cy="685800"/>
          </a:xfrm>
        </p:spPr>
        <p:txBody>
          <a:bodyPr/>
          <a:lstStyle/>
          <a:p>
            <a:pPr eaLnBrk="1" hangingPunct="1">
              <a:defRPr/>
            </a:pPr>
            <a:r>
              <a:rPr lang="es-ES_tradnl" altLang="es-ES_tradnl" sz="3200" smtClean="0"/>
              <a:t>Dr. </a:t>
            </a:r>
            <a:r>
              <a:rPr lang="es-ES_tradnl" altLang="es-ES_tradnl" sz="3200" dirty="0" smtClean="0"/>
              <a:t>Pere </a:t>
            </a:r>
            <a:r>
              <a:rPr lang="es-ES_tradnl" altLang="es-ES_tradnl" sz="3200" dirty="0" err="1" smtClean="0"/>
              <a:t>Ventayol</a:t>
            </a:r>
            <a:endParaRPr lang="es-ES" altLang="es-ES_tradnl" sz="3200" dirty="0" smtClean="0"/>
          </a:p>
        </p:txBody>
      </p:sp>
      <p:sp>
        <p:nvSpPr>
          <p:cNvPr id="14338" name="AutoShape 5" descr="Z"/>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s-ES_tradnl" altLang="es-ES_tradnl" sz="2800"/>
          </a:p>
        </p:txBody>
      </p:sp>
      <p:pic>
        <p:nvPicPr>
          <p:cNvPr id="14339" name="Picture 9" descr="sonespas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7525" y="4724400"/>
            <a:ext cx="302895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6"/>
          <p:cNvSpPr>
            <a:spLocks noChangeArrowheads="1"/>
          </p:cNvSpPr>
          <p:nvPr/>
        </p:nvSpPr>
        <p:spPr bwMode="auto">
          <a:xfrm>
            <a:off x="0" y="0"/>
            <a:ext cx="9144000" cy="45720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defRPr/>
            </a:pPr>
            <a:endParaRPr lang="es-ES_tradnl"/>
          </a:p>
        </p:txBody>
      </p:sp>
      <p:pic>
        <p:nvPicPr>
          <p:cNvPr id="14341" name="Imagen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814886"/>
            <a:ext cx="241300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Sonid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pic>
        <p:nvPicPr>
          <p:cNvPr id="8" name="Imagen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905000" y="220004"/>
            <a:ext cx="5667375" cy="594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62235"/>
    </mc:Choice>
    <mc:Fallback xmlns="">
      <p:transition spd="slow" advTm="62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6610" name="Rectangle 2"/>
          <p:cNvSpPr>
            <a:spLocks noChangeArrowheads="1"/>
          </p:cNvSpPr>
          <p:nvPr/>
        </p:nvSpPr>
        <p:spPr bwMode="auto">
          <a:xfrm>
            <a:off x="1150938" y="333375"/>
            <a:ext cx="77930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eaLnBrk="0" hangingPunct="0">
              <a:defRPr sz="3200" b="1">
                <a:solidFill>
                  <a:schemeClr val="tx2"/>
                </a:solidFill>
                <a:latin typeface="Arial" charset="0"/>
              </a:defRPr>
            </a:lvl1pPr>
            <a:lvl2pPr eaLnBrk="0" hangingPunct="0">
              <a:defRPr sz="3200" b="1">
                <a:solidFill>
                  <a:schemeClr val="tx2"/>
                </a:solidFill>
                <a:latin typeface="Arial" charset="0"/>
              </a:defRPr>
            </a:lvl2pPr>
            <a:lvl3pPr eaLnBrk="0" hangingPunct="0">
              <a:defRPr sz="3200" b="1">
                <a:solidFill>
                  <a:schemeClr val="tx2"/>
                </a:solidFill>
                <a:latin typeface="Arial" charset="0"/>
              </a:defRPr>
            </a:lvl3pPr>
            <a:lvl4pPr eaLnBrk="0" hangingPunct="0">
              <a:defRPr sz="3200" b="1">
                <a:solidFill>
                  <a:schemeClr val="tx2"/>
                </a:solidFill>
                <a:latin typeface="Arial" charset="0"/>
              </a:defRPr>
            </a:lvl4pPr>
            <a:lvl5pPr eaLnBrk="0" hangingPunct="0">
              <a:defRPr sz="3200" b="1">
                <a:solidFill>
                  <a:schemeClr val="tx2"/>
                </a:solidFill>
                <a:latin typeface="Arial" charset="0"/>
              </a:defRPr>
            </a:lvl5pPr>
            <a:lvl6pPr marL="457200" eaLnBrk="0" fontAlgn="base" hangingPunct="0">
              <a:spcBef>
                <a:spcPct val="0"/>
              </a:spcBef>
              <a:spcAft>
                <a:spcPct val="0"/>
              </a:spcAft>
              <a:defRPr sz="3200" b="1">
                <a:solidFill>
                  <a:schemeClr val="tx2"/>
                </a:solidFill>
                <a:latin typeface="Arial" charset="0"/>
              </a:defRPr>
            </a:lvl6pPr>
            <a:lvl7pPr marL="914400" eaLnBrk="0" fontAlgn="base" hangingPunct="0">
              <a:spcBef>
                <a:spcPct val="0"/>
              </a:spcBef>
              <a:spcAft>
                <a:spcPct val="0"/>
              </a:spcAft>
              <a:defRPr sz="3200" b="1">
                <a:solidFill>
                  <a:schemeClr val="tx2"/>
                </a:solidFill>
                <a:latin typeface="Arial" charset="0"/>
              </a:defRPr>
            </a:lvl7pPr>
            <a:lvl8pPr marL="1371600" eaLnBrk="0" fontAlgn="base" hangingPunct="0">
              <a:spcBef>
                <a:spcPct val="0"/>
              </a:spcBef>
              <a:spcAft>
                <a:spcPct val="0"/>
              </a:spcAft>
              <a:defRPr sz="3200" b="1">
                <a:solidFill>
                  <a:schemeClr val="tx2"/>
                </a:solidFill>
                <a:latin typeface="Arial" charset="0"/>
              </a:defRPr>
            </a:lvl8pPr>
            <a:lvl9pPr marL="1828800" eaLnBrk="0" fontAlgn="base" hangingPunct="0">
              <a:spcBef>
                <a:spcPct val="0"/>
              </a:spcBef>
              <a:spcAft>
                <a:spcPct val="0"/>
              </a:spcAft>
              <a:defRPr sz="3200" b="1">
                <a:solidFill>
                  <a:schemeClr val="tx2"/>
                </a:solidFill>
                <a:latin typeface="Arial" charset="0"/>
              </a:defRPr>
            </a:lvl9pPr>
          </a:lstStyle>
          <a:p>
            <a:pPr>
              <a:defRPr/>
            </a:pPr>
            <a:r>
              <a:rPr lang="es-ES_tradnl" altLang="es-ES_tradnl" sz="2400" b="0" smtClean="0">
                <a:solidFill>
                  <a:schemeClr val="hlink"/>
                </a:solidFill>
              </a:rPr>
              <a:t>2.¿Es el diseño adecuado?</a:t>
            </a:r>
            <a:endParaRPr lang="es-ES" altLang="es-ES_tradnl" sz="2400" b="0" smtClean="0">
              <a:solidFill>
                <a:schemeClr val="hlink"/>
              </a:solidFill>
            </a:endParaRPr>
          </a:p>
        </p:txBody>
      </p:sp>
      <p:sp>
        <p:nvSpPr>
          <p:cNvPr id="196611" name="Text Box 3"/>
          <p:cNvSpPr txBox="1">
            <a:spLocks noChangeArrowheads="1"/>
          </p:cNvSpPr>
          <p:nvPr/>
        </p:nvSpPr>
        <p:spPr bwMode="auto">
          <a:xfrm>
            <a:off x="1285875" y="2636838"/>
            <a:ext cx="7200900"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buFontTx/>
              <a:buChar char="•"/>
              <a:defRPr/>
            </a:pPr>
            <a:r>
              <a:rPr lang="es-ES" altLang="es-ES_tradnl" sz="1800" dirty="0">
                <a:latin typeface="Arial Unicode MS" charset="0"/>
              </a:rPr>
              <a:t>Procedimiento que garantiza el proceso del cegado</a:t>
            </a:r>
          </a:p>
          <a:p>
            <a:pPr>
              <a:buFontTx/>
              <a:buChar char="•"/>
              <a:defRPr/>
            </a:pPr>
            <a:endParaRPr lang="es-ES" altLang="es-ES_tradnl" sz="1800" dirty="0">
              <a:latin typeface="Arial Unicode MS" charset="0"/>
            </a:endParaRPr>
          </a:p>
          <a:p>
            <a:pPr>
              <a:buFontTx/>
              <a:buChar char="•"/>
              <a:defRPr/>
            </a:pPr>
            <a:r>
              <a:rPr lang="es-ES" altLang="es-ES_tradnl" sz="1800" dirty="0">
                <a:latin typeface="Arial Unicode MS" charset="0"/>
              </a:rPr>
              <a:t>Pretende evitar las </a:t>
            </a:r>
            <a:r>
              <a:rPr lang="es-ES" altLang="es-ES_tradnl" sz="1800" dirty="0" err="1">
                <a:latin typeface="Arial Unicode MS" charset="0"/>
              </a:rPr>
              <a:t>espectativas</a:t>
            </a:r>
            <a:r>
              <a:rPr lang="es-ES" altLang="es-ES_tradnl" sz="1800" dirty="0">
                <a:latin typeface="Arial Unicode MS" charset="0"/>
              </a:rPr>
              <a:t>/prejuicios de pacientes, investigadores,…</a:t>
            </a:r>
          </a:p>
          <a:p>
            <a:pPr lvl="1">
              <a:buFontTx/>
              <a:buChar char="•"/>
              <a:defRPr/>
            </a:pPr>
            <a:r>
              <a:rPr lang="es-ES" altLang="es-ES_tradnl" sz="1800" dirty="0" err="1">
                <a:latin typeface="Arial Unicode MS" charset="0"/>
              </a:rPr>
              <a:t>Ej</a:t>
            </a:r>
            <a:r>
              <a:rPr lang="es-ES" altLang="es-ES_tradnl" sz="1800" dirty="0">
                <a:latin typeface="Arial Unicode MS" charset="0"/>
              </a:rPr>
              <a:t>: </a:t>
            </a:r>
            <a:r>
              <a:rPr lang="es-ES" altLang="es-ES_tradnl" sz="1800" dirty="0" err="1">
                <a:latin typeface="Arial Unicode MS" charset="0"/>
              </a:rPr>
              <a:t>hipolipemiantes</a:t>
            </a:r>
            <a:endParaRPr lang="es-ES" altLang="es-ES_tradnl" sz="1800" dirty="0">
              <a:latin typeface="Arial Unicode MS" charset="0"/>
            </a:endParaRPr>
          </a:p>
          <a:p>
            <a:pPr>
              <a:buFontTx/>
              <a:buChar char="•"/>
              <a:defRPr/>
            </a:pPr>
            <a:endParaRPr lang="es-ES" altLang="es-ES_tradnl" sz="1800" dirty="0">
              <a:latin typeface="Arial Unicode MS" charset="0"/>
            </a:endParaRPr>
          </a:p>
          <a:p>
            <a:pPr>
              <a:buFontTx/>
              <a:buChar char="•"/>
              <a:defRPr/>
            </a:pPr>
            <a:r>
              <a:rPr lang="es-ES" altLang="es-ES_tradnl" sz="1800" dirty="0">
                <a:latin typeface="Arial Unicode MS" charset="0"/>
              </a:rPr>
              <a:t>Presentar un formato del fármaco lo más idéntico posible</a:t>
            </a:r>
          </a:p>
          <a:p>
            <a:pPr>
              <a:buFontTx/>
              <a:buChar char="•"/>
              <a:defRPr/>
            </a:pPr>
            <a:endParaRPr lang="es-ES" altLang="es-ES_tradnl" sz="1800" dirty="0">
              <a:latin typeface="Arial Unicode MS" charset="0"/>
            </a:endParaRPr>
          </a:p>
          <a:p>
            <a:pPr>
              <a:buFontTx/>
              <a:buChar char="•"/>
              <a:defRPr/>
            </a:pPr>
            <a:r>
              <a:rPr lang="es-ES" altLang="es-ES_tradnl" sz="1800" dirty="0">
                <a:latin typeface="Arial Unicode MS" charset="0"/>
              </a:rPr>
              <a:t>Se puede romper por toxicidad, efectos secundarios</a:t>
            </a:r>
          </a:p>
          <a:p>
            <a:pPr>
              <a:buFontTx/>
              <a:buChar char="•"/>
              <a:defRPr/>
            </a:pPr>
            <a:endParaRPr lang="es-ES" altLang="es-ES_tradnl" sz="1800" dirty="0">
              <a:latin typeface="Arial Unicode MS" charset="0"/>
            </a:endParaRPr>
          </a:p>
          <a:p>
            <a:pPr>
              <a:defRPr/>
            </a:pPr>
            <a:endParaRPr lang="es-ES" altLang="es-ES_tradnl" sz="1800" dirty="0">
              <a:latin typeface="Arial Unicode MS" charset="0"/>
            </a:endParaRPr>
          </a:p>
          <a:p>
            <a:pPr>
              <a:defRPr/>
            </a:pPr>
            <a:endParaRPr lang="es-ES" altLang="es-ES_tradnl" sz="1800" dirty="0">
              <a:latin typeface="Arial Unicode MS" charset="0"/>
            </a:endParaRPr>
          </a:p>
          <a:p>
            <a:pPr>
              <a:buFontTx/>
              <a:buChar char="•"/>
              <a:defRPr/>
            </a:pPr>
            <a:endParaRPr lang="es-ES" altLang="es-ES_tradnl" sz="1800" dirty="0">
              <a:latin typeface="Arial Unicode MS" charset="0"/>
            </a:endParaRPr>
          </a:p>
        </p:txBody>
      </p:sp>
      <p:sp>
        <p:nvSpPr>
          <p:cNvPr id="196612" name="Text Box 4"/>
          <p:cNvSpPr txBox="1">
            <a:spLocks noChangeArrowheads="1"/>
          </p:cNvSpPr>
          <p:nvPr/>
        </p:nvSpPr>
        <p:spPr bwMode="auto">
          <a:xfrm>
            <a:off x="2692400" y="2012950"/>
            <a:ext cx="2693988" cy="508000"/>
          </a:xfrm>
          <a:prstGeom prst="rect">
            <a:avLst/>
          </a:prstGeom>
          <a:noFill/>
          <a:ln w="50800">
            <a:solidFill>
              <a:srgbClr val="FF0000"/>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2400">
                <a:latin typeface="Arial Unicode MS" charset="0"/>
              </a:rPr>
              <a:t>Enmascaramiento</a:t>
            </a:r>
          </a:p>
        </p:txBody>
      </p:sp>
      <p:pic>
        <p:nvPicPr>
          <p:cNvPr id="196613" name="Picture 5" descr="blue_emboss_2b"/>
          <p:cNvPicPr>
            <a:picLocks noGrp="1" noChangeAspect="1" noChangeArrowheads="1"/>
          </p:cNvPicPr>
          <p:nvPr>
            <p:ph sz="half" idx="4294967295"/>
          </p:nvPr>
        </p:nvPicPr>
        <p:blipFill>
          <a:blip r:embed="rId5">
            <a:extLst>
              <a:ext uri="{28A0092B-C50C-407E-A947-70E740481C1C}">
                <a14:useLocalDpi xmlns:a14="http://schemas.microsoft.com/office/drawing/2010/main" val="0"/>
              </a:ext>
            </a:extLst>
          </a:blip>
          <a:srcRect/>
          <a:stretch>
            <a:fillRect/>
          </a:stretch>
        </p:blipFill>
        <p:spPr>
          <a:xfrm rot="2162976">
            <a:off x="179388" y="1773238"/>
            <a:ext cx="1879600" cy="1328737"/>
          </a:xfrm>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advTm="7506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8658" name="Rectangle 2"/>
          <p:cNvSpPr>
            <a:spLocks noChangeArrowheads="1"/>
          </p:cNvSpPr>
          <p:nvPr/>
        </p:nvSpPr>
        <p:spPr bwMode="auto">
          <a:xfrm>
            <a:off x="1150938" y="333375"/>
            <a:ext cx="77930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eaLnBrk="0" hangingPunct="0">
              <a:defRPr sz="3200" b="1">
                <a:solidFill>
                  <a:schemeClr val="tx2"/>
                </a:solidFill>
                <a:latin typeface="Arial" charset="0"/>
              </a:defRPr>
            </a:lvl1pPr>
            <a:lvl2pPr eaLnBrk="0" hangingPunct="0">
              <a:defRPr sz="3200" b="1">
                <a:solidFill>
                  <a:schemeClr val="tx2"/>
                </a:solidFill>
                <a:latin typeface="Arial" charset="0"/>
              </a:defRPr>
            </a:lvl2pPr>
            <a:lvl3pPr eaLnBrk="0" hangingPunct="0">
              <a:defRPr sz="3200" b="1">
                <a:solidFill>
                  <a:schemeClr val="tx2"/>
                </a:solidFill>
                <a:latin typeface="Arial" charset="0"/>
              </a:defRPr>
            </a:lvl3pPr>
            <a:lvl4pPr eaLnBrk="0" hangingPunct="0">
              <a:defRPr sz="3200" b="1">
                <a:solidFill>
                  <a:schemeClr val="tx2"/>
                </a:solidFill>
                <a:latin typeface="Arial" charset="0"/>
              </a:defRPr>
            </a:lvl4pPr>
            <a:lvl5pPr eaLnBrk="0" hangingPunct="0">
              <a:defRPr sz="3200" b="1">
                <a:solidFill>
                  <a:schemeClr val="tx2"/>
                </a:solidFill>
                <a:latin typeface="Arial" charset="0"/>
              </a:defRPr>
            </a:lvl5pPr>
            <a:lvl6pPr marL="457200" eaLnBrk="0" fontAlgn="base" hangingPunct="0">
              <a:spcBef>
                <a:spcPct val="0"/>
              </a:spcBef>
              <a:spcAft>
                <a:spcPct val="0"/>
              </a:spcAft>
              <a:defRPr sz="3200" b="1">
                <a:solidFill>
                  <a:schemeClr val="tx2"/>
                </a:solidFill>
                <a:latin typeface="Arial" charset="0"/>
              </a:defRPr>
            </a:lvl6pPr>
            <a:lvl7pPr marL="914400" eaLnBrk="0" fontAlgn="base" hangingPunct="0">
              <a:spcBef>
                <a:spcPct val="0"/>
              </a:spcBef>
              <a:spcAft>
                <a:spcPct val="0"/>
              </a:spcAft>
              <a:defRPr sz="3200" b="1">
                <a:solidFill>
                  <a:schemeClr val="tx2"/>
                </a:solidFill>
                <a:latin typeface="Arial" charset="0"/>
              </a:defRPr>
            </a:lvl7pPr>
            <a:lvl8pPr marL="1371600" eaLnBrk="0" fontAlgn="base" hangingPunct="0">
              <a:spcBef>
                <a:spcPct val="0"/>
              </a:spcBef>
              <a:spcAft>
                <a:spcPct val="0"/>
              </a:spcAft>
              <a:defRPr sz="3200" b="1">
                <a:solidFill>
                  <a:schemeClr val="tx2"/>
                </a:solidFill>
                <a:latin typeface="Arial" charset="0"/>
              </a:defRPr>
            </a:lvl8pPr>
            <a:lvl9pPr marL="1828800" eaLnBrk="0" fontAlgn="base" hangingPunct="0">
              <a:spcBef>
                <a:spcPct val="0"/>
              </a:spcBef>
              <a:spcAft>
                <a:spcPct val="0"/>
              </a:spcAft>
              <a:defRPr sz="3200" b="1">
                <a:solidFill>
                  <a:schemeClr val="tx2"/>
                </a:solidFill>
                <a:latin typeface="Arial" charset="0"/>
              </a:defRPr>
            </a:lvl9pPr>
          </a:lstStyle>
          <a:p>
            <a:pPr>
              <a:defRPr/>
            </a:pPr>
            <a:r>
              <a:rPr lang="es-ES_tradnl" altLang="es-ES_tradnl" sz="2400" b="0" smtClean="0">
                <a:solidFill>
                  <a:schemeClr val="hlink"/>
                </a:solidFill>
              </a:rPr>
              <a:t>2.¿Es el diseño adecuado?</a:t>
            </a:r>
            <a:endParaRPr lang="es-ES" altLang="es-ES_tradnl" sz="2400" b="0" smtClean="0">
              <a:solidFill>
                <a:schemeClr val="hlink"/>
              </a:solidFill>
            </a:endParaRPr>
          </a:p>
        </p:txBody>
      </p:sp>
      <p:sp>
        <p:nvSpPr>
          <p:cNvPr id="198659" name="Text Box 3"/>
          <p:cNvSpPr txBox="1">
            <a:spLocks noChangeArrowheads="1"/>
          </p:cNvSpPr>
          <p:nvPr/>
        </p:nvSpPr>
        <p:spPr bwMode="auto">
          <a:xfrm>
            <a:off x="1285875" y="2636838"/>
            <a:ext cx="7200900"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buFontTx/>
              <a:buChar char="•"/>
              <a:defRPr/>
            </a:pPr>
            <a:r>
              <a:rPr lang="es-ES" altLang="es-ES_tradnl" sz="1800" dirty="0">
                <a:latin typeface="Arial Unicode MS" charset="0"/>
              </a:rPr>
              <a:t>Seguimiento exhaustivo de los pacientes </a:t>
            </a:r>
          </a:p>
          <a:p>
            <a:pPr>
              <a:buFontTx/>
              <a:buChar char="•"/>
              <a:defRPr/>
            </a:pPr>
            <a:endParaRPr lang="es-ES" altLang="es-ES_tradnl" sz="1800" dirty="0">
              <a:latin typeface="Arial Unicode MS" charset="0"/>
            </a:endParaRPr>
          </a:p>
          <a:p>
            <a:pPr>
              <a:buFontTx/>
              <a:buChar char="•"/>
              <a:defRPr/>
            </a:pPr>
            <a:r>
              <a:rPr lang="es-ES" altLang="es-ES_tradnl" sz="1800" dirty="0">
                <a:latin typeface="Arial Unicode MS" charset="0"/>
              </a:rPr>
              <a:t>Diagramas de  flujo de pacientes</a:t>
            </a:r>
          </a:p>
          <a:p>
            <a:pPr lvl="1">
              <a:buFontTx/>
              <a:buChar char="•"/>
              <a:defRPr/>
            </a:pPr>
            <a:r>
              <a:rPr lang="es-ES" altLang="es-ES_tradnl" sz="1800" dirty="0" err="1">
                <a:latin typeface="Arial Unicode MS" charset="0"/>
              </a:rPr>
              <a:t>Drop-outs</a:t>
            </a:r>
            <a:r>
              <a:rPr lang="es-ES" altLang="es-ES_tradnl" sz="1800" dirty="0">
                <a:latin typeface="Arial Unicode MS" charset="0"/>
              </a:rPr>
              <a:t> o pérdidas</a:t>
            </a:r>
          </a:p>
          <a:p>
            <a:pPr lvl="1">
              <a:buFontTx/>
              <a:buChar char="•"/>
              <a:defRPr/>
            </a:pPr>
            <a:r>
              <a:rPr lang="es-ES" altLang="es-ES_tradnl" sz="1800" dirty="0" err="1">
                <a:latin typeface="Arial Unicode MS" charset="0"/>
              </a:rPr>
              <a:t>Withdrawals</a:t>
            </a:r>
            <a:r>
              <a:rPr lang="es-ES" altLang="es-ES_tradnl" sz="1800" dirty="0">
                <a:latin typeface="Arial Unicode MS" charset="0"/>
              </a:rPr>
              <a:t> o retiradas</a:t>
            </a:r>
          </a:p>
          <a:p>
            <a:pPr lvl="1">
              <a:buFontTx/>
              <a:buChar char="•"/>
              <a:defRPr/>
            </a:pPr>
            <a:endParaRPr lang="es-ES" altLang="es-ES_tradnl" sz="1800" dirty="0">
              <a:latin typeface="Arial Unicode MS" charset="0"/>
            </a:endParaRPr>
          </a:p>
          <a:p>
            <a:pPr>
              <a:buFontTx/>
              <a:buChar char="•"/>
              <a:defRPr/>
            </a:pPr>
            <a:r>
              <a:rPr lang="es-ES" altLang="es-ES_tradnl" sz="1800" dirty="0">
                <a:latin typeface="Arial Unicode MS" charset="0"/>
              </a:rPr>
              <a:t>La aceptabilidad del estudio depende no tanto del número de pérdidas</a:t>
            </a:r>
          </a:p>
          <a:p>
            <a:pPr>
              <a:defRPr/>
            </a:pPr>
            <a:r>
              <a:rPr lang="es-ES" altLang="es-ES_tradnl" sz="1800" dirty="0">
                <a:latin typeface="Arial Unicode MS" charset="0"/>
              </a:rPr>
              <a:t>sino de los motivos que las hayan condicionado</a:t>
            </a:r>
          </a:p>
          <a:p>
            <a:pPr lvl="1">
              <a:buFontTx/>
              <a:buChar char="•"/>
              <a:defRPr/>
            </a:pPr>
            <a:r>
              <a:rPr lang="es-ES" altLang="es-ES_tradnl" sz="1800" dirty="0">
                <a:latin typeface="Arial Unicode MS" charset="0"/>
              </a:rPr>
              <a:t>% de perdidas similares pueden invalidar los resultados?</a:t>
            </a:r>
          </a:p>
          <a:p>
            <a:pPr lvl="1">
              <a:buFontTx/>
              <a:buChar char="•"/>
              <a:defRPr/>
            </a:pPr>
            <a:r>
              <a:rPr lang="es-ES" altLang="es-ES_tradnl" sz="1800" dirty="0">
                <a:latin typeface="Arial Unicode MS" charset="0"/>
              </a:rPr>
              <a:t>Hay algún % de pérdidas considerado máximo?</a:t>
            </a:r>
          </a:p>
          <a:p>
            <a:pPr lvl="1">
              <a:defRPr/>
            </a:pPr>
            <a:endParaRPr lang="es-ES" altLang="es-ES_tradnl" sz="1800" dirty="0">
              <a:latin typeface="Arial Unicode MS" charset="0"/>
            </a:endParaRPr>
          </a:p>
          <a:p>
            <a:pPr lvl="1">
              <a:defRPr/>
            </a:pPr>
            <a:endParaRPr lang="es-ES" altLang="es-ES_tradnl" sz="1800" dirty="0">
              <a:latin typeface="Arial Unicode MS" charset="0"/>
            </a:endParaRPr>
          </a:p>
          <a:p>
            <a:pPr>
              <a:defRPr/>
            </a:pPr>
            <a:endParaRPr lang="es-ES" altLang="es-ES_tradnl" sz="1800" dirty="0">
              <a:latin typeface="Arial Unicode MS" charset="0"/>
            </a:endParaRPr>
          </a:p>
          <a:p>
            <a:pPr>
              <a:defRPr/>
            </a:pPr>
            <a:endParaRPr lang="es-ES" altLang="es-ES_tradnl" sz="1800" dirty="0">
              <a:latin typeface="Arial Unicode MS" charset="0"/>
            </a:endParaRPr>
          </a:p>
          <a:p>
            <a:pPr>
              <a:buFontTx/>
              <a:buChar char="•"/>
              <a:defRPr/>
            </a:pPr>
            <a:endParaRPr lang="es-ES" altLang="es-ES_tradnl" sz="1800" dirty="0">
              <a:latin typeface="Arial Unicode MS" charset="0"/>
            </a:endParaRPr>
          </a:p>
        </p:txBody>
      </p:sp>
      <p:sp>
        <p:nvSpPr>
          <p:cNvPr id="198660" name="Text Box 4"/>
          <p:cNvSpPr txBox="1">
            <a:spLocks noChangeArrowheads="1"/>
          </p:cNvSpPr>
          <p:nvPr/>
        </p:nvSpPr>
        <p:spPr bwMode="auto">
          <a:xfrm>
            <a:off x="1835150" y="1917700"/>
            <a:ext cx="2374900" cy="508000"/>
          </a:xfrm>
          <a:prstGeom prst="rect">
            <a:avLst/>
          </a:prstGeom>
          <a:noFill/>
          <a:ln w="50800">
            <a:solidFill>
              <a:srgbClr val="FF0000"/>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2400">
                <a:latin typeface="Arial Unicode MS" charset="0"/>
              </a:rPr>
              <a:t>Comparabilidad</a:t>
            </a:r>
          </a:p>
        </p:txBody>
      </p:sp>
      <p:pic>
        <p:nvPicPr>
          <p:cNvPr id="198661" name="Picture 5" descr="measure"/>
          <p:cNvPicPr>
            <a:picLocks noGrp="1" noChangeAspect="1" noChangeArrowheads="1"/>
          </p:cNvPicPr>
          <p:nvPr>
            <p:ph sz="half" idx="4294967295"/>
          </p:nvPr>
        </p:nvPicPr>
        <p:blipFill>
          <a:blip r:embed="rId5">
            <a:extLst>
              <a:ext uri="{28A0092B-C50C-407E-A947-70E740481C1C}">
                <a14:useLocalDpi xmlns:a14="http://schemas.microsoft.com/office/drawing/2010/main" val="0"/>
              </a:ext>
            </a:extLst>
          </a:blip>
          <a:srcRect/>
          <a:stretch>
            <a:fillRect/>
          </a:stretch>
        </p:blipFill>
        <p:spPr>
          <a:xfrm>
            <a:off x="323850" y="1773238"/>
            <a:ext cx="1036638" cy="1154112"/>
          </a:xfrm>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advTm="6290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idx="4294967295"/>
          </p:nvPr>
        </p:nvSpPr>
        <p:spPr>
          <a:xfrm>
            <a:off x="914400" y="260350"/>
            <a:ext cx="7313613" cy="1143000"/>
          </a:xfrm>
        </p:spPr>
        <p:txBody>
          <a:bodyPr/>
          <a:lstStyle/>
          <a:p>
            <a:pPr>
              <a:defRPr/>
            </a:pPr>
            <a:r>
              <a:rPr lang="es-ES" altLang="es-ES_tradnl" sz="2400"/>
              <a:t>Objetivo: CV &lt;400 a las 48 semanas</a:t>
            </a:r>
          </a:p>
        </p:txBody>
      </p:sp>
      <p:sp>
        <p:nvSpPr>
          <p:cNvPr id="200707" name="Text Box 3"/>
          <p:cNvSpPr txBox="1">
            <a:spLocks noChangeArrowheads="1"/>
          </p:cNvSpPr>
          <p:nvPr/>
        </p:nvSpPr>
        <p:spPr bwMode="auto">
          <a:xfrm>
            <a:off x="3825875" y="1841500"/>
            <a:ext cx="1857375"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s-ES" altLang="es-ES_tradnl" sz="1800">
                <a:latin typeface="Verdana" charset="0"/>
              </a:rPr>
              <a:t>Randomizados</a:t>
            </a:r>
          </a:p>
          <a:p>
            <a:pPr algn="ctr">
              <a:defRPr/>
            </a:pPr>
            <a:r>
              <a:rPr lang="es-ES" altLang="es-ES_tradnl" sz="1800">
                <a:latin typeface="Verdana" charset="0"/>
              </a:rPr>
              <a:t>N=100</a:t>
            </a:r>
          </a:p>
        </p:txBody>
      </p:sp>
      <p:sp>
        <p:nvSpPr>
          <p:cNvPr id="200708" name="Line 4"/>
          <p:cNvSpPr>
            <a:spLocks noChangeShapeType="1"/>
          </p:cNvSpPr>
          <p:nvPr/>
        </p:nvSpPr>
        <p:spPr bwMode="auto">
          <a:xfrm>
            <a:off x="4714875" y="249237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sz="1800"/>
          </a:p>
        </p:txBody>
      </p:sp>
      <p:sp>
        <p:nvSpPr>
          <p:cNvPr id="200709" name="Line 5"/>
          <p:cNvSpPr>
            <a:spLocks noChangeShapeType="1"/>
          </p:cNvSpPr>
          <p:nvPr/>
        </p:nvSpPr>
        <p:spPr bwMode="auto">
          <a:xfrm>
            <a:off x="3059113" y="2708275"/>
            <a:ext cx="33131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sz="1800"/>
          </a:p>
        </p:txBody>
      </p:sp>
      <p:sp>
        <p:nvSpPr>
          <p:cNvPr id="200710" name="Line 6"/>
          <p:cNvSpPr>
            <a:spLocks noChangeShapeType="1"/>
          </p:cNvSpPr>
          <p:nvPr/>
        </p:nvSpPr>
        <p:spPr bwMode="auto">
          <a:xfrm>
            <a:off x="3059113" y="270827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sz="1800"/>
          </a:p>
        </p:txBody>
      </p:sp>
      <p:sp>
        <p:nvSpPr>
          <p:cNvPr id="200711" name="Line 7"/>
          <p:cNvSpPr>
            <a:spLocks noChangeShapeType="1"/>
          </p:cNvSpPr>
          <p:nvPr/>
        </p:nvSpPr>
        <p:spPr bwMode="auto">
          <a:xfrm>
            <a:off x="6372225" y="270827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sz="1800"/>
          </a:p>
        </p:txBody>
      </p:sp>
      <p:sp>
        <p:nvSpPr>
          <p:cNvPr id="200712" name="Text Box 8"/>
          <p:cNvSpPr txBox="1">
            <a:spLocks noChangeArrowheads="1"/>
          </p:cNvSpPr>
          <p:nvPr/>
        </p:nvSpPr>
        <p:spPr bwMode="auto">
          <a:xfrm>
            <a:off x="674688" y="2924175"/>
            <a:ext cx="3897312"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s-ES" altLang="es-ES_tradnl" sz="1800">
                <a:latin typeface="Verdana" charset="0"/>
              </a:rPr>
              <a:t>Datos disponibles a 48 semanas</a:t>
            </a:r>
          </a:p>
          <a:p>
            <a:pPr algn="ctr">
              <a:defRPr/>
            </a:pPr>
            <a:r>
              <a:rPr lang="es-ES" altLang="es-ES_tradnl" sz="1800">
                <a:latin typeface="Verdana" charset="0"/>
              </a:rPr>
              <a:t>N=75</a:t>
            </a:r>
          </a:p>
        </p:txBody>
      </p:sp>
      <p:sp>
        <p:nvSpPr>
          <p:cNvPr id="200713" name="Text Box 9"/>
          <p:cNvSpPr txBox="1">
            <a:spLocks noChangeArrowheads="1"/>
          </p:cNvSpPr>
          <p:nvPr/>
        </p:nvSpPr>
        <p:spPr bwMode="auto">
          <a:xfrm>
            <a:off x="4748213" y="2924175"/>
            <a:ext cx="4260850"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s-ES" altLang="es-ES_tradnl" sz="1800">
                <a:latin typeface="Verdana" charset="0"/>
              </a:rPr>
              <a:t>Datos no disponibles a 48 semanas</a:t>
            </a:r>
          </a:p>
          <a:p>
            <a:pPr algn="ctr">
              <a:defRPr/>
            </a:pPr>
            <a:r>
              <a:rPr lang="es-ES" altLang="es-ES_tradnl" sz="1800">
                <a:latin typeface="Verdana" charset="0"/>
              </a:rPr>
              <a:t>N=25</a:t>
            </a:r>
          </a:p>
        </p:txBody>
      </p:sp>
      <p:sp>
        <p:nvSpPr>
          <p:cNvPr id="200714" name="Line 10"/>
          <p:cNvSpPr>
            <a:spLocks noChangeShapeType="1"/>
          </p:cNvSpPr>
          <p:nvPr/>
        </p:nvSpPr>
        <p:spPr bwMode="auto">
          <a:xfrm>
            <a:off x="2479675" y="357346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sz="1800"/>
          </a:p>
        </p:txBody>
      </p:sp>
      <p:sp>
        <p:nvSpPr>
          <p:cNvPr id="200715" name="Line 11"/>
          <p:cNvSpPr>
            <a:spLocks noChangeShapeType="1"/>
          </p:cNvSpPr>
          <p:nvPr/>
        </p:nvSpPr>
        <p:spPr bwMode="auto">
          <a:xfrm>
            <a:off x="1327150" y="3789363"/>
            <a:ext cx="23050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sz="1800"/>
          </a:p>
        </p:txBody>
      </p:sp>
      <p:sp>
        <p:nvSpPr>
          <p:cNvPr id="200716" name="Line 12"/>
          <p:cNvSpPr>
            <a:spLocks noChangeShapeType="1"/>
          </p:cNvSpPr>
          <p:nvPr/>
        </p:nvSpPr>
        <p:spPr bwMode="auto">
          <a:xfrm>
            <a:off x="1327150" y="378936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sz="1800"/>
          </a:p>
        </p:txBody>
      </p:sp>
      <p:sp>
        <p:nvSpPr>
          <p:cNvPr id="200717" name="Line 13"/>
          <p:cNvSpPr>
            <a:spLocks noChangeShapeType="1"/>
          </p:cNvSpPr>
          <p:nvPr/>
        </p:nvSpPr>
        <p:spPr bwMode="auto">
          <a:xfrm>
            <a:off x="3632200" y="378936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sz="1800"/>
          </a:p>
        </p:txBody>
      </p:sp>
      <p:sp>
        <p:nvSpPr>
          <p:cNvPr id="200718" name="Text Box 14"/>
          <p:cNvSpPr txBox="1">
            <a:spLocks noChangeArrowheads="1"/>
          </p:cNvSpPr>
          <p:nvPr/>
        </p:nvSpPr>
        <p:spPr bwMode="auto">
          <a:xfrm>
            <a:off x="750888" y="4005263"/>
            <a:ext cx="1135062"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s-ES" altLang="es-ES_tradnl" sz="1800">
                <a:latin typeface="Verdana" charset="0"/>
              </a:rPr>
              <a:t>CV&lt;400</a:t>
            </a:r>
          </a:p>
          <a:p>
            <a:pPr algn="ctr">
              <a:defRPr/>
            </a:pPr>
            <a:r>
              <a:rPr lang="es-ES" altLang="es-ES_tradnl" sz="1800">
                <a:latin typeface="Verdana" charset="0"/>
              </a:rPr>
              <a:t>N=65</a:t>
            </a:r>
          </a:p>
        </p:txBody>
      </p:sp>
      <p:sp>
        <p:nvSpPr>
          <p:cNvPr id="200719" name="Text Box 15"/>
          <p:cNvSpPr txBox="1">
            <a:spLocks noChangeArrowheads="1"/>
          </p:cNvSpPr>
          <p:nvPr/>
        </p:nvSpPr>
        <p:spPr bwMode="auto">
          <a:xfrm>
            <a:off x="3127375" y="4005263"/>
            <a:ext cx="1135063"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s-ES" altLang="es-ES_tradnl" sz="1800">
                <a:latin typeface="Verdana" charset="0"/>
              </a:rPr>
              <a:t>CV&gt;400</a:t>
            </a:r>
          </a:p>
          <a:p>
            <a:pPr algn="ctr">
              <a:defRPr/>
            </a:pPr>
            <a:r>
              <a:rPr lang="es-ES" altLang="es-ES_tradnl" sz="1800">
                <a:latin typeface="Verdana" charset="0"/>
              </a:rPr>
              <a:t>N=10</a:t>
            </a:r>
          </a:p>
        </p:txBody>
      </p:sp>
      <p:sp>
        <p:nvSpPr>
          <p:cNvPr id="200720" name="Line 16"/>
          <p:cNvSpPr>
            <a:spLocks noChangeShapeType="1"/>
          </p:cNvSpPr>
          <p:nvPr/>
        </p:nvSpPr>
        <p:spPr bwMode="auto">
          <a:xfrm>
            <a:off x="6872288" y="357346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sz="1800"/>
          </a:p>
        </p:txBody>
      </p:sp>
      <p:sp>
        <p:nvSpPr>
          <p:cNvPr id="200721" name="Line 17"/>
          <p:cNvSpPr>
            <a:spLocks noChangeShapeType="1"/>
          </p:cNvSpPr>
          <p:nvPr/>
        </p:nvSpPr>
        <p:spPr bwMode="auto">
          <a:xfrm>
            <a:off x="5719763" y="3789363"/>
            <a:ext cx="23050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sz="1800"/>
          </a:p>
        </p:txBody>
      </p:sp>
      <p:sp>
        <p:nvSpPr>
          <p:cNvPr id="200722" name="Line 18"/>
          <p:cNvSpPr>
            <a:spLocks noChangeShapeType="1"/>
          </p:cNvSpPr>
          <p:nvPr/>
        </p:nvSpPr>
        <p:spPr bwMode="auto">
          <a:xfrm>
            <a:off x="5719763" y="378936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sz="1800"/>
          </a:p>
        </p:txBody>
      </p:sp>
      <p:sp>
        <p:nvSpPr>
          <p:cNvPr id="200723" name="Line 19"/>
          <p:cNvSpPr>
            <a:spLocks noChangeShapeType="1"/>
          </p:cNvSpPr>
          <p:nvPr/>
        </p:nvSpPr>
        <p:spPr bwMode="auto">
          <a:xfrm>
            <a:off x="8024813" y="378936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sz="1800"/>
          </a:p>
        </p:txBody>
      </p:sp>
      <p:sp>
        <p:nvSpPr>
          <p:cNvPr id="200724" name="Text Box 20"/>
          <p:cNvSpPr txBox="1">
            <a:spLocks noChangeArrowheads="1"/>
          </p:cNvSpPr>
          <p:nvPr/>
        </p:nvSpPr>
        <p:spPr bwMode="auto">
          <a:xfrm>
            <a:off x="5143500" y="4005263"/>
            <a:ext cx="1135063"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s-ES" altLang="es-ES_tradnl" sz="1800">
                <a:latin typeface="Verdana" charset="0"/>
              </a:rPr>
              <a:t>CV&lt;400</a:t>
            </a:r>
          </a:p>
          <a:p>
            <a:pPr algn="ctr">
              <a:defRPr/>
            </a:pPr>
            <a:r>
              <a:rPr lang="es-ES" altLang="es-ES_tradnl" sz="1800">
                <a:latin typeface="Verdana" charset="0"/>
              </a:rPr>
              <a:t>N=11</a:t>
            </a:r>
          </a:p>
        </p:txBody>
      </p:sp>
      <p:sp>
        <p:nvSpPr>
          <p:cNvPr id="200725" name="Text Box 21"/>
          <p:cNvSpPr txBox="1">
            <a:spLocks noChangeArrowheads="1"/>
          </p:cNvSpPr>
          <p:nvPr/>
        </p:nvSpPr>
        <p:spPr bwMode="auto">
          <a:xfrm>
            <a:off x="7519988" y="4005263"/>
            <a:ext cx="1135062"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s-ES" altLang="es-ES_tradnl" sz="1800">
                <a:latin typeface="Verdana" charset="0"/>
              </a:rPr>
              <a:t>CV&gt;400</a:t>
            </a:r>
          </a:p>
          <a:p>
            <a:pPr algn="ctr">
              <a:defRPr/>
            </a:pPr>
            <a:r>
              <a:rPr lang="es-ES" altLang="es-ES_tradnl" sz="1800">
                <a:latin typeface="Verdana" charset="0"/>
              </a:rPr>
              <a:t>N=14</a:t>
            </a:r>
          </a:p>
        </p:txBody>
      </p:sp>
      <p:sp>
        <p:nvSpPr>
          <p:cNvPr id="200726" name="Text Box 22"/>
          <p:cNvSpPr txBox="1">
            <a:spLocks noChangeArrowheads="1"/>
          </p:cNvSpPr>
          <p:nvPr/>
        </p:nvSpPr>
        <p:spPr bwMode="auto">
          <a:xfrm>
            <a:off x="473075" y="5373688"/>
            <a:ext cx="1706563"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s-ES" altLang="es-ES_tradnl" sz="1800">
                <a:latin typeface="Verdana" charset="0"/>
              </a:rPr>
              <a:t>Análisis PP</a:t>
            </a:r>
          </a:p>
          <a:p>
            <a:pPr algn="ctr">
              <a:defRPr/>
            </a:pPr>
            <a:r>
              <a:rPr lang="es-ES" altLang="es-ES_tradnl" sz="1800">
                <a:latin typeface="Verdana" charset="0"/>
              </a:rPr>
              <a:t>87% (65/75)</a:t>
            </a:r>
          </a:p>
        </p:txBody>
      </p:sp>
      <p:sp>
        <p:nvSpPr>
          <p:cNvPr id="200727" name="Text Box 23"/>
          <p:cNvSpPr txBox="1">
            <a:spLocks noChangeArrowheads="1"/>
          </p:cNvSpPr>
          <p:nvPr/>
        </p:nvSpPr>
        <p:spPr bwMode="auto">
          <a:xfrm>
            <a:off x="2474913" y="5373688"/>
            <a:ext cx="3032125"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s-ES" altLang="es-ES_tradnl" sz="1800">
                <a:latin typeface="Verdana" charset="0"/>
              </a:rPr>
              <a:t>ITT (ultima observación)</a:t>
            </a:r>
          </a:p>
          <a:p>
            <a:pPr algn="ctr">
              <a:defRPr/>
            </a:pPr>
            <a:r>
              <a:rPr lang="es-ES" altLang="es-ES_tradnl" sz="1800">
                <a:latin typeface="Verdana" charset="0"/>
              </a:rPr>
              <a:t>76% (65+11/100)</a:t>
            </a:r>
          </a:p>
        </p:txBody>
      </p:sp>
      <p:sp>
        <p:nvSpPr>
          <p:cNvPr id="200728" name="Text Box 24"/>
          <p:cNvSpPr txBox="1">
            <a:spLocks noChangeArrowheads="1"/>
          </p:cNvSpPr>
          <p:nvPr/>
        </p:nvSpPr>
        <p:spPr bwMode="auto">
          <a:xfrm>
            <a:off x="6159500" y="5373688"/>
            <a:ext cx="2160588"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s-ES" altLang="es-ES_tradnl" sz="1800">
                <a:latin typeface="Verdana" charset="0"/>
              </a:rPr>
              <a:t>ITT (perdidas=F)</a:t>
            </a:r>
          </a:p>
          <a:p>
            <a:pPr algn="ctr">
              <a:defRPr/>
            </a:pPr>
            <a:r>
              <a:rPr lang="es-ES" altLang="es-ES_tradnl" sz="1800">
                <a:latin typeface="Verdana" charset="0"/>
              </a:rPr>
              <a:t>65% (65/100)</a:t>
            </a:r>
          </a:p>
        </p:txBody>
      </p:sp>
      <p:grpSp>
        <p:nvGrpSpPr>
          <p:cNvPr id="34840" name="Group 25"/>
          <p:cNvGrpSpPr>
            <a:grpSpLocks/>
          </p:cNvGrpSpPr>
          <p:nvPr/>
        </p:nvGrpSpPr>
        <p:grpSpPr bwMode="auto">
          <a:xfrm>
            <a:off x="7885113" y="333375"/>
            <a:ext cx="1103312" cy="1917700"/>
            <a:chOff x="4422" y="2704"/>
            <a:chExt cx="695" cy="1208"/>
          </a:xfrm>
        </p:grpSpPr>
        <p:pic>
          <p:nvPicPr>
            <p:cNvPr id="34845" name="Picture 26" descr="drop-wa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2" y="3475"/>
              <a:ext cx="247"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6" name="Picture 27" descr="brass%20ta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2" y="2704"/>
              <a:ext cx="695" cy="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0732" name="Text Box 28"/>
          <p:cNvSpPr txBox="1">
            <a:spLocks noChangeArrowheads="1"/>
          </p:cNvSpPr>
          <p:nvPr/>
        </p:nvSpPr>
        <p:spPr bwMode="auto">
          <a:xfrm>
            <a:off x="879475" y="6324600"/>
            <a:ext cx="5740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800">
                <a:latin typeface="Verdana" charset="0"/>
              </a:rPr>
              <a:t>Dilución de la respuesta: ¿Cuál es la verdadera?</a:t>
            </a:r>
          </a:p>
        </p:txBody>
      </p:sp>
      <p:sp>
        <p:nvSpPr>
          <p:cNvPr id="200733" name="Line 29"/>
          <p:cNvSpPr>
            <a:spLocks noChangeShapeType="1"/>
          </p:cNvSpPr>
          <p:nvPr/>
        </p:nvSpPr>
        <p:spPr bwMode="auto">
          <a:xfrm>
            <a:off x="539750" y="6237288"/>
            <a:ext cx="7777163" cy="0"/>
          </a:xfrm>
          <a:prstGeom prst="line">
            <a:avLst/>
          </a:prstGeom>
          <a:noFill/>
          <a:ln w="76200">
            <a:solidFill>
              <a:srgbClr val="FF66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sz="1800"/>
          </a:p>
        </p:txBody>
      </p:sp>
      <p:sp>
        <p:nvSpPr>
          <p:cNvPr id="200734" name="Text Box 30"/>
          <p:cNvSpPr txBox="1">
            <a:spLocks noChangeArrowheads="1"/>
          </p:cNvSpPr>
          <p:nvPr/>
        </p:nvSpPr>
        <p:spPr bwMode="auto">
          <a:xfrm>
            <a:off x="4859338" y="188913"/>
            <a:ext cx="3135312" cy="508000"/>
          </a:xfrm>
          <a:prstGeom prst="rect">
            <a:avLst/>
          </a:prstGeom>
          <a:noFill/>
          <a:ln w="50800">
            <a:solidFill>
              <a:srgbClr val="FF0000"/>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2400">
                <a:latin typeface="Arial Unicode MS" charset="0"/>
              </a:rPr>
              <a:t>Estrategia de análisis</a:t>
            </a:r>
          </a:p>
        </p:txBody>
      </p:sp>
      <p:sp>
        <p:nvSpPr>
          <p:cNvPr id="200735" name="Rectangle 31"/>
          <p:cNvSpPr>
            <a:spLocks noChangeArrowheads="1"/>
          </p:cNvSpPr>
          <p:nvPr/>
        </p:nvSpPr>
        <p:spPr bwMode="auto">
          <a:xfrm>
            <a:off x="179388" y="188913"/>
            <a:ext cx="514985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eaLnBrk="0" hangingPunct="0">
              <a:defRPr sz="3200" b="1">
                <a:solidFill>
                  <a:schemeClr val="tx2"/>
                </a:solidFill>
                <a:latin typeface="Arial" charset="0"/>
              </a:defRPr>
            </a:lvl1pPr>
            <a:lvl2pPr eaLnBrk="0" hangingPunct="0">
              <a:defRPr sz="3200" b="1">
                <a:solidFill>
                  <a:schemeClr val="tx2"/>
                </a:solidFill>
                <a:latin typeface="Arial" charset="0"/>
              </a:defRPr>
            </a:lvl2pPr>
            <a:lvl3pPr eaLnBrk="0" hangingPunct="0">
              <a:defRPr sz="3200" b="1">
                <a:solidFill>
                  <a:schemeClr val="tx2"/>
                </a:solidFill>
                <a:latin typeface="Arial" charset="0"/>
              </a:defRPr>
            </a:lvl3pPr>
            <a:lvl4pPr eaLnBrk="0" hangingPunct="0">
              <a:defRPr sz="3200" b="1">
                <a:solidFill>
                  <a:schemeClr val="tx2"/>
                </a:solidFill>
                <a:latin typeface="Arial" charset="0"/>
              </a:defRPr>
            </a:lvl4pPr>
            <a:lvl5pPr eaLnBrk="0" hangingPunct="0">
              <a:defRPr sz="3200" b="1">
                <a:solidFill>
                  <a:schemeClr val="tx2"/>
                </a:solidFill>
                <a:latin typeface="Arial" charset="0"/>
              </a:defRPr>
            </a:lvl5pPr>
            <a:lvl6pPr marL="457200" eaLnBrk="0" fontAlgn="base" hangingPunct="0">
              <a:spcBef>
                <a:spcPct val="0"/>
              </a:spcBef>
              <a:spcAft>
                <a:spcPct val="0"/>
              </a:spcAft>
              <a:defRPr sz="3200" b="1">
                <a:solidFill>
                  <a:schemeClr val="tx2"/>
                </a:solidFill>
                <a:latin typeface="Arial" charset="0"/>
              </a:defRPr>
            </a:lvl6pPr>
            <a:lvl7pPr marL="914400" eaLnBrk="0" fontAlgn="base" hangingPunct="0">
              <a:spcBef>
                <a:spcPct val="0"/>
              </a:spcBef>
              <a:spcAft>
                <a:spcPct val="0"/>
              </a:spcAft>
              <a:defRPr sz="3200" b="1">
                <a:solidFill>
                  <a:schemeClr val="tx2"/>
                </a:solidFill>
                <a:latin typeface="Arial" charset="0"/>
              </a:defRPr>
            </a:lvl7pPr>
            <a:lvl8pPr marL="1371600" eaLnBrk="0" fontAlgn="base" hangingPunct="0">
              <a:spcBef>
                <a:spcPct val="0"/>
              </a:spcBef>
              <a:spcAft>
                <a:spcPct val="0"/>
              </a:spcAft>
              <a:defRPr sz="3200" b="1">
                <a:solidFill>
                  <a:schemeClr val="tx2"/>
                </a:solidFill>
                <a:latin typeface="Arial" charset="0"/>
              </a:defRPr>
            </a:lvl8pPr>
            <a:lvl9pPr marL="1828800" eaLnBrk="0" fontAlgn="base" hangingPunct="0">
              <a:spcBef>
                <a:spcPct val="0"/>
              </a:spcBef>
              <a:spcAft>
                <a:spcPct val="0"/>
              </a:spcAft>
              <a:defRPr sz="3200" b="1">
                <a:solidFill>
                  <a:schemeClr val="tx2"/>
                </a:solidFill>
                <a:latin typeface="Arial" charset="0"/>
              </a:defRPr>
            </a:lvl9pPr>
          </a:lstStyle>
          <a:p>
            <a:pPr>
              <a:defRPr/>
            </a:pPr>
            <a:r>
              <a:rPr lang="es-ES_tradnl" altLang="es-ES_tradnl" sz="2400" b="0" smtClean="0">
                <a:solidFill>
                  <a:schemeClr val="hlink"/>
                </a:solidFill>
              </a:rPr>
              <a:t>2.¿Es el diseño adecuado?</a:t>
            </a:r>
            <a:endParaRPr lang="es-ES" altLang="es-ES_tradnl" sz="2400" b="0" smtClean="0">
              <a:solidFill>
                <a:schemeClr val="hlink"/>
              </a:solidFill>
            </a:endParaRPr>
          </a:p>
        </p:txBody>
      </p:sp>
      <p:pic>
        <p:nvPicPr>
          <p:cNvPr id="2" name="Sonid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5892800"/>
            <a:ext cx="812800" cy="812800"/>
          </a:xfrm>
          <a:prstGeom prst="rect">
            <a:avLst/>
          </a:prstGeom>
        </p:spPr>
      </p:pic>
    </p:spTree>
    <p:custDataLst>
      <p:tags r:id="rId1"/>
    </p:custDataLst>
  </p:cSld>
  <p:clrMapOvr>
    <a:masterClrMapping/>
  </p:clrMapOvr>
  <p:transition advTm="1646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07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072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072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07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07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bldLst>
      <p:bldP spid="200726" grpId="0" animBg="1"/>
      <p:bldP spid="200727" grpId="0" animBg="1"/>
      <p:bldP spid="200728" grpId="0" animBg="1"/>
      <p:bldP spid="2007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1150938" y="333375"/>
            <a:ext cx="77930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eaLnBrk="0" hangingPunct="0">
              <a:defRPr sz="3200" b="1">
                <a:solidFill>
                  <a:schemeClr val="tx2"/>
                </a:solidFill>
                <a:latin typeface="Arial" charset="0"/>
              </a:defRPr>
            </a:lvl1pPr>
            <a:lvl2pPr eaLnBrk="0" hangingPunct="0">
              <a:defRPr sz="3200" b="1">
                <a:solidFill>
                  <a:schemeClr val="tx2"/>
                </a:solidFill>
                <a:latin typeface="Arial" charset="0"/>
              </a:defRPr>
            </a:lvl2pPr>
            <a:lvl3pPr eaLnBrk="0" hangingPunct="0">
              <a:defRPr sz="3200" b="1">
                <a:solidFill>
                  <a:schemeClr val="tx2"/>
                </a:solidFill>
                <a:latin typeface="Arial" charset="0"/>
              </a:defRPr>
            </a:lvl3pPr>
            <a:lvl4pPr eaLnBrk="0" hangingPunct="0">
              <a:defRPr sz="3200" b="1">
                <a:solidFill>
                  <a:schemeClr val="tx2"/>
                </a:solidFill>
                <a:latin typeface="Arial" charset="0"/>
              </a:defRPr>
            </a:lvl4pPr>
            <a:lvl5pPr eaLnBrk="0" hangingPunct="0">
              <a:defRPr sz="3200" b="1">
                <a:solidFill>
                  <a:schemeClr val="tx2"/>
                </a:solidFill>
                <a:latin typeface="Arial" charset="0"/>
              </a:defRPr>
            </a:lvl5pPr>
            <a:lvl6pPr marL="457200" eaLnBrk="0" fontAlgn="base" hangingPunct="0">
              <a:spcBef>
                <a:spcPct val="0"/>
              </a:spcBef>
              <a:spcAft>
                <a:spcPct val="0"/>
              </a:spcAft>
              <a:defRPr sz="3200" b="1">
                <a:solidFill>
                  <a:schemeClr val="tx2"/>
                </a:solidFill>
                <a:latin typeface="Arial" charset="0"/>
              </a:defRPr>
            </a:lvl6pPr>
            <a:lvl7pPr marL="914400" eaLnBrk="0" fontAlgn="base" hangingPunct="0">
              <a:spcBef>
                <a:spcPct val="0"/>
              </a:spcBef>
              <a:spcAft>
                <a:spcPct val="0"/>
              </a:spcAft>
              <a:defRPr sz="3200" b="1">
                <a:solidFill>
                  <a:schemeClr val="tx2"/>
                </a:solidFill>
                <a:latin typeface="Arial" charset="0"/>
              </a:defRPr>
            </a:lvl7pPr>
            <a:lvl8pPr marL="1371600" eaLnBrk="0" fontAlgn="base" hangingPunct="0">
              <a:spcBef>
                <a:spcPct val="0"/>
              </a:spcBef>
              <a:spcAft>
                <a:spcPct val="0"/>
              </a:spcAft>
              <a:defRPr sz="3200" b="1">
                <a:solidFill>
                  <a:schemeClr val="tx2"/>
                </a:solidFill>
                <a:latin typeface="Arial" charset="0"/>
              </a:defRPr>
            </a:lvl8pPr>
            <a:lvl9pPr marL="1828800" eaLnBrk="0" fontAlgn="base" hangingPunct="0">
              <a:spcBef>
                <a:spcPct val="0"/>
              </a:spcBef>
              <a:spcAft>
                <a:spcPct val="0"/>
              </a:spcAft>
              <a:defRPr sz="3200" b="1">
                <a:solidFill>
                  <a:schemeClr val="tx2"/>
                </a:solidFill>
                <a:latin typeface="Arial" charset="0"/>
              </a:defRPr>
            </a:lvl9pPr>
          </a:lstStyle>
          <a:p>
            <a:pPr>
              <a:defRPr/>
            </a:pPr>
            <a:r>
              <a:rPr lang="es-ES_tradnl" altLang="es-ES_tradnl" sz="2400" b="0" smtClean="0">
                <a:solidFill>
                  <a:schemeClr val="hlink"/>
                </a:solidFill>
              </a:rPr>
              <a:t>3.¿Se ha realizado con rigor?</a:t>
            </a:r>
            <a:endParaRPr lang="es-ES" altLang="es-ES_tradnl" sz="2400" b="0" smtClean="0">
              <a:solidFill>
                <a:schemeClr val="hlink"/>
              </a:solidFill>
            </a:endParaRPr>
          </a:p>
        </p:txBody>
      </p:sp>
      <p:sp>
        <p:nvSpPr>
          <p:cNvPr id="202755" name="Rectangle 3"/>
          <p:cNvSpPr>
            <a:spLocks noChangeArrowheads="1"/>
          </p:cNvSpPr>
          <p:nvPr/>
        </p:nvSpPr>
        <p:spPr bwMode="auto">
          <a:xfrm>
            <a:off x="539750" y="3282950"/>
            <a:ext cx="7567613" cy="130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eaLnBrk="0" hangingPunct="0">
              <a:lnSpc>
                <a:spcPct val="90000"/>
              </a:lnSpc>
              <a:spcBef>
                <a:spcPts val="1000"/>
              </a:spcBef>
              <a:spcAft>
                <a:spcPts val="700"/>
              </a:spcAft>
              <a:buClr>
                <a:schemeClr val="accent2"/>
              </a:buClr>
              <a:buFont typeface="Wingdings" charset="2"/>
              <a:buChar char="§"/>
              <a:defRPr sz="2000">
                <a:solidFill>
                  <a:srgbClr val="FEFDDE"/>
                </a:solidFill>
                <a:latin typeface="Arial" charset="0"/>
              </a:defRPr>
            </a:lvl1pPr>
            <a:lvl2pPr marL="742950" indent="-285750" eaLnBrk="0" hangingPunct="0">
              <a:lnSpc>
                <a:spcPct val="90000"/>
              </a:lnSpc>
              <a:spcBef>
                <a:spcPts val="1000"/>
              </a:spcBef>
              <a:spcAft>
                <a:spcPts val="700"/>
              </a:spcAft>
              <a:buClr>
                <a:schemeClr val="accent2"/>
              </a:buClr>
              <a:buFont typeface="Arial" charset="0"/>
              <a:buChar char="–"/>
              <a:defRPr sz="2000">
                <a:solidFill>
                  <a:srgbClr val="FEFDDE"/>
                </a:solidFill>
                <a:latin typeface="Arial" charset="0"/>
              </a:defRPr>
            </a:lvl2pPr>
            <a:lvl3pPr marL="1143000" indent="-228600" eaLnBrk="0" hangingPunct="0">
              <a:lnSpc>
                <a:spcPct val="90000"/>
              </a:lnSpc>
              <a:spcBef>
                <a:spcPts val="1000"/>
              </a:spcBef>
              <a:spcAft>
                <a:spcPts val="700"/>
              </a:spcAft>
              <a:buClr>
                <a:schemeClr val="accent2"/>
              </a:buClr>
              <a:buFont typeface="Arial" charset="0"/>
              <a:buChar char="–"/>
              <a:defRPr>
                <a:solidFill>
                  <a:srgbClr val="FEFDDE"/>
                </a:solidFill>
                <a:latin typeface="Arial" charset="0"/>
              </a:defRPr>
            </a:lvl3pPr>
            <a:lvl4pPr marL="1600200" indent="-228600" eaLnBrk="0" hangingPunct="0">
              <a:lnSpc>
                <a:spcPct val="90000"/>
              </a:lnSpc>
              <a:spcBef>
                <a:spcPts val="1000"/>
              </a:spcBef>
              <a:spcAft>
                <a:spcPts val="700"/>
              </a:spcAft>
              <a:buClr>
                <a:schemeClr val="accent2"/>
              </a:buClr>
              <a:buFont typeface="Arial" charset="0"/>
              <a:buChar char="–"/>
              <a:defRPr sz="1600">
                <a:solidFill>
                  <a:srgbClr val="FEFDDE"/>
                </a:solidFill>
                <a:latin typeface="Arial" charset="0"/>
              </a:defRPr>
            </a:lvl4pPr>
            <a:lvl5pPr marL="2057400" indent="-228600" eaLnBrk="0" hangingPunct="0">
              <a:lnSpc>
                <a:spcPct val="90000"/>
              </a:lnSpc>
              <a:spcBef>
                <a:spcPts val="1000"/>
              </a:spcBef>
              <a:spcAft>
                <a:spcPts val="700"/>
              </a:spcAft>
              <a:buClr>
                <a:schemeClr val="accent2"/>
              </a:buClr>
              <a:buFont typeface="Arial" charset="0"/>
              <a:buChar char="–"/>
              <a:defRPr sz="1400">
                <a:solidFill>
                  <a:srgbClr val="FEFDDE"/>
                </a:solidFill>
                <a:latin typeface="Arial" charset="0"/>
              </a:defRPr>
            </a:lvl5pPr>
            <a:lvl6pPr marL="2514600" indent="-228600" eaLnBrk="0" fontAlgn="base" hangingPunct="0">
              <a:lnSpc>
                <a:spcPct val="90000"/>
              </a:lnSpc>
              <a:spcBef>
                <a:spcPts val="1000"/>
              </a:spcBef>
              <a:spcAft>
                <a:spcPts val="700"/>
              </a:spcAft>
              <a:buClr>
                <a:schemeClr val="accent2"/>
              </a:buClr>
              <a:buFont typeface="Arial" charset="0"/>
              <a:buChar char="–"/>
              <a:defRPr sz="1400">
                <a:solidFill>
                  <a:srgbClr val="FEFDDE"/>
                </a:solidFill>
                <a:latin typeface="Arial" charset="0"/>
              </a:defRPr>
            </a:lvl6pPr>
            <a:lvl7pPr marL="2971800" indent="-228600" eaLnBrk="0" fontAlgn="base" hangingPunct="0">
              <a:lnSpc>
                <a:spcPct val="90000"/>
              </a:lnSpc>
              <a:spcBef>
                <a:spcPts val="1000"/>
              </a:spcBef>
              <a:spcAft>
                <a:spcPts val="700"/>
              </a:spcAft>
              <a:buClr>
                <a:schemeClr val="accent2"/>
              </a:buClr>
              <a:buFont typeface="Arial" charset="0"/>
              <a:buChar char="–"/>
              <a:defRPr sz="1400">
                <a:solidFill>
                  <a:srgbClr val="FEFDDE"/>
                </a:solidFill>
                <a:latin typeface="Arial" charset="0"/>
              </a:defRPr>
            </a:lvl7pPr>
            <a:lvl8pPr marL="3429000" indent="-228600" eaLnBrk="0" fontAlgn="base" hangingPunct="0">
              <a:lnSpc>
                <a:spcPct val="90000"/>
              </a:lnSpc>
              <a:spcBef>
                <a:spcPts val="1000"/>
              </a:spcBef>
              <a:spcAft>
                <a:spcPts val="700"/>
              </a:spcAft>
              <a:buClr>
                <a:schemeClr val="accent2"/>
              </a:buClr>
              <a:buFont typeface="Arial" charset="0"/>
              <a:buChar char="–"/>
              <a:defRPr sz="1400">
                <a:solidFill>
                  <a:srgbClr val="FEFDDE"/>
                </a:solidFill>
                <a:latin typeface="Arial" charset="0"/>
              </a:defRPr>
            </a:lvl8pPr>
            <a:lvl9pPr marL="3886200" indent="-228600" eaLnBrk="0" fontAlgn="base" hangingPunct="0">
              <a:lnSpc>
                <a:spcPct val="90000"/>
              </a:lnSpc>
              <a:spcBef>
                <a:spcPts val="1000"/>
              </a:spcBef>
              <a:spcAft>
                <a:spcPts val="700"/>
              </a:spcAft>
              <a:buClr>
                <a:schemeClr val="accent2"/>
              </a:buClr>
              <a:buFont typeface="Arial" charset="0"/>
              <a:buChar char="–"/>
              <a:defRPr sz="1400">
                <a:solidFill>
                  <a:srgbClr val="FEFDDE"/>
                </a:solidFill>
                <a:latin typeface="Arial" charset="0"/>
              </a:defRPr>
            </a:lvl9pPr>
          </a:lstStyle>
          <a:p>
            <a:pPr algn="just">
              <a:defRPr/>
            </a:pPr>
            <a:r>
              <a:rPr lang="es-ES_tradnl" altLang="es-ES_tradnl" dirty="0" smtClean="0">
                <a:solidFill>
                  <a:schemeClr val="tx1"/>
                </a:solidFill>
                <a:ea typeface="Arial" charset="0"/>
                <a:cs typeface="Arial" charset="0"/>
              </a:rPr>
              <a:t>El grado con el que el diseño, desarrollo, análisis y presentación de los datos ha minimizado o evitado sesgos</a:t>
            </a:r>
            <a:endParaRPr lang="es-ES" altLang="es-ES_tradnl" sz="1800" dirty="0" smtClean="0">
              <a:solidFill>
                <a:schemeClr val="tx1"/>
              </a:solidFill>
            </a:endParaRPr>
          </a:p>
        </p:txBody>
      </p:sp>
      <p:pic>
        <p:nvPicPr>
          <p:cNvPr id="2" name="Sonid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cSld>
  <p:clrMapOvr>
    <a:masterClrMapping/>
  </p:clrMapOvr>
  <p:transition advTm="163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275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827088" y="404813"/>
            <a:ext cx="81168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eaLnBrk="0" hangingPunct="0">
              <a:defRPr sz="3200" b="1">
                <a:solidFill>
                  <a:schemeClr val="tx2"/>
                </a:solidFill>
                <a:latin typeface="Arial" charset="0"/>
              </a:defRPr>
            </a:lvl1pPr>
            <a:lvl2pPr eaLnBrk="0" hangingPunct="0">
              <a:defRPr sz="3200" b="1">
                <a:solidFill>
                  <a:schemeClr val="tx2"/>
                </a:solidFill>
                <a:latin typeface="Arial" charset="0"/>
              </a:defRPr>
            </a:lvl2pPr>
            <a:lvl3pPr eaLnBrk="0" hangingPunct="0">
              <a:defRPr sz="3200" b="1">
                <a:solidFill>
                  <a:schemeClr val="tx2"/>
                </a:solidFill>
                <a:latin typeface="Arial" charset="0"/>
              </a:defRPr>
            </a:lvl3pPr>
            <a:lvl4pPr eaLnBrk="0" hangingPunct="0">
              <a:defRPr sz="3200" b="1">
                <a:solidFill>
                  <a:schemeClr val="tx2"/>
                </a:solidFill>
                <a:latin typeface="Arial" charset="0"/>
              </a:defRPr>
            </a:lvl4pPr>
            <a:lvl5pPr eaLnBrk="0" hangingPunct="0">
              <a:defRPr sz="3200" b="1">
                <a:solidFill>
                  <a:schemeClr val="tx2"/>
                </a:solidFill>
                <a:latin typeface="Arial" charset="0"/>
              </a:defRPr>
            </a:lvl5pPr>
            <a:lvl6pPr marL="457200" eaLnBrk="0" fontAlgn="base" hangingPunct="0">
              <a:spcBef>
                <a:spcPct val="0"/>
              </a:spcBef>
              <a:spcAft>
                <a:spcPct val="0"/>
              </a:spcAft>
              <a:defRPr sz="3200" b="1">
                <a:solidFill>
                  <a:schemeClr val="tx2"/>
                </a:solidFill>
                <a:latin typeface="Arial" charset="0"/>
              </a:defRPr>
            </a:lvl6pPr>
            <a:lvl7pPr marL="914400" eaLnBrk="0" fontAlgn="base" hangingPunct="0">
              <a:spcBef>
                <a:spcPct val="0"/>
              </a:spcBef>
              <a:spcAft>
                <a:spcPct val="0"/>
              </a:spcAft>
              <a:defRPr sz="3200" b="1">
                <a:solidFill>
                  <a:schemeClr val="tx2"/>
                </a:solidFill>
                <a:latin typeface="Arial" charset="0"/>
              </a:defRPr>
            </a:lvl7pPr>
            <a:lvl8pPr marL="1371600" eaLnBrk="0" fontAlgn="base" hangingPunct="0">
              <a:spcBef>
                <a:spcPct val="0"/>
              </a:spcBef>
              <a:spcAft>
                <a:spcPct val="0"/>
              </a:spcAft>
              <a:defRPr sz="3200" b="1">
                <a:solidFill>
                  <a:schemeClr val="tx2"/>
                </a:solidFill>
                <a:latin typeface="Arial" charset="0"/>
              </a:defRPr>
            </a:lvl8pPr>
            <a:lvl9pPr marL="1828800" eaLnBrk="0" fontAlgn="base" hangingPunct="0">
              <a:spcBef>
                <a:spcPct val="0"/>
              </a:spcBef>
              <a:spcAft>
                <a:spcPct val="0"/>
              </a:spcAft>
              <a:defRPr sz="3200" b="1">
                <a:solidFill>
                  <a:schemeClr val="tx2"/>
                </a:solidFill>
                <a:latin typeface="Arial" charset="0"/>
              </a:defRPr>
            </a:lvl9pPr>
          </a:lstStyle>
          <a:p>
            <a:pPr>
              <a:defRPr/>
            </a:pPr>
            <a:r>
              <a:rPr lang="es-ES" altLang="es-ES_tradnl" sz="2400" b="0" smtClean="0"/>
              <a:t>¿Convencimiento de que no está sesgado?</a:t>
            </a:r>
          </a:p>
        </p:txBody>
      </p:sp>
      <p:sp>
        <p:nvSpPr>
          <p:cNvPr id="204803" name="Rectangle 3"/>
          <p:cNvSpPr>
            <a:spLocks noChangeArrowheads="1"/>
          </p:cNvSpPr>
          <p:nvPr/>
        </p:nvSpPr>
        <p:spPr bwMode="auto">
          <a:xfrm>
            <a:off x="611188" y="2017713"/>
            <a:ext cx="83439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eaLnBrk="0" hangingPunct="0">
              <a:lnSpc>
                <a:spcPct val="90000"/>
              </a:lnSpc>
              <a:spcBef>
                <a:spcPts val="1000"/>
              </a:spcBef>
              <a:spcAft>
                <a:spcPts val="700"/>
              </a:spcAft>
              <a:buClr>
                <a:schemeClr val="accent2"/>
              </a:buClr>
              <a:buFont typeface="Wingdings" charset="2"/>
              <a:buChar char="§"/>
              <a:defRPr sz="2000">
                <a:solidFill>
                  <a:srgbClr val="FEFDDE"/>
                </a:solidFill>
                <a:latin typeface="Arial" charset="0"/>
              </a:defRPr>
            </a:lvl1pPr>
            <a:lvl2pPr marL="742950" indent="-285750" eaLnBrk="0" hangingPunct="0">
              <a:lnSpc>
                <a:spcPct val="90000"/>
              </a:lnSpc>
              <a:spcBef>
                <a:spcPts val="1000"/>
              </a:spcBef>
              <a:spcAft>
                <a:spcPts val="700"/>
              </a:spcAft>
              <a:buClr>
                <a:schemeClr val="accent2"/>
              </a:buClr>
              <a:buFont typeface="Arial" charset="0"/>
              <a:buChar char="–"/>
              <a:defRPr sz="2000">
                <a:solidFill>
                  <a:srgbClr val="FEFDDE"/>
                </a:solidFill>
                <a:latin typeface="Arial" charset="0"/>
              </a:defRPr>
            </a:lvl2pPr>
            <a:lvl3pPr marL="1143000" indent="-228600" eaLnBrk="0" hangingPunct="0">
              <a:lnSpc>
                <a:spcPct val="90000"/>
              </a:lnSpc>
              <a:spcBef>
                <a:spcPts val="1000"/>
              </a:spcBef>
              <a:spcAft>
                <a:spcPts val="700"/>
              </a:spcAft>
              <a:buClr>
                <a:schemeClr val="accent2"/>
              </a:buClr>
              <a:buFont typeface="Arial" charset="0"/>
              <a:buChar char="–"/>
              <a:defRPr>
                <a:solidFill>
                  <a:srgbClr val="FEFDDE"/>
                </a:solidFill>
                <a:latin typeface="Arial" charset="0"/>
              </a:defRPr>
            </a:lvl3pPr>
            <a:lvl4pPr marL="1600200" indent="-228600" eaLnBrk="0" hangingPunct="0">
              <a:lnSpc>
                <a:spcPct val="90000"/>
              </a:lnSpc>
              <a:spcBef>
                <a:spcPts val="1000"/>
              </a:spcBef>
              <a:spcAft>
                <a:spcPts val="700"/>
              </a:spcAft>
              <a:buClr>
                <a:schemeClr val="accent2"/>
              </a:buClr>
              <a:buFont typeface="Arial" charset="0"/>
              <a:buChar char="–"/>
              <a:defRPr sz="1600">
                <a:solidFill>
                  <a:srgbClr val="FEFDDE"/>
                </a:solidFill>
                <a:latin typeface="Arial" charset="0"/>
              </a:defRPr>
            </a:lvl4pPr>
            <a:lvl5pPr marL="2057400" indent="-228600" eaLnBrk="0" hangingPunct="0">
              <a:lnSpc>
                <a:spcPct val="90000"/>
              </a:lnSpc>
              <a:spcBef>
                <a:spcPts val="1000"/>
              </a:spcBef>
              <a:spcAft>
                <a:spcPts val="700"/>
              </a:spcAft>
              <a:buClr>
                <a:schemeClr val="accent2"/>
              </a:buClr>
              <a:buFont typeface="Arial" charset="0"/>
              <a:buChar char="–"/>
              <a:defRPr sz="1400">
                <a:solidFill>
                  <a:srgbClr val="FEFDDE"/>
                </a:solidFill>
                <a:latin typeface="Arial" charset="0"/>
              </a:defRPr>
            </a:lvl5pPr>
            <a:lvl6pPr marL="2514600" indent="-228600" eaLnBrk="0" fontAlgn="base" hangingPunct="0">
              <a:lnSpc>
                <a:spcPct val="90000"/>
              </a:lnSpc>
              <a:spcBef>
                <a:spcPts val="1000"/>
              </a:spcBef>
              <a:spcAft>
                <a:spcPts val="700"/>
              </a:spcAft>
              <a:buClr>
                <a:schemeClr val="accent2"/>
              </a:buClr>
              <a:buFont typeface="Arial" charset="0"/>
              <a:buChar char="–"/>
              <a:defRPr sz="1400">
                <a:solidFill>
                  <a:srgbClr val="FEFDDE"/>
                </a:solidFill>
                <a:latin typeface="Arial" charset="0"/>
              </a:defRPr>
            </a:lvl6pPr>
            <a:lvl7pPr marL="2971800" indent="-228600" eaLnBrk="0" fontAlgn="base" hangingPunct="0">
              <a:lnSpc>
                <a:spcPct val="90000"/>
              </a:lnSpc>
              <a:spcBef>
                <a:spcPts val="1000"/>
              </a:spcBef>
              <a:spcAft>
                <a:spcPts val="700"/>
              </a:spcAft>
              <a:buClr>
                <a:schemeClr val="accent2"/>
              </a:buClr>
              <a:buFont typeface="Arial" charset="0"/>
              <a:buChar char="–"/>
              <a:defRPr sz="1400">
                <a:solidFill>
                  <a:srgbClr val="FEFDDE"/>
                </a:solidFill>
                <a:latin typeface="Arial" charset="0"/>
              </a:defRPr>
            </a:lvl7pPr>
            <a:lvl8pPr marL="3429000" indent="-228600" eaLnBrk="0" fontAlgn="base" hangingPunct="0">
              <a:lnSpc>
                <a:spcPct val="90000"/>
              </a:lnSpc>
              <a:spcBef>
                <a:spcPts val="1000"/>
              </a:spcBef>
              <a:spcAft>
                <a:spcPts val="700"/>
              </a:spcAft>
              <a:buClr>
                <a:schemeClr val="accent2"/>
              </a:buClr>
              <a:buFont typeface="Arial" charset="0"/>
              <a:buChar char="–"/>
              <a:defRPr sz="1400">
                <a:solidFill>
                  <a:srgbClr val="FEFDDE"/>
                </a:solidFill>
                <a:latin typeface="Arial" charset="0"/>
              </a:defRPr>
            </a:lvl8pPr>
            <a:lvl9pPr marL="3886200" indent="-228600" eaLnBrk="0" fontAlgn="base" hangingPunct="0">
              <a:lnSpc>
                <a:spcPct val="90000"/>
              </a:lnSpc>
              <a:spcBef>
                <a:spcPts val="1000"/>
              </a:spcBef>
              <a:spcAft>
                <a:spcPts val="700"/>
              </a:spcAft>
              <a:buClr>
                <a:schemeClr val="accent2"/>
              </a:buClr>
              <a:buFont typeface="Arial" charset="0"/>
              <a:buChar char="–"/>
              <a:defRPr sz="1400">
                <a:solidFill>
                  <a:srgbClr val="FEFDDE"/>
                </a:solidFill>
                <a:latin typeface="Arial" charset="0"/>
              </a:defRPr>
            </a:lvl9pPr>
          </a:lstStyle>
          <a:p>
            <a:pPr>
              <a:defRPr/>
            </a:pPr>
            <a:r>
              <a:rPr lang="es-ES_tradnl" altLang="es-ES_tradnl" dirty="0" smtClean="0">
                <a:solidFill>
                  <a:schemeClr val="tx1"/>
                </a:solidFill>
              </a:rPr>
              <a:t>"Inclinación parcial de la mente"</a:t>
            </a:r>
          </a:p>
          <a:p>
            <a:pPr>
              <a:defRPr/>
            </a:pPr>
            <a:endParaRPr lang="es-ES_tradnl" altLang="es-ES_tradnl" dirty="0" smtClean="0">
              <a:solidFill>
                <a:schemeClr val="tx1"/>
              </a:solidFill>
            </a:endParaRPr>
          </a:p>
          <a:p>
            <a:pPr>
              <a:defRPr/>
            </a:pPr>
            <a:r>
              <a:rPr lang="es-ES" altLang="es-ES_tradnl" dirty="0" smtClean="0">
                <a:solidFill>
                  <a:schemeClr val="tx1"/>
                </a:solidFill>
              </a:rPr>
              <a:t>la existencia de sesgos favorece que los resultados sobreestimen el efecto de los tratamientos</a:t>
            </a:r>
            <a:endParaRPr lang="es-ES" altLang="es-ES_tradnl" sz="1000" dirty="0" smtClean="0">
              <a:solidFill>
                <a:schemeClr val="tx1"/>
              </a:solidFill>
            </a:endParaRPr>
          </a:p>
        </p:txBody>
      </p:sp>
      <p:pic>
        <p:nvPicPr>
          <p:cNvPr id="204804" name="Picture 4" descr="difer_insep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25" y="1462088"/>
            <a:ext cx="1150938"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5" name="Picture 5" descr="measu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313" y="4437063"/>
            <a:ext cx="608012"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6" name="Picture 6" descr="suppo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9250" y="3789363"/>
            <a:ext cx="1711325"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7" name="Picture 7" descr="Dice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19700" y="3933825"/>
            <a:ext cx="1152525"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8" name="Picture 8" descr="ingle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56550" y="3933825"/>
            <a:ext cx="106997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9" name="Picture 9" descr="cieguit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32588" y="3933825"/>
            <a:ext cx="82550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10" name="Group 10"/>
          <p:cNvGrpSpPr>
            <a:grpSpLocks/>
          </p:cNvGrpSpPr>
          <p:nvPr/>
        </p:nvGrpSpPr>
        <p:grpSpPr bwMode="auto">
          <a:xfrm>
            <a:off x="3708400" y="3789363"/>
            <a:ext cx="1160463" cy="1611312"/>
            <a:chOff x="2336" y="2387"/>
            <a:chExt cx="731" cy="1015"/>
          </a:xfrm>
        </p:grpSpPr>
        <p:pic>
          <p:nvPicPr>
            <p:cNvPr id="38936" name="Picture 11" descr="hola-newbook">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36" y="2387"/>
              <a:ext cx="731" cy="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12" name="Text Box 12"/>
            <p:cNvSpPr txBox="1">
              <a:spLocks noChangeArrowheads="1"/>
            </p:cNvSpPr>
            <p:nvPr/>
          </p:nvSpPr>
          <p:spPr bwMode="auto">
            <a:xfrm>
              <a:off x="2381" y="2817"/>
              <a:ext cx="656" cy="34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s-ES" altLang="es-ES_tradnl" sz="1000">
                  <a:latin typeface="Arial Unicode MS" charset="0"/>
                </a:rPr>
                <a:t>Perfectafeno</a:t>
              </a:r>
            </a:p>
            <a:p>
              <a:pPr>
                <a:defRPr/>
              </a:pPr>
              <a:r>
                <a:rPr lang="es-ES" altLang="es-ES_tradnl" sz="1000">
                  <a:latin typeface="Arial Unicode MS" charset="0"/>
                </a:rPr>
                <a:t>el mejor analgésico</a:t>
              </a:r>
            </a:p>
          </p:txBody>
        </p:sp>
      </p:grpSp>
      <p:grpSp>
        <p:nvGrpSpPr>
          <p:cNvPr id="204813" name="Group 13"/>
          <p:cNvGrpSpPr>
            <a:grpSpLocks/>
          </p:cNvGrpSpPr>
          <p:nvPr/>
        </p:nvGrpSpPr>
        <p:grpSpPr bwMode="auto">
          <a:xfrm>
            <a:off x="2751138" y="188913"/>
            <a:ext cx="6069012" cy="6429375"/>
            <a:chOff x="1733" y="119"/>
            <a:chExt cx="3823" cy="4050"/>
          </a:xfrm>
        </p:grpSpPr>
        <p:grpSp>
          <p:nvGrpSpPr>
            <p:cNvPr id="38932" name="Group 14"/>
            <p:cNvGrpSpPr>
              <a:grpSpLocks/>
            </p:cNvGrpSpPr>
            <p:nvPr/>
          </p:nvGrpSpPr>
          <p:grpSpPr bwMode="auto">
            <a:xfrm>
              <a:off x="2744" y="119"/>
              <a:ext cx="2812" cy="545"/>
              <a:chOff x="2517" y="300"/>
              <a:chExt cx="2812" cy="545"/>
            </a:xfrm>
          </p:grpSpPr>
          <p:sp>
            <p:nvSpPr>
              <p:cNvPr id="204815" name="Rectangle 15"/>
              <p:cNvSpPr>
                <a:spLocks noChangeArrowheads="1"/>
              </p:cNvSpPr>
              <p:nvPr/>
            </p:nvSpPr>
            <p:spPr bwMode="auto">
              <a:xfrm>
                <a:off x="2517" y="300"/>
                <a:ext cx="2812" cy="54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p>
            </p:txBody>
          </p:sp>
          <p:pic>
            <p:nvPicPr>
              <p:cNvPr id="38935" name="Picture 16" descr="Picture of the Bandolier 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17" y="300"/>
                <a:ext cx="2786" cy="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4817" name="Text Box 17"/>
            <p:cNvSpPr txBox="1">
              <a:spLocks noChangeArrowheads="1"/>
            </p:cNvSpPr>
            <p:nvPr/>
          </p:nvSpPr>
          <p:spPr bwMode="auto">
            <a:xfrm>
              <a:off x="1733" y="3938"/>
              <a:ext cx="27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a:latin typeface="Verdana" charset="0"/>
                  <a:hlinkClick r:id="rId15"/>
                </a:rPr>
                <a:t>www.bandolier.com</a:t>
              </a:r>
              <a:r>
                <a:rPr lang="es-ES" altLang="es-ES_tradnl">
                  <a:latin typeface="Verdana" charset="0"/>
                </a:rPr>
                <a:t> December 2001</a:t>
              </a:r>
            </a:p>
          </p:txBody>
        </p:sp>
      </p:grpSp>
      <p:sp>
        <p:nvSpPr>
          <p:cNvPr id="204818" name="Text Box 18"/>
          <p:cNvSpPr txBox="1">
            <a:spLocks noChangeArrowheads="1"/>
          </p:cNvSpPr>
          <p:nvPr/>
        </p:nvSpPr>
        <p:spPr bwMode="auto">
          <a:xfrm>
            <a:off x="303213" y="54610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s-ES" altLang="es-ES_tradnl">
              <a:latin typeface="Verdana" charset="0"/>
            </a:endParaRPr>
          </a:p>
        </p:txBody>
      </p:sp>
      <p:sp>
        <p:nvSpPr>
          <p:cNvPr id="204819" name="Text Box 19"/>
          <p:cNvSpPr txBox="1">
            <a:spLocks noChangeArrowheads="1"/>
          </p:cNvSpPr>
          <p:nvPr/>
        </p:nvSpPr>
        <p:spPr bwMode="auto">
          <a:xfrm>
            <a:off x="250825" y="5373688"/>
            <a:ext cx="1006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2400">
                <a:latin typeface="Verdana" charset="0"/>
              </a:rPr>
              <a:t>30%</a:t>
            </a:r>
          </a:p>
        </p:txBody>
      </p:sp>
      <p:sp>
        <p:nvSpPr>
          <p:cNvPr id="204820" name="Text Box 20"/>
          <p:cNvSpPr txBox="1">
            <a:spLocks noChangeArrowheads="1"/>
          </p:cNvSpPr>
          <p:nvPr/>
        </p:nvSpPr>
        <p:spPr bwMode="auto">
          <a:xfrm>
            <a:off x="2051050" y="5373688"/>
            <a:ext cx="1006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2400">
                <a:latin typeface="Verdana" charset="0"/>
              </a:rPr>
              <a:t>20%</a:t>
            </a:r>
          </a:p>
        </p:txBody>
      </p:sp>
      <p:sp>
        <p:nvSpPr>
          <p:cNvPr id="204821" name="Text Box 21"/>
          <p:cNvSpPr txBox="1">
            <a:spLocks noChangeArrowheads="1"/>
          </p:cNvSpPr>
          <p:nvPr/>
        </p:nvSpPr>
        <p:spPr bwMode="auto">
          <a:xfrm>
            <a:off x="3779838" y="5373688"/>
            <a:ext cx="1006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2400">
                <a:latin typeface="Verdana" charset="0"/>
              </a:rPr>
              <a:t>25%</a:t>
            </a:r>
          </a:p>
        </p:txBody>
      </p:sp>
      <p:sp>
        <p:nvSpPr>
          <p:cNvPr id="204822" name="Text Box 22"/>
          <p:cNvSpPr txBox="1">
            <a:spLocks noChangeArrowheads="1"/>
          </p:cNvSpPr>
          <p:nvPr/>
        </p:nvSpPr>
        <p:spPr bwMode="auto">
          <a:xfrm>
            <a:off x="5292725" y="5373688"/>
            <a:ext cx="1006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2400">
                <a:latin typeface="Verdana" charset="0"/>
              </a:rPr>
              <a:t>40%</a:t>
            </a:r>
          </a:p>
        </p:txBody>
      </p:sp>
      <p:sp>
        <p:nvSpPr>
          <p:cNvPr id="204823" name="Text Box 23"/>
          <p:cNvSpPr txBox="1">
            <a:spLocks noChangeArrowheads="1"/>
          </p:cNvSpPr>
          <p:nvPr/>
        </p:nvSpPr>
        <p:spPr bwMode="auto">
          <a:xfrm>
            <a:off x="8027988" y="5373688"/>
            <a:ext cx="1006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2400">
                <a:latin typeface="Verdana" charset="0"/>
              </a:rPr>
              <a:t>30%</a:t>
            </a:r>
          </a:p>
        </p:txBody>
      </p:sp>
      <p:grpSp>
        <p:nvGrpSpPr>
          <p:cNvPr id="204824" name="Group 24"/>
          <p:cNvGrpSpPr>
            <a:grpSpLocks/>
          </p:cNvGrpSpPr>
          <p:nvPr/>
        </p:nvGrpSpPr>
        <p:grpSpPr bwMode="auto">
          <a:xfrm>
            <a:off x="6948488" y="5373688"/>
            <a:ext cx="144462" cy="360362"/>
            <a:chOff x="4377" y="3385"/>
            <a:chExt cx="91" cy="227"/>
          </a:xfrm>
        </p:grpSpPr>
        <p:sp>
          <p:nvSpPr>
            <p:cNvPr id="204825" name="Line 25"/>
            <p:cNvSpPr>
              <a:spLocks noChangeShapeType="1"/>
            </p:cNvSpPr>
            <p:nvPr/>
          </p:nvSpPr>
          <p:spPr bwMode="auto">
            <a:xfrm flipV="1">
              <a:off x="4377" y="3385"/>
              <a:ext cx="0" cy="227"/>
            </a:xfrm>
            <a:prstGeom prst="line">
              <a:avLst/>
            </a:prstGeom>
            <a:noFill/>
            <a:ln w="508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sp>
          <p:nvSpPr>
            <p:cNvPr id="204826" name="Line 26"/>
            <p:cNvSpPr>
              <a:spLocks noChangeShapeType="1"/>
            </p:cNvSpPr>
            <p:nvPr/>
          </p:nvSpPr>
          <p:spPr bwMode="auto">
            <a:xfrm>
              <a:off x="4468" y="3385"/>
              <a:ext cx="0" cy="227"/>
            </a:xfrm>
            <a:prstGeom prst="line">
              <a:avLst/>
            </a:prstGeom>
            <a:noFill/>
            <a:ln w="508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grpSp>
      <p:pic>
        <p:nvPicPr>
          <p:cNvPr id="2" name="Sonid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8178800" y="5892800"/>
            <a:ext cx="812800" cy="812800"/>
          </a:xfrm>
          <a:prstGeom prst="rect">
            <a:avLst/>
          </a:prstGeom>
        </p:spPr>
      </p:pic>
    </p:spTree>
    <p:custDataLst>
      <p:tags r:id="rId1"/>
    </p:custDataLst>
  </p:cSld>
  <p:clrMapOvr>
    <a:masterClrMapping/>
  </p:clrMapOvr>
  <p:transition advTm="1035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480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mph" presetSubtype="0" fill="hold" nodeType="clickEffect">
                                  <p:stCondLst>
                                    <p:cond delay="0"/>
                                  </p:stCondLst>
                                  <p:childTnLst>
                                    <p:animRot by="5400000">
                                      <p:cBhvr>
                                        <p:cTn id="14" dur="5000" fill="hold"/>
                                        <p:tgtEl>
                                          <p:spTgt spid="204804"/>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480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0480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481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0480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482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0481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482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0480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482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20480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04824"/>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204808"/>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4823"/>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2048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1" fill="hold" display="0">
                  <p:stCondLst>
                    <p:cond delay="indefinite"/>
                  </p:stCondLst>
                  <p:endCondLst>
                    <p:cond evt="onStopAudio" delay="0">
                      <p:tgtEl>
                        <p:sldTgt/>
                      </p:tgtEl>
                    </p:cond>
                  </p:endCondLst>
                </p:cTn>
                <p:tgtEl>
                  <p:spTgt spid="2"/>
                </p:tgtEl>
              </p:cMediaNode>
            </p:audio>
          </p:childTnLst>
        </p:cTn>
      </p:par>
    </p:tnLst>
    <p:bldLst>
      <p:bldP spid="204819" grpId="0"/>
      <p:bldP spid="204820" grpId="0"/>
      <p:bldP spid="204821" grpId="0"/>
      <p:bldP spid="204822" grpId="0"/>
      <p:bldP spid="2048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ChangeArrowheads="1"/>
          </p:cNvSpPr>
          <p:nvPr/>
        </p:nvSpPr>
        <p:spPr bwMode="auto">
          <a:xfrm>
            <a:off x="0" y="5467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s-ES" altLang="es-ES_tradnl" sz="2400"/>
          </a:p>
        </p:txBody>
      </p:sp>
      <p:sp>
        <p:nvSpPr>
          <p:cNvPr id="206851" name="Text Box 3"/>
          <p:cNvSpPr txBox="1">
            <a:spLocks noChangeArrowheads="1"/>
          </p:cNvSpPr>
          <p:nvPr/>
        </p:nvSpPr>
        <p:spPr bwMode="auto">
          <a:xfrm>
            <a:off x="2463800" y="27622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s-ES" altLang="es-ES_tradnl">
              <a:latin typeface="Verdana" charset="0"/>
            </a:endParaRPr>
          </a:p>
        </p:txBody>
      </p:sp>
      <p:sp>
        <p:nvSpPr>
          <p:cNvPr id="206852" name="Rectangle 4"/>
          <p:cNvSpPr>
            <a:spLocks noGrp="1" noChangeArrowheads="1"/>
          </p:cNvSpPr>
          <p:nvPr>
            <p:ph type="title" idx="4294967295"/>
          </p:nvPr>
        </p:nvSpPr>
        <p:spPr/>
        <p:txBody>
          <a:bodyPr/>
          <a:lstStyle/>
          <a:p>
            <a:pPr>
              <a:defRPr/>
            </a:pPr>
            <a:r>
              <a:rPr lang="es-ES" altLang="es-ES_tradnl">
                <a:solidFill>
                  <a:schemeClr val="accent1"/>
                </a:solidFill>
              </a:rPr>
              <a:t>Sesgos</a:t>
            </a:r>
          </a:p>
        </p:txBody>
      </p:sp>
      <p:pic>
        <p:nvPicPr>
          <p:cNvPr id="206853" name="Picture 5"/>
          <p:cNvPicPr>
            <a:picLocks noGrp="1" noChangeAspect="1" noChangeArrowheads="1"/>
          </p:cNvPicPr>
          <p:nvPr>
            <p:ph idx="4294967295"/>
          </p:nvPr>
        </p:nvPicPr>
        <p:blipFill>
          <a:blip r:embed="rId5">
            <a:extLst>
              <a:ext uri="{28A0092B-C50C-407E-A947-70E740481C1C}">
                <a14:useLocalDpi xmlns:a14="http://schemas.microsoft.com/office/drawing/2010/main" val="0"/>
              </a:ext>
            </a:extLst>
          </a:blip>
          <a:srcRect l="6279" t="21413" r="49074" b="41821"/>
          <a:stretch>
            <a:fillRect/>
          </a:stretch>
        </p:blipFill>
        <p:spPr>
          <a:xfrm>
            <a:off x="1258888" y="1844675"/>
            <a:ext cx="6767512" cy="4179888"/>
          </a:xfrm>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advTm="82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idx="4294967295"/>
          </p:nvPr>
        </p:nvSpPr>
        <p:spPr>
          <a:xfrm>
            <a:off x="1830388" y="381000"/>
            <a:ext cx="7313612" cy="1143000"/>
          </a:xfrm>
        </p:spPr>
        <p:txBody>
          <a:bodyPr/>
          <a:lstStyle/>
          <a:p>
            <a:pPr>
              <a:defRPr/>
            </a:pPr>
            <a:r>
              <a:rPr lang="es-ES_tradnl" altLang="es-ES_tradnl" sz="2800">
                <a:solidFill>
                  <a:schemeClr val="hlink"/>
                </a:solidFill>
              </a:rPr>
              <a:t>¿Cómo medir la Validez Interna?</a:t>
            </a:r>
            <a:endParaRPr lang="es-ES" altLang="es-ES_tradnl" sz="2800">
              <a:solidFill>
                <a:schemeClr val="hlink"/>
              </a:solidFill>
            </a:endParaRPr>
          </a:p>
        </p:txBody>
      </p:sp>
      <p:sp>
        <p:nvSpPr>
          <p:cNvPr id="43010" name="Rectangle 3"/>
          <p:cNvSpPr>
            <a:spLocks noChangeArrowheads="1"/>
          </p:cNvSpPr>
          <p:nvPr/>
        </p:nvSpPr>
        <p:spPr bwMode="auto">
          <a:xfrm>
            <a:off x="9150350" y="3987800"/>
            <a:ext cx="9525"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endParaRPr lang="es-ES_tradnl" altLang="es-ES_tradnl"/>
          </a:p>
        </p:txBody>
      </p:sp>
      <p:sp>
        <p:nvSpPr>
          <p:cNvPr id="208900" name="Rectangle 4"/>
          <p:cNvSpPr>
            <a:spLocks noChangeArrowheads="1"/>
          </p:cNvSpPr>
          <p:nvPr/>
        </p:nvSpPr>
        <p:spPr bwMode="auto">
          <a:xfrm>
            <a:off x="900113" y="21336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lnSpc>
                <a:spcPct val="80000"/>
              </a:lnSpc>
              <a:buClr>
                <a:schemeClr val="folHlink"/>
              </a:buClr>
              <a:buSzPct val="60000"/>
              <a:buFont typeface="Wingdings" charset="2"/>
              <a:buChar char="n"/>
            </a:pPr>
            <a:endParaRPr lang="es-ES_tradnl" altLang="es-ES_tradnl" sz="2800">
              <a:solidFill>
                <a:schemeClr val="accent1"/>
              </a:solidFill>
              <a:ea typeface="Arial" charset="0"/>
              <a:cs typeface="Arial" charset="0"/>
            </a:endParaRPr>
          </a:p>
        </p:txBody>
      </p:sp>
      <p:pic>
        <p:nvPicPr>
          <p:cNvPr id="208901" name="Picture 5" descr="llave_ingles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1863" y="4019550"/>
            <a:ext cx="27051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6" descr="measu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3300" y="1085850"/>
            <a:ext cx="17907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3" name="Text Box 7"/>
          <p:cNvSpPr txBox="1">
            <a:spLocks noChangeArrowheads="1"/>
          </p:cNvSpPr>
          <p:nvPr/>
        </p:nvSpPr>
        <p:spPr bwMode="auto">
          <a:xfrm>
            <a:off x="519113" y="1941513"/>
            <a:ext cx="7004050"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Char char="o"/>
              <a:defRPr/>
            </a:pPr>
            <a:r>
              <a:rPr lang="es-ES" altLang="es-ES_tradnl" dirty="0">
                <a:latin typeface="Verdana" charset="0"/>
              </a:rPr>
              <a:t> Existen al menos 9 </a:t>
            </a:r>
            <a:r>
              <a:rPr lang="es-ES" altLang="es-ES_tradnl" dirty="0" err="1">
                <a:latin typeface="Verdana" charset="0"/>
              </a:rPr>
              <a:t>check-list</a:t>
            </a:r>
            <a:r>
              <a:rPr lang="es-ES" altLang="es-ES_tradnl" dirty="0">
                <a:latin typeface="Verdana" charset="0"/>
              </a:rPr>
              <a:t> y 25 escalas</a:t>
            </a:r>
          </a:p>
          <a:p>
            <a:pPr>
              <a:buFontTx/>
              <a:buChar char="o"/>
              <a:defRPr/>
            </a:pPr>
            <a:endParaRPr lang="es-ES" altLang="es-ES_tradnl" dirty="0">
              <a:latin typeface="Verdana" charset="0"/>
            </a:endParaRPr>
          </a:p>
          <a:p>
            <a:pPr lvl="1">
              <a:buFontTx/>
              <a:buChar char="o"/>
              <a:defRPr/>
            </a:pPr>
            <a:r>
              <a:rPr lang="es-ES" altLang="es-ES_tradnl" dirty="0" err="1">
                <a:latin typeface="Verdana" charset="0"/>
              </a:rPr>
              <a:t>Jadad</a:t>
            </a:r>
            <a:endParaRPr lang="es-ES" altLang="es-ES_tradnl" dirty="0">
              <a:latin typeface="Verdana" charset="0"/>
            </a:endParaRPr>
          </a:p>
          <a:p>
            <a:pPr lvl="1">
              <a:buFontTx/>
              <a:buChar char="o"/>
              <a:defRPr/>
            </a:pPr>
            <a:endParaRPr lang="es-ES" altLang="es-ES_tradnl" dirty="0">
              <a:latin typeface="Verdana" charset="0"/>
            </a:endParaRPr>
          </a:p>
          <a:p>
            <a:pPr lvl="1">
              <a:buFontTx/>
              <a:buChar char="o"/>
              <a:defRPr/>
            </a:pPr>
            <a:r>
              <a:rPr lang="es-ES" altLang="es-ES_tradnl" dirty="0">
                <a:latin typeface="Verdana" charset="0"/>
              </a:rPr>
              <a:t>CONSORT</a:t>
            </a:r>
          </a:p>
        </p:txBody>
      </p:sp>
      <p:pic>
        <p:nvPicPr>
          <p:cNvPr id="2" name="Sonid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5892800"/>
            <a:ext cx="812800" cy="812800"/>
          </a:xfrm>
          <a:prstGeom prst="rect">
            <a:avLst/>
          </a:prstGeom>
        </p:spPr>
      </p:pic>
    </p:spTree>
    <p:custDataLst>
      <p:tags r:id="rId1"/>
    </p:custDataLst>
  </p:cSld>
  <p:clrMapOvr>
    <a:masterClrMapping/>
  </p:clrMapOvr>
  <p:transition advTm="223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890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890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890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089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ChangeArrowheads="1"/>
          </p:cNvSpPr>
          <p:nvPr/>
        </p:nvSpPr>
        <p:spPr bwMode="auto">
          <a:xfrm>
            <a:off x="2516188" y="5473700"/>
            <a:ext cx="4392612" cy="622300"/>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p>
        </p:txBody>
      </p:sp>
      <p:sp>
        <p:nvSpPr>
          <p:cNvPr id="276483" name="Rectangle 3"/>
          <p:cNvSpPr>
            <a:spLocks noChangeArrowheads="1"/>
          </p:cNvSpPr>
          <p:nvPr/>
        </p:nvSpPr>
        <p:spPr bwMode="auto">
          <a:xfrm>
            <a:off x="3667125" y="5043488"/>
            <a:ext cx="1944688" cy="431800"/>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p>
        </p:txBody>
      </p:sp>
      <p:sp>
        <p:nvSpPr>
          <p:cNvPr id="276484" name="AutoShape 4"/>
          <p:cNvSpPr>
            <a:spLocks noChangeArrowheads="1"/>
          </p:cNvSpPr>
          <p:nvPr/>
        </p:nvSpPr>
        <p:spPr bwMode="auto">
          <a:xfrm rot="5400000">
            <a:off x="2443163" y="3098800"/>
            <a:ext cx="792162" cy="3240088"/>
          </a:xfrm>
          <a:prstGeom prst="rightArrow">
            <a:avLst>
              <a:gd name="adj1" fmla="val 73880"/>
              <a:gd name="adj2" fmla="val 28926"/>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p>
        </p:txBody>
      </p:sp>
      <p:sp>
        <p:nvSpPr>
          <p:cNvPr id="276485" name="Rectangle 5"/>
          <p:cNvSpPr>
            <a:spLocks noChangeArrowheads="1"/>
          </p:cNvSpPr>
          <p:nvPr/>
        </p:nvSpPr>
        <p:spPr bwMode="auto">
          <a:xfrm>
            <a:off x="3667125" y="3890963"/>
            <a:ext cx="1944688" cy="431800"/>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p>
        </p:txBody>
      </p:sp>
      <p:sp>
        <p:nvSpPr>
          <p:cNvPr id="276486" name="Rectangle 6"/>
          <p:cNvSpPr>
            <a:spLocks noChangeArrowheads="1"/>
          </p:cNvSpPr>
          <p:nvPr/>
        </p:nvSpPr>
        <p:spPr bwMode="auto">
          <a:xfrm>
            <a:off x="1292225" y="2882900"/>
            <a:ext cx="6624638" cy="1008063"/>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p>
        </p:txBody>
      </p:sp>
      <p:sp>
        <p:nvSpPr>
          <p:cNvPr id="276487" name="Rectangle 7"/>
          <p:cNvSpPr>
            <a:spLocks noGrp="1" noChangeArrowheads="1"/>
          </p:cNvSpPr>
          <p:nvPr>
            <p:ph type="title" idx="4294967295"/>
          </p:nvPr>
        </p:nvSpPr>
        <p:spPr/>
        <p:txBody>
          <a:bodyPr/>
          <a:lstStyle/>
          <a:p>
            <a:pPr>
              <a:defRPr/>
            </a:pPr>
            <a:r>
              <a:rPr lang="es-ES_tradnl" altLang="es-ES_tradnl" sz="2800">
                <a:solidFill>
                  <a:schemeClr val="hlink"/>
                </a:solidFill>
              </a:rPr>
              <a:t>Escala de Jadad</a:t>
            </a:r>
            <a:endParaRPr lang="es-ES" altLang="es-ES_tradnl" sz="2800">
              <a:solidFill>
                <a:schemeClr val="hlink"/>
              </a:solidFill>
            </a:endParaRPr>
          </a:p>
        </p:txBody>
      </p:sp>
      <p:sp>
        <p:nvSpPr>
          <p:cNvPr id="45063" name="Rectangle 8"/>
          <p:cNvSpPr>
            <a:spLocks noChangeArrowheads="1"/>
          </p:cNvSpPr>
          <p:nvPr/>
        </p:nvSpPr>
        <p:spPr bwMode="auto">
          <a:xfrm>
            <a:off x="1330325" y="2532063"/>
            <a:ext cx="6645275" cy="23653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endParaRPr lang="es-ES_tradnl" altLang="es-ES_tradnl"/>
          </a:p>
        </p:txBody>
      </p:sp>
      <p:sp>
        <p:nvSpPr>
          <p:cNvPr id="45064" name="Rectangle 9"/>
          <p:cNvSpPr>
            <a:spLocks noChangeArrowheads="1"/>
          </p:cNvSpPr>
          <p:nvPr/>
        </p:nvSpPr>
        <p:spPr bwMode="auto">
          <a:xfrm>
            <a:off x="1549400" y="2522538"/>
            <a:ext cx="6149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s-ES" altLang="es-ES_tradnl" sz="1600">
                <a:solidFill>
                  <a:schemeClr val="bg1"/>
                </a:solidFill>
              </a:rPr>
              <a:t>ESCALA DE VALIDACIÓN DE ENSAYOS CLÍNICOS ( A. JADAD)</a:t>
            </a:r>
            <a:endParaRPr lang="es-ES" altLang="es-ES_tradnl" sz="2400">
              <a:solidFill>
                <a:schemeClr val="bg1"/>
              </a:solidFill>
              <a:latin typeface="Tahoma" charset="0"/>
            </a:endParaRPr>
          </a:p>
        </p:txBody>
      </p:sp>
      <p:sp>
        <p:nvSpPr>
          <p:cNvPr id="45065" name="Rectangle 10"/>
          <p:cNvSpPr>
            <a:spLocks noChangeArrowheads="1"/>
          </p:cNvSpPr>
          <p:nvPr/>
        </p:nvSpPr>
        <p:spPr bwMode="auto">
          <a:xfrm>
            <a:off x="7472363" y="2562225"/>
            <a:ext cx="57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s-ES" altLang="es-ES_tradnl" sz="1600">
                <a:solidFill>
                  <a:schemeClr val="bg1"/>
                </a:solidFill>
              </a:rPr>
              <a:t> </a:t>
            </a:r>
            <a:endParaRPr lang="es-ES" altLang="es-ES_tradnl" sz="2400">
              <a:solidFill>
                <a:schemeClr val="bg1"/>
              </a:solidFill>
              <a:latin typeface="Tahoma" charset="0"/>
            </a:endParaRPr>
          </a:p>
        </p:txBody>
      </p:sp>
      <p:sp>
        <p:nvSpPr>
          <p:cNvPr id="45066" name="Rectangle 11"/>
          <p:cNvSpPr>
            <a:spLocks noChangeArrowheads="1"/>
          </p:cNvSpPr>
          <p:nvPr/>
        </p:nvSpPr>
        <p:spPr bwMode="auto">
          <a:xfrm>
            <a:off x="1331913" y="2976563"/>
            <a:ext cx="4508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s-ES" altLang="es-ES_tradnl" sz="1600">
                <a:solidFill>
                  <a:schemeClr val="bg1"/>
                </a:solidFill>
              </a:rPr>
              <a:t>¿Se describe el estudio como aleatorizado? (*)</a:t>
            </a:r>
            <a:endParaRPr lang="es-ES" altLang="es-ES_tradnl" sz="2400">
              <a:solidFill>
                <a:schemeClr val="bg1"/>
              </a:solidFill>
              <a:latin typeface="Tahoma" charset="0"/>
            </a:endParaRPr>
          </a:p>
        </p:txBody>
      </p:sp>
      <p:sp>
        <p:nvSpPr>
          <p:cNvPr id="45067" name="Rectangle 12"/>
          <p:cNvSpPr>
            <a:spLocks noChangeArrowheads="1"/>
          </p:cNvSpPr>
          <p:nvPr/>
        </p:nvSpPr>
        <p:spPr bwMode="auto">
          <a:xfrm>
            <a:off x="5567363" y="2976563"/>
            <a:ext cx="57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s-ES" altLang="es-ES_tradnl" sz="1600">
                <a:solidFill>
                  <a:schemeClr val="bg1"/>
                </a:solidFill>
              </a:rPr>
              <a:t> </a:t>
            </a:r>
            <a:endParaRPr lang="es-ES" altLang="es-ES_tradnl" sz="2400">
              <a:solidFill>
                <a:schemeClr val="bg1"/>
              </a:solidFill>
              <a:latin typeface="Tahoma" charset="0"/>
            </a:endParaRPr>
          </a:p>
        </p:txBody>
      </p:sp>
      <p:sp>
        <p:nvSpPr>
          <p:cNvPr id="45068" name="Rectangle 13"/>
          <p:cNvSpPr>
            <a:spLocks noChangeArrowheads="1"/>
          </p:cNvSpPr>
          <p:nvPr/>
        </p:nvSpPr>
        <p:spPr bwMode="auto">
          <a:xfrm>
            <a:off x="9150350" y="3987800"/>
            <a:ext cx="9525"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endParaRPr lang="es-ES_tradnl" altLang="es-ES_tradnl"/>
          </a:p>
        </p:txBody>
      </p:sp>
      <p:sp>
        <p:nvSpPr>
          <p:cNvPr id="45069" name="Rectangle 14"/>
          <p:cNvSpPr>
            <a:spLocks noChangeArrowheads="1"/>
          </p:cNvSpPr>
          <p:nvPr/>
        </p:nvSpPr>
        <p:spPr bwMode="auto">
          <a:xfrm>
            <a:off x="1363663" y="3241675"/>
            <a:ext cx="4451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s-ES" altLang="es-ES_tradnl" sz="1600">
                <a:solidFill>
                  <a:schemeClr val="bg1"/>
                </a:solidFill>
              </a:rPr>
              <a:t>¿Se describe el estudio como doble ciego? (*)</a:t>
            </a:r>
            <a:endParaRPr lang="es-ES" altLang="es-ES_tradnl" sz="2400">
              <a:solidFill>
                <a:schemeClr val="bg1"/>
              </a:solidFill>
              <a:latin typeface="Tahoma" charset="0"/>
            </a:endParaRPr>
          </a:p>
        </p:txBody>
      </p:sp>
      <p:sp>
        <p:nvSpPr>
          <p:cNvPr id="45070" name="Rectangle 15"/>
          <p:cNvSpPr>
            <a:spLocks noChangeArrowheads="1"/>
          </p:cNvSpPr>
          <p:nvPr/>
        </p:nvSpPr>
        <p:spPr bwMode="auto">
          <a:xfrm>
            <a:off x="1363663" y="3530600"/>
            <a:ext cx="57927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s-ES" altLang="es-ES_tradnl" sz="1600">
                <a:solidFill>
                  <a:schemeClr val="bg1"/>
                </a:solidFill>
              </a:rPr>
              <a:t>¿Se describen los abandonos y exclusiones del estudio? (*)</a:t>
            </a:r>
            <a:endParaRPr lang="es-ES" altLang="es-ES_tradnl" sz="2400">
              <a:solidFill>
                <a:schemeClr val="bg1"/>
              </a:solidFill>
              <a:latin typeface="Tahoma" charset="0"/>
            </a:endParaRPr>
          </a:p>
        </p:txBody>
      </p:sp>
      <p:sp>
        <p:nvSpPr>
          <p:cNvPr id="45071" name="Rectangle 16"/>
          <p:cNvSpPr>
            <a:spLocks noChangeArrowheads="1"/>
          </p:cNvSpPr>
          <p:nvPr/>
        </p:nvSpPr>
        <p:spPr bwMode="auto">
          <a:xfrm>
            <a:off x="1651000" y="4337050"/>
            <a:ext cx="251936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s-ES" altLang="es-ES_tradnl" sz="1600">
                <a:solidFill>
                  <a:schemeClr val="bg1"/>
                </a:solidFill>
              </a:rPr>
              <a:t>¿Es adecuado el método</a:t>
            </a:r>
          </a:p>
          <a:p>
            <a:r>
              <a:rPr lang="es-ES" altLang="es-ES_tradnl" sz="1600">
                <a:solidFill>
                  <a:schemeClr val="bg1"/>
                </a:solidFill>
              </a:rPr>
              <a:t> de aleatorización? (**)</a:t>
            </a:r>
            <a:endParaRPr lang="es-ES" altLang="es-ES_tradnl" sz="2400">
              <a:solidFill>
                <a:schemeClr val="bg1"/>
              </a:solidFill>
              <a:latin typeface="Tahoma" charset="0"/>
            </a:endParaRPr>
          </a:p>
        </p:txBody>
      </p:sp>
      <p:sp>
        <p:nvSpPr>
          <p:cNvPr id="45072" name="Rectangle 17"/>
          <p:cNvSpPr>
            <a:spLocks noChangeArrowheads="1"/>
          </p:cNvSpPr>
          <p:nvPr/>
        </p:nvSpPr>
        <p:spPr bwMode="auto">
          <a:xfrm>
            <a:off x="3876675" y="3962400"/>
            <a:ext cx="15192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s-ES" altLang="es-ES_tradnl" sz="1600">
                <a:solidFill>
                  <a:schemeClr val="bg1"/>
                </a:solidFill>
              </a:rPr>
              <a:t>(*) SÍ= 1 / NO= 0</a:t>
            </a:r>
            <a:endParaRPr lang="es-ES" altLang="es-ES_tradnl" sz="2400">
              <a:solidFill>
                <a:schemeClr val="bg1"/>
              </a:solidFill>
              <a:latin typeface="Tahoma" charset="0"/>
            </a:endParaRPr>
          </a:p>
        </p:txBody>
      </p:sp>
      <p:sp>
        <p:nvSpPr>
          <p:cNvPr id="45073" name="Rectangle 18"/>
          <p:cNvSpPr>
            <a:spLocks noChangeArrowheads="1"/>
          </p:cNvSpPr>
          <p:nvPr/>
        </p:nvSpPr>
        <p:spPr bwMode="auto">
          <a:xfrm>
            <a:off x="3738563" y="5114925"/>
            <a:ext cx="1873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s-ES" altLang="es-ES_tradnl" sz="1600">
                <a:solidFill>
                  <a:schemeClr val="bg1"/>
                </a:solidFill>
              </a:rPr>
              <a:t>(**) SÍ= 1 / NO= -1 </a:t>
            </a:r>
            <a:endParaRPr lang="es-ES" altLang="es-ES_tradnl" sz="2400">
              <a:solidFill>
                <a:schemeClr val="bg1"/>
              </a:solidFill>
              <a:latin typeface="Tahoma" charset="0"/>
            </a:endParaRPr>
          </a:p>
        </p:txBody>
      </p:sp>
      <p:sp>
        <p:nvSpPr>
          <p:cNvPr id="45074" name="Rectangle 19"/>
          <p:cNvSpPr>
            <a:spLocks noChangeArrowheads="1"/>
          </p:cNvSpPr>
          <p:nvPr/>
        </p:nvSpPr>
        <p:spPr bwMode="auto">
          <a:xfrm>
            <a:off x="2703513" y="5499100"/>
            <a:ext cx="22002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s-ES" altLang="es-ES_tradnl" sz="1600">
                <a:solidFill>
                  <a:schemeClr val="bg1"/>
                </a:solidFill>
              </a:rPr>
              <a:t>Rango de puntuación: </a:t>
            </a:r>
            <a:endParaRPr lang="es-ES" altLang="es-ES_tradnl" sz="2400">
              <a:solidFill>
                <a:schemeClr val="bg1"/>
              </a:solidFill>
              <a:latin typeface="Tahoma" charset="0"/>
            </a:endParaRPr>
          </a:p>
        </p:txBody>
      </p:sp>
      <p:sp>
        <p:nvSpPr>
          <p:cNvPr id="45075" name="Rectangle 20"/>
          <p:cNvSpPr>
            <a:spLocks noChangeArrowheads="1"/>
          </p:cNvSpPr>
          <p:nvPr/>
        </p:nvSpPr>
        <p:spPr bwMode="auto">
          <a:xfrm>
            <a:off x="5008563" y="5499100"/>
            <a:ext cx="2936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s-ES" altLang="es-ES_tradnl" sz="1600">
                <a:solidFill>
                  <a:schemeClr val="bg1"/>
                </a:solidFill>
              </a:rPr>
              <a:t>0-5</a:t>
            </a:r>
            <a:endParaRPr lang="es-ES" altLang="es-ES_tradnl" sz="2400">
              <a:solidFill>
                <a:schemeClr val="bg1"/>
              </a:solidFill>
              <a:latin typeface="Tahoma" charset="0"/>
            </a:endParaRPr>
          </a:p>
        </p:txBody>
      </p:sp>
      <p:sp>
        <p:nvSpPr>
          <p:cNvPr id="45076" name="Rectangle 21"/>
          <p:cNvSpPr>
            <a:spLocks noChangeArrowheads="1"/>
          </p:cNvSpPr>
          <p:nvPr/>
        </p:nvSpPr>
        <p:spPr bwMode="auto">
          <a:xfrm>
            <a:off x="5005388" y="5448300"/>
            <a:ext cx="682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s-ES" altLang="es-ES_tradnl" sz="1600">
                <a:solidFill>
                  <a:schemeClr val="bg1"/>
                </a:solidFill>
              </a:rPr>
              <a:t>-</a:t>
            </a:r>
            <a:endParaRPr lang="es-ES" altLang="es-ES_tradnl" sz="2400">
              <a:solidFill>
                <a:schemeClr val="bg1"/>
              </a:solidFill>
              <a:latin typeface="Tahoma" charset="0"/>
            </a:endParaRPr>
          </a:p>
        </p:txBody>
      </p:sp>
      <p:sp>
        <p:nvSpPr>
          <p:cNvPr id="45077" name="Rectangle 22"/>
          <p:cNvSpPr>
            <a:spLocks noChangeArrowheads="1"/>
          </p:cNvSpPr>
          <p:nvPr/>
        </p:nvSpPr>
        <p:spPr bwMode="auto">
          <a:xfrm>
            <a:off x="5186363" y="5448300"/>
            <a:ext cx="57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s-ES" altLang="es-ES_tradnl" sz="1600">
                <a:solidFill>
                  <a:schemeClr val="bg1"/>
                </a:solidFill>
              </a:rPr>
              <a:t> </a:t>
            </a:r>
            <a:endParaRPr lang="es-ES" altLang="es-ES_tradnl" sz="2400">
              <a:solidFill>
                <a:schemeClr val="bg1"/>
              </a:solidFill>
              <a:latin typeface="Tahoma" charset="0"/>
            </a:endParaRPr>
          </a:p>
        </p:txBody>
      </p:sp>
      <p:sp>
        <p:nvSpPr>
          <p:cNvPr id="45078" name="Rectangle 23"/>
          <p:cNvSpPr>
            <a:spLocks noChangeArrowheads="1"/>
          </p:cNvSpPr>
          <p:nvPr/>
        </p:nvSpPr>
        <p:spPr bwMode="auto">
          <a:xfrm>
            <a:off x="2703513" y="5735638"/>
            <a:ext cx="23272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s-ES" altLang="es-ES_tradnl" sz="1600">
                <a:solidFill>
                  <a:schemeClr val="bg1"/>
                </a:solidFill>
              </a:rPr>
              <a:t>Estudio de baja calidad:</a:t>
            </a:r>
            <a:endParaRPr lang="es-ES" altLang="es-ES_tradnl" sz="2400">
              <a:solidFill>
                <a:schemeClr val="bg1"/>
              </a:solidFill>
              <a:latin typeface="Tahoma" charset="0"/>
            </a:endParaRPr>
          </a:p>
        </p:txBody>
      </p:sp>
      <p:sp>
        <p:nvSpPr>
          <p:cNvPr id="45079" name="Rectangle 24"/>
          <p:cNvSpPr>
            <a:spLocks noChangeArrowheads="1"/>
          </p:cNvSpPr>
          <p:nvPr/>
        </p:nvSpPr>
        <p:spPr bwMode="auto">
          <a:xfrm>
            <a:off x="5040313" y="5735638"/>
            <a:ext cx="15081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s-ES" altLang="es-ES_tradnl" sz="1600">
                <a:solidFill>
                  <a:schemeClr val="bg1"/>
                </a:solidFill>
              </a:rPr>
              <a:t> Puntuación &lt; 3</a:t>
            </a:r>
            <a:endParaRPr lang="es-ES" altLang="es-ES_tradnl" sz="2400">
              <a:solidFill>
                <a:schemeClr val="bg1"/>
              </a:solidFill>
              <a:latin typeface="Tahoma" charset="0"/>
            </a:endParaRPr>
          </a:p>
        </p:txBody>
      </p:sp>
      <p:sp>
        <p:nvSpPr>
          <p:cNvPr id="45080" name="Rectangle 25"/>
          <p:cNvSpPr>
            <a:spLocks noChangeArrowheads="1"/>
          </p:cNvSpPr>
          <p:nvPr/>
        </p:nvSpPr>
        <p:spPr bwMode="auto">
          <a:xfrm>
            <a:off x="6343650" y="5684838"/>
            <a:ext cx="57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s-ES" altLang="es-ES_tradnl" sz="1600">
                <a:solidFill>
                  <a:schemeClr val="bg1"/>
                </a:solidFill>
              </a:rPr>
              <a:t> </a:t>
            </a:r>
            <a:endParaRPr lang="es-ES" altLang="es-ES_tradnl" sz="2400">
              <a:solidFill>
                <a:schemeClr val="bg1"/>
              </a:solidFill>
              <a:latin typeface="Tahoma" charset="0"/>
            </a:endParaRPr>
          </a:p>
        </p:txBody>
      </p:sp>
      <p:sp>
        <p:nvSpPr>
          <p:cNvPr id="276506" name="AutoShape 26"/>
          <p:cNvSpPr>
            <a:spLocks noChangeArrowheads="1"/>
          </p:cNvSpPr>
          <p:nvPr/>
        </p:nvSpPr>
        <p:spPr bwMode="auto">
          <a:xfrm rot="5400000">
            <a:off x="5970588" y="3098800"/>
            <a:ext cx="792162" cy="3240088"/>
          </a:xfrm>
          <a:prstGeom prst="rightArrow">
            <a:avLst>
              <a:gd name="adj1" fmla="val 73880"/>
              <a:gd name="adj2" fmla="val 28926"/>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p>
        </p:txBody>
      </p:sp>
      <p:sp>
        <p:nvSpPr>
          <p:cNvPr id="45082" name="Rectangle 27"/>
          <p:cNvSpPr>
            <a:spLocks noChangeArrowheads="1"/>
          </p:cNvSpPr>
          <p:nvPr/>
        </p:nvSpPr>
        <p:spPr bwMode="auto">
          <a:xfrm>
            <a:off x="5178425" y="4337050"/>
            <a:ext cx="259238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s-ES" altLang="es-ES_tradnl" sz="1600">
                <a:solidFill>
                  <a:schemeClr val="bg1"/>
                </a:solidFill>
              </a:rPr>
              <a:t>¿Es adecuado el método</a:t>
            </a:r>
          </a:p>
          <a:p>
            <a:r>
              <a:rPr lang="es-ES" altLang="es-ES_tradnl" sz="1600">
                <a:solidFill>
                  <a:schemeClr val="bg1"/>
                </a:solidFill>
              </a:rPr>
              <a:t> de doble ciego? (**)</a:t>
            </a:r>
            <a:endParaRPr lang="es-ES" altLang="es-ES_tradnl" sz="2400">
              <a:solidFill>
                <a:schemeClr val="bg1"/>
              </a:solidFill>
              <a:latin typeface="Tahoma" charset="0"/>
            </a:endParaRPr>
          </a:p>
        </p:txBody>
      </p:sp>
      <p:sp>
        <p:nvSpPr>
          <p:cNvPr id="276508" name="Text Box 28"/>
          <p:cNvSpPr txBox="1">
            <a:spLocks noChangeArrowheads="1"/>
          </p:cNvSpPr>
          <p:nvPr/>
        </p:nvSpPr>
        <p:spPr bwMode="auto">
          <a:xfrm>
            <a:off x="203200" y="6216650"/>
            <a:ext cx="8788400" cy="58420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s-ES_tradnl" altLang="es-ES_tradnl" sz="1600" dirty="0"/>
              <a:t>*actualmente el manual </a:t>
            </a:r>
            <a:r>
              <a:rPr lang="es-ES_tradnl" altLang="es-ES_tradnl" sz="1600" dirty="0" err="1"/>
              <a:t>metodologico</a:t>
            </a:r>
            <a:r>
              <a:rPr lang="es-ES_tradnl" altLang="es-ES_tradnl" sz="1600" dirty="0"/>
              <a:t> Cochrane 2009 desaconseja </a:t>
            </a:r>
            <a:r>
              <a:rPr lang="es-ES_tradnl" altLang="es-ES_tradnl" sz="1600" dirty="0" err="1"/>
              <a:t>explicitamente</a:t>
            </a:r>
            <a:r>
              <a:rPr lang="es-ES_tradnl" altLang="es-ES_tradnl" sz="1600" dirty="0"/>
              <a:t> la escala JADAD y recomienda una serie de puntos adicionales</a:t>
            </a:r>
          </a:p>
        </p:txBody>
      </p:sp>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advTm="688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2994" name="Rectangle 2"/>
          <p:cNvSpPr>
            <a:spLocks noGrp="1" noChangeArrowheads="1"/>
          </p:cNvSpPr>
          <p:nvPr>
            <p:ph type="title" idx="4294967295"/>
          </p:nvPr>
        </p:nvSpPr>
        <p:spPr>
          <a:xfrm>
            <a:off x="382588" y="666750"/>
            <a:ext cx="7783512" cy="1103313"/>
          </a:xfrm>
        </p:spPr>
        <p:txBody>
          <a:bodyPr/>
          <a:lstStyle/>
          <a:p>
            <a:pPr>
              <a:defRPr/>
            </a:pPr>
            <a:r>
              <a:rPr lang="es-ES" altLang="es-ES_tradnl" dirty="0">
                <a:solidFill>
                  <a:schemeClr val="tx1"/>
                </a:solidFill>
              </a:rPr>
              <a:t>Consort </a:t>
            </a:r>
            <a:br>
              <a:rPr lang="es-ES" altLang="es-ES_tradnl" dirty="0">
                <a:solidFill>
                  <a:schemeClr val="tx1"/>
                </a:solidFill>
              </a:rPr>
            </a:br>
            <a:r>
              <a:rPr lang="es-ES" altLang="es-ES_tradnl" sz="2400" dirty="0" err="1">
                <a:solidFill>
                  <a:schemeClr val="tx1"/>
                </a:solidFill>
              </a:rPr>
              <a:t>www.consort-statement.org</a:t>
            </a:r>
            <a:r>
              <a:rPr lang="es-ES" altLang="es-ES_tradnl" sz="2400" dirty="0">
                <a:solidFill>
                  <a:schemeClr val="accent2"/>
                </a:solidFill>
              </a:rPr>
              <a:t> </a:t>
            </a:r>
          </a:p>
        </p:txBody>
      </p:sp>
      <p:sp>
        <p:nvSpPr>
          <p:cNvPr id="212995" name="Text Box 3"/>
          <p:cNvSpPr txBox="1">
            <a:spLocks noChangeArrowheads="1"/>
          </p:cNvSpPr>
          <p:nvPr/>
        </p:nvSpPr>
        <p:spPr bwMode="auto">
          <a:xfrm>
            <a:off x="3048000" y="5045075"/>
            <a:ext cx="4000500"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Char char="o"/>
              <a:defRPr/>
            </a:pPr>
            <a:r>
              <a:rPr lang="es-ES" altLang="es-ES_tradnl" sz="1600" dirty="0">
                <a:latin typeface="Verdana" charset="0"/>
              </a:rPr>
              <a:t> Formada por 22 </a:t>
            </a:r>
            <a:r>
              <a:rPr lang="es-ES" altLang="es-ES_tradnl" sz="1600" dirty="0" err="1">
                <a:latin typeface="Verdana" charset="0"/>
              </a:rPr>
              <a:t>items</a:t>
            </a:r>
            <a:endParaRPr lang="es-ES" altLang="es-ES_tradnl" sz="1600" dirty="0">
              <a:latin typeface="Verdana" charset="0"/>
            </a:endParaRPr>
          </a:p>
          <a:p>
            <a:pPr lvl="1">
              <a:buFontTx/>
              <a:buChar char="o"/>
              <a:defRPr/>
            </a:pPr>
            <a:r>
              <a:rPr lang="es-ES" altLang="es-ES_tradnl" sz="1600" dirty="0">
                <a:latin typeface="Verdana" charset="0"/>
              </a:rPr>
              <a:t>1 Titulo y resumen</a:t>
            </a:r>
          </a:p>
          <a:p>
            <a:pPr lvl="1">
              <a:buFontTx/>
              <a:buChar char="o"/>
              <a:defRPr/>
            </a:pPr>
            <a:r>
              <a:rPr lang="es-ES" altLang="es-ES_tradnl" sz="1600" dirty="0">
                <a:latin typeface="Verdana" charset="0"/>
              </a:rPr>
              <a:t>1 Introducción</a:t>
            </a:r>
          </a:p>
          <a:p>
            <a:pPr lvl="1">
              <a:buFontTx/>
              <a:buChar char="o"/>
              <a:defRPr/>
            </a:pPr>
            <a:r>
              <a:rPr lang="es-ES" altLang="es-ES_tradnl" sz="1600" dirty="0">
                <a:latin typeface="Verdana" charset="0"/>
              </a:rPr>
              <a:t>10 sobre métodos</a:t>
            </a:r>
          </a:p>
          <a:p>
            <a:pPr lvl="1">
              <a:buFontTx/>
              <a:buChar char="o"/>
              <a:defRPr/>
            </a:pPr>
            <a:r>
              <a:rPr lang="es-ES" altLang="es-ES_tradnl" sz="1600" dirty="0">
                <a:latin typeface="Verdana" charset="0"/>
              </a:rPr>
              <a:t>7 sobre resultados</a:t>
            </a:r>
          </a:p>
          <a:p>
            <a:pPr lvl="1">
              <a:buFontTx/>
              <a:buChar char="o"/>
              <a:defRPr/>
            </a:pPr>
            <a:r>
              <a:rPr lang="es-ES" altLang="es-ES_tradnl" sz="1600" dirty="0">
                <a:latin typeface="Verdana" charset="0"/>
              </a:rPr>
              <a:t>3 Sobre discusión</a:t>
            </a:r>
          </a:p>
        </p:txBody>
      </p:sp>
      <p:sp>
        <p:nvSpPr>
          <p:cNvPr id="212997" name="AutoShape 5"/>
          <p:cNvSpPr>
            <a:spLocks noChangeArrowheads="1"/>
          </p:cNvSpPr>
          <p:nvPr/>
        </p:nvSpPr>
        <p:spPr bwMode="auto">
          <a:xfrm>
            <a:off x="3924300" y="4076700"/>
            <a:ext cx="1295400" cy="1008063"/>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800 w 21600"/>
              <a:gd name="T5" fmla="*/ -1 h 21600"/>
              <a:gd name="T6" fmla="*/ 2699 w 21600"/>
              <a:gd name="T7" fmla="*/ 10799 h 21600"/>
              <a:gd name="T8" fmla="*/ 10800 w 21600"/>
              <a:gd name="T9" fmla="*/ 5399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p>
        </p:txBody>
      </p:sp>
      <p:sp>
        <p:nvSpPr>
          <p:cNvPr id="212998" name="Text Box 6"/>
          <p:cNvSpPr txBox="1">
            <a:spLocks noChangeArrowheads="1"/>
          </p:cNvSpPr>
          <p:nvPr/>
        </p:nvSpPr>
        <p:spPr bwMode="auto">
          <a:xfrm>
            <a:off x="6588125" y="29972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s-ES" altLang="es-ES_tradnl">
              <a:latin typeface="Verdana" charset="0"/>
            </a:endParaRPr>
          </a:p>
        </p:txBody>
      </p:sp>
      <p:sp>
        <p:nvSpPr>
          <p:cNvPr id="212999" name="Text Box 7"/>
          <p:cNvSpPr txBox="1">
            <a:spLocks noChangeArrowheads="1"/>
          </p:cNvSpPr>
          <p:nvPr/>
        </p:nvSpPr>
        <p:spPr bwMode="auto">
          <a:xfrm>
            <a:off x="6280150" y="315595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s-ES" altLang="es-ES_tradnl">
              <a:latin typeface="Verdana" charset="0"/>
            </a:endParaRPr>
          </a:p>
        </p:txBody>
      </p:sp>
      <p:sp>
        <p:nvSpPr>
          <p:cNvPr id="213000" name="Text Box 8"/>
          <p:cNvSpPr txBox="1">
            <a:spLocks noChangeArrowheads="1"/>
          </p:cNvSpPr>
          <p:nvPr/>
        </p:nvSpPr>
        <p:spPr bwMode="auto">
          <a:xfrm>
            <a:off x="1835150" y="1700213"/>
            <a:ext cx="2646363"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800">
                <a:latin typeface="Verdana" charset="0"/>
              </a:rPr>
              <a:t>Ensayos superioridad</a:t>
            </a:r>
          </a:p>
        </p:txBody>
      </p:sp>
      <p:sp>
        <p:nvSpPr>
          <p:cNvPr id="213001" name="Text Box 9"/>
          <p:cNvSpPr txBox="1">
            <a:spLocks noChangeArrowheads="1"/>
          </p:cNvSpPr>
          <p:nvPr/>
        </p:nvSpPr>
        <p:spPr bwMode="auto">
          <a:xfrm>
            <a:off x="5219700" y="1700213"/>
            <a:ext cx="3057525"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800" dirty="0">
                <a:latin typeface="Verdana" charset="0"/>
              </a:rPr>
              <a:t>Ensayos equivalencia/No</a:t>
            </a:r>
          </a:p>
          <a:p>
            <a:pPr>
              <a:defRPr/>
            </a:pPr>
            <a:r>
              <a:rPr lang="es-ES" altLang="es-ES_tradnl" sz="1800" dirty="0">
                <a:latin typeface="Verdana" charset="0"/>
              </a:rPr>
              <a:t>inferioridad</a:t>
            </a:r>
          </a:p>
        </p:txBody>
      </p:sp>
      <p:sp>
        <p:nvSpPr>
          <p:cNvPr id="213002" name="AutoShape 10"/>
          <p:cNvSpPr>
            <a:spLocks noChangeArrowheads="1"/>
          </p:cNvSpPr>
          <p:nvPr/>
        </p:nvSpPr>
        <p:spPr bwMode="auto">
          <a:xfrm>
            <a:off x="6227763" y="2420938"/>
            <a:ext cx="2665412" cy="2232025"/>
          </a:xfrm>
          <a:prstGeom prst="irregularSeal1">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ES" altLang="es-ES_tradnl">
                <a:latin typeface="Verdana" charset="0"/>
              </a:rPr>
              <a:t>Lectura crítica</a:t>
            </a:r>
          </a:p>
          <a:p>
            <a:pPr algn="ctr">
              <a:defRPr/>
            </a:pPr>
            <a:r>
              <a:rPr lang="es-ES" altLang="es-ES_tradnl" dirty="0">
                <a:latin typeface="Verdana" charset="0"/>
              </a:rPr>
              <a:t>e interpretación</a:t>
            </a:r>
          </a:p>
        </p:txBody>
      </p:sp>
      <p:pic>
        <p:nvPicPr>
          <p:cNvPr id="213003" name="Picture 11" descr="Clip Art by Rob Leishman">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088" y="2276475"/>
            <a:ext cx="1747837"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id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5892800"/>
            <a:ext cx="812800" cy="812800"/>
          </a:xfrm>
          <a:prstGeom prst="rect">
            <a:avLst/>
          </a:prstGeom>
        </p:spPr>
      </p:pic>
    </p:spTree>
    <p:custDataLst>
      <p:tags r:id="rId1"/>
    </p:custDataLst>
  </p:cSld>
  <p:clrMapOvr>
    <a:masterClrMapping/>
  </p:clrMapOvr>
  <p:transition advTm="295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300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300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299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300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1299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1" nodeType="clickEffect">
                                  <p:stCondLst>
                                    <p:cond delay="0"/>
                                  </p:stCondLst>
                                  <p:childTnLst>
                                    <p:set>
                                      <p:cBhvr>
                                        <p:cTn id="26" dur="1" fill="hold">
                                          <p:stCondLst>
                                            <p:cond delay="0"/>
                                          </p:stCondLst>
                                        </p:cTn>
                                        <p:tgtEl>
                                          <p:spTgt spid="213002"/>
                                        </p:tgtEl>
                                        <p:attrNameLst>
                                          <p:attrName>style.visibility</p:attrName>
                                        </p:attrNameLst>
                                      </p:cBhvr>
                                      <p:to>
                                        <p:strVal val="visible"/>
                                      </p:to>
                                    </p:set>
                                    <p:animEffect transition="in" filter="box(in)">
                                      <p:cBhvr>
                                        <p:cTn id="27" dur="500"/>
                                        <p:tgtEl>
                                          <p:spTgt spid="21300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6" presetClass="emph" presetSubtype="0" fill="hold" grpId="0" nodeType="clickEffect">
                                  <p:stCondLst>
                                    <p:cond delay="0"/>
                                  </p:stCondLst>
                                  <p:childTnLst>
                                    <p:animScale>
                                      <p:cBhvr>
                                        <p:cTn id="31" dur="2000" fill="hold"/>
                                        <p:tgtEl>
                                          <p:spTgt spid="21300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2"/>
                </p:tgtEl>
              </p:cMediaNode>
            </p:audio>
          </p:childTnLst>
        </p:cTn>
      </p:par>
    </p:tnLst>
    <p:bldLst>
      <p:bldP spid="212995" grpId="0"/>
      <p:bldP spid="213000" grpId="0"/>
      <p:bldP spid="213001" grpId="0"/>
      <p:bldP spid="213002" grpId="0" animBg="1"/>
      <p:bldP spid="21300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idx="4294967295"/>
          </p:nvPr>
        </p:nvSpPr>
        <p:spPr/>
        <p:txBody>
          <a:bodyPr/>
          <a:lstStyle/>
          <a:p>
            <a:pPr>
              <a:defRPr/>
            </a:pPr>
            <a:r>
              <a:rPr lang="es-ES_tradnl" altLang="es-ES_tradnl" sz="2800">
                <a:solidFill>
                  <a:schemeClr val="hlink"/>
                </a:solidFill>
              </a:rPr>
              <a:t>Conclusiones en validez interna</a:t>
            </a:r>
            <a:endParaRPr lang="es-ES" altLang="es-ES_tradnl" sz="2800">
              <a:solidFill>
                <a:schemeClr val="hlink"/>
              </a:solidFill>
            </a:endParaRPr>
          </a:p>
        </p:txBody>
      </p:sp>
      <p:sp>
        <p:nvSpPr>
          <p:cNvPr id="49154" name="Rectangle 3"/>
          <p:cNvSpPr>
            <a:spLocks noChangeArrowheads="1"/>
          </p:cNvSpPr>
          <p:nvPr/>
        </p:nvSpPr>
        <p:spPr bwMode="auto">
          <a:xfrm>
            <a:off x="9150350" y="3987800"/>
            <a:ext cx="9525"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endParaRPr lang="es-ES_tradnl" altLang="es-ES_tradnl"/>
          </a:p>
        </p:txBody>
      </p:sp>
      <p:sp>
        <p:nvSpPr>
          <p:cNvPr id="217092" name="Text Box 4"/>
          <p:cNvSpPr txBox="1">
            <a:spLocks noChangeArrowheads="1"/>
          </p:cNvSpPr>
          <p:nvPr/>
        </p:nvSpPr>
        <p:spPr bwMode="auto">
          <a:xfrm>
            <a:off x="1095375" y="23606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s-ES" altLang="es-ES_tradnl" sz="2400">
              <a:latin typeface="Tahoma" charset="0"/>
            </a:endParaRPr>
          </a:p>
        </p:txBody>
      </p:sp>
      <p:sp>
        <p:nvSpPr>
          <p:cNvPr id="217093" name="Text Box 5"/>
          <p:cNvSpPr txBox="1">
            <a:spLocks noChangeArrowheads="1"/>
          </p:cNvSpPr>
          <p:nvPr/>
        </p:nvSpPr>
        <p:spPr bwMode="auto">
          <a:xfrm>
            <a:off x="974725" y="239553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s-ES" altLang="es-ES_tradnl" sz="2400">
              <a:latin typeface="Tahoma" charset="0"/>
            </a:endParaRPr>
          </a:p>
        </p:txBody>
      </p:sp>
      <p:sp>
        <p:nvSpPr>
          <p:cNvPr id="217094" name="Rectangle 6"/>
          <p:cNvSpPr>
            <a:spLocks noChangeArrowheads="1"/>
          </p:cNvSpPr>
          <p:nvPr/>
        </p:nvSpPr>
        <p:spPr bwMode="auto">
          <a:xfrm>
            <a:off x="900113" y="19050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lnSpc>
                <a:spcPct val="80000"/>
              </a:lnSpc>
              <a:buClr>
                <a:schemeClr val="folHlink"/>
              </a:buClr>
              <a:buSzPct val="60000"/>
              <a:buFont typeface="Wingdings" charset="2"/>
              <a:buChar char="n"/>
            </a:pPr>
            <a:r>
              <a:rPr lang="es-ES_tradnl" altLang="es-ES_tradnl" sz="2800">
                <a:solidFill>
                  <a:schemeClr val="accent1"/>
                </a:solidFill>
                <a:ea typeface="Arial" charset="0"/>
                <a:cs typeface="Arial" charset="0"/>
              </a:rPr>
              <a:t>La publicación de un estudio no es garantía de su validez metodológica</a:t>
            </a:r>
          </a:p>
          <a:p>
            <a:pPr algn="just" eaLnBrk="1" hangingPunct="1">
              <a:lnSpc>
                <a:spcPct val="80000"/>
              </a:lnSpc>
              <a:buClr>
                <a:schemeClr val="folHlink"/>
              </a:buClr>
              <a:buSzPct val="60000"/>
              <a:buFont typeface="Wingdings" charset="2"/>
              <a:buChar char="n"/>
            </a:pPr>
            <a:endParaRPr lang="es-ES_tradnl" altLang="es-ES_tradnl" sz="2800">
              <a:solidFill>
                <a:schemeClr val="accent1"/>
              </a:solidFill>
              <a:ea typeface="Arial" charset="0"/>
              <a:cs typeface="Arial" charset="0"/>
            </a:endParaRPr>
          </a:p>
          <a:p>
            <a:pPr algn="just" eaLnBrk="1" hangingPunct="1">
              <a:lnSpc>
                <a:spcPct val="80000"/>
              </a:lnSpc>
              <a:buClr>
                <a:schemeClr val="folHlink"/>
              </a:buClr>
              <a:buSzPct val="60000"/>
              <a:buFont typeface="Wingdings" charset="2"/>
              <a:buChar char="n"/>
            </a:pPr>
            <a:r>
              <a:rPr lang="es-ES_tradnl" altLang="es-ES_tradnl" sz="2800">
                <a:solidFill>
                  <a:schemeClr val="accent1"/>
                </a:solidFill>
                <a:ea typeface="Arial" charset="0"/>
                <a:cs typeface="Arial" charset="0"/>
              </a:rPr>
              <a:t>En “Métodos” se encuentran la mayoría de respuestas</a:t>
            </a:r>
          </a:p>
          <a:p>
            <a:pPr algn="just" eaLnBrk="1" hangingPunct="1">
              <a:lnSpc>
                <a:spcPct val="80000"/>
              </a:lnSpc>
              <a:buClr>
                <a:schemeClr val="folHlink"/>
              </a:buClr>
              <a:buSzPct val="60000"/>
              <a:buFont typeface="Wingdings" charset="2"/>
              <a:buChar char="n"/>
            </a:pPr>
            <a:endParaRPr lang="es-ES_tradnl" altLang="es-ES_tradnl" sz="2800">
              <a:solidFill>
                <a:schemeClr val="accent1"/>
              </a:solidFill>
              <a:ea typeface="Arial" charset="0"/>
              <a:cs typeface="Arial" charset="0"/>
            </a:endParaRPr>
          </a:p>
          <a:p>
            <a:pPr algn="just" eaLnBrk="1" hangingPunct="1">
              <a:lnSpc>
                <a:spcPct val="80000"/>
              </a:lnSpc>
              <a:buClr>
                <a:schemeClr val="folHlink"/>
              </a:buClr>
              <a:buSzPct val="60000"/>
              <a:buFont typeface="Wingdings" charset="2"/>
              <a:buChar char="n"/>
            </a:pPr>
            <a:r>
              <a:rPr lang="es-ES_tradnl" altLang="es-ES_tradnl" sz="2800">
                <a:solidFill>
                  <a:schemeClr val="accent1"/>
                </a:solidFill>
                <a:ea typeface="Arial" charset="0"/>
                <a:cs typeface="Arial" charset="0"/>
              </a:rPr>
              <a:t>La validez interna es condición necesaria pero no suficiente</a:t>
            </a:r>
          </a:p>
          <a:p>
            <a:pPr algn="just" eaLnBrk="1" hangingPunct="1">
              <a:lnSpc>
                <a:spcPct val="80000"/>
              </a:lnSpc>
              <a:buClr>
                <a:schemeClr val="folHlink"/>
              </a:buClr>
              <a:buSzPct val="60000"/>
              <a:buFont typeface="Wingdings" charset="2"/>
              <a:buNone/>
            </a:pPr>
            <a:endParaRPr lang="es-ES_tradnl" altLang="es-ES_tradnl" sz="2800">
              <a:solidFill>
                <a:schemeClr val="accent1"/>
              </a:solidFill>
              <a:ea typeface="Arial" charset="0"/>
              <a:cs typeface="Arial" charset="0"/>
            </a:endParaRPr>
          </a:p>
        </p:txBody>
      </p:sp>
      <p:pic>
        <p:nvPicPr>
          <p:cNvPr id="2" name="Sonid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cSld>
  <p:clrMapOvr>
    <a:masterClrMapping/>
  </p:clrMapOvr>
  <p:transition advTm="295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1709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709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709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09600" y="1600200"/>
            <a:ext cx="7772400" cy="1470025"/>
          </a:xfrm>
        </p:spPr>
        <p:txBody>
          <a:bodyPr anchor="ctr"/>
          <a:lstStyle/>
          <a:p>
            <a:pPr eaLnBrk="1" hangingPunct="1">
              <a:defRPr/>
            </a:pPr>
            <a:r>
              <a:rPr lang="es-ES_tradnl" altLang="es-ES_tradnl" sz="4000" dirty="0" smtClean="0"/>
              <a:t>Validez Interna/Externa</a:t>
            </a:r>
            <a:endParaRPr lang="es-ES" altLang="es-ES_tradnl" sz="4000" dirty="0" smtClean="0"/>
          </a:p>
        </p:txBody>
      </p:sp>
      <p:sp>
        <p:nvSpPr>
          <p:cNvPr id="4099" name="Rectangle 3"/>
          <p:cNvSpPr>
            <a:spLocks noGrp="1" noChangeArrowheads="1"/>
          </p:cNvSpPr>
          <p:nvPr>
            <p:ph type="subTitle" idx="1"/>
          </p:nvPr>
        </p:nvSpPr>
        <p:spPr>
          <a:xfrm>
            <a:off x="1447800" y="5486400"/>
            <a:ext cx="6400800" cy="685800"/>
          </a:xfrm>
        </p:spPr>
        <p:txBody>
          <a:bodyPr/>
          <a:lstStyle/>
          <a:p>
            <a:pPr eaLnBrk="1" hangingPunct="1">
              <a:defRPr/>
            </a:pPr>
            <a:r>
              <a:rPr lang="es-ES_tradnl" altLang="es-ES_tradnl" sz="3200" smtClean="0"/>
              <a:t>Dr. Pere Ventayol</a:t>
            </a:r>
            <a:endParaRPr lang="es-ES" altLang="es-ES_tradnl" sz="3200" smtClean="0"/>
          </a:p>
        </p:txBody>
      </p:sp>
      <p:sp>
        <p:nvSpPr>
          <p:cNvPr id="15363" name="AutoShape 5" descr="Z"/>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s-ES_tradnl" altLang="es-ES_tradnl" sz="2800"/>
          </a:p>
        </p:txBody>
      </p:sp>
      <p:pic>
        <p:nvPicPr>
          <p:cNvPr id="15364" name="Picture 9" descr="sonespas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352800"/>
            <a:ext cx="272415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nid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162"/>
    </mc:Choice>
    <mc:Fallback xmlns="">
      <p:transition spd="slow" advTm="13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9138" name="Rectangle 2"/>
          <p:cNvSpPr>
            <a:spLocks noGrp="1" noChangeArrowheads="1"/>
          </p:cNvSpPr>
          <p:nvPr>
            <p:ph type="body" idx="4294967295"/>
          </p:nvPr>
        </p:nvSpPr>
        <p:spPr>
          <a:xfrm>
            <a:off x="762000" y="2438400"/>
            <a:ext cx="8077200" cy="3505200"/>
          </a:xfrm>
        </p:spPr>
        <p:txBody>
          <a:bodyPr/>
          <a:lstStyle/>
          <a:p>
            <a:pPr>
              <a:buFont typeface="Wingdings" charset="2"/>
              <a:buNone/>
              <a:defRPr/>
            </a:pPr>
            <a:r>
              <a:rPr lang="es-ES" altLang="es-ES_tradnl">
                <a:solidFill>
                  <a:schemeClr val="accent1"/>
                </a:solidFill>
              </a:rPr>
              <a:t>VIA: Válidos, Importantes, Aplicables</a:t>
            </a:r>
          </a:p>
          <a:p>
            <a:pPr>
              <a:buFont typeface="Wingdings" charset="2"/>
              <a:buNone/>
              <a:defRPr/>
            </a:pPr>
            <a:endParaRPr lang="es-ES" altLang="es-ES_tradnl">
              <a:solidFill>
                <a:srgbClr val="FFFF00"/>
              </a:solidFill>
            </a:endParaRPr>
          </a:p>
          <a:p>
            <a:pPr>
              <a:defRPr/>
            </a:pPr>
            <a:r>
              <a:rPr lang="es-ES" altLang="es-ES_tradnl">
                <a:solidFill>
                  <a:schemeClr val="hlink"/>
                </a:solidFill>
              </a:rPr>
              <a:t>¿son válidos? </a:t>
            </a:r>
          </a:p>
          <a:p>
            <a:pPr>
              <a:defRPr/>
            </a:pPr>
            <a:r>
              <a:rPr lang="es-ES" altLang="es-ES_tradnl">
                <a:solidFill>
                  <a:schemeClr val="hlink"/>
                </a:solidFill>
              </a:rPr>
              <a:t>¿son importantes? </a:t>
            </a:r>
          </a:p>
          <a:p>
            <a:pPr>
              <a:defRPr/>
            </a:pPr>
            <a:r>
              <a:rPr lang="es-ES" altLang="es-ES_tradnl">
                <a:solidFill>
                  <a:schemeClr val="hlink"/>
                </a:solidFill>
              </a:rPr>
              <a:t>¿son aplicables a mis pacientes?</a:t>
            </a:r>
            <a:endParaRPr lang="es-ES" altLang="es-ES_tradnl" sz="1800">
              <a:solidFill>
                <a:schemeClr val="hlink"/>
              </a:solidFill>
            </a:endParaRPr>
          </a:p>
        </p:txBody>
      </p:sp>
      <p:sp>
        <p:nvSpPr>
          <p:cNvPr id="219139" name="Rectangle 3"/>
          <p:cNvSpPr>
            <a:spLocks noGrp="1" noChangeArrowheads="1"/>
          </p:cNvSpPr>
          <p:nvPr>
            <p:ph type="title" idx="4294967295"/>
          </p:nvPr>
        </p:nvSpPr>
        <p:spPr>
          <a:xfrm>
            <a:off x="382588" y="949325"/>
            <a:ext cx="8464550" cy="820738"/>
          </a:xfrm>
        </p:spPr>
        <p:txBody>
          <a:bodyPr/>
          <a:lstStyle/>
          <a:p>
            <a:pPr>
              <a:defRPr/>
            </a:pPr>
            <a:r>
              <a:rPr lang="es-ES" altLang="es-ES_tradnl" sz="2000">
                <a:solidFill>
                  <a:schemeClr val="hlink"/>
                </a:solidFill>
              </a:rPr>
              <a:t>Para aplicar los resultados me tienen que convencer de:</a:t>
            </a:r>
          </a:p>
        </p:txBody>
      </p:sp>
      <p:sp>
        <p:nvSpPr>
          <p:cNvPr id="219140" name="Text Box 4"/>
          <p:cNvSpPr txBox="1">
            <a:spLocks noChangeArrowheads="1"/>
          </p:cNvSpPr>
          <p:nvPr/>
        </p:nvSpPr>
        <p:spPr bwMode="auto">
          <a:xfrm>
            <a:off x="4716463" y="3500438"/>
            <a:ext cx="2881312" cy="447675"/>
          </a:xfrm>
          <a:prstGeom prst="rect">
            <a:avLst/>
          </a:prstGeom>
          <a:noFill/>
          <a:ln w="508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buClr>
                <a:schemeClr val="folHlink"/>
              </a:buClr>
              <a:buSzPct val="75000"/>
              <a:buFont typeface="Wingdings" charset="2"/>
              <a:buNone/>
              <a:defRPr/>
            </a:pPr>
            <a:r>
              <a:rPr lang="es-ES" altLang="es-ES_tradnl" sz="2000">
                <a:solidFill>
                  <a:schemeClr val="accent1"/>
                </a:solidFill>
                <a:latin typeface="Verdana" charset="0"/>
              </a:rPr>
              <a:t>VALIDEZ INTERNA</a:t>
            </a:r>
            <a:endParaRPr lang="es-ES" altLang="es-ES_tradnl" sz="2400">
              <a:solidFill>
                <a:schemeClr val="accent1"/>
              </a:solidFill>
              <a:latin typeface="Verdana" charset="0"/>
            </a:endParaRPr>
          </a:p>
        </p:txBody>
      </p:sp>
      <p:grpSp>
        <p:nvGrpSpPr>
          <p:cNvPr id="219141" name="Group 5"/>
          <p:cNvGrpSpPr>
            <a:grpSpLocks/>
          </p:cNvGrpSpPr>
          <p:nvPr/>
        </p:nvGrpSpPr>
        <p:grpSpPr bwMode="auto">
          <a:xfrm>
            <a:off x="7235825" y="4076700"/>
            <a:ext cx="1841500" cy="935038"/>
            <a:chOff x="4558" y="2568"/>
            <a:chExt cx="1160" cy="589"/>
          </a:xfrm>
        </p:grpSpPr>
        <p:sp>
          <p:nvSpPr>
            <p:cNvPr id="219142" name="Text Box 6"/>
            <p:cNvSpPr txBox="1">
              <a:spLocks noChangeArrowheads="1"/>
            </p:cNvSpPr>
            <p:nvPr/>
          </p:nvSpPr>
          <p:spPr bwMode="auto">
            <a:xfrm>
              <a:off x="4727" y="2568"/>
              <a:ext cx="991" cy="512"/>
            </a:xfrm>
            <a:prstGeom prst="rect">
              <a:avLst/>
            </a:prstGeom>
            <a:noFill/>
            <a:ln w="508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buClr>
                  <a:schemeClr val="folHlink"/>
                </a:buClr>
                <a:buSzPct val="75000"/>
                <a:buFont typeface="Wingdings" charset="2"/>
                <a:buNone/>
                <a:defRPr/>
              </a:pPr>
              <a:r>
                <a:rPr lang="es-ES" altLang="es-ES_tradnl" sz="2000">
                  <a:solidFill>
                    <a:schemeClr val="accent1"/>
                  </a:solidFill>
                  <a:latin typeface="Verdana" charset="0"/>
                </a:rPr>
                <a:t>VALIDEZ </a:t>
              </a:r>
            </a:p>
            <a:p>
              <a:pPr>
                <a:spcBef>
                  <a:spcPct val="20000"/>
                </a:spcBef>
                <a:buClr>
                  <a:schemeClr val="folHlink"/>
                </a:buClr>
                <a:buSzPct val="75000"/>
                <a:buFont typeface="Wingdings" charset="2"/>
                <a:buNone/>
                <a:defRPr/>
              </a:pPr>
              <a:r>
                <a:rPr lang="es-ES" altLang="es-ES_tradnl" sz="2000">
                  <a:solidFill>
                    <a:schemeClr val="accent1"/>
                  </a:solidFill>
                  <a:latin typeface="Verdana" charset="0"/>
                </a:rPr>
                <a:t>EXTERNA</a:t>
              </a:r>
              <a:endParaRPr lang="es-ES" altLang="es-ES_tradnl" sz="2400">
                <a:solidFill>
                  <a:schemeClr val="accent1"/>
                </a:solidFill>
                <a:latin typeface="Verdana" charset="0"/>
              </a:endParaRPr>
            </a:p>
          </p:txBody>
        </p:sp>
        <p:sp>
          <p:nvSpPr>
            <p:cNvPr id="219143" name="AutoShape 7"/>
            <p:cNvSpPr>
              <a:spLocks/>
            </p:cNvSpPr>
            <p:nvPr/>
          </p:nvSpPr>
          <p:spPr bwMode="auto">
            <a:xfrm>
              <a:off x="4558" y="2568"/>
              <a:ext cx="90" cy="589"/>
            </a:xfrm>
            <a:prstGeom prst="rightBrace">
              <a:avLst>
                <a:gd name="adj1" fmla="val 54537"/>
                <a:gd name="adj2" fmla="val 45671"/>
              </a:avLst>
            </a:prstGeom>
            <a:noFill/>
            <a:ln w="508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p>
          </p:txBody>
        </p:sp>
      </p:grpSp>
      <p:pic>
        <p:nvPicPr>
          <p:cNvPr id="2" name="Sonid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cSld>
  <p:clrMapOvr>
    <a:masterClrMapping/>
  </p:clrMapOvr>
  <p:transition advTm="11086">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219139"/>
                                        </p:tgtEl>
                                        <p:attrNameLst>
                                          <p:attrName>style.visibility</p:attrName>
                                        </p:attrNameLst>
                                      </p:cBhvr>
                                      <p:to>
                                        <p:strVal val="visible"/>
                                      </p:to>
                                    </p:set>
                                    <p:animEffect transition="in" filter="fade">
                                      <p:cBhvr>
                                        <p:cTn id="9" dur="2000"/>
                                        <p:tgtEl>
                                          <p:spTgt spid="21913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19138">
                                            <p:txEl>
                                              <p:pRg st="0" end="0"/>
                                            </p:txEl>
                                          </p:spTgt>
                                        </p:tgtEl>
                                        <p:attrNameLst>
                                          <p:attrName>style.visibility</p:attrName>
                                        </p:attrNameLst>
                                      </p:cBhvr>
                                      <p:to>
                                        <p:strVal val="visible"/>
                                      </p:to>
                                    </p:set>
                                    <p:animEffect transition="in" filter="wipe(left)">
                                      <p:cBhvr>
                                        <p:cTn id="14" dur="500"/>
                                        <p:tgtEl>
                                          <p:spTgt spid="219138">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19138">
                                            <p:txEl>
                                              <p:pRg st="2" end="2"/>
                                            </p:txEl>
                                          </p:spTgt>
                                        </p:tgtEl>
                                        <p:attrNameLst>
                                          <p:attrName>style.visibility</p:attrName>
                                        </p:attrNameLst>
                                      </p:cBhvr>
                                      <p:to>
                                        <p:strVal val="visible"/>
                                      </p:to>
                                    </p:set>
                                    <p:animEffect transition="in" filter="wipe(left)">
                                      <p:cBhvr>
                                        <p:cTn id="19" dur="500"/>
                                        <p:tgtEl>
                                          <p:spTgt spid="219138">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19138">
                                            <p:txEl>
                                              <p:pRg st="3" end="3"/>
                                            </p:txEl>
                                          </p:spTgt>
                                        </p:tgtEl>
                                        <p:attrNameLst>
                                          <p:attrName>style.visibility</p:attrName>
                                        </p:attrNameLst>
                                      </p:cBhvr>
                                      <p:to>
                                        <p:strVal val="visible"/>
                                      </p:to>
                                    </p:set>
                                    <p:animEffect transition="in" filter="wipe(left)">
                                      <p:cBhvr>
                                        <p:cTn id="24" dur="500"/>
                                        <p:tgtEl>
                                          <p:spTgt spid="219138">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19138">
                                            <p:txEl>
                                              <p:pRg st="4" end="4"/>
                                            </p:txEl>
                                          </p:spTgt>
                                        </p:tgtEl>
                                        <p:attrNameLst>
                                          <p:attrName>style.visibility</p:attrName>
                                        </p:attrNameLst>
                                      </p:cBhvr>
                                      <p:to>
                                        <p:strVal val="visible"/>
                                      </p:to>
                                    </p:set>
                                    <p:animEffect transition="in" filter="wipe(left)">
                                      <p:cBhvr>
                                        <p:cTn id="29" dur="500"/>
                                        <p:tgtEl>
                                          <p:spTgt spid="219138">
                                            <p:txEl>
                                              <p:pRg st="4" end="4"/>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19140"/>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219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2"/>
                </p:tgtEl>
              </p:cMediaNode>
            </p:audio>
          </p:childTnLst>
        </p:cTn>
      </p:par>
    </p:tnLst>
    <p:bldLst>
      <p:bldP spid="219138" grpId="0" build="p"/>
      <p:bldP spid="219139" grpId="0"/>
      <p:bldP spid="21914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body" idx="4294967295"/>
          </p:nvPr>
        </p:nvSpPr>
        <p:spPr>
          <a:xfrm>
            <a:off x="533400" y="2374583"/>
            <a:ext cx="2813050" cy="2968625"/>
          </a:xfrm>
        </p:spPr>
        <p:txBody>
          <a:bodyPr/>
          <a:lstStyle/>
          <a:p>
            <a:pPr>
              <a:lnSpc>
                <a:spcPct val="80000"/>
              </a:lnSpc>
              <a:buFont typeface="Wingdings" charset="2"/>
              <a:buNone/>
              <a:defRPr/>
            </a:pPr>
            <a:r>
              <a:rPr lang="es-ES" altLang="es-ES_tradnl" sz="2000" b="1" dirty="0">
                <a:solidFill>
                  <a:schemeClr val="folHlink"/>
                </a:solidFill>
              </a:rPr>
              <a:t>Eficacia</a:t>
            </a:r>
          </a:p>
          <a:p>
            <a:pPr>
              <a:lnSpc>
                <a:spcPct val="80000"/>
              </a:lnSpc>
              <a:buFont typeface="Wingdings" charset="2"/>
              <a:buNone/>
              <a:defRPr/>
            </a:pPr>
            <a:endParaRPr lang="es-ES" altLang="es-ES_tradnl" sz="1400" b="1" dirty="0">
              <a:solidFill>
                <a:schemeClr val="hlink"/>
              </a:solidFill>
            </a:endParaRPr>
          </a:p>
          <a:p>
            <a:pPr>
              <a:lnSpc>
                <a:spcPct val="80000"/>
              </a:lnSpc>
              <a:buFont typeface="Wingdings" charset="2"/>
              <a:buNone/>
              <a:defRPr/>
            </a:pPr>
            <a:r>
              <a:rPr lang="es-ES" altLang="es-ES_tradnl" sz="1400" b="1" dirty="0">
                <a:solidFill>
                  <a:schemeClr val="hlink"/>
                </a:solidFill>
              </a:rPr>
              <a:t>Probabilidad de que </a:t>
            </a:r>
          </a:p>
          <a:p>
            <a:pPr>
              <a:lnSpc>
                <a:spcPct val="80000"/>
              </a:lnSpc>
              <a:buFont typeface="Wingdings" charset="2"/>
              <a:buNone/>
              <a:defRPr/>
            </a:pPr>
            <a:r>
              <a:rPr lang="es-ES" altLang="es-ES_tradnl" sz="1400" b="1" dirty="0">
                <a:solidFill>
                  <a:schemeClr val="hlink"/>
                </a:solidFill>
              </a:rPr>
              <a:t>un </a:t>
            </a:r>
            <a:r>
              <a:rPr lang="es-ES" altLang="es-ES_tradnl" sz="1400" b="1" dirty="0">
                <a:solidFill>
                  <a:schemeClr val="folHlink"/>
                </a:solidFill>
              </a:rPr>
              <a:t>promedio de  individuos</a:t>
            </a:r>
            <a:r>
              <a:rPr lang="es-ES" altLang="es-ES_tradnl" sz="1400" b="1" dirty="0">
                <a:solidFill>
                  <a:schemeClr val="hlink"/>
                </a:solidFill>
              </a:rPr>
              <a:t>,</a:t>
            </a:r>
          </a:p>
          <a:p>
            <a:pPr>
              <a:lnSpc>
                <a:spcPct val="80000"/>
              </a:lnSpc>
              <a:buFont typeface="Wingdings" charset="2"/>
              <a:buNone/>
              <a:defRPr/>
            </a:pPr>
            <a:r>
              <a:rPr lang="es-ES" altLang="es-ES_tradnl" sz="1400" b="1" dirty="0">
                <a:solidFill>
                  <a:schemeClr val="hlink"/>
                </a:solidFill>
              </a:rPr>
              <a:t>en una población</a:t>
            </a:r>
          </a:p>
          <a:p>
            <a:pPr>
              <a:lnSpc>
                <a:spcPct val="80000"/>
              </a:lnSpc>
              <a:buFont typeface="Wingdings" charset="2"/>
              <a:buNone/>
              <a:defRPr/>
            </a:pPr>
            <a:r>
              <a:rPr lang="es-ES" altLang="es-ES_tradnl" sz="1400" b="1" dirty="0">
                <a:solidFill>
                  <a:schemeClr val="folHlink"/>
                </a:solidFill>
              </a:rPr>
              <a:t>determinada</a:t>
            </a:r>
            <a:r>
              <a:rPr lang="es-ES" altLang="es-ES_tradnl" sz="1400" b="1" dirty="0">
                <a:solidFill>
                  <a:schemeClr val="hlink"/>
                </a:solidFill>
              </a:rPr>
              <a:t>, </a:t>
            </a:r>
          </a:p>
          <a:p>
            <a:pPr>
              <a:lnSpc>
                <a:spcPct val="80000"/>
              </a:lnSpc>
              <a:buFont typeface="Wingdings" charset="2"/>
              <a:buNone/>
              <a:defRPr/>
            </a:pPr>
            <a:r>
              <a:rPr lang="es-ES" altLang="es-ES_tradnl" sz="1400" b="1" dirty="0">
                <a:solidFill>
                  <a:schemeClr val="hlink"/>
                </a:solidFill>
              </a:rPr>
              <a:t>se beneficie de la aplicación</a:t>
            </a:r>
          </a:p>
          <a:p>
            <a:pPr>
              <a:lnSpc>
                <a:spcPct val="80000"/>
              </a:lnSpc>
              <a:buFont typeface="Wingdings" charset="2"/>
              <a:buNone/>
              <a:defRPr/>
            </a:pPr>
            <a:r>
              <a:rPr lang="es-ES" altLang="es-ES_tradnl" sz="1400" b="1" dirty="0">
                <a:solidFill>
                  <a:schemeClr val="hlink"/>
                </a:solidFill>
              </a:rPr>
              <a:t>de una tecnología sanitaria</a:t>
            </a:r>
          </a:p>
          <a:p>
            <a:pPr>
              <a:lnSpc>
                <a:spcPct val="80000"/>
              </a:lnSpc>
              <a:buFont typeface="Wingdings" charset="2"/>
              <a:buNone/>
              <a:defRPr/>
            </a:pPr>
            <a:r>
              <a:rPr lang="es-ES" altLang="es-ES_tradnl" sz="1400" b="1" dirty="0">
                <a:solidFill>
                  <a:schemeClr val="hlink"/>
                </a:solidFill>
              </a:rPr>
              <a:t>a la resolución de un</a:t>
            </a:r>
          </a:p>
          <a:p>
            <a:pPr>
              <a:lnSpc>
                <a:spcPct val="80000"/>
              </a:lnSpc>
              <a:buFont typeface="Wingdings" charset="2"/>
              <a:buNone/>
              <a:defRPr/>
            </a:pPr>
            <a:r>
              <a:rPr lang="es-ES" altLang="es-ES_tradnl" sz="1400" b="1" dirty="0">
                <a:solidFill>
                  <a:schemeClr val="hlink"/>
                </a:solidFill>
              </a:rPr>
              <a:t>problema de salud concreto,</a:t>
            </a:r>
          </a:p>
          <a:p>
            <a:pPr>
              <a:lnSpc>
                <a:spcPct val="80000"/>
              </a:lnSpc>
              <a:buFont typeface="Wingdings" charset="2"/>
              <a:buNone/>
              <a:defRPr/>
            </a:pPr>
            <a:r>
              <a:rPr lang="es-ES" altLang="es-ES_tradnl" sz="1400" b="1" dirty="0">
                <a:solidFill>
                  <a:schemeClr val="hlink"/>
                </a:solidFill>
              </a:rPr>
              <a:t>bajo condiciones </a:t>
            </a:r>
            <a:r>
              <a:rPr lang="es-ES" altLang="es-ES_tradnl" sz="1400" b="1" dirty="0">
                <a:solidFill>
                  <a:schemeClr val="folHlink"/>
                </a:solidFill>
              </a:rPr>
              <a:t>IDEALES</a:t>
            </a:r>
          </a:p>
          <a:p>
            <a:pPr>
              <a:lnSpc>
                <a:spcPct val="80000"/>
              </a:lnSpc>
              <a:buFont typeface="Wingdings" charset="2"/>
              <a:buNone/>
              <a:defRPr/>
            </a:pPr>
            <a:r>
              <a:rPr lang="es-ES" altLang="es-ES_tradnl" sz="1400" b="1" dirty="0">
                <a:solidFill>
                  <a:schemeClr val="hlink"/>
                </a:solidFill>
              </a:rPr>
              <a:t>de actuación establecidas</a:t>
            </a:r>
          </a:p>
          <a:p>
            <a:pPr>
              <a:lnSpc>
                <a:spcPct val="80000"/>
              </a:lnSpc>
              <a:buFont typeface="Wingdings" charset="2"/>
              <a:buNone/>
              <a:defRPr/>
            </a:pPr>
            <a:r>
              <a:rPr lang="es-ES" altLang="es-ES_tradnl" sz="1400" b="1" dirty="0">
                <a:solidFill>
                  <a:schemeClr val="hlink"/>
                </a:solidFill>
              </a:rPr>
              <a:t>previamente</a:t>
            </a:r>
          </a:p>
        </p:txBody>
      </p:sp>
      <p:sp>
        <p:nvSpPr>
          <p:cNvPr id="221187" name="Rectangle 3"/>
          <p:cNvSpPr>
            <a:spLocks noChangeArrowheads="1"/>
          </p:cNvSpPr>
          <p:nvPr/>
        </p:nvSpPr>
        <p:spPr bwMode="auto">
          <a:xfrm>
            <a:off x="1033463" y="5981700"/>
            <a:ext cx="8110537"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eaLnBrk="1" hangingPunct="1">
              <a:spcBef>
                <a:spcPct val="20000"/>
              </a:spcBef>
              <a:buClr>
                <a:schemeClr val="folHlink"/>
              </a:buClr>
              <a:buSzPct val="75000"/>
              <a:buFont typeface="Wingdings" charset="2"/>
              <a:buNone/>
              <a:defRPr/>
            </a:pPr>
            <a:r>
              <a:rPr lang="es-ES" altLang="es-ES_tradnl" sz="1400" b="0" smtClean="0">
                <a:solidFill>
                  <a:schemeClr val="hlink"/>
                </a:solidFill>
                <a:latin typeface="Verdana" charset="0"/>
              </a:rPr>
              <a:t>Office of Technology Assessment. Assessing the Efficacy and Safety of Medical </a:t>
            </a:r>
          </a:p>
          <a:p>
            <a:pPr eaLnBrk="1" hangingPunct="1">
              <a:spcBef>
                <a:spcPct val="20000"/>
              </a:spcBef>
              <a:buClr>
                <a:schemeClr val="folHlink"/>
              </a:buClr>
              <a:buSzPct val="75000"/>
              <a:buFont typeface="Wingdings" charset="2"/>
              <a:buNone/>
              <a:defRPr/>
            </a:pPr>
            <a:r>
              <a:rPr lang="es-ES" altLang="es-ES_tradnl" sz="1400" b="0" smtClean="0">
                <a:solidFill>
                  <a:schemeClr val="hlink"/>
                </a:solidFill>
                <a:latin typeface="Verdana" charset="0"/>
              </a:rPr>
              <a:t>Technologies. Washington: Government Printing Office, 1978 (Modificada)</a:t>
            </a:r>
          </a:p>
        </p:txBody>
      </p:sp>
      <p:sp>
        <p:nvSpPr>
          <p:cNvPr id="221188" name="Rectangle 4"/>
          <p:cNvSpPr>
            <a:spLocks noChangeArrowheads="1"/>
          </p:cNvSpPr>
          <p:nvPr/>
        </p:nvSpPr>
        <p:spPr bwMode="auto">
          <a:xfrm>
            <a:off x="4716463" y="765175"/>
            <a:ext cx="4427537" cy="460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eaLnBrk="0" hangingPunct="0">
              <a:lnSpc>
                <a:spcPct val="90000"/>
              </a:lnSpc>
              <a:spcBef>
                <a:spcPts val="1000"/>
              </a:spcBef>
              <a:spcAft>
                <a:spcPts val="700"/>
              </a:spcAft>
              <a:buClr>
                <a:schemeClr val="accent2"/>
              </a:buClr>
              <a:buFont typeface="Wingdings" charset="2"/>
              <a:buChar char="§"/>
              <a:defRPr sz="2400">
                <a:solidFill>
                  <a:srgbClr val="FEFDDE"/>
                </a:solidFill>
                <a:latin typeface="Arial" charset="0"/>
              </a:defRPr>
            </a:lvl1pPr>
            <a:lvl2pPr marL="742950" indent="-285750" eaLnBrk="0" hangingPunct="0">
              <a:lnSpc>
                <a:spcPct val="90000"/>
              </a:lnSpc>
              <a:spcBef>
                <a:spcPts val="1000"/>
              </a:spcBef>
              <a:spcAft>
                <a:spcPts val="700"/>
              </a:spcAft>
              <a:buClr>
                <a:schemeClr val="accent2"/>
              </a:buClr>
              <a:buFont typeface="Arial" charset="0"/>
              <a:buChar char="–"/>
              <a:defRPr sz="2200">
                <a:solidFill>
                  <a:srgbClr val="FEFDDE"/>
                </a:solidFill>
                <a:latin typeface="Arial" charset="0"/>
              </a:defRPr>
            </a:lvl2pPr>
            <a:lvl3pPr marL="1143000" indent="-228600" eaLnBrk="0" hangingPunct="0">
              <a:lnSpc>
                <a:spcPct val="90000"/>
              </a:lnSpc>
              <a:spcBef>
                <a:spcPts val="1000"/>
              </a:spcBef>
              <a:spcAft>
                <a:spcPts val="700"/>
              </a:spcAft>
              <a:buClr>
                <a:schemeClr val="accent2"/>
              </a:buClr>
              <a:buFont typeface="Arial" charset="0"/>
              <a:buChar char="–"/>
              <a:defRPr sz="2000">
                <a:solidFill>
                  <a:srgbClr val="FEFDDE"/>
                </a:solidFill>
                <a:latin typeface="Arial" charset="0"/>
              </a:defRPr>
            </a:lvl3pPr>
            <a:lvl4pPr marL="1600200" indent="-228600" eaLnBrk="0" hangingPunct="0">
              <a:lnSpc>
                <a:spcPct val="90000"/>
              </a:lnSpc>
              <a:spcBef>
                <a:spcPts val="1000"/>
              </a:spcBef>
              <a:spcAft>
                <a:spcPts val="700"/>
              </a:spcAft>
              <a:buClr>
                <a:schemeClr val="accent2"/>
              </a:buClr>
              <a:buFont typeface="Arial" charset="0"/>
              <a:buChar char="–"/>
              <a:defRPr>
                <a:solidFill>
                  <a:srgbClr val="FEFDDE"/>
                </a:solidFill>
                <a:latin typeface="Arial" charset="0"/>
              </a:defRPr>
            </a:lvl4pPr>
            <a:lvl5pPr marL="2057400" indent="-228600" eaLnBrk="0" hangingPunct="0">
              <a:lnSpc>
                <a:spcPct val="90000"/>
              </a:lnSpc>
              <a:spcBef>
                <a:spcPts val="1000"/>
              </a:spcBef>
              <a:spcAft>
                <a:spcPts val="700"/>
              </a:spcAft>
              <a:buClr>
                <a:schemeClr val="accent2"/>
              </a:buClr>
              <a:buFont typeface="Arial" charset="0"/>
              <a:buChar char="–"/>
              <a:defRPr sz="1600">
                <a:solidFill>
                  <a:srgbClr val="FEFDDE"/>
                </a:solidFill>
                <a:latin typeface="Arial" charset="0"/>
              </a:defRPr>
            </a:lvl5pPr>
            <a:lvl6pPr marL="2514600" indent="-228600" eaLnBrk="0" fontAlgn="base" hangingPunct="0">
              <a:lnSpc>
                <a:spcPct val="90000"/>
              </a:lnSpc>
              <a:spcBef>
                <a:spcPts val="1000"/>
              </a:spcBef>
              <a:spcAft>
                <a:spcPts val="700"/>
              </a:spcAft>
              <a:buClr>
                <a:schemeClr val="accent2"/>
              </a:buClr>
              <a:buFont typeface="Arial" charset="0"/>
              <a:buChar char="–"/>
              <a:defRPr sz="1600">
                <a:solidFill>
                  <a:srgbClr val="FEFDDE"/>
                </a:solidFill>
                <a:latin typeface="Arial" charset="0"/>
              </a:defRPr>
            </a:lvl6pPr>
            <a:lvl7pPr marL="2971800" indent="-228600" eaLnBrk="0" fontAlgn="base" hangingPunct="0">
              <a:lnSpc>
                <a:spcPct val="90000"/>
              </a:lnSpc>
              <a:spcBef>
                <a:spcPts val="1000"/>
              </a:spcBef>
              <a:spcAft>
                <a:spcPts val="700"/>
              </a:spcAft>
              <a:buClr>
                <a:schemeClr val="accent2"/>
              </a:buClr>
              <a:buFont typeface="Arial" charset="0"/>
              <a:buChar char="–"/>
              <a:defRPr sz="1600">
                <a:solidFill>
                  <a:srgbClr val="FEFDDE"/>
                </a:solidFill>
                <a:latin typeface="Arial" charset="0"/>
              </a:defRPr>
            </a:lvl7pPr>
            <a:lvl8pPr marL="3429000" indent="-228600" eaLnBrk="0" fontAlgn="base" hangingPunct="0">
              <a:lnSpc>
                <a:spcPct val="90000"/>
              </a:lnSpc>
              <a:spcBef>
                <a:spcPts val="1000"/>
              </a:spcBef>
              <a:spcAft>
                <a:spcPts val="700"/>
              </a:spcAft>
              <a:buClr>
                <a:schemeClr val="accent2"/>
              </a:buClr>
              <a:buFont typeface="Arial" charset="0"/>
              <a:buChar char="–"/>
              <a:defRPr sz="1600">
                <a:solidFill>
                  <a:srgbClr val="FEFDDE"/>
                </a:solidFill>
                <a:latin typeface="Arial" charset="0"/>
              </a:defRPr>
            </a:lvl8pPr>
            <a:lvl9pPr marL="3886200" indent="-228600" eaLnBrk="0" fontAlgn="base" hangingPunct="0">
              <a:lnSpc>
                <a:spcPct val="90000"/>
              </a:lnSpc>
              <a:spcBef>
                <a:spcPts val="1000"/>
              </a:spcBef>
              <a:spcAft>
                <a:spcPts val="700"/>
              </a:spcAft>
              <a:buClr>
                <a:schemeClr val="accent2"/>
              </a:buClr>
              <a:buFont typeface="Arial" charset="0"/>
              <a:buChar char="–"/>
              <a:defRPr sz="1600">
                <a:solidFill>
                  <a:srgbClr val="FEFDDE"/>
                </a:solidFill>
                <a:latin typeface="Arial" charset="0"/>
              </a:defRPr>
            </a:lvl9pPr>
          </a:lstStyle>
          <a:p>
            <a:pPr>
              <a:lnSpc>
                <a:spcPct val="80000"/>
              </a:lnSpc>
              <a:buFont typeface="Wingdings" charset="2"/>
              <a:buNone/>
              <a:defRPr/>
            </a:pPr>
            <a:r>
              <a:rPr lang="es-ES" altLang="es-ES_tradnl" dirty="0" smtClean="0">
                <a:solidFill>
                  <a:schemeClr val="folHlink"/>
                </a:solidFill>
              </a:rPr>
              <a:t>		Efectividad</a:t>
            </a:r>
            <a:endParaRPr lang="es-ES" altLang="es-ES_tradnl" sz="1600" dirty="0" smtClean="0">
              <a:solidFill>
                <a:schemeClr val="hlink"/>
              </a:solidFill>
            </a:endParaRPr>
          </a:p>
          <a:p>
            <a:pPr>
              <a:lnSpc>
                <a:spcPct val="80000"/>
              </a:lnSpc>
              <a:buFont typeface="Wingdings" charset="2"/>
              <a:buNone/>
              <a:defRPr/>
            </a:pPr>
            <a:r>
              <a:rPr lang="es-ES" altLang="es-ES_tradnl" sz="1600" dirty="0" smtClean="0">
                <a:solidFill>
                  <a:schemeClr val="hlink"/>
                </a:solidFill>
              </a:rPr>
              <a:t>	</a:t>
            </a:r>
          </a:p>
          <a:p>
            <a:pPr>
              <a:lnSpc>
                <a:spcPct val="80000"/>
              </a:lnSpc>
              <a:buFont typeface="Wingdings" charset="2"/>
              <a:buNone/>
              <a:defRPr/>
            </a:pPr>
            <a:r>
              <a:rPr lang="es-ES" altLang="es-ES_tradnl" sz="1600" dirty="0" smtClean="0">
                <a:solidFill>
                  <a:schemeClr val="hlink"/>
                </a:solidFill>
              </a:rPr>
              <a:t>Probabilidad de que un </a:t>
            </a:r>
          </a:p>
          <a:p>
            <a:pPr>
              <a:lnSpc>
                <a:spcPct val="80000"/>
              </a:lnSpc>
              <a:buFont typeface="Wingdings" charset="2"/>
              <a:buNone/>
              <a:defRPr/>
            </a:pPr>
            <a:r>
              <a:rPr lang="es-ES" altLang="es-ES_tradnl" sz="1600" dirty="0" smtClean="0">
                <a:solidFill>
                  <a:schemeClr val="folHlink"/>
                </a:solidFill>
              </a:rPr>
              <a:t>individuo</a:t>
            </a:r>
            <a:r>
              <a:rPr lang="es-ES" altLang="es-ES_tradnl" sz="1600" dirty="0" smtClean="0">
                <a:solidFill>
                  <a:schemeClr val="hlink"/>
                </a:solidFill>
              </a:rPr>
              <a:t>, en una población</a:t>
            </a:r>
          </a:p>
          <a:p>
            <a:pPr>
              <a:lnSpc>
                <a:spcPct val="80000"/>
              </a:lnSpc>
              <a:buFont typeface="Wingdings" charset="2"/>
              <a:buNone/>
              <a:defRPr/>
            </a:pPr>
            <a:r>
              <a:rPr lang="es-ES" altLang="es-ES_tradnl" sz="1600" dirty="0" smtClean="0">
                <a:solidFill>
                  <a:schemeClr val="folHlink"/>
                </a:solidFill>
              </a:rPr>
              <a:t>indeterminada</a:t>
            </a:r>
            <a:r>
              <a:rPr lang="es-ES" altLang="es-ES_tradnl" sz="1600" dirty="0" smtClean="0">
                <a:solidFill>
                  <a:schemeClr val="hlink"/>
                </a:solidFill>
              </a:rPr>
              <a:t>, se beneficie</a:t>
            </a:r>
          </a:p>
          <a:p>
            <a:pPr>
              <a:lnSpc>
                <a:spcPct val="80000"/>
              </a:lnSpc>
              <a:buFont typeface="Wingdings" charset="2"/>
              <a:buNone/>
              <a:defRPr/>
            </a:pPr>
            <a:r>
              <a:rPr lang="es-ES" altLang="es-ES_tradnl" sz="1600" dirty="0" smtClean="0">
                <a:solidFill>
                  <a:schemeClr val="hlink"/>
                </a:solidFill>
              </a:rPr>
              <a:t>de la aplicación de una</a:t>
            </a:r>
          </a:p>
          <a:p>
            <a:pPr>
              <a:lnSpc>
                <a:spcPct val="80000"/>
              </a:lnSpc>
              <a:buFont typeface="Wingdings" charset="2"/>
              <a:buNone/>
              <a:defRPr/>
            </a:pPr>
            <a:r>
              <a:rPr lang="es-ES" altLang="es-ES_tradnl" sz="1600" dirty="0" smtClean="0">
                <a:solidFill>
                  <a:schemeClr val="hlink"/>
                </a:solidFill>
              </a:rPr>
              <a:t>tecnología sanitaria a la</a:t>
            </a:r>
          </a:p>
          <a:p>
            <a:pPr>
              <a:lnSpc>
                <a:spcPct val="80000"/>
              </a:lnSpc>
              <a:buFont typeface="Wingdings" charset="2"/>
              <a:buNone/>
              <a:defRPr/>
            </a:pPr>
            <a:r>
              <a:rPr lang="es-ES" altLang="es-ES_tradnl" sz="1600" dirty="0" smtClean="0">
                <a:solidFill>
                  <a:schemeClr val="hlink"/>
                </a:solidFill>
              </a:rPr>
              <a:t>resolución de un problema</a:t>
            </a:r>
          </a:p>
          <a:p>
            <a:pPr>
              <a:lnSpc>
                <a:spcPct val="80000"/>
              </a:lnSpc>
              <a:buFont typeface="Wingdings" charset="2"/>
              <a:buNone/>
              <a:defRPr/>
            </a:pPr>
            <a:r>
              <a:rPr lang="es-ES" altLang="es-ES_tradnl" sz="1600" dirty="0" smtClean="0">
                <a:solidFill>
                  <a:schemeClr val="hlink"/>
                </a:solidFill>
              </a:rPr>
              <a:t>de salud determinado, bajo</a:t>
            </a:r>
          </a:p>
          <a:p>
            <a:pPr>
              <a:lnSpc>
                <a:spcPct val="80000"/>
              </a:lnSpc>
              <a:buFont typeface="Wingdings" charset="2"/>
              <a:buNone/>
              <a:defRPr/>
            </a:pPr>
            <a:r>
              <a:rPr lang="es-ES" altLang="es-ES_tradnl" sz="1600" dirty="0" smtClean="0">
                <a:solidFill>
                  <a:schemeClr val="hlink"/>
                </a:solidFill>
              </a:rPr>
              <a:t>condiciones </a:t>
            </a:r>
            <a:r>
              <a:rPr lang="es-ES" altLang="es-ES_tradnl" sz="1600" dirty="0" smtClean="0">
                <a:solidFill>
                  <a:schemeClr val="folHlink"/>
                </a:solidFill>
              </a:rPr>
              <a:t>REALES</a:t>
            </a:r>
            <a:r>
              <a:rPr lang="es-ES" altLang="es-ES_tradnl" sz="1600" dirty="0" smtClean="0">
                <a:solidFill>
                  <a:schemeClr val="hlink"/>
                </a:solidFill>
              </a:rPr>
              <a:t> de</a:t>
            </a:r>
          </a:p>
          <a:p>
            <a:pPr>
              <a:lnSpc>
                <a:spcPct val="80000"/>
              </a:lnSpc>
              <a:buFont typeface="Wingdings" charset="2"/>
              <a:buNone/>
              <a:defRPr/>
            </a:pPr>
            <a:r>
              <a:rPr lang="es-ES" altLang="es-ES_tradnl" sz="1600" dirty="0" smtClean="0">
                <a:solidFill>
                  <a:schemeClr val="hlink"/>
                </a:solidFill>
              </a:rPr>
              <a:t>aplicación por personal de</a:t>
            </a:r>
          </a:p>
          <a:p>
            <a:pPr>
              <a:lnSpc>
                <a:spcPct val="80000"/>
              </a:lnSpc>
              <a:buFont typeface="Wingdings" charset="2"/>
              <a:buNone/>
              <a:defRPr/>
            </a:pPr>
            <a:r>
              <a:rPr lang="es-ES" altLang="es-ES_tradnl" sz="1600" dirty="0" smtClean="0">
                <a:solidFill>
                  <a:schemeClr val="hlink"/>
                </a:solidFill>
              </a:rPr>
              <a:t>salud</a:t>
            </a:r>
          </a:p>
        </p:txBody>
      </p:sp>
      <p:sp>
        <p:nvSpPr>
          <p:cNvPr id="221189" name="Rectangle 5"/>
          <p:cNvSpPr>
            <a:spLocks noChangeArrowheads="1"/>
          </p:cNvSpPr>
          <p:nvPr/>
        </p:nvSpPr>
        <p:spPr bwMode="auto">
          <a:xfrm>
            <a:off x="1042988" y="228600"/>
            <a:ext cx="7358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2400" dirty="0">
                <a:latin typeface="Verdana" charset="0"/>
              </a:rPr>
              <a:t>Relación </a:t>
            </a:r>
            <a:r>
              <a:rPr lang="es-ES" altLang="es-ES_tradnl" sz="2400" dirty="0" err="1">
                <a:latin typeface="Verdana" charset="0"/>
              </a:rPr>
              <a:t>Válidez</a:t>
            </a:r>
            <a:r>
              <a:rPr lang="es-ES" altLang="es-ES_tradnl" sz="2400" dirty="0">
                <a:latin typeface="Verdana" charset="0"/>
              </a:rPr>
              <a:t> interna - </a:t>
            </a:r>
            <a:r>
              <a:rPr lang="es-ES" altLang="es-ES_tradnl" sz="2400" dirty="0" err="1">
                <a:latin typeface="Verdana" charset="0"/>
              </a:rPr>
              <a:t>Válidez</a:t>
            </a:r>
            <a:r>
              <a:rPr lang="es-ES" altLang="es-ES_tradnl" sz="2400" dirty="0">
                <a:latin typeface="Verdana" charset="0"/>
              </a:rPr>
              <a:t> externa</a:t>
            </a:r>
          </a:p>
        </p:txBody>
      </p:sp>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cSld>
  <p:clrMapOvr>
    <a:masterClrMapping/>
  </p:clrMapOvr>
  <p:transition advTm="377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2210" name="Rectangle 2"/>
          <p:cNvSpPr>
            <a:spLocks noGrp="1" noChangeArrowheads="1"/>
          </p:cNvSpPr>
          <p:nvPr>
            <p:ph type="title" idx="4294967295"/>
          </p:nvPr>
        </p:nvSpPr>
        <p:spPr>
          <a:xfrm>
            <a:off x="382588" y="949325"/>
            <a:ext cx="8464550" cy="820738"/>
          </a:xfrm>
        </p:spPr>
        <p:txBody>
          <a:bodyPr/>
          <a:lstStyle/>
          <a:p>
            <a:pPr>
              <a:defRPr/>
            </a:pPr>
            <a:r>
              <a:rPr lang="es-ES" altLang="es-ES_tradnl" dirty="0">
                <a:solidFill>
                  <a:schemeClr val="hlink"/>
                </a:solidFill>
              </a:rPr>
              <a:t>1.¿son importantes? </a:t>
            </a:r>
          </a:p>
        </p:txBody>
      </p:sp>
      <p:sp>
        <p:nvSpPr>
          <p:cNvPr id="222211" name="Rectangle 3"/>
          <p:cNvSpPr>
            <a:spLocks noGrp="1" noChangeArrowheads="1"/>
          </p:cNvSpPr>
          <p:nvPr>
            <p:ph type="body" idx="4294967295"/>
          </p:nvPr>
        </p:nvSpPr>
        <p:spPr>
          <a:xfrm>
            <a:off x="1042988" y="2420938"/>
            <a:ext cx="7313612" cy="4114800"/>
          </a:xfrm>
        </p:spPr>
        <p:txBody>
          <a:bodyPr/>
          <a:lstStyle/>
          <a:p>
            <a:pPr>
              <a:buFontTx/>
              <a:buChar char="o"/>
              <a:defRPr/>
            </a:pPr>
            <a:r>
              <a:rPr lang="es-ES" altLang="es-ES_tradnl" dirty="0" smtClean="0"/>
              <a:t>1ª_Cualidad</a:t>
            </a:r>
            <a:r>
              <a:rPr lang="es-ES" altLang="es-ES_tradnl" dirty="0"/>
              <a:t>:¿Qué se mide? </a:t>
            </a:r>
          </a:p>
          <a:p>
            <a:pPr>
              <a:buFontTx/>
              <a:buChar char="o"/>
              <a:defRPr/>
            </a:pPr>
            <a:endParaRPr lang="es-ES" altLang="es-ES_tradnl" dirty="0"/>
          </a:p>
          <a:p>
            <a:pPr>
              <a:buFontTx/>
              <a:buChar char="o"/>
              <a:defRPr/>
            </a:pPr>
            <a:r>
              <a:rPr lang="es-ES" altLang="es-ES_tradnl" dirty="0" smtClean="0"/>
              <a:t>1B_Cantidad</a:t>
            </a:r>
            <a:r>
              <a:rPr lang="es-ES" altLang="es-ES_tradnl" dirty="0"/>
              <a:t>: ¿</a:t>
            </a:r>
            <a:r>
              <a:rPr lang="es-ES" altLang="es-ES_tradnl" dirty="0" err="1"/>
              <a:t>Cúal</a:t>
            </a:r>
            <a:r>
              <a:rPr lang="es-ES" altLang="es-ES_tradnl" dirty="0"/>
              <a:t> es la magnitud?</a:t>
            </a:r>
          </a:p>
          <a:p>
            <a:pPr>
              <a:buFontTx/>
              <a:buChar char="o"/>
              <a:defRPr/>
            </a:pPr>
            <a:endParaRPr lang="es-ES" altLang="es-ES_tradnl" dirty="0"/>
          </a:p>
          <a:p>
            <a:pPr>
              <a:buFontTx/>
              <a:buNone/>
              <a:defRPr/>
            </a:pPr>
            <a:endParaRPr lang="es-ES" altLang="es-ES_tradnl" dirty="0"/>
          </a:p>
        </p:txBody>
      </p:sp>
      <p:pic>
        <p:nvPicPr>
          <p:cNvPr id="54275" name="Picture 4" descr="Tape meas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7538" y="96838"/>
            <a:ext cx="2192337"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1042988" y="188913"/>
            <a:ext cx="257634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2400" smtClean="0">
                <a:latin typeface="Verdana" charset="0"/>
              </a:rPr>
              <a:t>Válidez</a:t>
            </a:r>
            <a:r>
              <a:rPr lang="es-ES" altLang="es-ES_tradnl" sz="2400" dirty="0" smtClean="0">
                <a:latin typeface="Verdana" charset="0"/>
              </a:rPr>
              <a:t> </a:t>
            </a:r>
            <a:r>
              <a:rPr lang="es-ES" altLang="es-ES_tradnl" sz="2400" dirty="0">
                <a:latin typeface="Verdana" charset="0"/>
              </a:rPr>
              <a:t>externa</a:t>
            </a:r>
          </a:p>
        </p:txBody>
      </p:sp>
      <p:pic>
        <p:nvPicPr>
          <p:cNvPr id="2" name="Sonid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cSld>
  <p:clrMapOvr>
    <a:masterClrMapping/>
  </p:clrMapOvr>
  <p:transition advTm="2100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mph" presetSubtype="2" fill="hold" nodeType="clickEffect">
                                  <p:stCondLst>
                                    <p:cond delay="0"/>
                                  </p:stCondLst>
                                  <p:childTnLst>
                                    <p:animClr clrSpc="rgb" dir="cw">
                                      <p:cBhvr override="childStyle">
                                        <p:cTn id="10" dur="2000" fill="hold"/>
                                        <p:tgtEl>
                                          <p:spTgt spid="222211">
                                            <p:txEl>
                                              <p:pRg st="2" end="2"/>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a:xfrm>
            <a:off x="468313" y="889449"/>
            <a:ext cx="7867650" cy="679450"/>
          </a:xfrm>
        </p:spPr>
        <p:txBody>
          <a:bodyPr/>
          <a:lstStyle/>
          <a:p>
            <a:pPr>
              <a:defRPr/>
            </a:pPr>
            <a:r>
              <a:rPr lang="es-ES" altLang="es-ES_tradnl" smtClean="0"/>
              <a:t>1A_Cualidad</a:t>
            </a:r>
            <a:r>
              <a:rPr lang="es-ES" altLang="es-ES_tradnl"/>
              <a:t>:¿Qué se mide?</a:t>
            </a:r>
          </a:p>
        </p:txBody>
      </p:sp>
      <p:pic>
        <p:nvPicPr>
          <p:cNvPr id="56322" name="Picture 3" descr="Tape meas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5830888"/>
            <a:ext cx="1782763"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4277" name="Group 21"/>
          <p:cNvGraphicFramePr>
            <a:graphicFrameLocks noGrp="1"/>
          </p:cNvGraphicFramePr>
          <p:nvPr>
            <p:ph sz="half" idx="4294967295"/>
          </p:nvPr>
        </p:nvGraphicFramePr>
        <p:xfrm>
          <a:off x="900113" y="1925638"/>
          <a:ext cx="7848600" cy="3566096"/>
        </p:xfrm>
        <a:graphic>
          <a:graphicData uri="http://schemas.openxmlformats.org/drawingml/2006/table">
            <a:tbl>
              <a:tblPr/>
              <a:tblGrid>
                <a:gridCol w="1714500"/>
                <a:gridCol w="6134100"/>
              </a:tblGrid>
              <a:tr h="304746">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_tradnl" sz="1400" b="0" i="1" u="none" strike="noStrike" cap="none" normalizeH="0" baseline="0">
                          <a:ln>
                            <a:noFill/>
                          </a:ln>
                          <a:solidFill>
                            <a:schemeClr val="bg1"/>
                          </a:solidFill>
                          <a:effectLst/>
                          <a:latin typeface="Arial" charset="0"/>
                        </a:rPr>
                        <a:t>Tipo Variable</a:t>
                      </a:r>
                    </a:p>
                  </a:txBody>
                  <a:tcPr marT="45712" marB="4571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CECFF"/>
                    </a:solidFill>
                  </a:tcPr>
                </a:tc>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_tradnl" sz="1400" b="0" i="1" u="none" strike="noStrike" cap="none" normalizeH="0" baseline="0">
                          <a:ln>
                            <a:noFill/>
                          </a:ln>
                          <a:solidFill>
                            <a:schemeClr val="bg1"/>
                          </a:solidFill>
                          <a:effectLst/>
                          <a:latin typeface="Arial" charset="0"/>
                        </a:rPr>
                        <a:t>Definición</a:t>
                      </a:r>
                    </a:p>
                  </a:txBody>
                  <a:tcPr marT="45712" marB="4571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CCECFF"/>
                    </a:solidFill>
                  </a:tcPr>
                </a:tc>
              </a:tr>
              <a:tr h="1158034">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400" b="0" i="1" u="none" strike="noStrike" cap="none" normalizeH="0" baseline="0">
                          <a:ln>
                            <a:noFill/>
                          </a:ln>
                          <a:solidFill>
                            <a:schemeClr val="tx1"/>
                          </a:solidFill>
                          <a:effectLst/>
                          <a:latin typeface="Arial" charset="0"/>
                        </a:rPr>
                        <a:t>Clínica</a:t>
                      </a:r>
                    </a:p>
                  </a:txBody>
                  <a:tcPr marT="45712" marB="4571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400" b="1" i="1" u="none" strike="noStrike" cap="none" normalizeH="0" baseline="0">
                          <a:ln>
                            <a:noFill/>
                          </a:ln>
                          <a:solidFill>
                            <a:schemeClr val="tx1"/>
                          </a:solidFill>
                          <a:effectLst/>
                          <a:latin typeface="Arial" charset="0"/>
                        </a:rPr>
                        <a:t>Resultados finales de salud: muerte, infarto, ictus.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_tradnl" sz="1400" b="1" i="1" u="none" strike="noStrike" cap="none" normalizeH="0" baseline="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400" b="1" i="1" u="none" strike="noStrike" cap="none" normalizeH="0" baseline="0">
                          <a:ln>
                            <a:noFill/>
                          </a:ln>
                          <a:solidFill>
                            <a:schemeClr val="tx1"/>
                          </a:solidFill>
                          <a:effectLst/>
                          <a:latin typeface="Arial" charset="0"/>
                        </a:rPr>
                        <a:t>Se define según la enfermedad a estudiar: supervivencia en cáncer, fracturas vertebrales en la osteoporosis, curación en las úlceras, cura microbiológica en las infecciones.</a:t>
                      </a:r>
                    </a:p>
                  </a:txBody>
                  <a:tcPr marT="45712" marB="4571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r>
              <a:tr h="1158034">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400" b="0" i="1" u="none" strike="noStrike" cap="none" normalizeH="0" baseline="0">
                          <a:ln>
                            <a:noFill/>
                          </a:ln>
                          <a:solidFill>
                            <a:schemeClr val="tx1"/>
                          </a:solidFill>
                          <a:effectLst/>
                          <a:latin typeface="Arial" charset="0"/>
                        </a:rPr>
                        <a:t>Subrogada</a:t>
                      </a:r>
                    </a:p>
                  </a:txBody>
                  <a:tcPr marT="45712" marB="4571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400" b="1" i="1" u="none" strike="noStrike" cap="none" normalizeH="0" baseline="0">
                          <a:ln>
                            <a:noFill/>
                          </a:ln>
                          <a:solidFill>
                            <a:schemeClr val="tx1"/>
                          </a:solidFill>
                          <a:effectLst/>
                          <a:latin typeface="Arial" charset="0"/>
                        </a:rPr>
                        <a:t>Medida de laboratorio o síntoma utilizada como </a:t>
                      </a:r>
                      <a:r>
                        <a:rPr kumimoji="0" lang="es-ES" altLang="es-ES_tradnl" sz="1400" b="0" i="1" u="none" strike="noStrike" cap="none" normalizeH="0" baseline="0">
                          <a:ln>
                            <a:noFill/>
                          </a:ln>
                          <a:solidFill>
                            <a:schemeClr val="tx1"/>
                          </a:solidFill>
                          <a:effectLst/>
                          <a:latin typeface="Arial" charset="0"/>
                        </a:rPr>
                        <a:t>sustituta</a:t>
                      </a:r>
                      <a:r>
                        <a:rPr kumimoji="0" lang="es-ES" altLang="es-ES_tradnl" sz="1400" b="1" i="1" u="none" strike="noStrike" cap="none" normalizeH="0" baseline="0">
                          <a:ln>
                            <a:noFill/>
                          </a:ln>
                          <a:solidFill>
                            <a:schemeClr val="tx1"/>
                          </a:solidFill>
                          <a:effectLst/>
                          <a:latin typeface="Arial" charset="0"/>
                        </a:rPr>
                        <a:t> de una final clínica importante que indica como evoluciona la enfermedad. </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400" b="1" i="1" u="none" strike="noStrike" cap="none" normalizeH="0" baseline="0">
                          <a:ln>
                            <a:noFill/>
                          </a:ln>
                          <a:solidFill>
                            <a:schemeClr val="tx1"/>
                          </a:solidFill>
                          <a:effectLst/>
                          <a:latin typeface="Arial" charset="0"/>
                        </a:rPr>
                        <a:t>Los cambios en la variable subrogada se supone que se correlacionan con una variable clínica. </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400" b="1" i="1" u="none" strike="noStrike" cap="none" normalizeH="0" baseline="0">
                          <a:ln>
                            <a:noFill/>
                          </a:ln>
                          <a:solidFill>
                            <a:schemeClr val="tx1"/>
                          </a:solidFill>
                          <a:effectLst/>
                          <a:latin typeface="Arial" charset="0"/>
                        </a:rPr>
                        <a:t>Ej.hiperglucemia.</a:t>
                      </a:r>
                    </a:p>
                  </a:txBody>
                  <a:tcPr marT="45712" marB="4571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r>
              <a:tr h="944712">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400" b="0" i="1" u="none" strike="noStrike" cap="none" normalizeH="0" baseline="0">
                          <a:ln>
                            <a:noFill/>
                          </a:ln>
                          <a:solidFill>
                            <a:schemeClr val="tx1"/>
                          </a:solidFill>
                          <a:effectLst/>
                          <a:latin typeface="Arial" charset="0"/>
                        </a:rPr>
                        <a:t>Relevante paciente</a:t>
                      </a:r>
                    </a:p>
                  </a:txBody>
                  <a:tcPr marT="45712" marB="4571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400" b="1" i="1" u="none" strike="noStrike" cap="none" normalizeH="0" baseline="0">
                          <a:ln>
                            <a:noFill/>
                          </a:ln>
                          <a:solidFill>
                            <a:schemeClr val="tx1"/>
                          </a:solidFill>
                          <a:effectLst/>
                          <a:latin typeface="Arial" charset="0"/>
                        </a:rPr>
                        <a:t>Variables importantes para el paciente y sus cuidadores. </a:t>
                      </a:r>
                      <a:r>
                        <a:rPr kumimoji="0" lang="es-ES" altLang="es-ES_tradnl" sz="1400" b="0" i="1" u="none" strike="noStrike" cap="none" normalizeH="0" baseline="0">
                          <a:ln>
                            <a:noFill/>
                          </a:ln>
                          <a:solidFill>
                            <a:schemeClr val="tx1"/>
                          </a:solidFill>
                          <a:effectLst/>
                          <a:latin typeface="Arial" charset="0"/>
                        </a:rPr>
                        <a:t>Los pacientes son capaces de sentirlas</a:t>
                      </a:r>
                      <a:r>
                        <a:rPr kumimoji="0" lang="es-ES" altLang="es-ES_tradnl" sz="1400" b="1" i="1" u="none" strike="noStrike" cap="none" normalizeH="0" baseline="0">
                          <a:ln>
                            <a:noFill/>
                          </a:ln>
                          <a:solidFill>
                            <a:schemeClr val="tx1"/>
                          </a:solidFill>
                          <a:effectLst/>
                          <a:latin typeface="Arial" charset="0"/>
                        </a:rPr>
                        <a:t>: calidad de vida, capacidad llevar una vida normal. </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400" b="1" i="1" u="none" strike="noStrike" cap="none" normalizeH="0" baseline="0">
                          <a:ln>
                            <a:noFill/>
                          </a:ln>
                          <a:solidFill>
                            <a:schemeClr val="tx1"/>
                          </a:solidFill>
                          <a:effectLst/>
                          <a:latin typeface="Arial" charset="0"/>
                        </a:rPr>
                        <a:t>A su vez pueden ser clínicas o subrogadas.</a:t>
                      </a:r>
                    </a:p>
                  </a:txBody>
                  <a:tcPr marT="45712" marB="4571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1"/>
                    </a:solidFill>
                  </a:tcPr>
                </a:tc>
              </a:tr>
            </a:tbl>
          </a:graphicData>
        </a:graphic>
      </p:graphicFrame>
      <p:sp>
        <p:nvSpPr>
          <p:cNvPr id="5" name="Rectangle 5"/>
          <p:cNvSpPr>
            <a:spLocks noChangeArrowheads="1"/>
          </p:cNvSpPr>
          <p:nvPr/>
        </p:nvSpPr>
        <p:spPr bwMode="auto">
          <a:xfrm>
            <a:off x="1042988" y="188913"/>
            <a:ext cx="257634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2400" smtClean="0">
                <a:latin typeface="Verdana" charset="0"/>
              </a:rPr>
              <a:t>Válidez</a:t>
            </a:r>
            <a:r>
              <a:rPr lang="es-ES" altLang="es-ES_tradnl" sz="2400" dirty="0" smtClean="0">
                <a:latin typeface="Verdana" charset="0"/>
              </a:rPr>
              <a:t> </a:t>
            </a:r>
            <a:r>
              <a:rPr lang="es-ES" altLang="es-ES_tradnl" sz="2400" dirty="0">
                <a:latin typeface="Verdana" charset="0"/>
              </a:rPr>
              <a:t>externa</a:t>
            </a:r>
          </a:p>
        </p:txBody>
      </p:sp>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advTm="7582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6306" name="Rectangle 2"/>
          <p:cNvSpPr>
            <a:spLocks noGrp="1" noChangeArrowheads="1"/>
          </p:cNvSpPr>
          <p:nvPr>
            <p:ph type="body" idx="4294967295"/>
          </p:nvPr>
        </p:nvSpPr>
        <p:spPr>
          <a:xfrm>
            <a:off x="1116013" y="908050"/>
            <a:ext cx="7313612" cy="576263"/>
          </a:xfrm>
        </p:spPr>
        <p:txBody>
          <a:bodyPr/>
          <a:lstStyle/>
          <a:p>
            <a:pPr>
              <a:buFont typeface="Wingdings" charset="2"/>
              <a:buNone/>
              <a:defRPr/>
            </a:pPr>
            <a:r>
              <a:rPr lang="es-ES" altLang="es-ES_tradnl"/>
              <a:t>Cualidad:¿Qué se mide? </a:t>
            </a:r>
          </a:p>
        </p:txBody>
      </p:sp>
      <p:pic>
        <p:nvPicPr>
          <p:cNvPr id="22630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550" y="2308958"/>
            <a:ext cx="8429625" cy="2626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8371" name="Picture 4" descr="Tape meas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788" y="188913"/>
            <a:ext cx="23812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9" name="Text Box 5"/>
          <p:cNvSpPr txBox="1">
            <a:spLocks noChangeArrowheads="1"/>
          </p:cNvSpPr>
          <p:nvPr/>
        </p:nvSpPr>
        <p:spPr bwMode="auto">
          <a:xfrm>
            <a:off x="323850" y="5373688"/>
            <a:ext cx="856932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Clr>
                <a:schemeClr val="tx2"/>
              </a:buClr>
              <a:buFontTx/>
              <a:buChar char="o"/>
              <a:defRPr/>
            </a:pPr>
            <a:r>
              <a:rPr lang="es-ES" altLang="es-ES_tradnl" sz="1800">
                <a:latin typeface="Verdana" charset="0"/>
              </a:rPr>
              <a:t>En ocasiones se “magnifica” el efecto de variables secundarias</a:t>
            </a:r>
          </a:p>
          <a:p>
            <a:pPr>
              <a:buClr>
                <a:schemeClr val="tx2"/>
              </a:buClr>
              <a:buFontTx/>
              <a:buChar char="o"/>
              <a:defRPr/>
            </a:pPr>
            <a:r>
              <a:rPr lang="es-ES" altLang="es-ES_tradnl" sz="1800" dirty="0">
                <a:latin typeface="Verdana" charset="0"/>
              </a:rPr>
              <a:t>Un buen resultado en una variable subrogada no implica un buen resultado clínico</a:t>
            </a:r>
          </a:p>
        </p:txBody>
      </p:sp>
      <p:sp>
        <p:nvSpPr>
          <p:cNvPr id="6" name="Rectangle 5"/>
          <p:cNvSpPr>
            <a:spLocks noChangeArrowheads="1"/>
          </p:cNvSpPr>
          <p:nvPr/>
        </p:nvSpPr>
        <p:spPr bwMode="auto">
          <a:xfrm>
            <a:off x="1042988" y="188913"/>
            <a:ext cx="257634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2400" smtClean="0">
                <a:latin typeface="Verdana" charset="0"/>
              </a:rPr>
              <a:t>Válidez</a:t>
            </a:r>
            <a:r>
              <a:rPr lang="es-ES" altLang="es-ES_tradnl" sz="2400" dirty="0" smtClean="0">
                <a:latin typeface="Verdana" charset="0"/>
              </a:rPr>
              <a:t> </a:t>
            </a:r>
            <a:r>
              <a:rPr lang="es-ES" altLang="es-ES_tradnl" sz="2400" dirty="0">
                <a:latin typeface="Verdana" charset="0"/>
              </a:rPr>
              <a:t>externa</a:t>
            </a:r>
          </a:p>
        </p:txBody>
      </p:sp>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p:transition advTm="1627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8354" name="Rectangle 2"/>
          <p:cNvSpPr>
            <a:spLocks noGrp="1" noChangeArrowheads="1"/>
          </p:cNvSpPr>
          <p:nvPr>
            <p:ph type="title" idx="4294967295"/>
          </p:nvPr>
        </p:nvSpPr>
        <p:spPr>
          <a:xfrm>
            <a:off x="457200" y="609600"/>
            <a:ext cx="8229600" cy="1143000"/>
          </a:xfrm>
        </p:spPr>
        <p:txBody>
          <a:bodyPr/>
          <a:lstStyle/>
          <a:p>
            <a:pPr>
              <a:defRPr/>
            </a:pPr>
            <a:r>
              <a:rPr lang="es-ES" altLang="es-ES_tradnl"/>
              <a:t>Cualidad:¿Qué se mide? </a:t>
            </a:r>
          </a:p>
        </p:txBody>
      </p:sp>
      <p:pic>
        <p:nvPicPr>
          <p:cNvPr id="60418" name="Picture 3" descr="Tape meas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5105400"/>
            <a:ext cx="23812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6" name="Text Box 4"/>
          <p:cNvSpPr txBox="1">
            <a:spLocks noChangeArrowheads="1"/>
          </p:cNvSpPr>
          <p:nvPr/>
        </p:nvSpPr>
        <p:spPr bwMode="auto">
          <a:xfrm>
            <a:off x="684213" y="1916113"/>
            <a:ext cx="719772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just">
              <a:buClr>
                <a:schemeClr val="tx2"/>
              </a:buClr>
              <a:buFontTx/>
              <a:buChar char="o"/>
              <a:defRPr/>
            </a:pPr>
            <a:r>
              <a:rPr lang="es-ES" altLang="es-ES_tradnl" sz="1800" dirty="0">
                <a:latin typeface="Verdana" charset="0"/>
              </a:rPr>
              <a:t> </a:t>
            </a:r>
            <a:r>
              <a:rPr lang="es-ES" altLang="es-ES_tradnl" sz="1800" dirty="0">
                <a:latin typeface="Arial Unicode MS" charset="0"/>
              </a:rPr>
              <a:t>Consenso SORT (</a:t>
            </a:r>
            <a:r>
              <a:rPr lang="es-ES" altLang="es-ES_tradnl" sz="1800" dirty="0" err="1">
                <a:latin typeface="Arial Unicode MS" charset="0"/>
              </a:rPr>
              <a:t>Strenght</a:t>
            </a:r>
            <a:r>
              <a:rPr lang="es-ES" altLang="es-ES_tradnl" sz="1800" dirty="0">
                <a:latin typeface="Arial Unicode MS" charset="0"/>
              </a:rPr>
              <a:t> Of </a:t>
            </a:r>
            <a:r>
              <a:rPr lang="es-ES" altLang="es-ES_tradnl" sz="1800" dirty="0" err="1">
                <a:latin typeface="Arial Unicode MS" charset="0"/>
              </a:rPr>
              <a:t>Recommendation</a:t>
            </a:r>
            <a:r>
              <a:rPr lang="es-ES" altLang="es-ES_tradnl" sz="1800" dirty="0">
                <a:latin typeface="Arial Unicode MS" charset="0"/>
              </a:rPr>
              <a:t> </a:t>
            </a:r>
            <a:r>
              <a:rPr lang="es-ES" altLang="es-ES_tradnl" sz="1800" dirty="0" err="1">
                <a:latin typeface="Arial Unicode MS" charset="0"/>
              </a:rPr>
              <a:t>Taxonomy</a:t>
            </a:r>
            <a:r>
              <a:rPr lang="es-ES" altLang="es-ES_tradnl" sz="1800" dirty="0">
                <a:latin typeface="Arial Unicode MS" charset="0"/>
              </a:rPr>
              <a:t>) establece un algoritmo de gradación de la evidencia con 3 niveles de evidencia (1, 2 y 3)</a:t>
            </a:r>
          </a:p>
          <a:p>
            <a:pPr algn="just">
              <a:buClr>
                <a:schemeClr val="tx2"/>
              </a:buClr>
              <a:buFontTx/>
              <a:buChar char="o"/>
              <a:defRPr/>
            </a:pPr>
            <a:endParaRPr lang="es-ES" altLang="es-ES_tradnl" sz="1800" dirty="0">
              <a:latin typeface="Arial Unicode MS" charset="0"/>
            </a:endParaRPr>
          </a:p>
          <a:p>
            <a:pPr algn="just">
              <a:buClr>
                <a:schemeClr val="tx2"/>
              </a:buClr>
              <a:buFontTx/>
              <a:buChar char="o"/>
              <a:defRPr/>
            </a:pPr>
            <a:r>
              <a:rPr lang="es-ES" altLang="es-ES_tradnl" sz="1800" dirty="0">
                <a:latin typeface="Arial Unicode MS" charset="0"/>
              </a:rPr>
              <a:t>Solo alcanza el nivel 1 o 2 </a:t>
            </a:r>
          </a:p>
          <a:p>
            <a:pPr algn="just">
              <a:buClr>
                <a:schemeClr val="tx2"/>
              </a:buClr>
              <a:defRPr/>
            </a:pPr>
            <a:r>
              <a:rPr lang="es-ES" altLang="es-ES_tradnl" sz="1800" dirty="0">
                <a:latin typeface="Arial Unicode MS" charset="0"/>
              </a:rPr>
              <a:t> estudios que se centran en </a:t>
            </a:r>
          </a:p>
          <a:p>
            <a:pPr algn="just">
              <a:buClr>
                <a:schemeClr val="tx2"/>
              </a:buClr>
              <a:defRPr/>
            </a:pPr>
            <a:r>
              <a:rPr lang="es-ES" altLang="es-ES_tradnl" sz="1800" dirty="0">
                <a:latin typeface="Arial Unicode MS" charset="0"/>
              </a:rPr>
              <a:t>variables finales clínicas</a:t>
            </a:r>
          </a:p>
          <a:p>
            <a:pPr algn="just">
              <a:buClr>
                <a:schemeClr val="tx2"/>
              </a:buClr>
              <a:buFontTx/>
              <a:buChar char="o"/>
              <a:defRPr/>
            </a:pPr>
            <a:r>
              <a:rPr lang="es-ES" altLang="es-ES_tradnl" sz="1800" dirty="0">
                <a:latin typeface="Arial Unicode MS" charset="0"/>
              </a:rPr>
              <a:t>Un </a:t>
            </a:r>
            <a:r>
              <a:rPr lang="es-ES" altLang="es-ES_tradnl" sz="1800" dirty="0" err="1">
                <a:latin typeface="Arial Unicode MS" charset="0"/>
              </a:rPr>
              <a:t>metanálisis</a:t>
            </a:r>
            <a:r>
              <a:rPr lang="es-ES" altLang="es-ES_tradnl" sz="1800" dirty="0">
                <a:latin typeface="Arial Unicode MS" charset="0"/>
              </a:rPr>
              <a:t> con variable</a:t>
            </a:r>
          </a:p>
          <a:p>
            <a:pPr algn="just">
              <a:buClr>
                <a:schemeClr val="tx2"/>
              </a:buClr>
              <a:defRPr/>
            </a:pPr>
            <a:r>
              <a:rPr lang="es-ES" altLang="es-ES_tradnl" sz="1800" dirty="0">
                <a:latin typeface="Arial Unicode MS" charset="0"/>
              </a:rPr>
              <a:t>intermedias no tiene calificación </a:t>
            </a:r>
          </a:p>
          <a:p>
            <a:pPr algn="just">
              <a:buClr>
                <a:schemeClr val="tx2"/>
              </a:buClr>
              <a:defRPr/>
            </a:pPr>
            <a:r>
              <a:rPr lang="es-ES" altLang="es-ES_tradnl" sz="1800" dirty="0">
                <a:latin typeface="Arial Unicode MS" charset="0"/>
              </a:rPr>
              <a:t>superior a 3</a:t>
            </a:r>
          </a:p>
        </p:txBody>
      </p:sp>
      <p:pic>
        <p:nvPicPr>
          <p:cNvPr id="228357" name="Picture 5"/>
          <p:cNvPicPr>
            <a:picLocks noGrp="1" noChangeAspect="1" noChangeArrowheads="1"/>
          </p:cNvPicPr>
          <p:nvPr>
            <p:ph sz="half" idx="4294967295"/>
          </p:nvPr>
        </p:nvPicPr>
        <p:blipFill>
          <a:blip r:embed="rId6">
            <a:extLst>
              <a:ext uri="{28A0092B-C50C-407E-A947-70E740481C1C}">
                <a14:useLocalDpi xmlns:a14="http://schemas.microsoft.com/office/drawing/2010/main" val="0"/>
              </a:ext>
            </a:extLst>
          </a:blip>
          <a:srcRect/>
          <a:stretch>
            <a:fillRect/>
          </a:stretch>
        </p:blipFill>
        <p:spPr>
          <a:xfrm>
            <a:off x="4195763" y="2884488"/>
            <a:ext cx="4948237" cy="3197225"/>
          </a:xfrm>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6" name="Rectangle 5"/>
          <p:cNvSpPr>
            <a:spLocks noChangeArrowheads="1"/>
          </p:cNvSpPr>
          <p:nvPr/>
        </p:nvSpPr>
        <p:spPr bwMode="auto">
          <a:xfrm>
            <a:off x="1042988" y="188913"/>
            <a:ext cx="257634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2400" smtClean="0">
                <a:latin typeface="Verdana" charset="0"/>
              </a:rPr>
              <a:t>Válidez</a:t>
            </a:r>
            <a:r>
              <a:rPr lang="es-ES" altLang="es-ES_tradnl" sz="2400" dirty="0" smtClean="0">
                <a:latin typeface="Verdana" charset="0"/>
              </a:rPr>
              <a:t> </a:t>
            </a:r>
            <a:r>
              <a:rPr lang="es-ES" altLang="es-ES_tradnl" sz="2400" dirty="0">
                <a:latin typeface="Verdana" charset="0"/>
              </a:rPr>
              <a:t>externa</a:t>
            </a:r>
          </a:p>
        </p:txBody>
      </p:sp>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p:transition advTm="673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0402" name="Rectangle 2"/>
          <p:cNvSpPr>
            <a:spLocks noGrp="1" noChangeArrowheads="1"/>
          </p:cNvSpPr>
          <p:nvPr>
            <p:ph type="body" idx="4294967295"/>
          </p:nvPr>
        </p:nvSpPr>
        <p:spPr>
          <a:xfrm>
            <a:off x="900113" y="836613"/>
            <a:ext cx="7058025" cy="576262"/>
          </a:xfrm>
        </p:spPr>
        <p:txBody>
          <a:bodyPr/>
          <a:lstStyle/>
          <a:p>
            <a:pPr>
              <a:lnSpc>
                <a:spcPct val="80000"/>
              </a:lnSpc>
              <a:buFont typeface="Wingdings" charset="2"/>
              <a:buNone/>
              <a:defRPr/>
            </a:pPr>
            <a:r>
              <a:rPr lang="es-ES" altLang="es-ES_tradnl" sz="1900" dirty="0"/>
              <a:t>	</a:t>
            </a:r>
            <a:r>
              <a:rPr lang="es-ES" altLang="es-ES_tradnl" sz="2900" dirty="0">
                <a:solidFill>
                  <a:schemeClr val="tx2"/>
                </a:solidFill>
              </a:rPr>
              <a:t>Cualidad: Las variables combinadas ¿Qué se mide?</a:t>
            </a:r>
            <a:r>
              <a:rPr lang="es-ES" altLang="es-ES_tradnl" sz="1000" dirty="0">
                <a:solidFill>
                  <a:schemeClr val="tx2"/>
                </a:solidFill>
              </a:rPr>
              <a:t> </a:t>
            </a:r>
          </a:p>
        </p:txBody>
      </p:sp>
      <p:pic>
        <p:nvPicPr>
          <p:cNvPr id="62466" name="Picture 3" descr="Tape meas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1725" y="0"/>
            <a:ext cx="1517650"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4" name="Rectangle 4"/>
          <p:cNvSpPr>
            <a:spLocks noChangeArrowheads="1"/>
          </p:cNvSpPr>
          <p:nvPr/>
        </p:nvSpPr>
        <p:spPr bwMode="auto">
          <a:xfrm>
            <a:off x="900113" y="19050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lnSpc>
                <a:spcPct val="80000"/>
              </a:lnSpc>
              <a:buClr>
                <a:schemeClr val="folHlink"/>
              </a:buClr>
              <a:buSzPct val="60000"/>
              <a:buFont typeface="Wingdings" charset="2"/>
              <a:buChar char="n"/>
            </a:pPr>
            <a:r>
              <a:rPr lang="es-ES_tradnl" altLang="es-ES_tradnl" sz="2000">
                <a:ea typeface="Arial" charset="0"/>
                <a:cs typeface="Arial" charset="0"/>
              </a:rPr>
              <a:t>El uso de variables combinadas es cada vez más frecuente</a:t>
            </a:r>
          </a:p>
          <a:p>
            <a:pPr algn="just" eaLnBrk="1" hangingPunct="1">
              <a:lnSpc>
                <a:spcPct val="80000"/>
              </a:lnSpc>
              <a:buClr>
                <a:schemeClr val="folHlink"/>
              </a:buClr>
              <a:buSzPct val="60000"/>
              <a:buFont typeface="Wingdings" charset="2"/>
              <a:buChar char="n"/>
            </a:pPr>
            <a:endParaRPr lang="es-ES_tradnl" altLang="es-ES_tradnl" sz="2000">
              <a:ea typeface="Arial" charset="0"/>
              <a:cs typeface="Arial" charset="0"/>
            </a:endParaRPr>
          </a:p>
          <a:p>
            <a:pPr algn="just" eaLnBrk="1" hangingPunct="1">
              <a:lnSpc>
                <a:spcPct val="80000"/>
              </a:lnSpc>
              <a:buClr>
                <a:schemeClr val="folHlink"/>
              </a:buClr>
              <a:buSzPct val="60000"/>
              <a:buFont typeface="Wingdings" charset="2"/>
              <a:buChar char="n"/>
            </a:pPr>
            <a:r>
              <a:rPr lang="es-ES_tradnl" altLang="es-ES_tradnl" sz="2000">
                <a:ea typeface="Arial" charset="0"/>
                <a:cs typeface="Arial" charset="0"/>
              </a:rPr>
              <a:t>Se suele emplear cuando el efecto esperado sobre cada uno de los desenlaces de interés es pequeño</a:t>
            </a:r>
          </a:p>
          <a:p>
            <a:pPr algn="just" eaLnBrk="1" hangingPunct="1">
              <a:lnSpc>
                <a:spcPct val="80000"/>
              </a:lnSpc>
              <a:buClr>
                <a:schemeClr val="folHlink"/>
              </a:buClr>
              <a:buSzPct val="60000"/>
              <a:buFont typeface="Wingdings" charset="2"/>
              <a:buChar char="n"/>
            </a:pPr>
            <a:endParaRPr lang="es-ES_tradnl" altLang="es-ES_tradnl" sz="2000">
              <a:ea typeface="Arial" charset="0"/>
              <a:cs typeface="Arial" charset="0"/>
            </a:endParaRPr>
          </a:p>
          <a:p>
            <a:pPr algn="just" eaLnBrk="1" hangingPunct="1">
              <a:lnSpc>
                <a:spcPct val="80000"/>
              </a:lnSpc>
              <a:buClr>
                <a:schemeClr val="folHlink"/>
              </a:buClr>
              <a:buSzPct val="60000"/>
              <a:buFont typeface="Wingdings" charset="2"/>
              <a:buChar char="n"/>
            </a:pPr>
            <a:r>
              <a:rPr lang="es-ES_tradnl" altLang="es-ES_tradnl" sz="2000">
                <a:ea typeface="Arial" charset="0"/>
                <a:cs typeface="Arial" charset="0"/>
              </a:rPr>
              <a:t>Puede que el efecto se haya producido sobre uno de los componentes y se atribuya erróneamente a todos</a:t>
            </a:r>
          </a:p>
          <a:p>
            <a:pPr algn="just" eaLnBrk="1" hangingPunct="1">
              <a:lnSpc>
                <a:spcPct val="80000"/>
              </a:lnSpc>
              <a:buClr>
                <a:schemeClr val="folHlink"/>
              </a:buClr>
              <a:buSzPct val="60000"/>
              <a:buFont typeface="Wingdings" charset="2"/>
              <a:buChar char="n"/>
            </a:pPr>
            <a:endParaRPr lang="es-ES_tradnl" altLang="es-ES_tradnl" sz="2000">
              <a:ea typeface="Arial" charset="0"/>
              <a:cs typeface="Arial" charset="0"/>
            </a:endParaRPr>
          </a:p>
          <a:p>
            <a:pPr lvl="1" algn="just" eaLnBrk="1" hangingPunct="1">
              <a:lnSpc>
                <a:spcPct val="80000"/>
              </a:lnSpc>
              <a:buClr>
                <a:schemeClr val="folHlink"/>
              </a:buClr>
              <a:buSzPct val="60000"/>
              <a:buFont typeface="Wingdings" charset="2"/>
              <a:buChar char="n"/>
            </a:pPr>
            <a:r>
              <a:rPr lang="es-ES_tradnl" altLang="es-ES_tradnl" sz="2000">
                <a:ea typeface="Arial" charset="0"/>
                <a:cs typeface="Arial" charset="0"/>
              </a:rPr>
              <a:t>Ej: AAS en Prevención del reinfarto y ACV de cualquier etiología</a:t>
            </a:r>
          </a:p>
          <a:p>
            <a:pPr lvl="1" algn="just" eaLnBrk="1" hangingPunct="1">
              <a:lnSpc>
                <a:spcPct val="80000"/>
              </a:lnSpc>
              <a:buClr>
                <a:schemeClr val="folHlink"/>
              </a:buClr>
              <a:buSzPct val="60000"/>
              <a:buFont typeface="Wingdings" charset="2"/>
              <a:buChar char="n"/>
            </a:pPr>
            <a:endParaRPr lang="es-ES_tradnl" altLang="es-ES_tradnl" sz="2000">
              <a:ea typeface="Arial" charset="0"/>
              <a:cs typeface="Arial" charset="0"/>
            </a:endParaRPr>
          </a:p>
          <a:p>
            <a:pPr algn="just" eaLnBrk="1" hangingPunct="1">
              <a:lnSpc>
                <a:spcPct val="80000"/>
              </a:lnSpc>
              <a:buClr>
                <a:schemeClr val="folHlink"/>
              </a:buClr>
              <a:buSzPct val="60000"/>
              <a:buFont typeface="Wingdings" charset="2"/>
              <a:buChar char="n"/>
            </a:pPr>
            <a:r>
              <a:rPr lang="es-ES_tradnl" altLang="es-ES_tradnl" sz="2000">
                <a:ea typeface="Arial" charset="0"/>
                <a:cs typeface="Arial" charset="0"/>
              </a:rPr>
              <a:t>Hay que analizar la variable combinada y tener en cuenta los efectos por separado</a:t>
            </a:r>
            <a:endParaRPr lang="es-ES_tradnl" altLang="es-ES_tradnl" sz="2000">
              <a:solidFill>
                <a:schemeClr val="accent1"/>
              </a:solidFill>
              <a:ea typeface="Arial" charset="0"/>
              <a:cs typeface="Arial" charset="0"/>
            </a:endParaRPr>
          </a:p>
        </p:txBody>
      </p:sp>
      <p:sp>
        <p:nvSpPr>
          <p:cNvPr id="5" name="Rectangle 5"/>
          <p:cNvSpPr>
            <a:spLocks noChangeArrowheads="1"/>
          </p:cNvSpPr>
          <p:nvPr/>
        </p:nvSpPr>
        <p:spPr bwMode="auto">
          <a:xfrm>
            <a:off x="1042988" y="188913"/>
            <a:ext cx="257634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2400" smtClean="0">
                <a:latin typeface="Verdana" charset="0"/>
              </a:rPr>
              <a:t>Válidez</a:t>
            </a:r>
            <a:r>
              <a:rPr lang="es-ES" altLang="es-ES_tradnl" sz="2400" dirty="0" smtClean="0">
                <a:latin typeface="Verdana" charset="0"/>
              </a:rPr>
              <a:t> </a:t>
            </a:r>
            <a:r>
              <a:rPr lang="es-ES" altLang="es-ES_tradnl" sz="2400" dirty="0">
                <a:latin typeface="Verdana" charset="0"/>
              </a:rPr>
              <a:t>externa</a:t>
            </a:r>
          </a:p>
        </p:txBody>
      </p:sp>
      <p:pic>
        <p:nvPicPr>
          <p:cNvPr id="2" name="Sonid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cSld>
  <p:clrMapOvr>
    <a:masterClrMapping/>
  </p:clrMapOvr>
  <p:transition advTm="4230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040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3040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30404">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30404">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3040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2450" name="Rectangle 2"/>
          <p:cNvSpPr>
            <a:spLocks noGrp="1" noChangeArrowheads="1"/>
          </p:cNvSpPr>
          <p:nvPr>
            <p:ph type="title" idx="4294967295"/>
          </p:nvPr>
        </p:nvSpPr>
        <p:spPr>
          <a:xfrm>
            <a:off x="141532" y="317500"/>
            <a:ext cx="9067800" cy="1282700"/>
          </a:xfrm>
        </p:spPr>
        <p:txBody>
          <a:bodyPr/>
          <a:lstStyle/>
          <a:p>
            <a:pPr>
              <a:defRPr/>
            </a:pPr>
            <a:r>
              <a:rPr lang="es-ES" altLang="es-ES_tradnl" sz="2800" dirty="0"/>
              <a:t>Cualidad: Las </a:t>
            </a:r>
            <a:r>
              <a:rPr lang="es-ES" altLang="es-ES_tradnl" sz="2800"/>
              <a:t>variables </a:t>
            </a:r>
            <a:r>
              <a:rPr lang="es-ES" altLang="es-ES_tradnl" sz="2800" smtClean="0"/>
              <a:t>combinadas </a:t>
            </a:r>
            <a:r>
              <a:rPr lang="es-ES" altLang="es-ES_tradnl" sz="2800" dirty="0"/>
              <a:t>¿Qué se mide?</a:t>
            </a:r>
            <a:r>
              <a:rPr lang="es-ES" altLang="es-ES_tradnl" dirty="0"/>
              <a:t> </a:t>
            </a:r>
          </a:p>
        </p:txBody>
      </p:sp>
      <p:pic>
        <p:nvPicPr>
          <p:cNvPr id="232451" name="Picture 3"/>
          <p:cNvPicPr>
            <a:picLocks noGrp="1" noChangeAspect="1" noChangeArrowheads="1"/>
          </p:cNvPicPr>
          <p:nvPr>
            <p:ph sz="half" idx="4294967295"/>
          </p:nvPr>
        </p:nvPicPr>
        <p:blipFill>
          <a:blip r:embed="rId5">
            <a:extLst>
              <a:ext uri="{28A0092B-C50C-407E-A947-70E740481C1C}">
                <a14:useLocalDpi xmlns:a14="http://schemas.microsoft.com/office/drawing/2010/main" val="0"/>
              </a:ext>
            </a:extLst>
          </a:blip>
          <a:srcRect l="4268" t="31207" r="9569" b="39024"/>
          <a:stretch>
            <a:fillRect/>
          </a:stretch>
        </p:blipFill>
        <p:spPr>
          <a:xfrm>
            <a:off x="792163" y="2825750"/>
            <a:ext cx="7640637" cy="2686050"/>
          </a:xfrm>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pic>
        <p:nvPicPr>
          <p:cNvPr id="64515" name="Picture 4" descr="Tape meas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2538" y="-6350"/>
            <a:ext cx="1517650"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3" name="Rectangle 5"/>
          <p:cNvSpPr>
            <a:spLocks noChangeArrowheads="1"/>
          </p:cNvSpPr>
          <p:nvPr/>
        </p:nvSpPr>
        <p:spPr bwMode="auto">
          <a:xfrm>
            <a:off x="468313" y="5661025"/>
            <a:ext cx="77724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lnSpc>
                <a:spcPct val="80000"/>
              </a:lnSpc>
              <a:buClr>
                <a:schemeClr val="folHlink"/>
              </a:buClr>
              <a:buSzPct val="60000"/>
              <a:buFont typeface="Wingdings" charset="2"/>
              <a:buChar char="n"/>
            </a:pPr>
            <a:r>
              <a:rPr lang="es-ES_tradnl" altLang="es-ES_tradnl" sz="2000">
                <a:ea typeface="Arial" charset="0"/>
                <a:cs typeface="Arial" charset="0"/>
              </a:rPr>
              <a:t>La diferencia en el efecto combinado se debe ppalmente a las flebografías subclínicas pero no ha mostrado reducción en trombosis venosa sintomática ni en embolia pulmonar. </a:t>
            </a:r>
            <a:endParaRPr lang="es-ES_tradnl" altLang="es-ES_tradnl" sz="2000">
              <a:solidFill>
                <a:schemeClr val="accent1"/>
              </a:solidFill>
              <a:ea typeface="Arial" charset="0"/>
              <a:cs typeface="Arial" charset="0"/>
            </a:endParaRPr>
          </a:p>
        </p:txBody>
      </p:sp>
      <p:pic>
        <p:nvPicPr>
          <p:cNvPr id="232454" name="Picture 6"/>
          <p:cNvPicPr>
            <a:picLocks noGrp="1" noChangeAspect="1" noChangeArrowheads="1"/>
          </p:cNvPicPr>
          <p:nvPr>
            <p:ph sz="half" idx="4294967295"/>
          </p:nvPr>
        </p:nvPicPr>
        <p:blipFill>
          <a:blip r:embed="rId7">
            <a:extLst>
              <a:ext uri="{28A0092B-C50C-407E-A947-70E740481C1C}">
                <a14:useLocalDpi xmlns:a14="http://schemas.microsoft.com/office/drawing/2010/main" val="0"/>
              </a:ext>
            </a:extLst>
          </a:blip>
          <a:srcRect/>
          <a:stretch>
            <a:fillRect/>
          </a:stretch>
        </p:blipFill>
        <p:spPr>
          <a:xfrm>
            <a:off x="2195513" y="1557338"/>
            <a:ext cx="4321175" cy="1439862"/>
          </a:xfrm>
          <a:ln>
            <a:solidFill>
              <a:schemeClr val="hlink"/>
            </a:solidFill>
            <a:miter lim="800000"/>
            <a:headEnd/>
            <a:tailEnd/>
          </a:ln>
        </p:spPr>
      </p:pic>
      <p:sp>
        <p:nvSpPr>
          <p:cNvPr id="7" name="Rectangle 5"/>
          <p:cNvSpPr>
            <a:spLocks noChangeArrowheads="1"/>
          </p:cNvSpPr>
          <p:nvPr/>
        </p:nvSpPr>
        <p:spPr bwMode="auto">
          <a:xfrm>
            <a:off x="1042988" y="188913"/>
            <a:ext cx="257634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2400" smtClean="0">
                <a:latin typeface="Verdana" charset="0"/>
              </a:rPr>
              <a:t>Válidez</a:t>
            </a:r>
            <a:r>
              <a:rPr lang="es-ES" altLang="es-ES_tradnl" sz="2400" dirty="0" smtClean="0">
                <a:latin typeface="Verdana" charset="0"/>
              </a:rPr>
              <a:t> </a:t>
            </a:r>
            <a:r>
              <a:rPr lang="es-ES" altLang="es-ES_tradnl" sz="2400" dirty="0">
                <a:latin typeface="Verdana" charset="0"/>
              </a:rPr>
              <a:t>externa</a:t>
            </a:r>
          </a:p>
        </p:txBody>
      </p:sp>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cSld>
  <p:clrMapOvr>
    <a:masterClrMapping/>
  </p:clrMapOvr>
  <p:transition advTm="10981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245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4498" name="Rectangle 2"/>
          <p:cNvSpPr>
            <a:spLocks noGrp="1" noChangeArrowheads="1"/>
          </p:cNvSpPr>
          <p:nvPr>
            <p:ph type="title" idx="4294967295"/>
          </p:nvPr>
        </p:nvSpPr>
        <p:spPr>
          <a:xfrm>
            <a:off x="527050" y="685800"/>
            <a:ext cx="8229600" cy="1143000"/>
          </a:xfrm>
        </p:spPr>
        <p:txBody>
          <a:bodyPr/>
          <a:lstStyle/>
          <a:p>
            <a:pPr>
              <a:defRPr/>
            </a:pPr>
            <a:r>
              <a:rPr lang="es-ES" altLang="es-ES_tradnl" sz="2800"/>
              <a:t>Cualidad: Análisis de subgrupos ¿Qué se mide?</a:t>
            </a:r>
            <a:r>
              <a:rPr lang="es-ES" altLang="es-ES_tradnl"/>
              <a:t> </a:t>
            </a:r>
          </a:p>
        </p:txBody>
      </p:sp>
      <p:pic>
        <p:nvPicPr>
          <p:cNvPr id="66562" name="Picture 3" descr="Tape meas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6350" y="0"/>
            <a:ext cx="1517650"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0" name="Rectangle 4"/>
          <p:cNvSpPr>
            <a:spLocks noChangeArrowheads="1"/>
          </p:cNvSpPr>
          <p:nvPr/>
        </p:nvSpPr>
        <p:spPr bwMode="auto">
          <a:xfrm>
            <a:off x="755650" y="2060575"/>
            <a:ext cx="77724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lnSpc>
                <a:spcPct val="80000"/>
              </a:lnSpc>
              <a:buClr>
                <a:schemeClr val="folHlink"/>
              </a:buClr>
              <a:buSzPct val="60000"/>
              <a:buFont typeface="Wingdings" charset="2"/>
              <a:buChar char="n"/>
            </a:pPr>
            <a:r>
              <a:rPr lang="es-ES_tradnl" altLang="es-ES_tradnl" sz="1800">
                <a:ea typeface="Arial" charset="0"/>
                <a:cs typeface="Arial" charset="0"/>
              </a:rPr>
              <a:t>La realización de múltiples comparaciones aumenta la probabilidad de encontrar un resultado estadísticamente significativo</a:t>
            </a:r>
          </a:p>
          <a:p>
            <a:pPr algn="just" eaLnBrk="1" hangingPunct="1">
              <a:lnSpc>
                <a:spcPct val="80000"/>
              </a:lnSpc>
              <a:buClr>
                <a:schemeClr val="folHlink"/>
              </a:buClr>
              <a:buSzPct val="60000"/>
              <a:buFont typeface="Wingdings" charset="2"/>
              <a:buChar char="n"/>
            </a:pPr>
            <a:endParaRPr lang="es-ES_tradnl" altLang="es-ES_tradnl" sz="1800">
              <a:ea typeface="Arial" charset="0"/>
              <a:cs typeface="Arial" charset="0"/>
            </a:endParaRPr>
          </a:p>
          <a:p>
            <a:pPr algn="just" eaLnBrk="1" hangingPunct="1">
              <a:lnSpc>
                <a:spcPct val="80000"/>
              </a:lnSpc>
              <a:buClr>
                <a:schemeClr val="folHlink"/>
              </a:buClr>
              <a:buSzPct val="60000"/>
              <a:buFont typeface="Wingdings" charset="2"/>
              <a:buChar char="n"/>
            </a:pPr>
            <a:r>
              <a:rPr lang="es-ES_tradnl" altLang="es-ES_tradnl" sz="1800">
                <a:ea typeface="Arial" charset="0"/>
                <a:cs typeface="Arial" charset="0"/>
              </a:rPr>
              <a:t>Si el subgrupo es de pequeño tamaño el análisis puede ser incapaz de detectar diferencias relevantes</a:t>
            </a:r>
          </a:p>
          <a:p>
            <a:pPr algn="just" eaLnBrk="1" hangingPunct="1">
              <a:lnSpc>
                <a:spcPct val="80000"/>
              </a:lnSpc>
              <a:buClr>
                <a:schemeClr val="folHlink"/>
              </a:buClr>
              <a:buSzPct val="60000"/>
              <a:buFont typeface="Wingdings" charset="2"/>
              <a:buChar char="n"/>
            </a:pPr>
            <a:endParaRPr lang="es-ES_tradnl" altLang="es-ES_tradnl" sz="1800">
              <a:ea typeface="Arial" charset="0"/>
              <a:cs typeface="Arial" charset="0"/>
            </a:endParaRPr>
          </a:p>
          <a:p>
            <a:pPr algn="just" eaLnBrk="1" hangingPunct="1">
              <a:lnSpc>
                <a:spcPct val="80000"/>
              </a:lnSpc>
              <a:buClr>
                <a:schemeClr val="folHlink"/>
              </a:buClr>
              <a:buSzPct val="60000"/>
              <a:buFont typeface="Wingdings" charset="2"/>
              <a:buChar char="n"/>
            </a:pPr>
            <a:r>
              <a:rPr lang="es-ES_tradnl" altLang="es-ES_tradnl" sz="1800">
                <a:ea typeface="Arial" charset="0"/>
                <a:cs typeface="Arial" charset="0"/>
              </a:rPr>
              <a:t>Si el estudio presenta análisis de subgrupos:</a:t>
            </a:r>
          </a:p>
          <a:p>
            <a:pPr lvl="1" algn="just" eaLnBrk="1" hangingPunct="1">
              <a:lnSpc>
                <a:spcPct val="80000"/>
              </a:lnSpc>
              <a:buClr>
                <a:schemeClr val="folHlink"/>
              </a:buClr>
              <a:buSzPct val="60000"/>
              <a:buFont typeface="Wingdings" charset="2"/>
              <a:buChar char="n"/>
            </a:pPr>
            <a:r>
              <a:rPr lang="es-ES_tradnl" altLang="es-ES_tradnl" sz="1800">
                <a:ea typeface="Arial" charset="0"/>
                <a:cs typeface="Arial" charset="0"/>
              </a:rPr>
              <a:t>Magnitud del efecto clínicamente relevante</a:t>
            </a:r>
          </a:p>
          <a:p>
            <a:pPr lvl="1" algn="just" eaLnBrk="1" hangingPunct="1">
              <a:lnSpc>
                <a:spcPct val="80000"/>
              </a:lnSpc>
              <a:buClr>
                <a:schemeClr val="folHlink"/>
              </a:buClr>
              <a:buSzPct val="60000"/>
              <a:buFont typeface="Wingdings" charset="2"/>
              <a:buChar char="n"/>
            </a:pPr>
            <a:r>
              <a:rPr lang="es-ES_tradnl" altLang="es-ES_tradnl" sz="1800">
                <a:ea typeface="Arial" charset="0"/>
                <a:cs typeface="Arial" charset="0"/>
              </a:rPr>
              <a:t>Efecto estadísticamente muy significativo</a:t>
            </a:r>
          </a:p>
          <a:p>
            <a:pPr lvl="1" algn="just" eaLnBrk="1" hangingPunct="1">
              <a:lnSpc>
                <a:spcPct val="80000"/>
              </a:lnSpc>
              <a:buClr>
                <a:schemeClr val="folHlink"/>
              </a:buClr>
              <a:buSzPct val="60000"/>
              <a:buFont typeface="Wingdings" charset="2"/>
              <a:buChar char="n"/>
            </a:pPr>
            <a:r>
              <a:rPr lang="es-ES_tradnl" altLang="es-ES_tradnl" sz="1800">
                <a:ea typeface="Arial" charset="0"/>
                <a:cs typeface="Arial" charset="0"/>
              </a:rPr>
              <a:t>Hipótesis planteada a priori</a:t>
            </a:r>
          </a:p>
          <a:p>
            <a:pPr lvl="1" algn="just" eaLnBrk="1" hangingPunct="1">
              <a:lnSpc>
                <a:spcPct val="80000"/>
              </a:lnSpc>
              <a:buClr>
                <a:schemeClr val="folHlink"/>
              </a:buClr>
              <a:buSzPct val="60000"/>
              <a:buFont typeface="Wingdings" charset="2"/>
              <a:buChar char="n"/>
            </a:pPr>
            <a:r>
              <a:rPr lang="es-ES_tradnl" altLang="es-ES_tradnl" sz="1800">
                <a:ea typeface="Arial" charset="0"/>
                <a:cs typeface="Arial" charset="0"/>
              </a:rPr>
              <a:t>Análisis realizado dentro de una estrategia de comparaciones múltiples</a:t>
            </a:r>
          </a:p>
          <a:p>
            <a:pPr lvl="1" algn="just" eaLnBrk="1" hangingPunct="1">
              <a:lnSpc>
                <a:spcPct val="80000"/>
              </a:lnSpc>
              <a:buClr>
                <a:schemeClr val="folHlink"/>
              </a:buClr>
              <a:buSzPct val="60000"/>
              <a:buFont typeface="Wingdings" charset="2"/>
              <a:buChar char="n"/>
            </a:pPr>
            <a:r>
              <a:rPr lang="es-ES_tradnl" altLang="es-ES_tradnl" sz="1800">
                <a:ea typeface="Arial" charset="0"/>
                <a:cs typeface="Arial" charset="0"/>
              </a:rPr>
              <a:t>Resultados consistentes  con otros estudios</a:t>
            </a:r>
          </a:p>
          <a:p>
            <a:pPr lvl="1" algn="just" eaLnBrk="1" hangingPunct="1">
              <a:lnSpc>
                <a:spcPct val="80000"/>
              </a:lnSpc>
              <a:buClr>
                <a:schemeClr val="folHlink"/>
              </a:buClr>
              <a:buSzPct val="60000"/>
              <a:buFont typeface="Wingdings" charset="2"/>
              <a:buChar char="n"/>
            </a:pPr>
            <a:r>
              <a:rPr lang="es-ES_tradnl" altLang="es-ES_tradnl" sz="1800">
                <a:ea typeface="Arial" charset="0"/>
                <a:cs typeface="Arial" charset="0"/>
              </a:rPr>
              <a:t>Evidencia indirecta que avale los resultados (plausibilidad biológica)</a:t>
            </a:r>
          </a:p>
        </p:txBody>
      </p:sp>
      <p:sp>
        <p:nvSpPr>
          <p:cNvPr id="5" name="Rectangle 5"/>
          <p:cNvSpPr>
            <a:spLocks noChangeArrowheads="1"/>
          </p:cNvSpPr>
          <p:nvPr/>
        </p:nvSpPr>
        <p:spPr bwMode="auto">
          <a:xfrm>
            <a:off x="1042988" y="188913"/>
            <a:ext cx="257634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2400" smtClean="0">
                <a:latin typeface="Verdana" charset="0"/>
              </a:rPr>
              <a:t>Válidez</a:t>
            </a:r>
            <a:r>
              <a:rPr lang="es-ES" altLang="es-ES_tradnl" sz="2400" dirty="0" smtClean="0">
                <a:latin typeface="Verdana" charset="0"/>
              </a:rPr>
              <a:t> </a:t>
            </a:r>
            <a:r>
              <a:rPr lang="es-ES" altLang="es-ES_tradnl" sz="2400" dirty="0">
                <a:latin typeface="Verdana" charset="0"/>
              </a:rPr>
              <a:t>externa</a:t>
            </a:r>
          </a:p>
        </p:txBody>
      </p:sp>
      <p:pic>
        <p:nvPicPr>
          <p:cNvPr id="2" name="Sonid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cSld>
  <p:clrMapOvr>
    <a:masterClrMapping/>
  </p:clrMapOvr>
  <p:transition advTm="7335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4500">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3450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34500">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34500">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34500">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34500">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34500">
                                            <p:txEl>
                                              <p:pRg st="8" end="8"/>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34500">
                                            <p:txEl>
                                              <p:pRg st="9" end="9"/>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3450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6546" name="Rectangle 2"/>
          <p:cNvSpPr>
            <a:spLocks noGrp="1" noChangeArrowheads="1"/>
          </p:cNvSpPr>
          <p:nvPr>
            <p:ph type="title" idx="4294967295"/>
          </p:nvPr>
        </p:nvSpPr>
        <p:spPr>
          <a:xfrm>
            <a:off x="420688" y="583109"/>
            <a:ext cx="8229600" cy="1143000"/>
          </a:xfrm>
        </p:spPr>
        <p:txBody>
          <a:bodyPr/>
          <a:lstStyle/>
          <a:p>
            <a:pPr>
              <a:defRPr/>
            </a:pPr>
            <a:r>
              <a:rPr lang="es-ES" altLang="es-ES_tradnl" sz="2800"/>
              <a:t>Cualidad: Análisis de subgrupos ¿Qué se mide?</a:t>
            </a:r>
            <a:r>
              <a:rPr lang="es-ES" altLang="es-ES_tradnl"/>
              <a:t> </a:t>
            </a:r>
          </a:p>
        </p:txBody>
      </p:sp>
      <p:pic>
        <p:nvPicPr>
          <p:cNvPr id="68610" name="Picture 3" descr="Tape meas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6338" y="0"/>
            <a:ext cx="1517650"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8" name="Rectangle 4"/>
          <p:cNvSpPr>
            <a:spLocks noChangeArrowheads="1"/>
          </p:cNvSpPr>
          <p:nvPr/>
        </p:nvSpPr>
        <p:spPr bwMode="auto">
          <a:xfrm>
            <a:off x="755650" y="2060575"/>
            <a:ext cx="77724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lnSpc>
                <a:spcPct val="80000"/>
              </a:lnSpc>
              <a:buClr>
                <a:schemeClr val="folHlink"/>
              </a:buClr>
              <a:buSzPct val="60000"/>
              <a:buFont typeface="Wingdings" charset="2"/>
              <a:buChar char="n"/>
            </a:pPr>
            <a:r>
              <a:rPr lang="es-ES_tradnl" altLang="es-ES_tradnl" sz="2000">
                <a:ea typeface="Arial" charset="0"/>
                <a:cs typeface="Arial" charset="0"/>
              </a:rPr>
              <a:t>Efecto de factor de confusión en EECC para enfermedad con elevada mortalidad (n=78)</a:t>
            </a:r>
            <a:endParaRPr lang="es-ES_tradnl" altLang="es-ES_tradnl" sz="2800">
              <a:ea typeface="Arial" charset="0"/>
              <a:cs typeface="Arial" charset="0"/>
            </a:endParaRPr>
          </a:p>
        </p:txBody>
      </p:sp>
      <p:sp>
        <p:nvSpPr>
          <p:cNvPr id="236549" name="Line 5"/>
          <p:cNvSpPr>
            <a:spLocks noChangeShapeType="1"/>
          </p:cNvSpPr>
          <p:nvPr/>
        </p:nvSpPr>
        <p:spPr bwMode="auto">
          <a:xfrm>
            <a:off x="1042988" y="4076700"/>
            <a:ext cx="6985000" cy="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sp>
        <p:nvSpPr>
          <p:cNvPr id="236550" name="Line 6"/>
          <p:cNvSpPr>
            <a:spLocks noChangeShapeType="1"/>
          </p:cNvSpPr>
          <p:nvPr/>
        </p:nvSpPr>
        <p:spPr bwMode="auto">
          <a:xfrm>
            <a:off x="1042988" y="3644900"/>
            <a:ext cx="6985000" cy="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sp>
        <p:nvSpPr>
          <p:cNvPr id="236551" name="Line 7"/>
          <p:cNvSpPr>
            <a:spLocks noChangeShapeType="1"/>
          </p:cNvSpPr>
          <p:nvPr/>
        </p:nvSpPr>
        <p:spPr bwMode="auto">
          <a:xfrm>
            <a:off x="1042988" y="4508500"/>
            <a:ext cx="6985000" cy="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sp>
        <p:nvSpPr>
          <p:cNvPr id="236552" name="Line 8"/>
          <p:cNvSpPr>
            <a:spLocks noChangeShapeType="1"/>
          </p:cNvSpPr>
          <p:nvPr/>
        </p:nvSpPr>
        <p:spPr bwMode="auto">
          <a:xfrm flipV="1">
            <a:off x="1042988" y="3644900"/>
            <a:ext cx="0" cy="86360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sp>
        <p:nvSpPr>
          <p:cNvPr id="236553" name="Line 9"/>
          <p:cNvSpPr>
            <a:spLocks noChangeShapeType="1"/>
          </p:cNvSpPr>
          <p:nvPr/>
        </p:nvSpPr>
        <p:spPr bwMode="auto">
          <a:xfrm flipV="1">
            <a:off x="2484438" y="3213100"/>
            <a:ext cx="0" cy="129540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sp>
        <p:nvSpPr>
          <p:cNvPr id="236554" name="Line 10"/>
          <p:cNvSpPr>
            <a:spLocks noChangeShapeType="1"/>
          </p:cNvSpPr>
          <p:nvPr/>
        </p:nvSpPr>
        <p:spPr bwMode="auto">
          <a:xfrm flipV="1">
            <a:off x="4500563" y="3213100"/>
            <a:ext cx="0" cy="129540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sp>
        <p:nvSpPr>
          <p:cNvPr id="236555" name="Line 11"/>
          <p:cNvSpPr>
            <a:spLocks noChangeShapeType="1"/>
          </p:cNvSpPr>
          <p:nvPr/>
        </p:nvSpPr>
        <p:spPr bwMode="auto">
          <a:xfrm flipV="1">
            <a:off x="8027988" y="3213100"/>
            <a:ext cx="0" cy="129540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sp>
        <p:nvSpPr>
          <p:cNvPr id="236556" name="Line 12"/>
          <p:cNvSpPr>
            <a:spLocks noChangeShapeType="1"/>
          </p:cNvSpPr>
          <p:nvPr/>
        </p:nvSpPr>
        <p:spPr bwMode="auto">
          <a:xfrm flipV="1">
            <a:off x="6372225" y="3213100"/>
            <a:ext cx="0" cy="129540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sp>
        <p:nvSpPr>
          <p:cNvPr id="236557" name="Line 13"/>
          <p:cNvSpPr>
            <a:spLocks noChangeShapeType="1"/>
          </p:cNvSpPr>
          <p:nvPr/>
        </p:nvSpPr>
        <p:spPr bwMode="auto">
          <a:xfrm>
            <a:off x="2484438" y="3213100"/>
            <a:ext cx="5543550" cy="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sp>
        <p:nvSpPr>
          <p:cNvPr id="236558" name="Text Box 14"/>
          <p:cNvSpPr txBox="1">
            <a:spLocks noChangeArrowheads="1"/>
          </p:cNvSpPr>
          <p:nvPr/>
        </p:nvSpPr>
        <p:spPr bwMode="auto">
          <a:xfrm>
            <a:off x="5292725" y="3284538"/>
            <a:ext cx="292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T</a:t>
            </a:r>
          </a:p>
        </p:txBody>
      </p:sp>
      <p:sp>
        <p:nvSpPr>
          <p:cNvPr id="236559" name="Text Box 15"/>
          <p:cNvSpPr txBox="1">
            <a:spLocks noChangeArrowheads="1"/>
          </p:cNvSpPr>
          <p:nvPr/>
        </p:nvSpPr>
        <p:spPr bwMode="auto">
          <a:xfrm>
            <a:off x="3251200" y="3284538"/>
            <a:ext cx="3127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H</a:t>
            </a:r>
          </a:p>
        </p:txBody>
      </p:sp>
      <p:sp>
        <p:nvSpPr>
          <p:cNvPr id="236560" name="Text Box 16"/>
          <p:cNvSpPr txBox="1">
            <a:spLocks noChangeArrowheads="1"/>
          </p:cNvSpPr>
          <p:nvPr/>
        </p:nvSpPr>
        <p:spPr bwMode="auto">
          <a:xfrm>
            <a:off x="6659563" y="3284538"/>
            <a:ext cx="9826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Diferencia</a:t>
            </a:r>
          </a:p>
        </p:txBody>
      </p:sp>
      <p:sp>
        <p:nvSpPr>
          <p:cNvPr id="236561" name="Text Box 17"/>
          <p:cNvSpPr txBox="1">
            <a:spLocks noChangeArrowheads="1"/>
          </p:cNvSpPr>
          <p:nvPr/>
        </p:nvSpPr>
        <p:spPr bwMode="auto">
          <a:xfrm>
            <a:off x="1187450" y="3716338"/>
            <a:ext cx="10112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Mortalidad</a:t>
            </a:r>
          </a:p>
        </p:txBody>
      </p:sp>
      <p:sp>
        <p:nvSpPr>
          <p:cNvPr id="236562" name="Text Box 18"/>
          <p:cNvSpPr txBox="1">
            <a:spLocks noChangeArrowheads="1"/>
          </p:cNvSpPr>
          <p:nvPr/>
        </p:nvSpPr>
        <p:spPr bwMode="auto">
          <a:xfrm>
            <a:off x="1547813" y="4149725"/>
            <a:ext cx="342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a:t>
            </a:r>
          </a:p>
        </p:txBody>
      </p:sp>
      <p:sp>
        <p:nvSpPr>
          <p:cNvPr id="236563" name="Text Box 19"/>
          <p:cNvSpPr txBox="1">
            <a:spLocks noChangeArrowheads="1"/>
          </p:cNvSpPr>
          <p:nvPr/>
        </p:nvSpPr>
        <p:spPr bwMode="auto">
          <a:xfrm>
            <a:off x="3152775" y="3700463"/>
            <a:ext cx="6270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27/40</a:t>
            </a:r>
          </a:p>
        </p:txBody>
      </p:sp>
      <p:sp>
        <p:nvSpPr>
          <p:cNvPr id="236564" name="Text Box 20"/>
          <p:cNvSpPr txBox="1">
            <a:spLocks noChangeArrowheads="1"/>
          </p:cNvSpPr>
          <p:nvPr/>
        </p:nvSpPr>
        <p:spPr bwMode="auto">
          <a:xfrm>
            <a:off x="5148263" y="3700463"/>
            <a:ext cx="6270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18/38</a:t>
            </a:r>
          </a:p>
        </p:txBody>
      </p:sp>
      <p:sp>
        <p:nvSpPr>
          <p:cNvPr id="236565" name="Text Box 21"/>
          <p:cNvSpPr txBox="1">
            <a:spLocks noChangeArrowheads="1"/>
          </p:cNvSpPr>
          <p:nvPr/>
        </p:nvSpPr>
        <p:spPr bwMode="auto">
          <a:xfrm>
            <a:off x="3132138" y="4149725"/>
            <a:ext cx="5286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67,5</a:t>
            </a:r>
          </a:p>
        </p:txBody>
      </p:sp>
      <p:sp>
        <p:nvSpPr>
          <p:cNvPr id="236566" name="Text Box 22"/>
          <p:cNvSpPr txBox="1">
            <a:spLocks noChangeArrowheads="1"/>
          </p:cNvSpPr>
          <p:nvPr/>
        </p:nvSpPr>
        <p:spPr bwMode="auto">
          <a:xfrm>
            <a:off x="5219700" y="4149725"/>
            <a:ext cx="5286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47,4</a:t>
            </a:r>
          </a:p>
        </p:txBody>
      </p:sp>
      <p:sp>
        <p:nvSpPr>
          <p:cNvPr id="236567" name="Text Box 23"/>
          <p:cNvSpPr txBox="1">
            <a:spLocks noChangeArrowheads="1"/>
          </p:cNvSpPr>
          <p:nvPr/>
        </p:nvSpPr>
        <p:spPr bwMode="auto">
          <a:xfrm>
            <a:off x="6948488" y="4149725"/>
            <a:ext cx="5286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20,1</a:t>
            </a:r>
          </a:p>
        </p:txBody>
      </p:sp>
      <p:sp>
        <p:nvSpPr>
          <p:cNvPr id="236568" name="Line 24"/>
          <p:cNvSpPr>
            <a:spLocks noChangeShapeType="1"/>
          </p:cNvSpPr>
          <p:nvPr/>
        </p:nvSpPr>
        <p:spPr bwMode="auto">
          <a:xfrm>
            <a:off x="1765300" y="5949950"/>
            <a:ext cx="5543550" cy="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sp>
        <p:nvSpPr>
          <p:cNvPr id="236569" name="Line 25"/>
          <p:cNvSpPr>
            <a:spLocks noChangeShapeType="1"/>
          </p:cNvSpPr>
          <p:nvPr/>
        </p:nvSpPr>
        <p:spPr bwMode="auto">
          <a:xfrm>
            <a:off x="1765300" y="5518150"/>
            <a:ext cx="5543550" cy="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sp>
        <p:nvSpPr>
          <p:cNvPr id="236570" name="Line 26"/>
          <p:cNvSpPr>
            <a:spLocks noChangeShapeType="1"/>
          </p:cNvSpPr>
          <p:nvPr/>
        </p:nvSpPr>
        <p:spPr bwMode="auto">
          <a:xfrm>
            <a:off x="1765300" y="6381750"/>
            <a:ext cx="5543550" cy="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sp>
        <p:nvSpPr>
          <p:cNvPr id="236571" name="Line 27"/>
          <p:cNvSpPr>
            <a:spLocks noChangeShapeType="1"/>
          </p:cNvSpPr>
          <p:nvPr/>
        </p:nvSpPr>
        <p:spPr bwMode="auto">
          <a:xfrm flipH="1" flipV="1">
            <a:off x="1763713" y="5516563"/>
            <a:ext cx="1587" cy="865187"/>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sp>
        <p:nvSpPr>
          <p:cNvPr id="236572" name="Line 28"/>
          <p:cNvSpPr>
            <a:spLocks noChangeShapeType="1"/>
          </p:cNvSpPr>
          <p:nvPr/>
        </p:nvSpPr>
        <p:spPr bwMode="auto">
          <a:xfrm flipV="1">
            <a:off x="3781425" y="5086350"/>
            <a:ext cx="0" cy="129540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sp>
        <p:nvSpPr>
          <p:cNvPr id="236573" name="Line 29"/>
          <p:cNvSpPr>
            <a:spLocks noChangeShapeType="1"/>
          </p:cNvSpPr>
          <p:nvPr/>
        </p:nvSpPr>
        <p:spPr bwMode="auto">
          <a:xfrm flipV="1">
            <a:off x="7308850" y="5086350"/>
            <a:ext cx="0" cy="129540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sp>
        <p:nvSpPr>
          <p:cNvPr id="236574" name="Line 30"/>
          <p:cNvSpPr>
            <a:spLocks noChangeShapeType="1"/>
          </p:cNvSpPr>
          <p:nvPr/>
        </p:nvSpPr>
        <p:spPr bwMode="auto">
          <a:xfrm flipV="1">
            <a:off x="5653088" y="5086350"/>
            <a:ext cx="0" cy="129540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sp>
        <p:nvSpPr>
          <p:cNvPr id="236575" name="Line 31"/>
          <p:cNvSpPr>
            <a:spLocks noChangeShapeType="1"/>
          </p:cNvSpPr>
          <p:nvPr/>
        </p:nvSpPr>
        <p:spPr bwMode="auto">
          <a:xfrm>
            <a:off x="3779838" y="5084763"/>
            <a:ext cx="3529012" cy="1587"/>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sp>
        <p:nvSpPr>
          <p:cNvPr id="236576" name="Text Box 32"/>
          <p:cNvSpPr txBox="1">
            <a:spLocks noChangeArrowheads="1"/>
          </p:cNvSpPr>
          <p:nvPr/>
        </p:nvSpPr>
        <p:spPr bwMode="auto">
          <a:xfrm>
            <a:off x="4573588" y="5157788"/>
            <a:ext cx="3127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H</a:t>
            </a:r>
          </a:p>
        </p:txBody>
      </p:sp>
      <p:sp>
        <p:nvSpPr>
          <p:cNvPr id="236577" name="Text Box 33"/>
          <p:cNvSpPr txBox="1">
            <a:spLocks noChangeArrowheads="1"/>
          </p:cNvSpPr>
          <p:nvPr/>
        </p:nvSpPr>
        <p:spPr bwMode="auto">
          <a:xfrm>
            <a:off x="6369050" y="5157788"/>
            <a:ext cx="292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T</a:t>
            </a:r>
          </a:p>
        </p:txBody>
      </p:sp>
      <p:sp>
        <p:nvSpPr>
          <p:cNvPr id="236578" name="Text Box 34"/>
          <p:cNvSpPr txBox="1">
            <a:spLocks noChangeArrowheads="1"/>
          </p:cNvSpPr>
          <p:nvPr/>
        </p:nvSpPr>
        <p:spPr bwMode="auto">
          <a:xfrm>
            <a:off x="1835150" y="5573713"/>
            <a:ext cx="1830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Pacientes alto riesgo</a:t>
            </a:r>
          </a:p>
        </p:txBody>
      </p:sp>
      <p:sp>
        <p:nvSpPr>
          <p:cNvPr id="236579" name="Text Box 35"/>
          <p:cNvSpPr txBox="1">
            <a:spLocks noChangeArrowheads="1"/>
          </p:cNvSpPr>
          <p:nvPr/>
        </p:nvSpPr>
        <p:spPr bwMode="auto">
          <a:xfrm>
            <a:off x="4429125" y="5573713"/>
            <a:ext cx="6270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32/40</a:t>
            </a:r>
          </a:p>
        </p:txBody>
      </p:sp>
      <p:sp>
        <p:nvSpPr>
          <p:cNvPr id="236580" name="Text Box 36"/>
          <p:cNvSpPr txBox="1">
            <a:spLocks noChangeArrowheads="1"/>
          </p:cNvSpPr>
          <p:nvPr/>
        </p:nvSpPr>
        <p:spPr bwMode="auto">
          <a:xfrm>
            <a:off x="2413000" y="6022975"/>
            <a:ext cx="342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a:t>
            </a:r>
          </a:p>
        </p:txBody>
      </p:sp>
      <p:sp>
        <p:nvSpPr>
          <p:cNvPr id="236581" name="Text Box 37"/>
          <p:cNvSpPr txBox="1">
            <a:spLocks noChangeArrowheads="1"/>
          </p:cNvSpPr>
          <p:nvPr/>
        </p:nvSpPr>
        <p:spPr bwMode="auto">
          <a:xfrm>
            <a:off x="4500563" y="6022975"/>
            <a:ext cx="5397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80%</a:t>
            </a:r>
          </a:p>
        </p:txBody>
      </p:sp>
      <p:sp>
        <p:nvSpPr>
          <p:cNvPr id="236582" name="Text Box 38"/>
          <p:cNvSpPr txBox="1">
            <a:spLocks noChangeArrowheads="1"/>
          </p:cNvSpPr>
          <p:nvPr/>
        </p:nvSpPr>
        <p:spPr bwMode="auto">
          <a:xfrm>
            <a:off x="6229350" y="6022975"/>
            <a:ext cx="687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36,8%</a:t>
            </a:r>
          </a:p>
        </p:txBody>
      </p:sp>
      <p:sp>
        <p:nvSpPr>
          <p:cNvPr id="236583" name="Text Box 39"/>
          <p:cNvSpPr txBox="1">
            <a:spLocks noChangeArrowheads="1"/>
          </p:cNvSpPr>
          <p:nvPr/>
        </p:nvSpPr>
        <p:spPr bwMode="auto">
          <a:xfrm>
            <a:off x="6156325" y="5589588"/>
            <a:ext cx="6270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14/38</a:t>
            </a:r>
          </a:p>
        </p:txBody>
      </p:sp>
      <p:sp>
        <p:nvSpPr>
          <p:cNvPr id="236584" name="Rectangle 40"/>
          <p:cNvSpPr>
            <a:spLocks noChangeArrowheads="1"/>
          </p:cNvSpPr>
          <p:nvPr/>
        </p:nvSpPr>
        <p:spPr bwMode="auto">
          <a:xfrm>
            <a:off x="2484438" y="3213100"/>
            <a:ext cx="5543550" cy="431800"/>
          </a:xfrm>
          <a:prstGeom prst="rect">
            <a:avLst/>
          </a:prstGeom>
          <a:solidFill>
            <a:srgbClr val="FF00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p>
        </p:txBody>
      </p:sp>
      <p:sp>
        <p:nvSpPr>
          <p:cNvPr id="236585" name="Rectangle 41"/>
          <p:cNvSpPr>
            <a:spLocks noChangeArrowheads="1"/>
          </p:cNvSpPr>
          <p:nvPr/>
        </p:nvSpPr>
        <p:spPr bwMode="auto">
          <a:xfrm>
            <a:off x="1042988" y="3644900"/>
            <a:ext cx="1441450" cy="863600"/>
          </a:xfrm>
          <a:prstGeom prst="rect">
            <a:avLst/>
          </a:prstGeom>
          <a:solidFill>
            <a:srgbClr val="FF00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p>
        </p:txBody>
      </p:sp>
      <p:sp>
        <p:nvSpPr>
          <p:cNvPr id="42" name="Rectangle 5"/>
          <p:cNvSpPr>
            <a:spLocks noChangeArrowheads="1"/>
          </p:cNvSpPr>
          <p:nvPr/>
        </p:nvSpPr>
        <p:spPr bwMode="auto">
          <a:xfrm>
            <a:off x="1042988" y="188913"/>
            <a:ext cx="257634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2400" smtClean="0">
                <a:latin typeface="Verdana" charset="0"/>
              </a:rPr>
              <a:t>Válidez</a:t>
            </a:r>
            <a:r>
              <a:rPr lang="es-ES" altLang="es-ES_tradnl" sz="2400" dirty="0" smtClean="0">
                <a:latin typeface="Verdana" charset="0"/>
              </a:rPr>
              <a:t> </a:t>
            </a:r>
            <a:r>
              <a:rPr lang="es-ES" altLang="es-ES_tradnl" sz="2400" dirty="0">
                <a:latin typeface="Verdana" charset="0"/>
              </a:rPr>
              <a:t>externa</a:t>
            </a:r>
          </a:p>
        </p:txBody>
      </p:sp>
      <p:pic>
        <p:nvPicPr>
          <p:cNvPr id="2" name="Sonid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cSld>
  <p:clrMapOvr>
    <a:masterClrMapping/>
  </p:clrMapOvr>
  <p:transition advTm="3645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6548">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3656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656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657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657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657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657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657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657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657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657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657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657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658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658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658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6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2"/>
                </p:tgtEl>
              </p:cMediaNode>
            </p:audio>
          </p:childTnLst>
        </p:cTn>
      </p:par>
    </p:tnLst>
    <p:bldLst>
      <p:bldP spid="236576" grpId="0"/>
      <p:bldP spid="236577" grpId="0"/>
      <p:bldP spid="236578" grpId="0"/>
      <p:bldP spid="236579" grpId="0"/>
      <p:bldP spid="236580" grpId="0"/>
      <p:bldP spid="236581" grpId="0"/>
      <p:bldP spid="236582" grpId="0"/>
      <p:bldP spid="236583"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Rectangle 2"/>
          <p:cNvSpPr>
            <a:spLocks noGrp="1" noChangeArrowheads="1"/>
          </p:cNvSpPr>
          <p:nvPr>
            <p:ph type="body" idx="4294967295"/>
          </p:nvPr>
        </p:nvSpPr>
        <p:spPr>
          <a:xfrm>
            <a:off x="762000" y="2438400"/>
            <a:ext cx="8077200" cy="3505200"/>
          </a:xfrm>
        </p:spPr>
        <p:txBody>
          <a:bodyPr/>
          <a:lstStyle/>
          <a:p>
            <a:pPr>
              <a:buFont typeface="Wingdings" charset="2"/>
              <a:buNone/>
              <a:defRPr/>
            </a:pPr>
            <a:r>
              <a:rPr lang="es-ES" altLang="es-ES_tradnl" b="1">
                <a:solidFill>
                  <a:schemeClr val="accent1"/>
                </a:solidFill>
              </a:rPr>
              <a:t>VIA: Válidos, Importantes, Aplicables</a:t>
            </a:r>
          </a:p>
          <a:p>
            <a:pPr>
              <a:buFont typeface="Wingdings" charset="2"/>
              <a:buNone/>
              <a:defRPr/>
            </a:pPr>
            <a:endParaRPr lang="es-ES" altLang="es-ES_tradnl" b="1">
              <a:solidFill>
                <a:srgbClr val="FFFF00"/>
              </a:solidFill>
            </a:endParaRPr>
          </a:p>
          <a:p>
            <a:pPr>
              <a:defRPr/>
            </a:pPr>
            <a:r>
              <a:rPr lang="es-ES" altLang="es-ES_tradnl">
                <a:solidFill>
                  <a:schemeClr val="hlink"/>
                </a:solidFill>
              </a:rPr>
              <a:t>¿son válidos? </a:t>
            </a:r>
          </a:p>
          <a:p>
            <a:pPr>
              <a:defRPr/>
            </a:pPr>
            <a:r>
              <a:rPr lang="es-ES" altLang="es-ES_tradnl">
                <a:solidFill>
                  <a:schemeClr val="hlink"/>
                </a:solidFill>
              </a:rPr>
              <a:t>¿son importantes? </a:t>
            </a:r>
          </a:p>
          <a:p>
            <a:pPr>
              <a:defRPr/>
            </a:pPr>
            <a:r>
              <a:rPr lang="es-ES" altLang="es-ES_tradnl">
                <a:solidFill>
                  <a:schemeClr val="hlink"/>
                </a:solidFill>
              </a:rPr>
              <a:t>¿son aplicables a mis pacientes?</a:t>
            </a:r>
            <a:endParaRPr lang="es-ES" altLang="es-ES_tradnl" sz="1800">
              <a:solidFill>
                <a:schemeClr val="hlink"/>
              </a:solidFill>
            </a:endParaRPr>
          </a:p>
        </p:txBody>
      </p:sp>
      <p:sp>
        <p:nvSpPr>
          <p:cNvPr id="180227" name="Rectangle 3"/>
          <p:cNvSpPr>
            <a:spLocks noGrp="1" noChangeArrowheads="1"/>
          </p:cNvSpPr>
          <p:nvPr>
            <p:ph type="title" idx="4294967295"/>
          </p:nvPr>
        </p:nvSpPr>
        <p:spPr>
          <a:xfrm>
            <a:off x="382588" y="949325"/>
            <a:ext cx="8464550" cy="820738"/>
          </a:xfrm>
        </p:spPr>
        <p:txBody>
          <a:bodyPr/>
          <a:lstStyle/>
          <a:p>
            <a:pPr>
              <a:defRPr/>
            </a:pPr>
            <a:r>
              <a:rPr lang="es-ES" altLang="es-ES_tradnl" sz="2000">
                <a:solidFill>
                  <a:schemeClr val="hlink"/>
                </a:solidFill>
              </a:rPr>
              <a:t>Para aplicar los resultados me tienen que convencer de:</a:t>
            </a:r>
          </a:p>
        </p:txBody>
      </p:sp>
      <p:sp>
        <p:nvSpPr>
          <p:cNvPr id="180228" name="Text Box 4"/>
          <p:cNvSpPr txBox="1">
            <a:spLocks noChangeArrowheads="1"/>
          </p:cNvSpPr>
          <p:nvPr/>
        </p:nvSpPr>
        <p:spPr bwMode="auto">
          <a:xfrm>
            <a:off x="4716463" y="3500438"/>
            <a:ext cx="2881312" cy="447675"/>
          </a:xfrm>
          <a:prstGeom prst="rect">
            <a:avLst/>
          </a:prstGeom>
          <a:noFill/>
          <a:ln w="508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buClr>
                <a:schemeClr val="folHlink"/>
              </a:buClr>
              <a:buSzPct val="75000"/>
              <a:buFont typeface="Wingdings" charset="2"/>
              <a:buNone/>
              <a:defRPr/>
            </a:pPr>
            <a:r>
              <a:rPr lang="es-ES" altLang="es-ES_tradnl" sz="2000">
                <a:solidFill>
                  <a:schemeClr val="accent1"/>
                </a:solidFill>
                <a:latin typeface="Verdana" charset="0"/>
              </a:rPr>
              <a:t>VALIDEZ INTERNA</a:t>
            </a:r>
            <a:endParaRPr lang="es-ES" altLang="es-ES_tradnl" sz="2400">
              <a:solidFill>
                <a:schemeClr val="accent1"/>
              </a:solidFill>
              <a:latin typeface="Verdana" charset="0"/>
            </a:endParaRPr>
          </a:p>
        </p:txBody>
      </p:sp>
      <p:grpSp>
        <p:nvGrpSpPr>
          <p:cNvPr id="180229" name="Group 5"/>
          <p:cNvGrpSpPr>
            <a:grpSpLocks/>
          </p:cNvGrpSpPr>
          <p:nvPr/>
        </p:nvGrpSpPr>
        <p:grpSpPr bwMode="auto">
          <a:xfrm>
            <a:off x="7235825" y="4076700"/>
            <a:ext cx="1841500" cy="935038"/>
            <a:chOff x="4558" y="2568"/>
            <a:chExt cx="1160" cy="589"/>
          </a:xfrm>
        </p:grpSpPr>
        <p:sp>
          <p:nvSpPr>
            <p:cNvPr id="180230" name="Text Box 6"/>
            <p:cNvSpPr txBox="1">
              <a:spLocks noChangeArrowheads="1"/>
            </p:cNvSpPr>
            <p:nvPr/>
          </p:nvSpPr>
          <p:spPr bwMode="auto">
            <a:xfrm>
              <a:off x="4727" y="2568"/>
              <a:ext cx="991" cy="512"/>
            </a:xfrm>
            <a:prstGeom prst="rect">
              <a:avLst/>
            </a:prstGeom>
            <a:noFill/>
            <a:ln w="508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buClr>
                  <a:schemeClr val="folHlink"/>
                </a:buClr>
                <a:buSzPct val="75000"/>
                <a:buFont typeface="Wingdings" charset="2"/>
                <a:buNone/>
                <a:defRPr/>
              </a:pPr>
              <a:r>
                <a:rPr lang="es-ES" altLang="es-ES_tradnl" sz="2000">
                  <a:solidFill>
                    <a:schemeClr val="accent1"/>
                  </a:solidFill>
                  <a:latin typeface="Verdana" charset="0"/>
                </a:rPr>
                <a:t>VALIDEZ </a:t>
              </a:r>
            </a:p>
            <a:p>
              <a:pPr>
                <a:spcBef>
                  <a:spcPct val="20000"/>
                </a:spcBef>
                <a:buClr>
                  <a:schemeClr val="folHlink"/>
                </a:buClr>
                <a:buSzPct val="75000"/>
                <a:buFont typeface="Wingdings" charset="2"/>
                <a:buNone/>
                <a:defRPr/>
              </a:pPr>
              <a:r>
                <a:rPr lang="es-ES" altLang="es-ES_tradnl" sz="2000">
                  <a:solidFill>
                    <a:schemeClr val="accent1"/>
                  </a:solidFill>
                  <a:latin typeface="Verdana" charset="0"/>
                </a:rPr>
                <a:t>EXTERNA</a:t>
              </a:r>
              <a:endParaRPr lang="es-ES" altLang="es-ES_tradnl" sz="2400">
                <a:solidFill>
                  <a:schemeClr val="accent1"/>
                </a:solidFill>
                <a:latin typeface="Verdana" charset="0"/>
              </a:endParaRPr>
            </a:p>
          </p:txBody>
        </p:sp>
        <p:sp>
          <p:nvSpPr>
            <p:cNvPr id="180231" name="AutoShape 7"/>
            <p:cNvSpPr>
              <a:spLocks/>
            </p:cNvSpPr>
            <p:nvPr/>
          </p:nvSpPr>
          <p:spPr bwMode="auto">
            <a:xfrm>
              <a:off x="4558" y="2568"/>
              <a:ext cx="90" cy="589"/>
            </a:xfrm>
            <a:prstGeom prst="rightBrace">
              <a:avLst>
                <a:gd name="adj1" fmla="val 54537"/>
                <a:gd name="adj2" fmla="val 45671"/>
              </a:avLst>
            </a:prstGeom>
            <a:noFill/>
            <a:ln w="508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p>
          </p:txBody>
        </p:sp>
      </p:grpSp>
      <p:pic>
        <p:nvPicPr>
          <p:cNvPr id="3" name="Sonid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cSld>
  <p:clrMapOvr>
    <a:masterClrMapping/>
  </p:clrMapOvr>
  <p:transition advTm="34824">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180227"/>
                                        </p:tgtEl>
                                        <p:attrNameLst>
                                          <p:attrName>style.visibility</p:attrName>
                                        </p:attrNameLst>
                                      </p:cBhvr>
                                      <p:to>
                                        <p:strVal val="visible"/>
                                      </p:to>
                                    </p:set>
                                    <p:animEffect transition="in" filter="fade">
                                      <p:cBhvr>
                                        <p:cTn id="9" dur="2000"/>
                                        <p:tgtEl>
                                          <p:spTgt spid="18022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0226">
                                            <p:txEl>
                                              <p:pRg st="0" end="0"/>
                                            </p:txEl>
                                          </p:spTgt>
                                        </p:tgtEl>
                                        <p:attrNameLst>
                                          <p:attrName>style.visibility</p:attrName>
                                        </p:attrNameLst>
                                      </p:cBhvr>
                                      <p:to>
                                        <p:strVal val="visible"/>
                                      </p:to>
                                    </p:set>
                                    <p:animEffect transition="in" filter="wipe(left)">
                                      <p:cBhvr>
                                        <p:cTn id="14" dur="500"/>
                                        <p:tgtEl>
                                          <p:spTgt spid="180226">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80226">
                                            <p:txEl>
                                              <p:pRg st="2" end="2"/>
                                            </p:txEl>
                                          </p:spTgt>
                                        </p:tgtEl>
                                        <p:attrNameLst>
                                          <p:attrName>style.visibility</p:attrName>
                                        </p:attrNameLst>
                                      </p:cBhvr>
                                      <p:to>
                                        <p:strVal val="visible"/>
                                      </p:to>
                                    </p:set>
                                    <p:animEffect transition="in" filter="wipe(left)">
                                      <p:cBhvr>
                                        <p:cTn id="19" dur="500"/>
                                        <p:tgtEl>
                                          <p:spTgt spid="180226">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0226">
                                            <p:txEl>
                                              <p:pRg st="3" end="3"/>
                                            </p:txEl>
                                          </p:spTgt>
                                        </p:tgtEl>
                                        <p:attrNameLst>
                                          <p:attrName>style.visibility</p:attrName>
                                        </p:attrNameLst>
                                      </p:cBhvr>
                                      <p:to>
                                        <p:strVal val="visible"/>
                                      </p:to>
                                    </p:set>
                                    <p:animEffect transition="in" filter="wipe(left)">
                                      <p:cBhvr>
                                        <p:cTn id="24" dur="500"/>
                                        <p:tgtEl>
                                          <p:spTgt spid="180226">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80226">
                                            <p:txEl>
                                              <p:pRg st="4" end="4"/>
                                            </p:txEl>
                                          </p:spTgt>
                                        </p:tgtEl>
                                        <p:attrNameLst>
                                          <p:attrName>style.visibility</p:attrName>
                                        </p:attrNameLst>
                                      </p:cBhvr>
                                      <p:to>
                                        <p:strVal val="visible"/>
                                      </p:to>
                                    </p:set>
                                    <p:animEffect transition="in" filter="wipe(left)">
                                      <p:cBhvr>
                                        <p:cTn id="29" dur="500"/>
                                        <p:tgtEl>
                                          <p:spTgt spid="180226">
                                            <p:txEl>
                                              <p:pRg st="4" end="4"/>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80228"/>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180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3"/>
                </p:tgtEl>
              </p:cMediaNode>
            </p:audio>
          </p:childTnLst>
        </p:cTn>
      </p:par>
    </p:tnLst>
    <p:bldLst>
      <p:bldP spid="180226" grpId="0" build="p"/>
      <p:bldP spid="180227" grpId="0"/>
      <p:bldP spid="180228"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8594" name="Rectangle 2"/>
          <p:cNvSpPr>
            <a:spLocks noGrp="1" noChangeArrowheads="1"/>
          </p:cNvSpPr>
          <p:nvPr>
            <p:ph type="title" idx="4294967295"/>
          </p:nvPr>
        </p:nvSpPr>
        <p:spPr>
          <a:xfrm>
            <a:off x="420688" y="510877"/>
            <a:ext cx="8229600" cy="1143000"/>
          </a:xfrm>
        </p:spPr>
        <p:txBody>
          <a:bodyPr/>
          <a:lstStyle/>
          <a:p>
            <a:pPr>
              <a:defRPr/>
            </a:pPr>
            <a:r>
              <a:rPr lang="es-ES" altLang="es-ES_tradnl" sz="2800"/>
              <a:t>Cualidad: Análisis de subgrupos ¿Qué se mide?</a:t>
            </a:r>
            <a:r>
              <a:rPr lang="es-ES" altLang="es-ES_tradnl"/>
              <a:t> </a:t>
            </a:r>
          </a:p>
        </p:txBody>
      </p:sp>
      <p:pic>
        <p:nvPicPr>
          <p:cNvPr id="70658" name="Picture 3" descr="Tape meas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3938" y="88900"/>
            <a:ext cx="1517650"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6" name="Rectangle 4"/>
          <p:cNvSpPr>
            <a:spLocks noChangeArrowheads="1"/>
          </p:cNvSpPr>
          <p:nvPr/>
        </p:nvSpPr>
        <p:spPr bwMode="auto">
          <a:xfrm>
            <a:off x="755650" y="2060575"/>
            <a:ext cx="77724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lnSpc>
                <a:spcPct val="80000"/>
              </a:lnSpc>
              <a:buClr>
                <a:schemeClr val="folHlink"/>
              </a:buClr>
              <a:buSzPct val="60000"/>
              <a:buFont typeface="Wingdings" charset="2"/>
              <a:buChar char="n"/>
            </a:pPr>
            <a:r>
              <a:rPr lang="es-ES_tradnl" altLang="es-ES_tradnl" sz="2000">
                <a:ea typeface="Arial" charset="0"/>
                <a:cs typeface="Arial" charset="0"/>
              </a:rPr>
              <a:t>Efecto de Factor de confusión en EECC para enfermedad con elevada mortalidad (n=78)</a:t>
            </a:r>
            <a:endParaRPr lang="es-ES_tradnl" altLang="es-ES_tradnl" sz="2800">
              <a:ea typeface="Arial" charset="0"/>
              <a:cs typeface="Arial" charset="0"/>
            </a:endParaRPr>
          </a:p>
        </p:txBody>
      </p:sp>
      <p:sp>
        <p:nvSpPr>
          <p:cNvPr id="238597" name="Line 5"/>
          <p:cNvSpPr>
            <a:spLocks noChangeShapeType="1"/>
          </p:cNvSpPr>
          <p:nvPr/>
        </p:nvSpPr>
        <p:spPr bwMode="auto">
          <a:xfrm>
            <a:off x="1042988" y="4076700"/>
            <a:ext cx="6985000" cy="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sp>
        <p:nvSpPr>
          <p:cNvPr id="238598" name="Line 6"/>
          <p:cNvSpPr>
            <a:spLocks noChangeShapeType="1"/>
          </p:cNvSpPr>
          <p:nvPr/>
        </p:nvSpPr>
        <p:spPr bwMode="auto">
          <a:xfrm>
            <a:off x="1042988" y="3644900"/>
            <a:ext cx="6985000" cy="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sp>
        <p:nvSpPr>
          <p:cNvPr id="238599" name="Line 7"/>
          <p:cNvSpPr>
            <a:spLocks noChangeShapeType="1"/>
          </p:cNvSpPr>
          <p:nvPr/>
        </p:nvSpPr>
        <p:spPr bwMode="auto">
          <a:xfrm>
            <a:off x="1042988" y="4508500"/>
            <a:ext cx="6985000" cy="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sp>
        <p:nvSpPr>
          <p:cNvPr id="238600" name="Line 8"/>
          <p:cNvSpPr>
            <a:spLocks noChangeShapeType="1"/>
          </p:cNvSpPr>
          <p:nvPr/>
        </p:nvSpPr>
        <p:spPr bwMode="auto">
          <a:xfrm flipV="1">
            <a:off x="1042988" y="3644900"/>
            <a:ext cx="0" cy="86360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sp>
        <p:nvSpPr>
          <p:cNvPr id="238601" name="Line 9"/>
          <p:cNvSpPr>
            <a:spLocks noChangeShapeType="1"/>
          </p:cNvSpPr>
          <p:nvPr/>
        </p:nvSpPr>
        <p:spPr bwMode="auto">
          <a:xfrm flipV="1">
            <a:off x="2484438" y="3213100"/>
            <a:ext cx="0" cy="2160588"/>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sp>
        <p:nvSpPr>
          <p:cNvPr id="238602" name="Line 10"/>
          <p:cNvSpPr>
            <a:spLocks noChangeShapeType="1"/>
          </p:cNvSpPr>
          <p:nvPr/>
        </p:nvSpPr>
        <p:spPr bwMode="auto">
          <a:xfrm flipV="1">
            <a:off x="4500563" y="3213100"/>
            <a:ext cx="0" cy="2160588"/>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sp>
        <p:nvSpPr>
          <p:cNvPr id="238603" name="Line 11"/>
          <p:cNvSpPr>
            <a:spLocks noChangeShapeType="1"/>
          </p:cNvSpPr>
          <p:nvPr/>
        </p:nvSpPr>
        <p:spPr bwMode="auto">
          <a:xfrm flipV="1">
            <a:off x="8027988" y="3213100"/>
            <a:ext cx="0" cy="2160588"/>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sp>
        <p:nvSpPr>
          <p:cNvPr id="238604" name="Line 12"/>
          <p:cNvSpPr>
            <a:spLocks noChangeShapeType="1"/>
          </p:cNvSpPr>
          <p:nvPr/>
        </p:nvSpPr>
        <p:spPr bwMode="auto">
          <a:xfrm flipV="1">
            <a:off x="6372225" y="3213100"/>
            <a:ext cx="0" cy="2160588"/>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sp>
        <p:nvSpPr>
          <p:cNvPr id="238605" name="Line 13"/>
          <p:cNvSpPr>
            <a:spLocks noChangeShapeType="1"/>
          </p:cNvSpPr>
          <p:nvPr/>
        </p:nvSpPr>
        <p:spPr bwMode="auto">
          <a:xfrm>
            <a:off x="2484438" y="3213100"/>
            <a:ext cx="5543550" cy="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sp>
        <p:nvSpPr>
          <p:cNvPr id="238606" name="Text Box 14"/>
          <p:cNvSpPr txBox="1">
            <a:spLocks noChangeArrowheads="1"/>
          </p:cNvSpPr>
          <p:nvPr/>
        </p:nvSpPr>
        <p:spPr bwMode="auto">
          <a:xfrm>
            <a:off x="5292725" y="3284538"/>
            <a:ext cx="292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T</a:t>
            </a:r>
          </a:p>
        </p:txBody>
      </p:sp>
      <p:sp>
        <p:nvSpPr>
          <p:cNvPr id="238607" name="Text Box 15"/>
          <p:cNvSpPr txBox="1">
            <a:spLocks noChangeArrowheads="1"/>
          </p:cNvSpPr>
          <p:nvPr/>
        </p:nvSpPr>
        <p:spPr bwMode="auto">
          <a:xfrm>
            <a:off x="3251200" y="3284538"/>
            <a:ext cx="3127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H</a:t>
            </a:r>
          </a:p>
        </p:txBody>
      </p:sp>
      <p:sp>
        <p:nvSpPr>
          <p:cNvPr id="238608" name="Text Box 16"/>
          <p:cNvSpPr txBox="1">
            <a:spLocks noChangeArrowheads="1"/>
          </p:cNvSpPr>
          <p:nvPr/>
        </p:nvSpPr>
        <p:spPr bwMode="auto">
          <a:xfrm>
            <a:off x="6659563" y="3284538"/>
            <a:ext cx="9826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Diferencia</a:t>
            </a:r>
          </a:p>
        </p:txBody>
      </p:sp>
      <p:sp>
        <p:nvSpPr>
          <p:cNvPr id="238609" name="Text Box 17"/>
          <p:cNvSpPr txBox="1">
            <a:spLocks noChangeArrowheads="1"/>
          </p:cNvSpPr>
          <p:nvPr/>
        </p:nvSpPr>
        <p:spPr bwMode="auto">
          <a:xfrm>
            <a:off x="1187450" y="3716338"/>
            <a:ext cx="1071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Bajo riesgo</a:t>
            </a:r>
          </a:p>
        </p:txBody>
      </p:sp>
      <p:sp>
        <p:nvSpPr>
          <p:cNvPr id="238610" name="Text Box 18"/>
          <p:cNvSpPr txBox="1">
            <a:spLocks noChangeArrowheads="1"/>
          </p:cNvSpPr>
          <p:nvPr/>
        </p:nvSpPr>
        <p:spPr bwMode="auto">
          <a:xfrm>
            <a:off x="1547813" y="4149725"/>
            <a:ext cx="342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a:t>
            </a:r>
          </a:p>
        </p:txBody>
      </p:sp>
      <p:sp>
        <p:nvSpPr>
          <p:cNvPr id="238611" name="Text Box 19"/>
          <p:cNvSpPr txBox="1">
            <a:spLocks noChangeArrowheads="1"/>
          </p:cNvSpPr>
          <p:nvPr/>
        </p:nvSpPr>
        <p:spPr bwMode="auto">
          <a:xfrm>
            <a:off x="3152775" y="3700463"/>
            <a:ext cx="4302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2/8</a:t>
            </a:r>
          </a:p>
        </p:txBody>
      </p:sp>
      <p:sp>
        <p:nvSpPr>
          <p:cNvPr id="238612" name="Text Box 20"/>
          <p:cNvSpPr txBox="1">
            <a:spLocks noChangeArrowheads="1"/>
          </p:cNvSpPr>
          <p:nvPr/>
        </p:nvSpPr>
        <p:spPr bwMode="auto">
          <a:xfrm>
            <a:off x="5148263" y="3700463"/>
            <a:ext cx="5286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4/18</a:t>
            </a:r>
          </a:p>
        </p:txBody>
      </p:sp>
      <p:sp>
        <p:nvSpPr>
          <p:cNvPr id="238613" name="Text Box 21"/>
          <p:cNvSpPr txBox="1">
            <a:spLocks noChangeArrowheads="1"/>
          </p:cNvSpPr>
          <p:nvPr/>
        </p:nvSpPr>
        <p:spPr bwMode="auto">
          <a:xfrm>
            <a:off x="3132138" y="4149725"/>
            <a:ext cx="5397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25%</a:t>
            </a:r>
          </a:p>
        </p:txBody>
      </p:sp>
      <p:sp>
        <p:nvSpPr>
          <p:cNvPr id="238614" name="Text Box 22"/>
          <p:cNvSpPr txBox="1">
            <a:spLocks noChangeArrowheads="1"/>
          </p:cNvSpPr>
          <p:nvPr/>
        </p:nvSpPr>
        <p:spPr bwMode="auto">
          <a:xfrm>
            <a:off x="5219700" y="4149725"/>
            <a:ext cx="687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22,2%</a:t>
            </a:r>
          </a:p>
        </p:txBody>
      </p:sp>
      <p:sp>
        <p:nvSpPr>
          <p:cNvPr id="238615" name="Text Box 23"/>
          <p:cNvSpPr txBox="1">
            <a:spLocks noChangeArrowheads="1"/>
          </p:cNvSpPr>
          <p:nvPr/>
        </p:nvSpPr>
        <p:spPr bwMode="auto">
          <a:xfrm>
            <a:off x="6948488" y="4149725"/>
            <a:ext cx="588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2,8%</a:t>
            </a:r>
          </a:p>
        </p:txBody>
      </p:sp>
      <p:sp>
        <p:nvSpPr>
          <p:cNvPr id="238616" name="Line 24"/>
          <p:cNvSpPr>
            <a:spLocks noChangeShapeType="1"/>
          </p:cNvSpPr>
          <p:nvPr/>
        </p:nvSpPr>
        <p:spPr bwMode="auto">
          <a:xfrm>
            <a:off x="1042988" y="4941888"/>
            <a:ext cx="6985000" cy="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sp>
        <p:nvSpPr>
          <p:cNvPr id="238617" name="Line 25"/>
          <p:cNvSpPr>
            <a:spLocks noChangeShapeType="1"/>
          </p:cNvSpPr>
          <p:nvPr/>
        </p:nvSpPr>
        <p:spPr bwMode="auto">
          <a:xfrm>
            <a:off x="1042988" y="5373688"/>
            <a:ext cx="6985000" cy="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sp>
        <p:nvSpPr>
          <p:cNvPr id="238618" name="Line 26"/>
          <p:cNvSpPr>
            <a:spLocks noChangeShapeType="1"/>
          </p:cNvSpPr>
          <p:nvPr/>
        </p:nvSpPr>
        <p:spPr bwMode="auto">
          <a:xfrm flipV="1">
            <a:off x="1042988" y="4510088"/>
            <a:ext cx="0" cy="86360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sp>
        <p:nvSpPr>
          <p:cNvPr id="238619" name="Text Box 27"/>
          <p:cNvSpPr txBox="1">
            <a:spLocks noChangeArrowheads="1"/>
          </p:cNvSpPr>
          <p:nvPr/>
        </p:nvSpPr>
        <p:spPr bwMode="auto">
          <a:xfrm>
            <a:off x="1187450" y="4581525"/>
            <a:ext cx="10223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Alto riesgo</a:t>
            </a:r>
          </a:p>
        </p:txBody>
      </p:sp>
      <p:sp>
        <p:nvSpPr>
          <p:cNvPr id="238620" name="Text Box 28"/>
          <p:cNvSpPr txBox="1">
            <a:spLocks noChangeArrowheads="1"/>
          </p:cNvSpPr>
          <p:nvPr/>
        </p:nvSpPr>
        <p:spPr bwMode="auto">
          <a:xfrm>
            <a:off x="1547813" y="5014913"/>
            <a:ext cx="342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a:t>
            </a:r>
          </a:p>
        </p:txBody>
      </p:sp>
      <p:sp>
        <p:nvSpPr>
          <p:cNvPr id="238621" name="Text Box 29"/>
          <p:cNvSpPr txBox="1">
            <a:spLocks noChangeArrowheads="1"/>
          </p:cNvSpPr>
          <p:nvPr/>
        </p:nvSpPr>
        <p:spPr bwMode="auto">
          <a:xfrm>
            <a:off x="3152775" y="4565650"/>
            <a:ext cx="6270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25/32</a:t>
            </a:r>
          </a:p>
        </p:txBody>
      </p:sp>
      <p:sp>
        <p:nvSpPr>
          <p:cNvPr id="238622" name="Text Box 30"/>
          <p:cNvSpPr txBox="1">
            <a:spLocks noChangeArrowheads="1"/>
          </p:cNvSpPr>
          <p:nvPr/>
        </p:nvSpPr>
        <p:spPr bwMode="auto">
          <a:xfrm>
            <a:off x="5148263" y="4565650"/>
            <a:ext cx="6270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18/38</a:t>
            </a:r>
          </a:p>
        </p:txBody>
      </p:sp>
      <p:sp>
        <p:nvSpPr>
          <p:cNvPr id="238623" name="Text Box 31"/>
          <p:cNvSpPr txBox="1">
            <a:spLocks noChangeArrowheads="1"/>
          </p:cNvSpPr>
          <p:nvPr/>
        </p:nvSpPr>
        <p:spPr bwMode="auto">
          <a:xfrm>
            <a:off x="3132138" y="5014913"/>
            <a:ext cx="6873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78,1%</a:t>
            </a:r>
          </a:p>
        </p:txBody>
      </p:sp>
      <p:sp>
        <p:nvSpPr>
          <p:cNvPr id="238624" name="Text Box 32"/>
          <p:cNvSpPr txBox="1">
            <a:spLocks noChangeArrowheads="1"/>
          </p:cNvSpPr>
          <p:nvPr/>
        </p:nvSpPr>
        <p:spPr bwMode="auto">
          <a:xfrm>
            <a:off x="5219700" y="5014913"/>
            <a:ext cx="5397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70%</a:t>
            </a:r>
          </a:p>
        </p:txBody>
      </p:sp>
      <p:sp>
        <p:nvSpPr>
          <p:cNvPr id="238625" name="Text Box 33"/>
          <p:cNvSpPr txBox="1">
            <a:spLocks noChangeArrowheads="1"/>
          </p:cNvSpPr>
          <p:nvPr/>
        </p:nvSpPr>
        <p:spPr bwMode="auto">
          <a:xfrm>
            <a:off x="6948488" y="5014913"/>
            <a:ext cx="588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8,1%</a:t>
            </a:r>
          </a:p>
        </p:txBody>
      </p:sp>
      <p:sp>
        <p:nvSpPr>
          <p:cNvPr id="238626" name="Rectangle 34"/>
          <p:cNvSpPr>
            <a:spLocks noChangeArrowheads="1"/>
          </p:cNvSpPr>
          <p:nvPr/>
        </p:nvSpPr>
        <p:spPr bwMode="auto">
          <a:xfrm>
            <a:off x="611188" y="5661025"/>
            <a:ext cx="77724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lnSpc>
                <a:spcPct val="80000"/>
              </a:lnSpc>
              <a:buClr>
                <a:schemeClr val="folHlink"/>
              </a:buClr>
              <a:buSzPct val="60000"/>
              <a:buFont typeface="Wingdings" charset="2"/>
              <a:buChar char="n"/>
            </a:pPr>
            <a:r>
              <a:rPr lang="es-ES_tradnl" altLang="es-ES_tradnl" sz="2000">
                <a:ea typeface="Arial" charset="0"/>
                <a:cs typeface="Arial" charset="0"/>
              </a:rPr>
              <a:t>La distinta distribución del factor pronóstico ha producido un fenómeno de confusión y la diferencia inicial (20%) estaba distorsionada)</a:t>
            </a:r>
            <a:endParaRPr lang="es-ES_tradnl" altLang="es-ES_tradnl" sz="2800">
              <a:ea typeface="Arial" charset="0"/>
              <a:cs typeface="Arial" charset="0"/>
            </a:endParaRPr>
          </a:p>
        </p:txBody>
      </p:sp>
      <p:sp>
        <p:nvSpPr>
          <p:cNvPr id="238627" name="Rectangle 35"/>
          <p:cNvSpPr>
            <a:spLocks noChangeArrowheads="1"/>
          </p:cNvSpPr>
          <p:nvPr/>
        </p:nvSpPr>
        <p:spPr bwMode="auto">
          <a:xfrm>
            <a:off x="2484438" y="3213100"/>
            <a:ext cx="5543550" cy="431800"/>
          </a:xfrm>
          <a:prstGeom prst="rect">
            <a:avLst/>
          </a:prstGeom>
          <a:solidFill>
            <a:srgbClr val="FF00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p>
        </p:txBody>
      </p:sp>
      <p:sp>
        <p:nvSpPr>
          <p:cNvPr id="238628" name="Rectangle 36"/>
          <p:cNvSpPr>
            <a:spLocks noChangeArrowheads="1"/>
          </p:cNvSpPr>
          <p:nvPr/>
        </p:nvSpPr>
        <p:spPr bwMode="auto">
          <a:xfrm>
            <a:off x="1042988" y="3644900"/>
            <a:ext cx="1441450" cy="1728788"/>
          </a:xfrm>
          <a:prstGeom prst="rect">
            <a:avLst/>
          </a:prstGeom>
          <a:solidFill>
            <a:srgbClr val="FF00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p>
        </p:txBody>
      </p:sp>
      <p:sp>
        <p:nvSpPr>
          <p:cNvPr id="37" name="Rectangle 5"/>
          <p:cNvSpPr>
            <a:spLocks noChangeArrowheads="1"/>
          </p:cNvSpPr>
          <p:nvPr/>
        </p:nvSpPr>
        <p:spPr bwMode="auto">
          <a:xfrm>
            <a:off x="1042988" y="188913"/>
            <a:ext cx="257634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2400" smtClean="0">
                <a:latin typeface="Verdana" charset="0"/>
              </a:rPr>
              <a:t>Válidez</a:t>
            </a:r>
            <a:r>
              <a:rPr lang="es-ES" altLang="es-ES_tradnl" sz="2400" dirty="0" smtClean="0">
                <a:latin typeface="Verdana" charset="0"/>
              </a:rPr>
              <a:t> </a:t>
            </a:r>
            <a:r>
              <a:rPr lang="es-ES" altLang="es-ES_tradnl" sz="2400" dirty="0">
                <a:latin typeface="Verdana" charset="0"/>
              </a:rPr>
              <a:t>externa</a:t>
            </a:r>
          </a:p>
        </p:txBody>
      </p:sp>
      <p:pic>
        <p:nvPicPr>
          <p:cNvPr id="2" name="Sonid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cSld>
  <p:clrMapOvr>
    <a:masterClrMapping/>
  </p:clrMapOvr>
  <p:transition advTm="3883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8596">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386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0642" name="Rectangle 2"/>
          <p:cNvSpPr>
            <a:spLocks noGrp="1" noChangeArrowheads="1"/>
          </p:cNvSpPr>
          <p:nvPr>
            <p:ph type="title" idx="4294967295"/>
          </p:nvPr>
        </p:nvSpPr>
        <p:spPr>
          <a:xfrm>
            <a:off x="385763" y="650578"/>
            <a:ext cx="8229600" cy="1143000"/>
          </a:xfrm>
        </p:spPr>
        <p:txBody>
          <a:bodyPr/>
          <a:lstStyle/>
          <a:p>
            <a:pPr>
              <a:defRPr/>
            </a:pPr>
            <a:r>
              <a:rPr lang="es-ES" altLang="es-ES_tradnl" sz="2800"/>
              <a:t>Cualidad: Análisis de subgrupos y </a:t>
            </a:r>
            <a:r>
              <a:rPr lang="es-ES" altLang="es-ES_tradnl" sz="2800" dirty="0" err="1"/>
              <a:t>multivariante</a:t>
            </a:r>
            <a:r>
              <a:rPr lang="es-ES" altLang="es-ES_tradnl" dirty="0"/>
              <a:t> </a:t>
            </a:r>
          </a:p>
        </p:txBody>
      </p:sp>
      <p:pic>
        <p:nvPicPr>
          <p:cNvPr id="72706" name="Picture 3" descr="Tape meas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1088" y="50800"/>
            <a:ext cx="1517650"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4" name="Rectangle 4"/>
          <p:cNvSpPr>
            <a:spLocks noChangeArrowheads="1"/>
          </p:cNvSpPr>
          <p:nvPr/>
        </p:nvSpPr>
        <p:spPr bwMode="auto">
          <a:xfrm>
            <a:off x="755650" y="1773238"/>
            <a:ext cx="77724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lnSpc>
                <a:spcPct val="80000"/>
              </a:lnSpc>
              <a:buClr>
                <a:schemeClr val="folHlink"/>
              </a:buClr>
              <a:buSzPct val="60000"/>
              <a:buFont typeface="Wingdings" charset="2"/>
              <a:buChar char="n"/>
            </a:pPr>
            <a:r>
              <a:rPr lang="es-ES_tradnl" altLang="es-ES_tradnl" sz="2000">
                <a:ea typeface="Arial" charset="0"/>
                <a:cs typeface="Arial" charset="0"/>
              </a:rPr>
              <a:t>Incorporar la estadística al análisis de subgrupos = análisis de subgrupos; evaluar el efecto del tto sobre la variable respuesta dentro de cada estrato </a:t>
            </a:r>
            <a:endParaRPr lang="es-ES_tradnl" altLang="es-ES_tradnl" sz="2800">
              <a:ea typeface="Arial" charset="0"/>
              <a:cs typeface="Arial" charset="0"/>
            </a:endParaRPr>
          </a:p>
        </p:txBody>
      </p:sp>
      <p:sp>
        <p:nvSpPr>
          <p:cNvPr id="240645" name="Line 5"/>
          <p:cNvSpPr>
            <a:spLocks noChangeShapeType="1"/>
          </p:cNvSpPr>
          <p:nvPr/>
        </p:nvSpPr>
        <p:spPr bwMode="auto">
          <a:xfrm>
            <a:off x="1042988" y="3500438"/>
            <a:ext cx="6985000" cy="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sp>
        <p:nvSpPr>
          <p:cNvPr id="240646" name="Line 6"/>
          <p:cNvSpPr>
            <a:spLocks noChangeShapeType="1"/>
          </p:cNvSpPr>
          <p:nvPr/>
        </p:nvSpPr>
        <p:spPr bwMode="auto">
          <a:xfrm>
            <a:off x="1042988" y="3068638"/>
            <a:ext cx="6985000" cy="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sp>
        <p:nvSpPr>
          <p:cNvPr id="240647" name="Line 7"/>
          <p:cNvSpPr>
            <a:spLocks noChangeShapeType="1"/>
          </p:cNvSpPr>
          <p:nvPr/>
        </p:nvSpPr>
        <p:spPr bwMode="auto">
          <a:xfrm>
            <a:off x="1042988" y="3932238"/>
            <a:ext cx="6985000" cy="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sp>
        <p:nvSpPr>
          <p:cNvPr id="240648" name="Line 8"/>
          <p:cNvSpPr>
            <a:spLocks noChangeShapeType="1"/>
          </p:cNvSpPr>
          <p:nvPr/>
        </p:nvSpPr>
        <p:spPr bwMode="auto">
          <a:xfrm flipV="1">
            <a:off x="1042988" y="3068638"/>
            <a:ext cx="0" cy="86360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sp>
        <p:nvSpPr>
          <p:cNvPr id="240649" name="Line 9"/>
          <p:cNvSpPr>
            <a:spLocks noChangeShapeType="1"/>
          </p:cNvSpPr>
          <p:nvPr/>
        </p:nvSpPr>
        <p:spPr bwMode="auto">
          <a:xfrm flipV="1">
            <a:off x="2484438" y="2636838"/>
            <a:ext cx="0" cy="2160587"/>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sp>
        <p:nvSpPr>
          <p:cNvPr id="240650" name="Line 10"/>
          <p:cNvSpPr>
            <a:spLocks noChangeShapeType="1"/>
          </p:cNvSpPr>
          <p:nvPr/>
        </p:nvSpPr>
        <p:spPr bwMode="auto">
          <a:xfrm flipV="1">
            <a:off x="4500563" y="2636838"/>
            <a:ext cx="0" cy="2160587"/>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sp>
        <p:nvSpPr>
          <p:cNvPr id="240651" name="Line 11"/>
          <p:cNvSpPr>
            <a:spLocks noChangeShapeType="1"/>
          </p:cNvSpPr>
          <p:nvPr/>
        </p:nvSpPr>
        <p:spPr bwMode="auto">
          <a:xfrm flipV="1">
            <a:off x="8027988" y="2636838"/>
            <a:ext cx="0" cy="2160587"/>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sp>
        <p:nvSpPr>
          <p:cNvPr id="240652" name="Line 12"/>
          <p:cNvSpPr>
            <a:spLocks noChangeShapeType="1"/>
          </p:cNvSpPr>
          <p:nvPr/>
        </p:nvSpPr>
        <p:spPr bwMode="auto">
          <a:xfrm flipV="1">
            <a:off x="6372225" y="2636838"/>
            <a:ext cx="0" cy="2160587"/>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sp>
        <p:nvSpPr>
          <p:cNvPr id="240653" name="Line 13"/>
          <p:cNvSpPr>
            <a:spLocks noChangeShapeType="1"/>
          </p:cNvSpPr>
          <p:nvPr/>
        </p:nvSpPr>
        <p:spPr bwMode="auto">
          <a:xfrm>
            <a:off x="2484438" y="2636838"/>
            <a:ext cx="5543550" cy="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sp>
        <p:nvSpPr>
          <p:cNvPr id="240654" name="Text Box 14"/>
          <p:cNvSpPr txBox="1">
            <a:spLocks noChangeArrowheads="1"/>
          </p:cNvSpPr>
          <p:nvPr/>
        </p:nvSpPr>
        <p:spPr bwMode="auto">
          <a:xfrm>
            <a:off x="5292725" y="2708275"/>
            <a:ext cx="292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T</a:t>
            </a:r>
          </a:p>
        </p:txBody>
      </p:sp>
      <p:sp>
        <p:nvSpPr>
          <p:cNvPr id="240655" name="Text Box 15"/>
          <p:cNvSpPr txBox="1">
            <a:spLocks noChangeArrowheads="1"/>
          </p:cNvSpPr>
          <p:nvPr/>
        </p:nvSpPr>
        <p:spPr bwMode="auto">
          <a:xfrm>
            <a:off x="3251200" y="2708275"/>
            <a:ext cx="3127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H</a:t>
            </a:r>
          </a:p>
        </p:txBody>
      </p:sp>
      <p:sp>
        <p:nvSpPr>
          <p:cNvPr id="240656" name="Text Box 16"/>
          <p:cNvSpPr txBox="1">
            <a:spLocks noChangeArrowheads="1"/>
          </p:cNvSpPr>
          <p:nvPr/>
        </p:nvSpPr>
        <p:spPr bwMode="auto">
          <a:xfrm>
            <a:off x="6659563" y="2708275"/>
            <a:ext cx="9826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Diferencia</a:t>
            </a:r>
          </a:p>
        </p:txBody>
      </p:sp>
      <p:sp>
        <p:nvSpPr>
          <p:cNvPr id="240657" name="Text Box 17"/>
          <p:cNvSpPr txBox="1">
            <a:spLocks noChangeArrowheads="1"/>
          </p:cNvSpPr>
          <p:nvPr/>
        </p:nvSpPr>
        <p:spPr bwMode="auto">
          <a:xfrm>
            <a:off x="1187450" y="3140075"/>
            <a:ext cx="1071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Bajo riesgo</a:t>
            </a:r>
          </a:p>
        </p:txBody>
      </p:sp>
      <p:sp>
        <p:nvSpPr>
          <p:cNvPr id="240658" name="Text Box 18"/>
          <p:cNvSpPr txBox="1">
            <a:spLocks noChangeArrowheads="1"/>
          </p:cNvSpPr>
          <p:nvPr/>
        </p:nvSpPr>
        <p:spPr bwMode="auto">
          <a:xfrm>
            <a:off x="1547813" y="3573463"/>
            <a:ext cx="342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a:t>
            </a:r>
          </a:p>
        </p:txBody>
      </p:sp>
      <p:sp>
        <p:nvSpPr>
          <p:cNvPr id="240659" name="Text Box 19"/>
          <p:cNvSpPr txBox="1">
            <a:spLocks noChangeArrowheads="1"/>
          </p:cNvSpPr>
          <p:nvPr/>
        </p:nvSpPr>
        <p:spPr bwMode="auto">
          <a:xfrm>
            <a:off x="3152775" y="3124200"/>
            <a:ext cx="4302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2/8</a:t>
            </a:r>
          </a:p>
        </p:txBody>
      </p:sp>
      <p:sp>
        <p:nvSpPr>
          <p:cNvPr id="240660" name="Text Box 20"/>
          <p:cNvSpPr txBox="1">
            <a:spLocks noChangeArrowheads="1"/>
          </p:cNvSpPr>
          <p:nvPr/>
        </p:nvSpPr>
        <p:spPr bwMode="auto">
          <a:xfrm>
            <a:off x="5148263" y="3124200"/>
            <a:ext cx="5286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4/18</a:t>
            </a:r>
          </a:p>
        </p:txBody>
      </p:sp>
      <p:sp>
        <p:nvSpPr>
          <p:cNvPr id="240661" name="Text Box 21"/>
          <p:cNvSpPr txBox="1">
            <a:spLocks noChangeArrowheads="1"/>
          </p:cNvSpPr>
          <p:nvPr/>
        </p:nvSpPr>
        <p:spPr bwMode="auto">
          <a:xfrm>
            <a:off x="3132138" y="3573463"/>
            <a:ext cx="5397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25%</a:t>
            </a:r>
          </a:p>
        </p:txBody>
      </p:sp>
      <p:sp>
        <p:nvSpPr>
          <p:cNvPr id="240662" name="Text Box 22"/>
          <p:cNvSpPr txBox="1">
            <a:spLocks noChangeArrowheads="1"/>
          </p:cNvSpPr>
          <p:nvPr/>
        </p:nvSpPr>
        <p:spPr bwMode="auto">
          <a:xfrm>
            <a:off x="5219700" y="3573463"/>
            <a:ext cx="687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22,2%</a:t>
            </a:r>
          </a:p>
        </p:txBody>
      </p:sp>
      <p:sp>
        <p:nvSpPr>
          <p:cNvPr id="240663" name="Text Box 23"/>
          <p:cNvSpPr txBox="1">
            <a:spLocks noChangeArrowheads="1"/>
          </p:cNvSpPr>
          <p:nvPr/>
        </p:nvSpPr>
        <p:spPr bwMode="auto">
          <a:xfrm>
            <a:off x="6588125" y="3573463"/>
            <a:ext cx="11858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2,8% p&gt;0.05</a:t>
            </a:r>
          </a:p>
        </p:txBody>
      </p:sp>
      <p:sp>
        <p:nvSpPr>
          <p:cNvPr id="240664" name="Line 24"/>
          <p:cNvSpPr>
            <a:spLocks noChangeShapeType="1"/>
          </p:cNvSpPr>
          <p:nvPr/>
        </p:nvSpPr>
        <p:spPr bwMode="auto">
          <a:xfrm>
            <a:off x="1042988" y="4365625"/>
            <a:ext cx="6985000" cy="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sp>
        <p:nvSpPr>
          <p:cNvPr id="240665" name="Line 25"/>
          <p:cNvSpPr>
            <a:spLocks noChangeShapeType="1"/>
          </p:cNvSpPr>
          <p:nvPr/>
        </p:nvSpPr>
        <p:spPr bwMode="auto">
          <a:xfrm>
            <a:off x="1042988" y="4797425"/>
            <a:ext cx="6985000" cy="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sp>
        <p:nvSpPr>
          <p:cNvPr id="240666" name="Line 26"/>
          <p:cNvSpPr>
            <a:spLocks noChangeShapeType="1"/>
          </p:cNvSpPr>
          <p:nvPr/>
        </p:nvSpPr>
        <p:spPr bwMode="auto">
          <a:xfrm flipV="1">
            <a:off x="1042988" y="3933825"/>
            <a:ext cx="0" cy="86360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sp>
        <p:nvSpPr>
          <p:cNvPr id="240667" name="Text Box 27"/>
          <p:cNvSpPr txBox="1">
            <a:spLocks noChangeArrowheads="1"/>
          </p:cNvSpPr>
          <p:nvPr/>
        </p:nvSpPr>
        <p:spPr bwMode="auto">
          <a:xfrm>
            <a:off x="1187450" y="4005263"/>
            <a:ext cx="10223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Alto riesgo</a:t>
            </a:r>
          </a:p>
        </p:txBody>
      </p:sp>
      <p:sp>
        <p:nvSpPr>
          <p:cNvPr id="240668" name="Text Box 28"/>
          <p:cNvSpPr txBox="1">
            <a:spLocks noChangeArrowheads="1"/>
          </p:cNvSpPr>
          <p:nvPr/>
        </p:nvSpPr>
        <p:spPr bwMode="auto">
          <a:xfrm>
            <a:off x="1547813" y="4438650"/>
            <a:ext cx="342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a:t>
            </a:r>
          </a:p>
        </p:txBody>
      </p:sp>
      <p:sp>
        <p:nvSpPr>
          <p:cNvPr id="240669" name="Text Box 29"/>
          <p:cNvSpPr txBox="1">
            <a:spLocks noChangeArrowheads="1"/>
          </p:cNvSpPr>
          <p:nvPr/>
        </p:nvSpPr>
        <p:spPr bwMode="auto">
          <a:xfrm>
            <a:off x="3152775" y="3989388"/>
            <a:ext cx="6270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25/32</a:t>
            </a:r>
          </a:p>
        </p:txBody>
      </p:sp>
      <p:sp>
        <p:nvSpPr>
          <p:cNvPr id="240670" name="Text Box 30"/>
          <p:cNvSpPr txBox="1">
            <a:spLocks noChangeArrowheads="1"/>
          </p:cNvSpPr>
          <p:nvPr/>
        </p:nvSpPr>
        <p:spPr bwMode="auto">
          <a:xfrm>
            <a:off x="5148263" y="3989388"/>
            <a:ext cx="6270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18/38</a:t>
            </a:r>
          </a:p>
        </p:txBody>
      </p:sp>
      <p:sp>
        <p:nvSpPr>
          <p:cNvPr id="240671" name="Text Box 31"/>
          <p:cNvSpPr txBox="1">
            <a:spLocks noChangeArrowheads="1"/>
          </p:cNvSpPr>
          <p:nvPr/>
        </p:nvSpPr>
        <p:spPr bwMode="auto">
          <a:xfrm>
            <a:off x="3132138" y="4438650"/>
            <a:ext cx="6873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78,1%</a:t>
            </a:r>
          </a:p>
        </p:txBody>
      </p:sp>
      <p:sp>
        <p:nvSpPr>
          <p:cNvPr id="240672" name="Text Box 32"/>
          <p:cNvSpPr txBox="1">
            <a:spLocks noChangeArrowheads="1"/>
          </p:cNvSpPr>
          <p:nvPr/>
        </p:nvSpPr>
        <p:spPr bwMode="auto">
          <a:xfrm>
            <a:off x="5219700" y="4438650"/>
            <a:ext cx="5397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70%</a:t>
            </a:r>
          </a:p>
        </p:txBody>
      </p:sp>
      <p:sp>
        <p:nvSpPr>
          <p:cNvPr id="240673" name="Text Box 33"/>
          <p:cNvSpPr txBox="1">
            <a:spLocks noChangeArrowheads="1"/>
          </p:cNvSpPr>
          <p:nvPr/>
        </p:nvSpPr>
        <p:spPr bwMode="auto">
          <a:xfrm>
            <a:off x="6588125" y="4438650"/>
            <a:ext cx="11842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1400">
                <a:latin typeface="Arial Unicode MS" charset="0"/>
              </a:rPr>
              <a:t>8,1% p&lt;0.05</a:t>
            </a:r>
          </a:p>
        </p:txBody>
      </p:sp>
      <p:sp>
        <p:nvSpPr>
          <p:cNvPr id="240674" name="Rectangle 34"/>
          <p:cNvSpPr>
            <a:spLocks noChangeArrowheads="1"/>
          </p:cNvSpPr>
          <p:nvPr/>
        </p:nvSpPr>
        <p:spPr bwMode="auto">
          <a:xfrm>
            <a:off x="539750" y="4941888"/>
            <a:ext cx="77724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algn="just" eaLnBrk="1" hangingPunct="1">
              <a:lnSpc>
                <a:spcPct val="80000"/>
              </a:lnSpc>
              <a:spcBef>
                <a:spcPct val="20000"/>
              </a:spcBef>
              <a:buClr>
                <a:schemeClr val="folHlink"/>
              </a:buClr>
              <a:buSzPct val="60000"/>
              <a:buFont typeface="Wingdings" charset="2"/>
              <a:buChar char="n"/>
              <a:defRPr/>
            </a:pPr>
            <a:r>
              <a:rPr lang="es-ES_tradnl" altLang="es-ES_tradnl" sz="1800" b="0" i="0" dirty="0" smtClean="0">
                <a:ea typeface="Arial" charset="0"/>
                <a:cs typeface="Arial" charset="0"/>
              </a:rPr>
              <a:t>Las técnicas </a:t>
            </a:r>
            <a:r>
              <a:rPr lang="es-ES_tradnl" altLang="es-ES_tradnl" sz="1800" b="0" i="0" dirty="0" err="1" smtClean="0">
                <a:ea typeface="Arial" charset="0"/>
                <a:cs typeface="Arial" charset="0"/>
              </a:rPr>
              <a:t>multivariante</a:t>
            </a:r>
            <a:r>
              <a:rPr lang="es-ES_tradnl" altLang="es-ES_tradnl" sz="1800" b="0" i="0" dirty="0" smtClean="0">
                <a:ea typeface="Arial" charset="0"/>
                <a:cs typeface="Arial" charset="0"/>
              </a:rPr>
              <a:t> implican un modelo matemático.</a:t>
            </a:r>
          </a:p>
          <a:p>
            <a:pPr lvl="1" algn="just" eaLnBrk="1" hangingPunct="1">
              <a:lnSpc>
                <a:spcPct val="80000"/>
              </a:lnSpc>
              <a:spcBef>
                <a:spcPct val="20000"/>
              </a:spcBef>
              <a:buClr>
                <a:schemeClr val="folHlink"/>
              </a:buClr>
              <a:buSzPct val="60000"/>
              <a:buFont typeface="Wingdings" charset="2"/>
              <a:buChar char="n"/>
              <a:defRPr/>
            </a:pPr>
            <a:r>
              <a:rPr lang="es-ES_tradnl" altLang="es-ES_tradnl" sz="1800" b="0" i="0" dirty="0" smtClean="0">
                <a:ea typeface="Arial" charset="0"/>
                <a:cs typeface="Arial" charset="0"/>
              </a:rPr>
              <a:t>Variable dependiente (respuesta)</a:t>
            </a:r>
          </a:p>
          <a:p>
            <a:pPr lvl="1" algn="just" eaLnBrk="1" hangingPunct="1">
              <a:lnSpc>
                <a:spcPct val="80000"/>
              </a:lnSpc>
              <a:spcBef>
                <a:spcPct val="20000"/>
              </a:spcBef>
              <a:buClr>
                <a:schemeClr val="folHlink"/>
              </a:buClr>
              <a:buSzPct val="60000"/>
              <a:buFont typeface="Wingdings" charset="2"/>
              <a:buChar char="n"/>
              <a:defRPr/>
            </a:pPr>
            <a:r>
              <a:rPr lang="es-ES_tradnl" altLang="es-ES_tradnl" sz="1800" b="0" i="0" dirty="0" smtClean="0">
                <a:ea typeface="Arial" charset="0"/>
                <a:cs typeface="Arial" charset="0"/>
              </a:rPr>
              <a:t>Variable independiente </a:t>
            </a:r>
            <a:r>
              <a:rPr lang="es-ES_tradnl" altLang="es-ES_tradnl" sz="1800" b="0" i="0" dirty="0" err="1" smtClean="0">
                <a:ea typeface="Arial" charset="0"/>
                <a:cs typeface="Arial" charset="0"/>
              </a:rPr>
              <a:t>ppal</a:t>
            </a:r>
            <a:r>
              <a:rPr lang="es-ES_tradnl" altLang="es-ES_tradnl" sz="1800" b="0" i="0" dirty="0" smtClean="0">
                <a:ea typeface="Arial" charset="0"/>
                <a:cs typeface="Arial" charset="0"/>
              </a:rPr>
              <a:t> (</a:t>
            </a:r>
            <a:r>
              <a:rPr lang="es-ES_tradnl" altLang="es-ES_tradnl" sz="1800" b="0" i="0" dirty="0" err="1" smtClean="0">
                <a:ea typeface="Arial" charset="0"/>
                <a:cs typeface="Arial" charset="0"/>
              </a:rPr>
              <a:t>tto</a:t>
            </a:r>
            <a:r>
              <a:rPr lang="es-ES_tradnl" altLang="es-ES_tradnl" sz="1800" b="0" i="0" dirty="0" smtClean="0">
                <a:ea typeface="Arial" charset="0"/>
                <a:cs typeface="Arial" charset="0"/>
              </a:rPr>
              <a:t>)</a:t>
            </a:r>
          </a:p>
          <a:p>
            <a:pPr lvl="1" algn="just" eaLnBrk="1" hangingPunct="1">
              <a:lnSpc>
                <a:spcPct val="80000"/>
              </a:lnSpc>
              <a:spcBef>
                <a:spcPct val="20000"/>
              </a:spcBef>
              <a:buClr>
                <a:schemeClr val="folHlink"/>
              </a:buClr>
              <a:buSzPct val="60000"/>
              <a:buFont typeface="Wingdings" charset="2"/>
              <a:buChar char="n"/>
              <a:defRPr/>
            </a:pPr>
            <a:r>
              <a:rPr lang="es-ES_tradnl" altLang="es-ES_tradnl" sz="1800" b="0" i="0" dirty="0" smtClean="0">
                <a:ea typeface="Arial" charset="0"/>
                <a:cs typeface="Arial" charset="0"/>
              </a:rPr>
              <a:t>Variables independientes a controlar (estimación de coeficiente de regresión)</a:t>
            </a:r>
          </a:p>
        </p:txBody>
      </p:sp>
      <p:sp>
        <p:nvSpPr>
          <p:cNvPr id="240675" name="Rectangle 35"/>
          <p:cNvSpPr>
            <a:spLocks noChangeArrowheads="1"/>
          </p:cNvSpPr>
          <p:nvPr/>
        </p:nvSpPr>
        <p:spPr bwMode="auto">
          <a:xfrm>
            <a:off x="2484438" y="2636838"/>
            <a:ext cx="5543550" cy="431800"/>
          </a:xfrm>
          <a:prstGeom prst="rect">
            <a:avLst/>
          </a:prstGeom>
          <a:solidFill>
            <a:srgbClr val="FF00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p>
        </p:txBody>
      </p:sp>
      <p:sp>
        <p:nvSpPr>
          <p:cNvPr id="240676" name="Rectangle 36"/>
          <p:cNvSpPr>
            <a:spLocks noChangeArrowheads="1"/>
          </p:cNvSpPr>
          <p:nvPr/>
        </p:nvSpPr>
        <p:spPr bwMode="auto">
          <a:xfrm>
            <a:off x="1042988" y="3068638"/>
            <a:ext cx="1441450" cy="1728787"/>
          </a:xfrm>
          <a:prstGeom prst="rect">
            <a:avLst/>
          </a:prstGeom>
          <a:solidFill>
            <a:srgbClr val="FF00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p>
        </p:txBody>
      </p:sp>
      <p:sp>
        <p:nvSpPr>
          <p:cNvPr id="37" name="Rectangle 5"/>
          <p:cNvSpPr>
            <a:spLocks noChangeArrowheads="1"/>
          </p:cNvSpPr>
          <p:nvPr/>
        </p:nvSpPr>
        <p:spPr bwMode="auto">
          <a:xfrm>
            <a:off x="1042988" y="188913"/>
            <a:ext cx="257634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2400" smtClean="0">
                <a:latin typeface="Verdana" charset="0"/>
              </a:rPr>
              <a:t>Válidez</a:t>
            </a:r>
            <a:r>
              <a:rPr lang="es-ES" altLang="es-ES_tradnl" sz="2400" dirty="0" smtClean="0">
                <a:latin typeface="Verdana" charset="0"/>
              </a:rPr>
              <a:t> </a:t>
            </a:r>
            <a:r>
              <a:rPr lang="es-ES" altLang="es-ES_tradnl" sz="2400" dirty="0">
                <a:latin typeface="Verdana" charset="0"/>
              </a:rPr>
              <a:t>externa</a:t>
            </a:r>
          </a:p>
        </p:txBody>
      </p:sp>
      <p:pic>
        <p:nvPicPr>
          <p:cNvPr id="2" name="Sonid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cSld>
  <p:clrMapOvr>
    <a:masterClrMapping/>
  </p:clrMapOvr>
  <p:transition advTm="5397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064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0674">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40674">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40674">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4067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3"/>
          <p:cNvSpPr>
            <a:spLocks noGrp="1"/>
          </p:cNvSpPr>
          <p:nvPr>
            <p:ph type="body" idx="1"/>
          </p:nvPr>
        </p:nvSpPr>
        <p:spPr>
          <a:xfrm>
            <a:off x="382588" y="2632075"/>
            <a:ext cx="8370887" cy="3463925"/>
          </a:xfrm>
          <a:solidFill>
            <a:schemeClr val="accent2">
              <a:lumMod val="20000"/>
              <a:lumOff val="80000"/>
            </a:schemeClr>
          </a:solidFill>
        </p:spPr>
        <p:txBody>
          <a:bodyPr/>
          <a:lstStyle/>
          <a:p>
            <a:pPr marL="0" indent="0">
              <a:buFont typeface="Wingdings 3" charset="2"/>
              <a:buNone/>
            </a:pPr>
            <a:r>
              <a:rPr lang="es-ES" altLang="es-ES_tradnl" sz="1800" b="1"/>
              <a:t>Analizar con criterio:</a:t>
            </a:r>
          </a:p>
          <a:p>
            <a:pPr marL="0" indent="0"/>
            <a:r>
              <a:rPr lang="es-ES" altLang="es-ES_tradnl" sz="1800" b="1">
                <a:solidFill>
                  <a:srgbClr val="3C8C93"/>
                </a:solidFill>
                <a:ea typeface="Arial" charset="0"/>
                <a:cs typeface="Arial" charset="0"/>
              </a:rPr>
              <a:t>DIFERENCIA </a:t>
            </a:r>
            <a:r>
              <a:rPr lang="es-ES" altLang="es-ES_tradnl" sz="1800">
                <a:ea typeface="Arial" charset="0"/>
                <a:cs typeface="Arial" charset="0"/>
              </a:rPr>
              <a:t>¿Puede </a:t>
            </a:r>
            <a:r>
              <a:rPr lang="es-ES" altLang="es-ES_tradnl" sz="1800" b="1">
                <a:solidFill>
                  <a:srgbClr val="FF0000"/>
                </a:solidFill>
                <a:ea typeface="Arial" charset="0"/>
                <a:cs typeface="Arial" charset="0"/>
              </a:rPr>
              <a:t>el azar </a:t>
            </a:r>
            <a:r>
              <a:rPr lang="es-ES" altLang="es-ES_tradnl" sz="1800">
                <a:ea typeface="Arial" charset="0"/>
                <a:cs typeface="Arial" charset="0"/>
              </a:rPr>
              <a:t>explicar las diferencias entre los subgrupos?</a:t>
            </a:r>
          </a:p>
          <a:p>
            <a:pPr marL="0" indent="0">
              <a:buFont typeface="Wingdings 3" charset="2"/>
              <a:buNone/>
            </a:pPr>
            <a:r>
              <a:rPr lang="es-ES" altLang="es-ES_tradnl" sz="1800">
                <a:ea typeface="Arial" charset="0"/>
                <a:cs typeface="Arial" charset="0"/>
              </a:rPr>
              <a:t>       +</a:t>
            </a:r>
          </a:p>
          <a:p>
            <a:pPr marL="0" indent="0"/>
            <a:r>
              <a:rPr lang="es-ES" altLang="es-ES_tradnl" sz="1800" b="1">
                <a:solidFill>
                  <a:srgbClr val="3C8C93"/>
                </a:solidFill>
                <a:ea typeface="Arial" charset="0"/>
                <a:cs typeface="Arial" charset="0"/>
              </a:rPr>
              <a:t>PLAUSIBILIDAD BIOLÓGICA </a:t>
            </a:r>
            <a:r>
              <a:rPr lang="es-ES" altLang="es-ES_tradnl" sz="1800">
                <a:ea typeface="Arial" charset="0"/>
                <a:cs typeface="Arial" charset="0"/>
              </a:rPr>
              <a:t>¿Hay una </a:t>
            </a:r>
            <a:r>
              <a:rPr lang="es-ES" altLang="es-ES_tradnl" sz="1800" b="1">
                <a:solidFill>
                  <a:srgbClr val="FF0000"/>
                </a:solidFill>
                <a:ea typeface="Arial" charset="0"/>
                <a:cs typeface="Arial" charset="0"/>
              </a:rPr>
              <a:t>hipótesis </a:t>
            </a:r>
            <a:r>
              <a:rPr lang="es-ES" altLang="es-ES_tradnl" sz="1800">
                <a:ea typeface="Arial" charset="0"/>
                <a:cs typeface="Arial" charset="0"/>
              </a:rPr>
              <a:t>que apoye el efecto de los subgrupos? ¿Estaba descrita con anterioridad?</a:t>
            </a:r>
            <a:endParaRPr lang="es-ES" altLang="es-ES_tradnl" sz="1800" b="1">
              <a:solidFill>
                <a:srgbClr val="FF0000"/>
              </a:solidFill>
              <a:ea typeface="Arial" charset="0"/>
              <a:cs typeface="Arial" charset="0"/>
            </a:endParaRPr>
          </a:p>
          <a:p>
            <a:pPr marL="0" indent="0"/>
            <a:r>
              <a:rPr lang="es-ES" altLang="es-ES_tradnl" sz="1800" b="1">
                <a:solidFill>
                  <a:srgbClr val="3C8C93"/>
                </a:solidFill>
                <a:ea typeface="Arial" charset="0"/>
                <a:cs typeface="Arial" charset="0"/>
              </a:rPr>
              <a:t>CONSISTENCIA</a:t>
            </a:r>
            <a:r>
              <a:rPr lang="es-ES" altLang="es-ES_tradnl" sz="1800">
                <a:ea typeface="Arial" charset="0"/>
                <a:cs typeface="Arial" charset="0"/>
              </a:rPr>
              <a:t> ¿Es la diferencia en los subgrupos </a:t>
            </a:r>
            <a:r>
              <a:rPr lang="es-ES" altLang="es-ES_tradnl" sz="1800" b="1">
                <a:solidFill>
                  <a:srgbClr val="FF0000"/>
                </a:solidFill>
                <a:ea typeface="Arial" charset="0"/>
                <a:cs typeface="Arial" charset="0"/>
              </a:rPr>
              <a:t>consistente</a:t>
            </a:r>
            <a:r>
              <a:rPr lang="es-ES" altLang="es-ES_tradnl" sz="1800">
                <a:solidFill>
                  <a:srgbClr val="FF0000"/>
                </a:solidFill>
                <a:ea typeface="Arial" charset="0"/>
                <a:cs typeface="Arial" charset="0"/>
              </a:rPr>
              <a:t> </a:t>
            </a:r>
            <a:r>
              <a:rPr lang="es-ES" altLang="es-ES_tradnl" sz="1800">
                <a:ea typeface="Arial" charset="0"/>
                <a:cs typeface="Arial" charset="0"/>
              </a:rPr>
              <a:t>en diferentes estudios?</a:t>
            </a:r>
            <a:r>
              <a:rPr lang="es-ES" altLang="es-ES_tradnl" sz="1800" b="1">
                <a:solidFill>
                  <a:srgbClr val="3C8C93"/>
                </a:solidFill>
                <a:ea typeface="Arial" charset="0"/>
                <a:cs typeface="Arial" charset="0"/>
              </a:rPr>
              <a:t> </a:t>
            </a:r>
          </a:p>
          <a:p>
            <a:pPr marL="0" indent="0"/>
            <a:r>
              <a:rPr lang="es-ES" altLang="es-ES_tradnl" sz="1800" b="1">
                <a:solidFill>
                  <a:srgbClr val="3C8C93"/>
                </a:solidFill>
                <a:ea typeface="Arial" charset="0"/>
                <a:cs typeface="Arial" charset="0"/>
              </a:rPr>
              <a:t>PREESPECIFICACIÓN </a:t>
            </a:r>
            <a:r>
              <a:rPr lang="es-ES" altLang="es-ES_tradnl" sz="1800">
                <a:ea typeface="Arial" charset="0"/>
                <a:cs typeface="Arial" charset="0"/>
              </a:rPr>
              <a:t>¿Fue la diferencia de subgrupo procedente </a:t>
            </a:r>
            <a:r>
              <a:rPr lang="es-ES" altLang="es-ES_tradnl" sz="1800" b="1">
                <a:solidFill>
                  <a:srgbClr val="FF0000"/>
                </a:solidFill>
                <a:ea typeface="Arial" charset="0"/>
                <a:cs typeface="Arial" charset="0"/>
              </a:rPr>
              <a:t>de un pequeño número </a:t>
            </a:r>
            <a:r>
              <a:rPr lang="es-ES" altLang="es-ES_tradnl" sz="1800">
                <a:ea typeface="Arial" charset="0"/>
                <a:cs typeface="Arial" charset="0"/>
              </a:rPr>
              <a:t>de análisis justificados? ¿Se especificó </a:t>
            </a:r>
            <a:r>
              <a:rPr lang="es-ES" altLang="es-ES_tradnl" sz="1800" b="1">
                <a:solidFill>
                  <a:srgbClr val="FF0000"/>
                </a:solidFill>
                <a:ea typeface="Arial" charset="0"/>
                <a:cs typeface="Arial" charset="0"/>
              </a:rPr>
              <a:t>previamente</a:t>
            </a:r>
            <a:r>
              <a:rPr lang="es-ES" altLang="es-ES_tradnl" sz="1800">
                <a:ea typeface="Arial" charset="0"/>
                <a:cs typeface="Arial" charset="0"/>
              </a:rPr>
              <a:t>?</a:t>
            </a:r>
          </a:p>
          <a:p>
            <a:pPr marL="0" indent="0"/>
            <a:endParaRPr lang="es-ES" altLang="es-ES_tradnl" sz="1800">
              <a:ea typeface="Arial" charset="0"/>
              <a:cs typeface="Arial" charset="0"/>
            </a:endParaRPr>
          </a:p>
          <a:p>
            <a:pPr marL="0" indent="0"/>
            <a:endParaRPr lang="es-ES" altLang="es-ES_tradnl" b="1">
              <a:solidFill>
                <a:srgbClr val="FF0000"/>
              </a:solidFill>
            </a:endParaRPr>
          </a:p>
          <a:p>
            <a:pPr marL="0" indent="0"/>
            <a:endParaRPr lang="es-ES" altLang="es-ES_tradnl" b="1">
              <a:solidFill>
                <a:srgbClr val="FF0000"/>
              </a:solidFill>
            </a:endParaRPr>
          </a:p>
          <a:p>
            <a:pPr marL="0" indent="0"/>
            <a:endParaRPr lang="es-ES" altLang="es-ES_tradnl" b="1">
              <a:solidFill>
                <a:srgbClr val="FF0000"/>
              </a:solidFill>
            </a:endParaRPr>
          </a:p>
          <a:p>
            <a:pPr marL="0" indent="0"/>
            <a:endParaRPr lang="es-ES" altLang="es-ES_tradnl" b="1">
              <a:solidFill>
                <a:srgbClr val="FF0000"/>
              </a:solidFill>
            </a:endParaRPr>
          </a:p>
          <a:p>
            <a:pPr marL="0" indent="0"/>
            <a:endParaRPr lang="es-ES" altLang="es-ES_tradnl" b="1">
              <a:solidFill>
                <a:srgbClr val="FF0000"/>
              </a:solidFill>
            </a:endParaRPr>
          </a:p>
          <a:p>
            <a:pPr marL="0" indent="0"/>
            <a:endParaRPr lang="es-ES" altLang="es-ES_tradnl" b="1">
              <a:solidFill>
                <a:srgbClr val="FF0000"/>
              </a:solidFill>
            </a:endParaRPr>
          </a:p>
          <a:p>
            <a:pPr marL="0" indent="0"/>
            <a:endParaRPr lang="es-ES" altLang="es-ES_tradnl" b="1">
              <a:solidFill>
                <a:srgbClr val="FF0000"/>
              </a:solidFill>
            </a:endParaRPr>
          </a:p>
          <a:p>
            <a:pPr marL="0" indent="0"/>
            <a:endParaRPr lang="es-ES" altLang="es-ES_tradnl" b="1">
              <a:solidFill>
                <a:srgbClr val="FF0000"/>
              </a:solidFill>
            </a:endParaRPr>
          </a:p>
          <a:p>
            <a:pPr marL="0" indent="0"/>
            <a:endParaRPr lang="es-ES" altLang="es-ES_tradnl" b="1">
              <a:solidFill>
                <a:srgbClr val="FF0000"/>
              </a:solidFill>
            </a:endParaRPr>
          </a:p>
          <a:p>
            <a:pPr marL="0" indent="0"/>
            <a:endParaRPr lang="es-ES" altLang="es-ES_tradnl" b="1">
              <a:solidFill>
                <a:srgbClr val="FF0000"/>
              </a:solidFill>
            </a:endParaRPr>
          </a:p>
          <a:p>
            <a:pPr marL="0" indent="0"/>
            <a:endParaRPr lang="es-ES" altLang="es-ES_tradnl" b="1">
              <a:solidFill>
                <a:srgbClr val="FF0000"/>
              </a:solidFill>
            </a:endParaRPr>
          </a:p>
          <a:p>
            <a:pPr marL="0" indent="0"/>
            <a:endParaRPr lang="es-ES" altLang="es-ES_tradnl" b="1">
              <a:solidFill>
                <a:srgbClr val="FF0000"/>
              </a:solidFill>
            </a:endParaRPr>
          </a:p>
          <a:p>
            <a:pPr marL="0" indent="0"/>
            <a:endParaRPr lang="es-ES" altLang="es-ES_tradnl"/>
          </a:p>
        </p:txBody>
      </p:sp>
      <p:pic>
        <p:nvPicPr>
          <p:cNvPr id="38915" name="Picture 4"/>
          <p:cNvPicPr>
            <a:picLocks noGrp="1" noChangeAspect="1" noChangeArrowheads="1"/>
          </p:cNvPicPr>
          <p:nvPr>
            <p:ph type="title"/>
          </p:nvPr>
        </p:nvPicPr>
        <p:blipFill>
          <a:blip r:embed="rId5"/>
          <a:srcRect/>
          <a:stretch>
            <a:fillRect/>
          </a:stretch>
        </p:blipFill>
        <p:spPr>
          <a:xfrm>
            <a:off x="2510631" y="845195"/>
            <a:ext cx="4114800" cy="1592263"/>
          </a:xfrm>
        </p:spPr>
      </p:pic>
      <p:sp>
        <p:nvSpPr>
          <p:cNvPr id="4" name="Rectangle 5"/>
          <p:cNvSpPr>
            <a:spLocks noChangeArrowheads="1"/>
          </p:cNvSpPr>
          <p:nvPr/>
        </p:nvSpPr>
        <p:spPr bwMode="auto">
          <a:xfrm>
            <a:off x="1042988" y="188913"/>
            <a:ext cx="257634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2400" smtClean="0">
                <a:latin typeface="Verdana" charset="0"/>
              </a:rPr>
              <a:t>Válidez</a:t>
            </a:r>
            <a:r>
              <a:rPr lang="es-ES" altLang="es-ES_tradnl" sz="2400" dirty="0" smtClean="0">
                <a:latin typeface="Verdana" charset="0"/>
              </a:rPr>
              <a:t> </a:t>
            </a:r>
            <a:r>
              <a:rPr lang="es-ES" altLang="es-ES_tradnl" sz="2400" dirty="0">
                <a:latin typeface="Verdana" charset="0"/>
              </a:rPr>
              <a:t>externa</a:t>
            </a:r>
          </a:p>
        </p:txBody>
      </p:sp>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3847797"/>
      </p:ext>
    </p:extLst>
  </p:cSld>
  <p:clrMapOvr>
    <a:masterClrMapping/>
  </p:clrMapOvr>
  <mc:AlternateContent xmlns:mc="http://schemas.openxmlformats.org/markup-compatibility/2006" xmlns:p14="http://schemas.microsoft.com/office/powerpoint/2010/main">
    <mc:Choice Requires="p14">
      <p:transition spd="slow" p14:dur="2000" advTm="101762"/>
    </mc:Choice>
    <mc:Fallback xmlns="">
      <p:transition spd="slow" advTm="101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ctrTitle" idx="4294967295"/>
          </p:nvPr>
        </p:nvSpPr>
        <p:spPr>
          <a:xfrm>
            <a:off x="1039813" y="522690"/>
            <a:ext cx="7239000" cy="657225"/>
          </a:xfrm>
        </p:spPr>
        <p:txBody>
          <a:bodyPr/>
          <a:lstStyle/>
          <a:p>
            <a:pPr>
              <a:defRPr/>
            </a:pPr>
            <a:r>
              <a:rPr lang="es-ES" altLang="es-ES_tradnl" sz="2800" dirty="0" smtClean="0"/>
              <a:t>1B_Con </a:t>
            </a:r>
            <a:r>
              <a:rPr lang="es-ES" altLang="es-ES_tradnl" sz="2800" dirty="0"/>
              <a:t>quien nos comparamos?</a:t>
            </a:r>
          </a:p>
        </p:txBody>
      </p:sp>
      <p:sp>
        <p:nvSpPr>
          <p:cNvPr id="244739" name="Rectangle 3"/>
          <p:cNvSpPr>
            <a:spLocks noGrp="1" noChangeArrowheads="1"/>
          </p:cNvSpPr>
          <p:nvPr>
            <p:ph type="subTitle" idx="4294967295"/>
          </p:nvPr>
        </p:nvSpPr>
        <p:spPr>
          <a:xfrm>
            <a:off x="1039813" y="1049338"/>
            <a:ext cx="7239000" cy="1752600"/>
          </a:xfrm>
        </p:spPr>
        <p:txBody>
          <a:bodyPr/>
          <a:lstStyle/>
          <a:p>
            <a:pPr>
              <a:buFont typeface="Wingdings" charset="2"/>
              <a:buNone/>
              <a:defRPr/>
            </a:pPr>
            <a:r>
              <a:rPr lang="es-ES" altLang="es-ES_tradnl" sz="1400">
                <a:latin typeface="Arial Unicode MS" charset="0"/>
              </a:rPr>
              <a:t>Elecci</a:t>
            </a:r>
            <a:r>
              <a:rPr lang="es-ES" altLang="es-ES_tradnl" sz="1400"/>
              <a:t>ó</a:t>
            </a:r>
            <a:r>
              <a:rPr lang="es-ES" altLang="es-ES_tradnl" sz="1400">
                <a:latin typeface="Arial Unicode MS" charset="0"/>
              </a:rPr>
              <a:t>n del comparador no coincide con el tratamiento est</a:t>
            </a:r>
            <a:r>
              <a:rPr lang="es-ES" altLang="es-ES_tradnl" sz="1400"/>
              <a:t>á</a:t>
            </a:r>
            <a:r>
              <a:rPr lang="es-ES" altLang="es-ES_tradnl" sz="1400">
                <a:latin typeface="Arial Unicode MS" charset="0"/>
              </a:rPr>
              <a:t>ndar. </a:t>
            </a:r>
          </a:p>
          <a:p>
            <a:pPr lvl="1">
              <a:buFont typeface="Arial" charset="0"/>
              <a:buNone/>
              <a:defRPr/>
            </a:pPr>
            <a:r>
              <a:rPr kumimoji="1" lang="es-ES" altLang="es-ES_tradnl" sz="1500" i="1">
                <a:latin typeface="Arial Unicode MS" charset="0"/>
              </a:rPr>
              <a:t>Estudio Ramsey WB. NEJM 1999.</a:t>
            </a:r>
            <a:r>
              <a:rPr kumimoji="1" lang="es-ES" altLang="es-ES_tradnl" sz="1500">
                <a:latin typeface="Arial Unicode MS" charset="0"/>
              </a:rPr>
              <a:t> Eficacia </a:t>
            </a:r>
            <a:r>
              <a:rPr kumimoji="1" lang="es-ES" altLang="es-ES_tradnl" sz="1500" b="1">
                <a:latin typeface="Arial Unicode MS" charset="0"/>
              </a:rPr>
              <a:t>Tobramicina</a:t>
            </a:r>
            <a:r>
              <a:rPr kumimoji="1" lang="es-ES" altLang="es-ES_tradnl" sz="1500">
                <a:latin typeface="Arial Unicode MS" charset="0"/>
              </a:rPr>
              <a:t> inhalada </a:t>
            </a:r>
            <a:r>
              <a:rPr kumimoji="1" lang="es-ES" altLang="es-ES_tradnl" sz="1500" i="1">
                <a:latin typeface="Arial Unicode MS" charset="0"/>
              </a:rPr>
              <a:t>vs </a:t>
            </a:r>
            <a:r>
              <a:rPr kumimoji="1" lang="es-ES_tradnl" altLang="es-ES_tradnl" sz="1500" i="1">
                <a:latin typeface="Arial Unicode MS" charset="0"/>
              </a:rPr>
              <a:t> </a:t>
            </a:r>
            <a:r>
              <a:rPr kumimoji="1" lang="es-ES" altLang="es-ES_tradnl" sz="1500" b="1">
                <a:latin typeface="Arial Unicode MS" charset="0"/>
              </a:rPr>
              <a:t>placebo</a:t>
            </a:r>
            <a:r>
              <a:rPr kumimoji="1" lang="es-ES" altLang="es-ES_tradnl" sz="1500">
                <a:latin typeface="Arial Unicode MS" charset="0"/>
              </a:rPr>
              <a:t> (no colistina)</a:t>
            </a:r>
          </a:p>
          <a:p>
            <a:pPr lvl="1">
              <a:buFont typeface="Arial" charset="0"/>
              <a:buNone/>
              <a:defRPr/>
            </a:pPr>
            <a:endParaRPr kumimoji="1" lang="es-ES" altLang="es-ES_tradnl" sz="1500">
              <a:latin typeface="Arial Unicode MS" charset="0"/>
            </a:endParaRPr>
          </a:p>
          <a:p>
            <a:pPr lvl="1">
              <a:buFont typeface="Arial" charset="0"/>
              <a:buNone/>
              <a:defRPr/>
            </a:pPr>
            <a:r>
              <a:rPr kumimoji="1" lang="es-ES" altLang="es-ES_tradnl" sz="1500" i="1">
                <a:latin typeface="Arial Unicode MS" charset="0"/>
              </a:rPr>
              <a:t>Estudio </a:t>
            </a:r>
            <a:r>
              <a:rPr kumimoji="1" lang="en-GB" altLang="es-ES_tradnl" sz="1500" i="1">
                <a:latin typeface="Arial Unicode MS" charset="0"/>
              </a:rPr>
              <a:t>Zeuzem S., NEJM 2000;  Heathhcote E., 2000;  Reddy KR., 2001.</a:t>
            </a:r>
            <a:r>
              <a:rPr kumimoji="1" lang="en-GB" altLang="es-ES_tradnl" sz="1500">
                <a:latin typeface="Arial Unicode MS" charset="0"/>
              </a:rPr>
              <a:t> </a:t>
            </a:r>
            <a:r>
              <a:rPr kumimoji="1" lang="en-GB" altLang="es-ES_tradnl" sz="1500" b="1">
                <a:latin typeface="Arial Unicode MS" charset="0"/>
              </a:rPr>
              <a:t>Peg-interferon </a:t>
            </a:r>
            <a:r>
              <a:rPr kumimoji="1" lang="es-ES" altLang="es-ES_tradnl" sz="1500" b="1">
                <a:latin typeface="Arial Unicode MS" charset="0"/>
              </a:rPr>
              <a:t>alfa 2-a</a:t>
            </a:r>
            <a:r>
              <a:rPr kumimoji="1" lang="es-ES" altLang="es-ES_tradnl" sz="1500">
                <a:latin typeface="Arial Unicode MS" charset="0"/>
              </a:rPr>
              <a:t> </a:t>
            </a:r>
            <a:r>
              <a:rPr kumimoji="1" lang="es-ES" altLang="es-ES_tradnl" sz="1500" i="1">
                <a:latin typeface="Arial Unicode MS" charset="0"/>
              </a:rPr>
              <a:t>vs</a:t>
            </a:r>
            <a:r>
              <a:rPr kumimoji="1" lang="es-ES" altLang="es-ES_tradnl" sz="1500">
                <a:latin typeface="Arial Unicode MS" charset="0"/>
              </a:rPr>
              <a:t> </a:t>
            </a:r>
            <a:r>
              <a:rPr kumimoji="1" lang="es-ES" altLang="es-ES_tradnl" sz="1500" b="1">
                <a:latin typeface="Arial Unicode MS" charset="0"/>
              </a:rPr>
              <a:t>Interferon alfa 2-a</a:t>
            </a:r>
            <a:r>
              <a:rPr kumimoji="1" lang="es-ES" altLang="es-ES_tradnl" sz="1500">
                <a:latin typeface="Arial Unicode MS" charset="0"/>
              </a:rPr>
              <a:t>, ambos en monoterapia</a:t>
            </a:r>
          </a:p>
          <a:p>
            <a:pPr lvl="1">
              <a:buFont typeface="Arial" charset="0"/>
              <a:buNone/>
              <a:defRPr/>
            </a:pPr>
            <a:endParaRPr kumimoji="1" lang="es-ES" altLang="es-ES_tradnl" sz="1500">
              <a:latin typeface="Arial Unicode MS" charset="0"/>
            </a:endParaRPr>
          </a:p>
          <a:p>
            <a:pPr lvl="1">
              <a:buFont typeface="Arial" charset="0"/>
              <a:buNone/>
              <a:defRPr/>
            </a:pPr>
            <a:r>
              <a:rPr kumimoji="1" lang="es-ES" altLang="es-ES_tradnl" sz="1500" i="1">
                <a:latin typeface="Arial Unicode MS" charset="0"/>
              </a:rPr>
              <a:t>Herbrecht R, NEJM 2002</a:t>
            </a:r>
            <a:r>
              <a:rPr kumimoji="1" lang="es-ES" altLang="es-ES_tradnl" sz="1500">
                <a:latin typeface="Arial Unicode MS" charset="0"/>
              </a:rPr>
              <a:t>. </a:t>
            </a:r>
            <a:r>
              <a:rPr kumimoji="1" lang="es-ES" altLang="es-ES_tradnl" sz="1500" b="1">
                <a:latin typeface="Arial Unicode MS" charset="0"/>
              </a:rPr>
              <a:t>Voriconazol</a:t>
            </a:r>
            <a:r>
              <a:rPr kumimoji="1" lang="es-ES" altLang="es-ES_tradnl" sz="1500">
                <a:latin typeface="Arial Unicode MS" charset="0"/>
              </a:rPr>
              <a:t> en aspergilosis invasiva </a:t>
            </a:r>
            <a:r>
              <a:rPr kumimoji="1" lang="es-ES" altLang="es-ES_tradnl" sz="1500" i="1">
                <a:latin typeface="Arial Unicode MS" charset="0"/>
              </a:rPr>
              <a:t>vs </a:t>
            </a:r>
            <a:r>
              <a:rPr kumimoji="1" lang="es-ES" altLang="es-ES_tradnl" sz="1500" b="1">
                <a:latin typeface="Arial Unicode MS" charset="0"/>
              </a:rPr>
              <a:t>anfotericina deoxicolato</a:t>
            </a:r>
            <a:endParaRPr kumimoji="1" lang="es-ES" altLang="es-ES_tradnl" sz="1500">
              <a:latin typeface="Arial Unicode MS" charset="0"/>
            </a:endParaRPr>
          </a:p>
          <a:p>
            <a:pPr>
              <a:buFont typeface="Wingdings" charset="2"/>
              <a:buNone/>
              <a:defRPr/>
            </a:pPr>
            <a:endParaRPr lang="es-ES" altLang="es-ES_tradnl" sz="1400">
              <a:latin typeface="Arial Unicode MS" charset="0"/>
            </a:endParaRPr>
          </a:p>
          <a:p>
            <a:pPr>
              <a:buFont typeface="Wingdings" charset="2"/>
              <a:buNone/>
              <a:defRPr/>
            </a:pPr>
            <a:r>
              <a:rPr lang="es-ES" altLang="es-ES_tradnl" sz="1400">
                <a:latin typeface="Arial Unicode MS" charset="0"/>
              </a:rPr>
              <a:t>Dosificaci</a:t>
            </a:r>
            <a:r>
              <a:rPr lang="es-ES" altLang="es-ES_tradnl" sz="1400"/>
              <a:t>ó</a:t>
            </a:r>
            <a:r>
              <a:rPr lang="es-ES" altLang="es-ES_tradnl" sz="1400">
                <a:latin typeface="Arial Unicode MS" charset="0"/>
              </a:rPr>
              <a:t>n del f</a:t>
            </a:r>
            <a:r>
              <a:rPr lang="es-ES" altLang="es-ES_tradnl" sz="1400"/>
              <a:t>á</a:t>
            </a:r>
            <a:r>
              <a:rPr lang="es-ES" altLang="es-ES_tradnl" sz="1400">
                <a:latin typeface="Arial Unicode MS" charset="0"/>
              </a:rPr>
              <a:t>rmaco en estudio o del comparado no coincidente con la ficha t</a:t>
            </a:r>
            <a:r>
              <a:rPr lang="es-ES" altLang="es-ES_tradnl" sz="1400"/>
              <a:t>é</a:t>
            </a:r>
            <a:r>
              <a:rPr lang="es-ES" altLang="es-ES_tradnl" sz="1400">
                <a:latin typeface="Arial Unicode MS" charset="0"/>
              </a:rPr>
              <a:t>cnica del nuevo f</a:t>
            </a:r>
            <a:r>
              <a:rPr lang="es-ES" altLang="es-ES_tradnl" sz="1400"/>
              <a:t>á</a:t>
            </a:r>
            <a:r>
              <a:rPr lang="es-ES" altLang="es-ES_tradnl" sz="1400">
                <a:latin typeface="Arial Unicode MS" charset="0"/>
              </a:rPr>
              <a:t>rmaco o con las dosis admitidas del comparador (dosis aas Caprie es 325mg, que no es lo habitual, dosis dobutamina en Lido vs levosimendan)</a:t>
            </a:r>
          </a:p>
          <a:p>
            <a:pPr>
              <a:buFont typeface="Wingdings" charset="2"/>
              <a:buNone/>
              <a:defRPr/>
            </a:pPr>
            <a:r>
              <a:rPr lang="es-ES" altLang="es-ES_tradnl" sz="1400">
                <a:latin typeface="Arial Unicode MS" charset="0"/>
              </a:rPr>
              <a:t>Duraci</a:t>
            </a:r>
            <a:r>
              <a:rPr lang="es-ES" altLang="es-ES_tradnl" sz="1400"/>
              <a:t>ó</a:t>
            </a:r>
            <a:r>
              <a:rPr lang="es-ES" altLang="es-ES_tradnl" sz="1400">
                <a:latin typeface="Arial Unicode MS" charset="0"/>
              </a:rPr>
              <a:t>n de tratamiento no adecuada.</a:t>
            </a:r>
          </a:p>
        </p:txBody>
      </p:sp>
      <p:sp>
        <p:nvSpPr>
          <p:cNvPr id="244740" name="Text Box 4"/>
          <p:cNvSpPr txBox="1">
            <a:spLocks noChangeArrowheads="1"/>
          </p:cNvSpPr>
          <p:nvPr/>
        </p:nvSpPr>
        <p:spPr bwMode="auto">
          <a:xfrm>
            <a:off x="1039813" y="5029200"/>
            <a:ext cx="7329487"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s-ES" altLang="es-ES_tradnl" sz="1600" dirty="0" err="1">
                <a:latin typeface="Arial Unicode MS" charset="0"/>
              </a:rPr>
              <a:t>Tto</a:t>
            </a:r>
            <a:r>
              <a:rPr lang="es-ES" altLang="es-ES_tradnl" sz="1600" dirty="0">
                <a:latin typeface="Arial Unicode MS" charset="0"/>
              </a:rPr>
              <a:t> antibiótico exacerbaciones EPOC</a:t>
            </a:r>
          </a:p>
          <a:p>
            <a:pPr>
              <a:spcBef>
                <a:spcPct val="50000"/>
              </a:spcBef>
              <a:defRPr/>
            </a:pPr>
            <a:r>
              <a:rPr lang="es-ES" altLang="es-ES_tradnl" sz="1600" dirty="0">
                <a:latin typeface="Arial Unicode MS" charset="0"/>
              </a:rPr>
              <a:t>	- incluyen pacientes desde 18 años</a:t>
            </a:r>
          </a:p>
          <a:p>
            <a:pPr>
              <a:spcBef>
                <a:spcPct val="50000"/>
              </a:spcBef>
              <a:defRPr/>
            </a:pPr>
            <a:r>
              <a:rPr lang="es-ES" altLang="es-ES_tradnl" sz="1600" dirty="0">
                <a:latin typeface="Arial Unicode MS" charset="0"/>
              </a:rPr>
              <a:t>	- % no fumadores</a:t>
            </a:r>
          </a:p>
        </p:txBody>
      </p:sp>
      <p:pic>
        <p:nvPicPr>
          <p:cNvPr id="74756" name="Picture 5" descr="Seesa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288" y="260350"/>
            <a:ext cx="144621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1042988" y="188913"/>
            <a:ext cx="257634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2400" smtClean="0">
                <a:latin typeface="Verdana" charset="0"/>
              </a:rPr>
              <a:t>Válidez</a:t>
            </a:r>
            <a:r>
              <a:rPr lang="es-ES" altLang="es-ES_tradnl" sz="2400" dirty="0" smtClean="0">
                <a:latin typeface="Verdana" charset="0"/>
              </a:rPr>
              <a:t> </a:t>
            </a:r>
            <a:r>
              <a:rPr lang="es-ES" altLang="es-ES_tradnl" sz="2400" dirty="0">
                <a:latin typeface="Verdana" charset="0"/>
              </a:rPr>
              <a:t>externa</a:t>
            </a:r>
          </a:p>
        </p:txBody>
      </p:sp>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advTm="626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9858" name="Group 2"/>
          <p:cNvGraphicFramePr>
            <a:graphicFrameLocks noGrp="1"/>
          </p:cNvGraphicFramePr>
          <p:nvPr/>
        </p:nvGraphicFramePr>
        <p:xfrm>
          <a:off x="304800" y="1916113"/>
          <a:ext cx="8534400" cy="3197225"/>
        </p:xfrm>
        <a:graphic>
          <a:graphicData uri="http://schemas.openxmlformats.org/drawingml/2006/table">
            <a:tbl>
              <a:tblPr/>
              <a:tblGrid>
                <a:gridCol w="2286000"/>
                <a:gridCol w="6248400"/>
              </a:tblGrid>
              <a:tr h="403225">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_tradnl" sz="1400" b="0" i="1" u="none" strike="noStrike" cap="none" normalizeH="0" baseline="0">
                          <a:ln>
                            <a:noFill/>
                          </a:ln>
                          <a:solidFill>
                            <a:schemeClr val="tx1"/>
                          </a:solidFill>
                          <a:effectLst/>
                          <a:latin typeface="Arial" charset="0"/>
                        </a:rPr>
                        <a:t>Término</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CC"/>
                    </a:solidFill>
                  </a:tcPr>
                </a:tc>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_tradnl" sz="1400" b="0" i="1" u="none" strike="noStrike" cap="none" normalizeH="0" baseline="0">
                          <a:ln>
                            <a:noFill/>
                          </a:ln>
                          <a:solidFill>
                            <a:schemeClr val="tx1"/>
                          </a:solidFill>
                          <a:effectLst/>
                          <a:latin typeface="Arial" charset="0"/>
                        </a:rPr>
                        <a:t>Definición</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CC"/>
                    </a:solidFill>
                  </a:tcPr>
                </a:tc>
              </a:tr>
              <a:tr h="762000">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400" b="0" i="1" u="none" strike="noStrike" cap="none" normalizeH="0" baseline="0">
                          <a:ln>
                            <a:noFill/>
                          </a:ln>
                          <a:solidFill>
                            <a:schemeClr val="tx1"/>
                          </a:solidFill>
                          <a:effectLst/>
                          <a:latin typeface="Arial" charset="0"/>
                        </a:rPr>
                        <a:t>Generalización o Validez Externa</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400" b="1" i="1" u="none" strike="noStrike" cap="none" normalizeH="0" baseline="0">
                          <a:ln>
                            <a:noFill/>
                          </a:ln>
                          <a:solidFill>
                            <a:schemeClr val="tx1"/>
                          </a:solidFill>
                          <a:effectLst/>
                          <a:latin typeface="Arial" charset="0"/>
                        </a:rPr>
                        <a:t>Aplicación de los resultados </a:t>
                      </a:r>
                      <a:r>
                        <a:rPr kumimoji="0" lang="es-ES" altLang="es-ES_tradnl" sz="1400" b="0" i="1" u="none" strike="noStrike" cap="none" normalizeH="0" baseline="0">
                          <a:ln>
                            <a:noFill/>
                          </a:ln>
                          <a:solidFill>
                            <a:schemeClr val="tx1"/>
                          </a:solidFill>
                          <a:effectLst/>
                          <a:latin typeface="Arial" charset="0"/>
                        </a:rPr>
                        <a:t>fuera del estudio</a:t>
                      </a:r>
                      <a:r>
                        <a:rPr kumimoji="0" lang="es-ES" altLang="es-ES_tradnl" sz="1400" b="1" i="1" u="none" strike="noStrike" cap="none" normalizeH="0" baseline="0">
                          <a:ln>
                            <a:noFill/>
                          </a:ln>
                          <a:solidFill>
                            <a:schemeClr val="tx1"/>
                          </a:solidFill>
                          <a:effectLst/>
                          <a:latin typeface="Arial" charset="0"/>
                        </a:rPr>
                        <a:t> (por generalización)</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r>
              <a:tr h="1016000">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400" b="0" i="1" u="none" strike="noStrike" cap="none" normalizeH="0" baseline="0">
                          <a:ln>
                            <a:noFill/>
                          </a:ln>
                          <a:solidFill>
                            <a:schemeClr val="tx1"/>
                          </a:solidFill>
                          <a:effectLst/>
                          <a:latin typeface="Arial" charset="0"/>
                        </a:rPr>
                        <a:t>Extrapolación</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400" b="1" i="1" u="none" strike="noStrike" cap="none" normalizeH="0" baseline="0">
                          <a:ln>
                            <a:noFill/>
                          </a:ln>
                          <a:solidFill>
                            <a:schemeClr val="tx1"/>
                          </a:solidFill>
                          <a:effectLst/>
                          <a:latin typeface="Arial" charset="0"/>
                        </a:rPr>
                        <a:t>Aplicación de los resultados a un grupo </a:t>
                      </a:r>
                      <a:r>
                        <a:rPr kumimoji="0" lang="es-ES" altLang="es-ES_tradnl" sz="1400" b="0" i="1" u="none" strike="noStrike" cap="none" normalizeH="0" baseline="0">
                          <a:ln>
                            <a:noFill/>
                          </a:ln>
                          <a:solidFill>
                            <a:schemeClr val="tx1"/>
                          </a:solidFill>
                          <a:effectLst/>
                          <a:latin typeface="Arial" charset="0"/>
                        </a:rPr>
                        <a:t>más amplio</a:t>
                      </a:r>
                      <a:r>
                        <a:rPr kumimoji="0" lang="es-ES" altLang="es-ES_tradnl" sz="1400" b="1" i="1" u="none" strike="noStrike" cap="none" normalizeH="0" baseline="0">
                          <a:ln>
                            <a:noFill/>
                          </a:ln>
                          <a:solidFill>
                            <a:schemeClr val="tx1"/>
                          </a:solidFill>
                          <a:effectLst/>
                          <a:latin typeface="Arial" charset="0"/>
                        </a:rPr>
                        <a:t> del estudiado (por inferencia, extensión, predicción o proyección de lo observado o experimentado) </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200" b="1" i="1" u="none" strike="noStrike" cap="none" normalizeH="0" baseline="0">
                          <a:ln>
                            <a:noFill/>
                          </a:ln>
                          <a:solidFill>
                            <a:schemeClr val="tx1"/>
                          </a:solidFill>
                          <a:effectLst/>
                          <a:latin typeface="Arial" charset="0"/>
                        </a:rPr>
                        <a:t>Ej: resultados 40-65 años extrapolados a población de más edad.</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solidFill>
                  </a:tcPr>
                </a:tc>
              </a:tr>
              <a:tr h="1016000">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400" b="0" i="1" u="none" strike="noStrike" cap="none" normalizeH="0" baseline="0">
                          <a:ln>
                            <a:noFill/>
                          </a:ln>
                          <a:solidFill>
                            <a:schemeClr val="tx1"/>
                          </a:solidFill>
                          <a:effectLst/>
                          <a:latin typeface="Arial" charset="0"/>
                        </a:rPr>
                        <a:t>Aplicabilidad</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400" b="1" i="1" u="none" strike="noStrike" cap="none" normalizeH="0" baseline="0">
                          <a:ln>
                            <a:noFill/>
                          </a:ln>
                          <a:solidFill>
                            <a:schemeClr val="tx1"/>
                          </a:solidFill>
                          <a:effectLst/>
                          <a:latin typeface="Arial" charset="0"/>
                        </a:rPr>
                        <a:t>Aplicación de los resultados a grupos o pacientes individuales. Si un estudio muestra eficacia en la población estudiada, se espera que lo tenga en un </a:t>
                      </a:r>
                      <a:r>
                        <a:rPr kumimoji="0" lang="es-ES" altLang="es-ES_tradnl" sz="1400" b="0" i="1" u="none" strike="noStrike" cap="none" normalizeH="0" baseline="0">
                          <a:ln>
                            <a:noFill/>
                          </a:ln>
                          <a:solidFill>
                            <a:schemeClr val="tx1"/>
                          </a:solidFill>
                          <a:effectLst/>
                          <a:latin typeface="Arial" charset="0"/>
                        </a:rPr>
                        <a:t>individuo</a:t>
                      </a:r>
                      <a:r>
                        <a:rPr kumimoji="0" lang="es-ES" altLang="es-ES_tradnl" sz="1400" b="1" i="1" u="none" strike="noStrike" cap="none" normalizeH="0" baseline="0">
                          <a:ln>
                            <a:noFill/>
                          </a:ln>
                          <a:solidFill>
                            <a:schemeClr val="tx1"/>
                          </a:solidFill>
                          <a:effectLst/>
                          <a:latin typeface="Arial" charset="0"/>
                        </a:rPr>
                        <a:t>.</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1"/>
                    </a:solidFill>
                  </a:tcPr>
                </a:tc>
              </a:tr>
            </a:tbl>
          </a:graphicData>
        </a:graphic>
      </p:graphicFrame>
      <p:sp>
        <p:nvSpPr>
          <p:cNvPr id="249875" name="Rectangle 19"/>
          <p:cNvSpPr>
            <a:spLocks noChangeArrowheads="1"/>
          </p:cNvSpPr>
          <p:nvPr/>
        </p:nvSpPr>
        <p:spPr bwMode="auto">
          <a:xfrm>
            <a:off x="395288" y="836613"/>
            <a:ext cx="8458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eaLnBrk="1" hangingPunct="1">
              <a:spcBef>
                <a:spcPct val="20000"/>
              </a:spcBef>
              <a:buClr>
                <a:schemeClr val="folHlink"/>
              </a:buClr>
              <a:buSzPct val="75000"/>
              <a:buFont typeface="Wingdings" charset="2"/>
              <a:buChar char="n"/>
              <a:defRPr/>
            </a:pPr>
            <a:r>
              <a:rPr lang="es-ES" altLang="es-ES_tradnl" sz="3200" b="0" i="0" smtClean="0">
                <a:latin typeface="Verdana" charset="0"/>
              </a:rPr>
              <a:t>2. ¿son aplicables a mis pacientes?</a:t>
            </a:r>
          </a:p>
        </p:txBody>
      </p:sp>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cSld>
  <p:clrMapOvr>
    <a:masterClrMapping/>
  </p:clrMapOvr>
  <p:transition advTm="184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Text Box 2"/>
          <p:cNvSpPr txBox="1">
            <a:spLocks noChangeArrowheads="1"/>
          </p:cNvSpPr>
          <p:nvPr/>
        </p:nvSpPr>
        <p:spPr bwMode="auto">
          <a:xfrm>
            <a:off x="984250" y="1052513"/>
            <a:ext cx="4038600" cy="406400"/>
          </a:xfrm>
          <a:prstGeom prst="rect">
            <a:avLst/>
          </a:prstGeom>
          <a:solidFill>
            <a:schemeClr val="accent2"/>
          </a:solidFill>
          <a:ln w="9525">
            <a:solidFill>
              <a:schemeClr val="fo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 altLang="es-ES_tradnl" sz="2000">
                <a:solidFill>
                  <a:schemeClr val="bg1"/>
                </a:solidFill>
                <a:latin typeface="Verdana" charset="0"/>
              </a:rPr>
              <a:t>100% Población Hipertensa</a:t>
            </a:r>
          </a:p>
        </p:txBody>
      </p:sp>
      <p:sp>
        <p:nvSpPr>
          <p:cNvPr id="250883" name="Text Box 3"/>
          <p:cNvSpPr txBox="1">
            <a:spLocks noChangeArrowheads="1"/>
          </p:cNvSpPr>
          <p:nvPr/>
        </p:nvSpPr>
        <p:spPr bwMode="auto">
          <a:xfrm>
            <a:off x="1365250" y="1738313"/>
            <a:ext cx="4038600" cy="406400"/>
          </a:xfrm>
          <a:prstGeom prst="rect">
            <a:avLst/>
          </a:prstGeom>
          <a:solidFill>
            <a:schemeClr val="accent2"/>
          </a:solidFill>
          <a:ln w="9525">
            <a:solidFill>
              <a:schemeClr val="fo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 altLang="es-ES_tradnl" sz="2000">
                <a:solidFill>
                  <a:schemeClr val="bg1"/>
                </a:solidFill>
                <a:latin typeface="Verdana" charset="0"/>
              </a:rPr>
              <a:t>90% Cobertura Programa</a:t>
            </a:r>
          </a:p>
        </p:txBody>
      </p:sp>
      <p:sp>
        <p:nvSpPr>
          <p:cNvPr id="250884" name="Text Box 4"/>
          <p:cNvSpPr txBox="1">
            <a:spLocks noChangeArrowheads="1"/>
          </p:cNvSpPr>
          <p:nvPr/>
        </p:nvSpPr>
        <p:spPr bwMode="auto">
          <a:xfrm>
            <a:off x="2127250" y="2957513"/>
            <a:ext cx="4038600" cy="406400"/>
          </a:xfrm>
          <a:prstGeom prst="rect">
            <a:avLst/>
          </a:prstGeom>
          <a:solidFill>
            <a:schemeClr val="accent2"/>
          </a:solidFill>
          <a:ln w="9525">
            <a:solidFill>
              <a:schemeClr val="fo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 altLang="es-ES_tradnl" sz="2000">
                <a:solidFill>
                  <a:schemeClr val="bg1"/>
                </a:solidFill>
                <a:latin typeface="Verdana" charset="0"/>
              </a:rPr>
              <a:t>95% Precisión Diagnóstica</a:t>
            </a:r>
          </a:p>
        </p:txBody>
      </p:sp>
      <p:sp>
        <p:nvSpPr>
          <p:cNvPr id="250885" name="Text Box 5"/>
          <p:cNvSpPr txBox="1">
            <a:spLocks noChangeArrowheads="1"/>
          </p:cNvSpPr>
          <p:nvPr/>
        </p:nvSpPr>
        <p:spPr bwMode="auto">
          <a:xfrm>
            <a:off x="1746250" y="2347913"/>
            <a:ext cx="4038600" cy="400050"/>
          </a:xfrm>
          <a:prstGeom prst="rect">
            <a:avLst/>
          </a:prstGeom>
          <a:solidFill>
            <a:schemeClr val="accent2"/>
          </a:solidFill>
          <a:ln w="254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 altLang="es-ES_tradnl" sz="2000">
                <a:solidFill>
                  <a:schemeClr val="bg1"/>
                </a:solidFill>
                <a:latin typeface="Verdana" charset="0"/>
              </a:rPr>
              <a:t>76% Eficacia Fármaco</a:t>
            </a:r>
          </a:p>
        </p:txBody>
      </p:sp>
      <p:sp>
        <p:nvSpPr>
          <p:cNvPr id="250886" name="Text Box 6"/>
          <p:cNvSpPr txBox="1">
            <a:spLocks noChangeArrowheads="1"/>
          </p:cNvSpPr>
          <p:nvPr/>
        </p:nvSpPr>
        <p:spPr bwMode="auto">
          <a:xfrm>
            <a:off x="2432050" y="3567113"/>
            <a:ext cx="4038600" cy="406400"/>
          </a:xfrm>
          <a:prstGeom prst="rect">
            <a:avLst/>
          </a:prstGeom>
          <a:solidFill>
            <a:schemeClr val="accent2"/>
          </a:solidFill>
          <a:ln w="9525">
            <a:solidFill>
              <a:schemeClr val="fo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 altLang="es-ES_tradnl" sz="2000">
                <a:solidFill>
                  <a:schemeClr val="bg1"/>
                </a:solidFill>
                <a:latin typeface="Verdana" charset="0"/>
              </a:rPr>
              <a:t>66% Prescripción correcta</a:t>
            </a:r>
          </a:p>
        </p:txBody>
      </p:sp>
      <p:sp>
        <p:nvSpPr>
          <p:cNvPr id="250887" name="Text Box 7"/>
          <p:cNvSpPr txBox="1">
            <a:spLocks noChangeArrowheads="1"/>
          </p:cNvSpPr>
          <p:nvPr/>
        </p:nvSpPr>
        <p:spPr bwMode="auto">
          <a:xfrm>
            <a:off x="2813050" y="4176713"/>
            <a:ext cx="4038600" cy="406400"/>
          </a:xfrm>
          <a:prstGeom prst="rect">
            <a:avLst/>
          </a:prstGeom>
          <a:solidFill>
            <a:schemeClr val="accent2"/>
          </a:solidFill>
          <a:ln w="9525">
            <a:solidFill>
              <a:schemeClr val="fo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 altLang="es-ES_tradnl" sz="2000">
                <a:solidFill>
                  <a:schemeClr val="bg1"/>
                </a:solidFill>
                <a:latin typeface="Verdana" charset="0"/>
              </a:rPr>
              <a:t>65% Cumplimiento paciente</a:t>
            </a:r>
          </a:p>
        </p:txBody>
      </p:sp>
      <p:sp>
        <p:nvSpPr>
          <p:cNvPr id="250888" name="Text Box 8"/>
          <p:cNvSpPr txBox="1">
            <a:spLocks noChangeArrowheads="1"/>
          </p:cNvSpPr>
          <p:nvPr/>
        </p:nvSpPr>
        <p:spPr bwMode="auto">
          <a:xfrm>
            <a:off x="3194050" y="4786313"/>
            <a:ext cx="4038600" cy="406400"/>
          </a:xfrm>
          <a:prstGeom prst="rect">
            <a:avLst/>
          </a:prstGeom>
          <a:solidFill>
            <a:schemeClr val="accent2"/>
          </a:solidFill>
          <a:ln w="9525">
            <a:solidFill>
              <a:schemeClr val="fo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ES" altLang="es-ES_tradnl" sz="2000">
                <a:solidFill>
                  <a:schemeClr val="bg1"/>
                </a:solidFill>
                <a:latin typeface="Verdana" charset="0"/>
              </a:rPr>
              <a:t>EFECTIVIDAD 28%</a:t>
            </a:r>
          </a:p>
        </p:txBody>
      </p:sp>
      <p:sp>
        <p:nvSpPr>
          <p:cNvPr id="250889" name="Text Box 9"/>
          <p:cNvSpPr txBox="1">
            <a:spLocks noChangeArrowheads="1"/>
          </p:cNvSpPr>
          <p:nvPr/>
        </p:nvSpPr>
        <p:spPr bwMode="auto">
          <a:xfrm>
            <a:off x="4184650" y="5243513"/>
            <a:ext cx="2227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2400">
                <a:solidFill>
                  <a:schemeClr val="folHlink"/>
                </a:solidFill>
                <a:latin typeface="Verdana" charset="0"/>
              </a:rPr>
              <a:t>Mejoría salud</a:t>
            </a:r>
          </a:p>
        </p:txBody>
      </p:sp>
      <p:sp>
        <p:nvSpPr>
          <p:cNvPr id="250890" name="Text Box 10"/>
          <p:cNvSpPr txBox="1">
            <a:spLocks noChangeArrowheads="1"/>
          </p:cNvSpPr>
          <p:nvPr/>
        </p:nvSpPr>
        <p:spPr bwMode="auto">
          <a:xfrm>
            <a:off x="5861050" y="2271713"/>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2400">
                <a:solidFill>
                  <a:schemeClr val="accent4"/>
                </a:solidFill>
                <a:latin typeface="Verdana" charset="0"/>
              </a:rPr>
              <a:t>Registro</a:t>
            </a:r>
          </a:p>
        </p:txBody>
      </p:sp>
      <p:sp>
        <p:nvSpPr>
          <p:cNvPr id="250891" name="Rectangle 11"/>
          <p:cNvSpPr>
            <a:spLocks noChangeArrowheads="1"/>
          </p:cNvSpPr>
          <p:nvPr/>
        </p:nvSpPr>
        <p:spPr bwMode="auto">
          <a:xfrm>
            <a:off x="685800" y="6019800"/>
            <a:ext cx="811053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eaLnBrk="1" hangingPunct="1">
              <a:spcBef>
                <a:spcPct val="20000"/>
              </a:spcBef>
              <a:buClr>
                <a:schemeClr val="folHlink"/>
              </a:buClr>
              <a:buSzPct val="75000"/>
              <a:buFont typeface="Wingdings" charset="2"/>
              <a:buNone/>
              <a:defRPr/>
            </a:pPr>
            <a:r>
              <a:rPr lang="es-ES" altLang="es-ES_tradnl" sz="1400" b="0" smtClean="0">
                <a:solidFill>
                  <a:schemeClr val="hlink"/>
                </a:solidFill>
                <a:latin typeface="Verdana" charset="0"/>
              </a:rPr>
              <a:t>	Tugwell P, Bennet KJ, Sackett DL, Haynes B. The measurement operative loop: a framework for the critical appraisal of need, benefits and costs of health interventions. J Chron Dis 1985; 38: 339-351.</a:t>
            </a:r>
          </a:p>
        </p:txBody>
      </p:sp>
      <p:sp>
        <p:nvSpPr>
          <p:cNvPr id="250892" name="Rectangle 12"/>
          <p:cNvSpPr>
            <a:spLocks noChangeArrowheads="1"/>
          </p:cNvSpPr>
          <p:nvPr/>
        </p:nvSpPr>
        <p:spPr bwMode="auto">
          <a:xfrm>
            <a:off x="1003300" y="228600"/>
            <a:ext cx="7313613" cy="60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eaLnBrk="0" hangingPunct="0">
              <a:defRPr sz="3200" b="1">
                <a:solidFill>
                  <a:schemeClr val="tx2"/>
                </a:solidFill>
                <a:latin typeface="Arial" charset="0"/>
              </a:defRPr>
            </a:lvl1pPr>
            <a:lvl2pPr eaLnBrk="0" hangingPunct="0">
              <a:defRPr sz="3200" b="1">
                <a:solidFill>
                  <a:schemeClr val="tx2"/>
                </a:solidFill>
                <a:latin typeface="Arial" charset="0"/>
              </a:defRPr>
            </a:lvl2pPr>
            <a:lvl3pPr eaLnBrk="0" hangingPunct="0">
              <a:defRPr sz="3200" b="1">
                <a:solidFill>
                  <a:schemeClr val="tx2"/>
                </a:solidFill>
                <a:latin typeface="Arial" charset="0"/>
              </a:defRPr>
            </a:lvl3pPr>
            <a:lvl4pPr eaLnBrk="0" hangingPunct="0">
              <a:defRPr sz="3200" b="1">
                <a:solidFill>
                  <a:schemeClr val="tx2"/>
                </a:solidFill>
                <a:latin typeface="Arial" charset="0"/>
              </a:defRPr>
            </a:lvl4pPr>
            <a:lvl5pPr eaLnBrk="0" hangingPunct="0">
              <a:defRPr sz="3200" b="1">
                <a:solidFill>
                  <a:schemeClr val="tx2"/>
                </a:solidFill>
                <a:latin typeface="Arial" charset="0"/>
              </a:defRPr>
            </a:lvl5pPr>
            <a:lvl6pPr marL="457200" eaLnBrk="0" fontAlgn="base" hangingPunct="0">
              <a:spcBef>
                <a:spcPct val="0"/>
              </a:spcBef>
              <a:spcAft>
                <a:spcPct val="0"/>
              </a:spcAft>
              <a:defRPr sz="3200" b="1">
                <a:solidFill>
                  <a:schemeClr val="tx2"/>
                </a:solidFill>
                <a:latin typeface="Arial" charset="0"/>
              </a:defRPr>
            </a:lvl6pPr>
            <a:lvl7pPr marL="914400" eaLnBrk="0" fontAlgn="base" hangingPunct="0">
              <a:spcBef>
                <a:spcPct val="0"/>
              </a:spcBef>
              <a:spcAft>
                <a:spcPct val="0"/>
              </a:spcAft>
              <a:defRPr sz="3200" b="1">
                <a:solidFill>
                  <a:schemeClr val="tx2"/>
                </a:solidFill>
                <a:latin typeface="Arial" charset="0"/>
              </a:defRPr>
            </a:lvl7pPr>
            <a:lvl8pPr marL="1371600" eaLnBrk="0" fontAlgn="base" hangingPunct="0">
              <a:spcBef>
                <a:spcPct val="0"/>
              </a:spcBef>
              <a:spcAft>
                <a:spcPct val="0"/>
              </a:spcAft>
              <a:defRPr sz="3200" b="1">
                <a:solidFill>
                  <a:schemeClr val="tx2"/>
                </a:solidFill>
                <a:latin typeface="Arial" charset="0"/>
              </a:defRPr>
            </a:lvl8pPr>
            <a:lvl9pPr marL="1828800" eaLnBrk="0" fontAlgn="base" hangingPunct="0">
              <a:spcBef>
                <a:spcPct val="0"/>
              </a:spcBef>
              <a:spcAft>
                <a:spcPct val="0"/>
              </a:spcAft>
              <a:defRPr sz="3200" b="1">
                <a:solidFill>
                  <a:schemeClr val="tx2"/>
                </a:solidFill>
                <a:latin typeface="Arial" charset="0"/>
              </a:defRPr>
            </a:lvl9pPr>
          </a:lstStyle>
          <a:p>
            <a:pPr>
              <a:defRPr/>
            </a:pPr>
            <a:r>
              <a:rPr lang="es-ES" altLang="es-ES_tradnl" smtClean="0"/>
              <a:t>La dilución de la respuesta...</a:t>
            </a:r>
          </a:p>
        </p:txBody>
      </p:sp>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cSld>
  <p:clrMapOvr>
    <a:masterClrMapping/>
  </p:clrMapOvr>
  <p:transition advTm="685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Text Box 2"/>
          <p:cNvSpPr txBox="1">
            <a:spLocks noChangeArrowheads="1"/>
          </p:cNvSpPr>
          <p:nvPr/>
        </p:nvSpPr>
        <p:spPr bwMode="auto">
          <a:xfrm>
            <a:off x="762000" y="188913"/>
            <a:ext cx="7620000" cy="5810250"/>
          </a:xfrm>
          <a:prstGeom prst="rect">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a:spcBef>
                <a:spcPct val="50000"/>
              </a:spcBef>
              <a:defRPr/>
            </a:pPr>
            <a:r>
              <a:rPr lang="es-ES" altLang="es-ES_tradnl" sz="2000">
                <a:solidFill>
                  <a:schemeClr val="bg1"/>
                </a:solidFill>
                <a:latin typeface="Tahoma" charset="0"/>
              </a:rPr>
              <a:t>Población total (mujeres)</a:t>
            </a:r>
          </a:p>
          <a:p>
            <a:pPr algn="ctr">
              <a:spcBef>
                <a:spcPct val="50000"/>
              </a:spcBef>
              <a:defRPr/>
            </a:pPr>
            <a:endParaRPr lang="es-ES" altLang="es-ES_tradnl" sz="2000">
              <a:solidFill>
                <a:schemeClr val="bg1"/>
              </a:solidFill>
              <a:latin typeface="Tahoma" charset="0"/>
            </a:endParaRPr>
          </a:p>
          <a:p>
            <a:pPr algn="ctr">
              <a:spcBef>
                <a:spcPct val="50000"/>
              </a:spcBef>
              <a:defRPr/>
            </a:pPr>
            <a:endParaRPr lang="es-ES" altLang="es-ES_tradnl">
              <a:solidFill>
                <a:schemeClr val="bg1"/>
              </a:solidFill>
              <a:latin typeface="Times New Roman" charset="0"/>
            </a:endParaRPr>
          </a:p>
          <a:p>
            <a:pPr algn="ctr">
              <a:spcBef>
                <a:spcPct val="50000"/>
              </a:spcBef>
              <a:defRPr/>
            </a:pPr>
            <a:endParaRPr lang="es-ES" altLang="es-ES_tradnl" sz="2000">
              <a:solidFill>
                <a:schemeClr val="bg1"/>
              </a:solidFill>
              <a:latin typeface="Tahoma" charset="0"/>
            </a:endParaRPr>
          </a:p>
          <a:p>
            <a:pPr algn="ctr">
              <a:spcBef>
                <a:spcPct val="50000"/>
              </a:spcBef>
              <a:defRPr/>
            </a:pPr>
            <a:endParaRPr lang="es-ES" altLang="es-ES_tradnl">
              <a:solidFill>
                <a:schemeClr val="bg1"/>
              </a:solidFill>
              <a:latin typeface="Times New Roman" charset="0"/>
            </a:endParaRPr>
          </a:p>
          <a:p>
            <a:pPr algn="ctr">
              <a:spcBef>
                <a:spcPct val="50000"/>
              </a:spcBef>
              <a:defRPr/>
            </a:pPr>
            <a:endParaRPr lang="es-ES" altLang="es-ES_tradnl">
              <a:solidFill>
                <a:schemeClr val="bg1"/>
              </a:solidFill>
              <a:latin typeface="Times New Roman" charset="0"/>
            </a:endParaRPr>
          </a:p>
          <a:p>
            <a:pPr algn="ctr">
              <a:spcBef>
                <a:spcPct val="50000"/>
              </a:spcBef>
              <a:defRPr/>
            </a:pPr>
            <a:endParaRPr lang="es-ES" altLang="es-ES_tradnl">
              <a:solidFill>
                <a:schemeClr val="bg1"/>
              </a:solidFill>
              <a:latin typeface="Times New Roman" charset="0"/>
            </a:endParaRPr>
          </a:p>
          <a:p>
            <a:pPr algn="ctr">
              <a:spcBef>
                <a:spcPct val="50000"/>
              </a:spcBef>
              <a:defRPr/>
            </a:pPr>
            <a:endParaRPr lang="es-ES" altLang="es-ES_tradnl">
              <a:solidFill>
                <a:schemeClr val="bg1"/>
              </a:solidFill>
              <a:latin typeface="Times New Roman" charset="0"/>
            </a:endParaRPr>
          </a:p>
          <a:p>
            <a:pPr algn="ctr">
              <a:spcBef>
                <a:spcPct val="50000"/>
              </a:spcBef>
              <a:defRPr/>
            </a:pPr>
            <a:endParaRPr lang="es-ES" altLang="es-ES_tradnl">
              <a:solidFill>
                <a:schemeClr val="bg1"/>
              </a:solidFill>
              <a:latin typeface="Times New Roman" charset="0"/>
            </a:endParaRPr>
          </a:p>
          <a:p>
            <a:pPr algn="ctr">
              <a:spcBef>
                <a:spcPct val="50000"/>
              </a:spcBef>
              <a:defRPr/>
            </a:pPr>
            <a:endParaRPr lang="es-ES" altLang="es-ES_tradnl">
              <a:solidFill>
                <a:schemeClr val="bg1"/>
              </a:solidFill>
              <a:latin typeface="Times New Roman" charset="0"/>
            </a:endParaRPr>
          </a:p>
        </p:txBody>
      </p:sp>
      <p:sp>
        <p:nvSpPr>
          <p:cNvPr id="251907" name="Text Box 3"/>
          <p:cNvSpPr txBox="1">
            <a:spLocks noChangeArrowheads="1"/>
          </p:cNvSpPr>
          <p:nvPr/>
        </p:nvSpPr>
        <p:spPr bwMode="auto">
          <a:xfrm>
            <a:off x="1371600" y="762000"/>
            <a:ext cx="6324600" cy="4702175"/>
          </a:xfrm>
          <a:prstGeom prst="rect">
            <a:avLst/>
          </a:prstGeom>
          <a:solidFill>
            <a:srgbClr val="3366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a:spcBef>
                <a:spcPct val="50000"/>
              </a:spcBef>
              <a:defRPr/>
            </a:pPr>
            <a:r>
              <a:rPr lang="es-ES" altLang="es-ES_tradnl" sz="2000">
                <a:solidFill>
                  <a:schemeClr val="bg1"/>
                </a:solidFill>
                <a:latin typeface="Tahoma" charset="0"/>
              </a:rPr>
              <a:t>Población diana (mujeres 13-48 años)</a:t>
            </a:r>
          </a:p>
          <a:p>
            <a:pPr algn="ctr">
              <a:spcBef>
                <a:spcPct val="50000"/>
              </a:spcBef>
              <a:defRPr/>
            </a:pPr>
            <a:endParaRPr lang="es-ES" altLang="es-ES_tradnl" sz="2000">
              <a:solidFill>
                <a:schemeClr val="bg1"/>
              </a:solidFill>
              <a:latin typeface="Tahoma" charset="0"/>
            </a:endParaRPr>
          </a:p>
          <a:p>
            <a:pPr algn="ctr">
              <a:spcBef>
                <a:spcPct val="50000"/>
              </a:spcBef>
              <a:defRPr/>
            </a:pPr>
            <a:endParaRPr lang="es-ES" altLang="es-ES_tradnl">
              <a:latin typeface="Times New Roman" charset="0"/>
            </a:endParaRPr>
          </a:p>
          <a:p>
            <a:pPr algn="ctr">
              <a:spcBef>
                <a:spcPct val="50000"/>
              </a:spcBef>
              <a:defRPr/>
            </a:pPr>
            <a:endParaRPr lang="es-ES" altLang="es-ES_tradnl">
              <a:latin typeface="Times New Roman" charset="0"/>
            </a:endParaRPr>
          </a:p>
          <a:p>
            <a:pPr algn="ctr">
              <a:spcBef>
                <a:spcPct val="50000"/>
              </a:spcBef>
              <a:defRPr/>
            </a:pPr>
            <a:endParaRPr lang="es-ES" altLang="es-ES_tradnl">
              <a:latin typeface="Times New Roman" charset="0"/>
            </a:endParaRPr>
          </a:p>
          <a:p>
            <a:pPr algn="ctr">
              <a:spcBef>
                <a:spcPct val="50000"/>
              </a:spcBef>
              <a:defRPr/>
            </a:pPr>
            <a:endParaRPr lang="es-ES" altLang="es-ES_tradnl">
              <a:latin typeface="Times New Roman" charset="0"/>
            </a:endParaRPr>
          </a:p>
          <a:p>
            <a:pPr algn="ctr">
              <a:spcBef>
                <a:spcPct val="50000"/>
              </a:spcBef>
              <a:defRPr/>
            </a:pPr>
            <a:endParaRPr lang="es-ES" altLang="es-ES_tradnl">
              <a:latin typeface="Times New Roman" charset="0"/>
            </a:endParaRPr>
          </a:p>
          <a:p>
            <a:pPr algn="ctr">
              <a:spcBef>
                <a:spcPct val="50000"/>
              </a:spcBef>
              <a:defRPr/>
            </a:pPr>
            <a:endParaRPr lang="es-ES" altLang="es-ES_tradnl">
              <a:latin typeface="Times New Roman" charset="0"/>
            </a:endParaRPr>
          </a:p>
        </p:txBody>
      </p:sp>
      <p:sp>
        <p:nvSpPr>
          <p:cNvPr id="251908" name="Text Box 4"/>
          <p:cNvSpPr txBox="1">
            <a:spLocks noChangeArrowheads="1"/>
          </p:cNvSpPr>
          <p:nvPr/>
        </p:nvSpPr>
        <p:spPr bwMode="auto">
          <a:xfrm>
            <a:off x="2133600" y="1752600"/>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defRPr/>
            </a:pPr>
            <a:endParaRPr lang="es-ES" altLang="es-ES_tradnl">
              <a:latin typeface="Times New Roman" charset="0"/>
            </a:endParaRPr>
          </a:p>
        </p:txBody>
      </p:sp>
      <p:sp>
        <p:nvSpPr>
          <p:cNvPr id="251909" name="Text Box 5"/>
          <p:cNvSpPr txBox="1">
            <a:spLocks noChangeArrowheads="1"/>
          </p:cNvSpPr>
          <p:nvPr/>
        </p:nvSpPr>
        <p:spPr bwMode="auto">
          <a:xfrm>
            <a:off x="1600200" y="1371600"/>
            <a:ext cx="5943600" cy="3429000"/>
          </a:xfrm>
          <a:prstGeom prst="rect">
            <a:avLst/>
          </a:prstGeom>
          <a:solidFill>
            <a:srgbClr val="6699FF"/>
          </a:solidFill>
          <a:ln w="9525">
            <a:solidFill>
              <a:srgbClr val="00008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a:spcBef>
                <a:spcPct val="50000"/>
              </a:spcBef>
              <a:defRPr/>
            </a:pPr>
            <a:endParaRPr lang="es-ES" altLang="es-ES_tradnl" sz="2000">
              <a:solidFill>
                <a:schemeClr val="bg1"/>
              </a:solidFill>
              <a:latin typeface="Tahoma" charset="0"/>
            </a:endParaRPr>
          </a:p>
          <a:p>
            <a:pPr algn="ctr">
              <a:spcBef>
                <a:spcPct val="50000"/>
              </a:spcBef>
              <a:defRPr/>
            </a:pPr>
            <a:r>
              <a:rPr lang="es-ES" altLang="es-ES_tradnl" sz="2000">
                <a:solidFill>
                  <a:schemeClr val="bg1"/>
                </a:solidFill>
                <a:latin typeface="Tahoma" charset="0"/>
              </a:rPr>
              <a:t>Población accesible (13-48 que vienen a consulta)</a:t>
            </a:r>
          </a:p>
          <a:p>
            <a:pPr algn="ctr">
              <a:spcBef>
                <a:spcPct val="50000"/>
              </a:spcBef>
              <a:defRPr/>
            </a:pPr>
            <a:endParaRPr lang="es-ES" altLang="es-ES_tradnl">
              <a:solidFill>
                <a:schemeClr val="bg1"/>
              </a:solidFill>
              <a:latin typeface="Times New Roman" charset="0"/>
            </a:endParaRPr>
          </a:p>
          <a:p>
            <a:pPr algn="ctr">
              <a:spcBef>
                <a:spcPct val="50000"/>
              </a:spcBef>
              <a:defRPr/>
            </a:pPr>
            <a:endParaRPr lang="es-ES" altLang="es-ES_tradnl">
              <a:solidFill>
                <a:schemeClr val="bg1"/>
              </a:solidFill>
              <a:latin typeface="Times New Roman" charset="0"/>
            </a:endParaRPr>
          </a:p>
          <a:p>
            <a:pPr algn="ctr">
              <a:spcBef>
                <a:spcPct val="50000"/>
              </a:spcBef>
              <a:defRPr/>
            </a:pPr>
            <a:endParaRPr lang="es-ES" altLang="es-ES_tradnl">
              <a:solidFill>
                <a:schemeClr val="bg1"/>
              </a:solidFill>
              <a:latin typeface="Times New Roman" charset="0"/>
            </a:endParaRPr>
          </a:p>
          <a:p>
            <a:pPr algn="ctr">
              <a:spcBef>
                <a:spcPct val="50000"/>
              </a:spcBef>
              <a:defRPr/>
            </a:pPr>
            <a:endParaRPr lang="es-ES" altLang="es-ES_tradnl">
              <a:solidFill>
                <a:schemeClr val="bg1"/>
              </a:solidFill>
              <a:latin typeface="Times New Roman" charset="0"/>
            </a:endParaRPr>
          </a:p>
        </p:txBody>
      </p:sp>
      <p:sp>
        <p:nvSpPr>
          <p:cNvPr id="251910" name="Text Box 6"/>
          <p:cNvSpPr txBox="1">
            <a:spLocks noChangeArrowheads="1"/>
          </p:cNvSpPr>
          <p:nvPr/>
        </p:nvSpPr>
        <p:spPr bwMode="auto">
          <a:xfrm>
            <a:off x="2209800" y="2819400"/>
            <a:ext cx="4648200" cy="1471613"/>
          </a:xfrm>
          <a:prstGeom prst="rect">
            <a:avLst/>
          </a:prstGeom>
          <a:solidFill>
            <a:srgbClr val="81C0FF"/>
          </a:solidFill>
          <a:ln w="9525">
            <a:solidFill>
              <a:srgbClr val="00008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a:spcBef>
                <a:spcPct val="50000"/>
              </a:spcBef>
              <a:defRPr/>
            </a:pPr>
            <a:endParaRPr lang="es-ES" altLang="es-ES_tradnl" sz="2400">
              <a:solidFill>
                <a:srgbClr val="333399"/>
              </a:solidFill>
              <a:latin typeface="Tahoma" charset="0"/>
            </a:endParaRPr>
          </a:p>
          <a:p>
            <a:pPr algn="ctr">
              <a:spcBef>
                <a:spcPct val="50000"/>
              </a:spcBef>
              <a:defRPr/>
            </a:pPr>
            <a:r>
              <a:rPr lang="es-ES" altLang="es-ES_tradnl" sz="2000">
                <a:solidFill>
                  <a:schemeClr val="bg1"/>
                </a:solidFill>
                <a:latin typeface="Tahoma" charset="0"/>
              </a:rPr>
              <a:t>Muestra (incluimos estudio)</a:t>
            </a:r>
          </a:p>
          <a:p>
            <a:pPr algn="ctr">
              <a:spcBef>
                <a:spcPct val="50000"/>
              </a:spcBef>
              <a:defRPr/>
            </a:pPr>
            <a:endParaRPr lang="es-ES" altLang="es-ES_tradnl" sz="2400">
              <a:solidFill>
                <a:schemeClr val="bg1"/>
              </a:solidFill>
              <a:latin typeface="Times New Roman" charset="0"/>
            </a:endParaRPr>
          </a:p>
        </p:txBody>
      </p:sp>
      <p:sp>
        <p:nvSpPr>
          <p:cNvPr id="251911" name="AutoShape 7"/>
          <p:cNvSpPr>
            <a:spLocks noChangeArrowheads="1"/>
          </p:cNvSpPr>
          <p:nvPr/>
        </p:nvSpPr>
        <p:spPr bwMode="auto">
          <a:xfrm>
            <a:off x="6019800" y="2209800"/>
            <a:ext cx="381000" cy="990600"/>
          </a:xfrm>
          <a:prstGeom prst="upArrow">
            <a:avLst>
              <a:gd name="adj1" fmla="val 50000"/>
              <a:gd name="adj2" fmla="val 65000"/>
            </a:avLst>
          </a:prstGeom>
          <a:solidFill>
            <a:srgbClr val="FF3300"/>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s-ES_tradnl"/>
          </a:p>
        </p:txBody>
      </p:sp>
      <p:sp>
        <p:nvSpPr>
          <p:cNvPr id="251912" name="Rectangle 8"/>
          <p:cNvSpPr>
            <a:spLocks noChangeArrowheads="1"/>
          </p:cNvSpPr>
          <p:nvPr/>
        </p:nvSpPr>
        <p:spPr bwMode="auto">
          <a:xfrm>
            <a:off x="1600200" y="1371600"/>
            <a:ext cx="5943600" cy="3429000"/>
          </a:xfrm>
          <a:prstGeom prst="rect">
            <a:avLst/>
          </a:prstGeom>
          <a:noFill/>
          <a:ln w="5080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s-ES_tradnl"/>
          </a:p>
        </p:txBody>
      </p:sp>
      <p:sp>
        <p:nvSpPr>
          <p:cNvPr id="251913" name="Rectangle 9"/>
          <p:cNvSpPr>
            <a:spLocks noChangeArrowheads="1"/>
          </p:cNvSpPr>
          <p:nvPr/>
        </p:nvSpPr>
        <p:spPr bwMode="auto">
          <a:xfrm>
            <a:off x="762000" y="6156325"/>
            <a:ext cx="7696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s-ES" altLang="es-ES_tradnl" sz="2000">
                <a:solidFill>
                  <a:schemeClr val="folHlink"/>
                </a:solidFill>
                <a:latin typeface="Verdana" charset="0"/>
              </a:rPr>
              <a:t>La representatividad de la muestra es el condicionante de la validez externa</a:t>
            </a:r>
            <a:r>
              <a:rPr lang="es-ES" altLang="es-ES_tradnl" sz="1600">
                <a:solidFill>
                  <a:schemeClr val="folHlink"/>
                </a:solidFill>
                <a:latin typeface="Verdana" charset="0"/>
              </a:rPr>
              <a:t>.  M.Bobenrieth</a:t>
            </a:r>
          </a:p>
        </p:txBody>
      </p:sp>
      <p:pic>
        <p:nvPicPr>
          <p:cNvPr id="2" name="Sonid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cSld>
  <p:clrMapOvr>
    <a:masterClrMapping/>
  </p:clrMapOvr>
  <p:transition advTm="196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251912"/>
                                        </p:tgtEl>
                                        <p:attrNameLst>
                                          <p:attrName>style.visibility</p:attrName>
                                        </p:attrNameLst>
                                      </p:cBhvr>
                                      <p:to>
                                        <p:strVal val="visible"/>
                                      </p:to>
                                    </p:set>
                                    <p:anim calcmode="lin" valueType="num">
                                      <p:cBhvr>
                                        <p:cTn id="11" dur="500" fill="hold"/>
                                        <p:tgtEl>
                                          <p:spTgt spid="251912"/>
                                        </p:tgtEl>
                                        <p:attrNameLst>
                                          <p:attrName>ppt_w</p:attrName>
                                        </p:attrNameLst>
                                      </p:cBhvr>
                                      <p:tavLst>
                                        <p:tav tm="0">
                                          <p:val>
                                            <p:fltVal val="0"/>
                                          </p:val>
                                        </p:tav>
                                        <p:tav tm="100000">
                                          <p:val>
                                            <p:strVal val="#ppt_w"/>
                                          </p:val>
                                        </p:tav>
                                      </p:tavLst>
                                    </p:anim>
                                    <p:anim calcmode="lin" valueType="num">
                                      <p:cBhvr>
                                        <p:cTn id="12" dur="500" fill="hold"/>
                                        <p:tgtEl>
                                          <p:spTgt spid="2519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251912"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2930" name="Rectangle 2"/>
          <p:cNvSpPr>
            <a:spLocks noGrp="1" noChangeArrowheads="1"/>
          </p:cNvSpPr>
          <p:nvPr>
            <p:ph type="body" idx="4294967295"/>
          </p:nvPr>
        </p:nvSpPr>
        <p:spPr>
          <a:xfrm>
            <a:off x="936625" y="1890713"/>
            <a:ext cx="3887788" cy="3505200"/>
          </a:xfrm>
        </p:spPr>
        <p:txBody>
          <a:bodyPr/>
          <a:lstStyle/>
          <a:p>
            <a:pPr>
              <a:lnSpc>
                <a:spcPct val="80000"/>
              </a:lnSpc>
              <a:buFont typeface="Wingdings" charset="2"/>
              <a:buNone/>
              <a:defRPr/>
            </a:pPr>
            <a:r>
              <a:rPr lang="es-ES" altLang="es-ES_tradnl" b="1"/>
              <a:t>Los 5 demasiados:</a:t>
            </a:r>
          </a:p>
          <a:p>
            <a:pPr lvl="1">
              <a:lnSpc>
                <a:spcPct val="80000"/>
              </a:lnSpc>
              <a:defRPr/>
            </a:pPr>
            <a:endParaRPr lang="es-ES" altLang="es-ES_tradnl" sz="2400"/>
          </a:p>
          <a:p>
            <a:pPr lvl="1">
              <a:lnSpc>
                <a:spcPct val="80000"/>
              </a:lnSpc>
              <a:defRPr/>
            </a:pPr>
            <a:r>
              <a:rPr lang="es-ES" altLang="es-ES_tradnl" sz="2400"/>
              <a:t>Selectos</a:t>
            </a:r>
          </a:p>
          <a:p>
            <a:pPr lvl="1">
              <a:lnSpc>
                <a:spcPct val="80000"/>
              </a:lnSpc>
              <a:defRPr/>
            </a:pPr>
            <a:r>
              <a:rPr lang="es-ES" altLang="es-ES_tradnl" sz="2400"/>
              <a:t>restringidos</a:t>
            </a:r>
          </a:p>
          <a:p>
            <a:pPr lvl="1">
              <a:lnSpc>
                <a:spcPct val="80000"/>
              </a:lnSpc>
              <a:defRPr/>
            </a:pPr>
            <a:r>
              <a:rPr lang="es-ES" altLang="es-ES_tradnl" sz="2400"/>
              <a:t>breves</a:t>
            </a:r>
          </a:p>
          <a:p>
            <a:pPr lvl="1">
              <a:lnSpc>
                <a:spcPct val="80000"/>
              </a:lnSpc>
              <a:defRPr/>
            </a:pPr>
            <a:r>
              <a:rPr lang="es-ES" altLang="es-ES_tradnl" sz="2400"/>
              <a:t>reducidos</a:t>
            </a:r>
          </a:p>
          <a:p>
            <a:pPr lvl="1">
              <a:lnSpc>
                <a:spcPct val="80000"/>
              </a:lnSpc>
              <a:defRPr/>
            </a:pPr>
            <a:r>
              <a:rPr lang="es-ES" altLang="es-ES_tradnl" sz="2400"/>
              <a:t>controlados </a:t>
            </a:r>
          </a:p>
        </p:txBody>
      </p:sp>
      <p:sp>
        <p:nvSpPr>
          <p:cNvPr id="252931" name="Rectangle 3"/>
          <p:cNvSpPr>
            <a:spLocks noGrp="1" noChangeArrowheads="1"/>
          </p:cNvSpPr>
          <p:nvPr>
            <p:ph type="title" idx="4294967295"/>
          </p:nvPr>
        </p:nvSpPr>
        <p:spPr>
          <a:xfrm>
            <a:off x="1187450" y="836613"/>
            <a:ext cx="7313613" cy="608012"/>
          </a:xfrm>
        </p:spPr>
        <p:txBody>
          <a:bodyPr/>
          <a:lstStyle/>
          <a:p>
            <a:pPr>
              <a:defRPr/>
            </a:pPr>
            <a:r>
              <a:rPr lang="es-ES" altLang="es-ES_tradnl"/>
              <a:t>Válidez externa en efectos secundarios…</a:t>
            </a:r>
          </a:p>
        </p:txBody>
      </p:sp>
      <p:pic>
        <p:nvPicPr>
          <p:cNvPr id="79875" name="Picture 4" descr="image04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7350" y="5245100"/>
            <a:ext cx="240665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5" descr="Links in a cha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7825" y="1049338"/>
            <a:ext cx="190182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34" name="AutoShape 6"/>
          <p:cNvSpPr>
            <a:spLocks noChangeArrowheads="1"/>
          </p:cNvSpPr>
          <p:nvPr/>
        </p:nvSpPr>
        <p:spPr bwMode="auto">
          <a:xfrm>
            <a:off x="3348038" y="3068638"/>
            <a:ext cx="863600" cy="360362"/>
          </a:xfrm>
          <a:prstGeom prst="rightArrow">
            <a:avLst>
              <a:gd name="adj1" fmla="val 50000"/>
              <a:gd name="adj2" fmla="val 59912"/>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p>
        </p:txBody>
      </p:sp>
      <p:sp>
        <p:nvSpPr>
          <p:cNvPr id="252935" name="AutoShape 7"/>
          <p:cNvSpPr>
            <a:spLocks noChangeArrowheads="1"/>
          </p:cNvSpPr>
          <p:nvPr/>
        </p:nvSpPr>
        <p:spPr bwMode="auto">
          <a:xfrm>
            <a:off x="3348038" y="3789363"/>
            <a:ext cx="863600" cy="360362"/>
          </a:xfrm>
          <a:prstGeom prst="rightArrow">
            <a:avLst>
              <a:gd name="adj1" fmla="val 50000"/>
              <a:gd name="adj2" fmla="val 59912"/>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p>
        </p:txBody>
      </p:sp>
      <p:sp>
        <p:nvSpPr>
          <p:cNvPr id="252936" name="AutoShape 8"/>
          <p:cNvSpPr>
            <a:spLocks noChangeArrowheads="1"/>
          </p:cNvSpPr>
          <p:nvPr/>
        </p:nvSpPr>
        <p:spPr bwMode="auto">
          <a:xfrm>
            <a:off x="3348038" y="4365625"/>
            <a:ext cx="863600" cy="360363"/>
          </a:xfrm>
          <a:prstGeom prst="rightArrow">
            <a:avLst>
              <a:gd name="adj1" fmla="val 50000"/>
              <a:gd name="adj2" fmla="val 59912"/>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p>
        </p:txBody>
      </p:sp>
      <p:sp>
        <p:nvSpPr>
          <p:cNvPr id="252937" name="Rectangle 9"/>
          <p:cNvSpPr>
            <a:spLocks noChangeArrowheads="1"/>
          </p:cNvSpPr>
          <p:nvPr/>
        </p:nvSpPr>
        <p:spPr bwMode="auto">
          <a:xfrm>
            <a:off x="4284663" y="2997200"/>
            <a:ext cx="4643437"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eaLnBrk="0" hangingPunct="0">
              <a:lnSpc>
                <a:spcPct val="90000"/>
              </a:lnSpc>
              <a:spcBef>
                <a:spcPts val="1000"/>
              </a:spcBef>
              <a:spcAft>
                <a:spcPts val="700"/>
              </a:spcAft>
              <a:buClr>
                <a:schemeClr val="accent2"/>
              </a:buClr>
              <a:buFont typeface="Wingdings" charset="2"/>
              <a:buChar char="§"/>
              <a:defRPr sz="2400">
                <a:solidFill>
                  <a:srgbClr val="FEFDDE"/>
                </a:solidFill>
                <a:latin typeface="Arial" charset="0"/>
              </a:defRPr>
            </a:lvl1pPr>
            <a:lvl2pPr marL="742950" indent="-285750" eaLnBrk="0" hangingPunct="0">
              <a:lnSpc>
                <a:spcPct val="90000"/>
              </a:lnSpc>
              <a:spcBef>
                <a:spcPts val="1000"/>
              </a:spcBef>
              <a:spcAft>
                <a:spcPts val="700"/>
              </a:spcAft>
              <a:buClr>
                <a:schemeClr val="accent2"/>
              </a:buClr>
              <a:buFont typeface="Arial" charset="0"/>
              <a:buChar char="–"/>
              <a:defRPr sz="2200">
                <a:solidFill>
                  <a:srgbClr val="FEFDDE"/>
                </a:solidFill>
                <a:latin typeface="Arial" charset="0"/>
              </a:defRPr>
            </a:lvl2pPr>
            <a:lvl3pPr marL="1143000" indent="-228600" eaLnBrk="0" hangingPunct="0">
              <a:lnSpc>
                <a:spcPct val="90000"/>
              </a:lnSpc>
              <a:spcBef>
                <a:spcPts val="1000"/>
              </a:spcBef>
              <a:spcAft>
                <a:spcPts val="700"/>
              </a:spcAft>
              <a:buClr>
                <a:schemeClr val="accent2"/>
              </a:buClr>
              <a:buFont typeface="Arial" charset="0"/>
              <a:buChar char="–"/>
              <a:defRPr sz="2000">
                <a:solidFill>
                  <a:srgbClr val="FEFDDE"/>
                </a:solidFill>
                <a:latin typeface="Arial" charset="0"/>
              </a:defRPr>
            </a:lvl3pPr>
            <a:lvl4pPr marL="1600200" indent="-228600" eaLnBrk="0" hangingPunct="0">
              <a:lnSpc>
                <a:spcPct val="90000"/>
              </a:lnSpc>
              <a:spcBef>
                <a:spcPts val="1000"/>
              </a:spcBef>
              <a:spcAft>
                <a:spcPts val="700"/>
              </a:spcAft>
              <a:buClr>
                <a:schemeClr val="accent2"/>
              </a:buClr>
              <a:buFont typeface="Arial" charset="0"/>
              <a:buChar char="–"/>
              <a:defRPr>
                <a:solidFill>
                  <a:srgbClr val="FEFDDE"/>
                </a:solidFill>
                <a:latin typeface="Arial" charset="0"/>
              </a:defRPr>
            </a:lvl4pPr>
            <a:lvl5pPr marL="2057400" indent="-228600" eaLnBrk="0" hangingPunct="0">
              <a:lnSpc>
                <a:spcPct val="90000"/>
              </a:lnSpc>
              <a:spcBef>
                <a:spcPts val="1000"/>
              </a:spcBef>
              <a:spcAft>
                <a:spcPts val="700"/>
              </a:spcAft>
              <a:buClr>
                <a:schemeClr val="accent2"/>
              </a:buClr>
              <a:buFont typeface="Arial" charset="0"/>
              <a:buChar char="–"/>
              <a:defRPr sz="1600">
                <a:solidFill>
                  <a:srgbClr val="FEFDDE"/>
                </a:solidFill>
                <a:latin typeface="Arial" charset="0"/>
              </a:defRPr>
            </a:lvl5pPr>
            <a:lvl6pPr marL="2514600" indent="-228600" eaLnBrk="0" fontAlgn="base" hangingPunct="0">
              <a:lnSpc>
                <a:spcPct val="90000"/>
              </a:lnSpc>
              <a:spcBef>
                <a:spcPts val="1000"/>
              </a:spcBef>
              <a:spcAft>
                <a:spcPts val="700"/>
              </a:spcAft>
              <a:buClr>
                <a:schemeClr val="accent2"/>
              </a:buClr>
              <a:buFont typeface="Arial" charset="0"/>
              <a:buChar char="–"/>
              <a:defRPr sz="1600">
                <a:solidFill>
                  <a:srgbClr val="FEFDDE"/>
                </a:solidFill>
                <a:latin typeface="Arial" charset="0"/>
              </a:defRPr>
            </a:lvl6pPr>
            <a:lvl7pPr marL="2971800" indent="-228600" eaLnBrk="0" fontAlgn="base" hangingPunct="0">
              <a:lnSpc>
                <a:spcPct val="90000"/>
              </a:lnSpc>
              <a:spcBef>
                <a:spcPts val="1000"/>
              </a:spcBef>
              <a:spcAft>
                <a:spcPts val="700"/>
              </a:spcAft>
              <a:buClr>
                <a:schemeClr val="accent2"/>
              </a:buClr>
              <a:buFont typeface="Arial" charset="0"/>
              <a:buChar char="–"/>
              <a:defRPr sz="1600">
                <a:solidFill>
                  <a:srgbClr val="FEFDDE"/>
                </a:solidFill>
                <a:latin typeface="Arial" charset="0"/>
              </a:defRPr>
            </a:lvl7pPr>
            <a:lvl8pPr marL="3429000" indent="-228600" eaLnBrk="0" fontAlgn="base" hangingPunct="0">
              <a:lnSpc>
                <a:spcPct val="90000"/>
              </a:lnSpc>
              <a:spcBef>
                <a:spcPts val="1000"/>
              </a:spcBef>
              <a:spcAft>
                <a:spcPts val="700"/>
              </a:spcAft>
              <a:buClr>
                <a:schemeClr val="accent2"/>
              </a:buClr>
              <a:buFont typeface="Arial" charset="0"/>
              <a:buChar char="–"/>
              <a:defRPr sz="1600">
                <a:solidFill>
                  <a:srgbClr val="FEFDDE"/>
                </a:solidFill>
                <a:latin typeface="Arial" charset="0"/>
              </a:defRPr>
            </a:lvl8pPr>
            <a:lvl9pPr marL="3886200" indent="-228600" eaLnBrk="0" fontAlgn="base" hangingPunct="0">
              <a:lnSpc>
                <a:spcPct val="90000"/>
              </a:lnSpc>
              <a:spcBef>
                <a:spcPts val="1000"/>
              </a:spcBef>
              <a:spcAft>
                <a:spcPts val="700"/>
              </a:spcAft>
              <a:buClr>
                <a:schemeClr val="accent2"/>
              </a:buClr>
              <a:buFont typeface="Arial" charset="0"/>
              <a:buChar char="–"/>
              <a:defRPr sz="1600">
                <a:solidFill>
                  <a:srgbClr val="FEFDDE"/>
                </a:solidFill>
                <a:latin typeface="Arial" charset="0"/>
              </a:defRPr>
            </a:lvl9pPr>
          </a:lstStyle>
          <a:p>
            <a:pPr>
              <a:defRPr/>
            </a:pPr>
            <a:r>
              <a:rPr lang="es-ES" altLang="es-ES_tradnl" sz="1700" smtClean="0">
                <a:solidFill>
                  <a:schemeClr val="tx1"/>
                </a:solidFill>
              </a:rPr>
              <a:t>Tratamientos en nuestro medio</a:t>
            </a:r>
          </a:p>
        </p:txBody>
      </p:sp>
      <p:sp>
        <p:nvSpPr>
          <p:cNvPr id="252938" name="Rectangle 10"/>
          <p:cNvSpPr>
            <a:spLocks noChangeArrowheads="1"/>
          </p:cNvSpPr>
          <p:nvPr/>
        </p:nvSpPr>
        <p:spPr bwMode="auto">
          <a:xfrm>
            <a:off x="4427538" y="3716338"/>
            <a:ext cx="3887787"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eaLnBrk="0" hangingPunct="0">
              <a:lnSpc>
                <a:spcPct val="90000"/>
              </a:lnSpc>
              <a:spcBef>
                <a:spcPts val="1000"/>
              </a:spcBef>
              <a:spcAft>
                <a:spcPts val="700"/>
              </a:spcAft>
              <a:buClr>
                <a:schemeClr val="accent2"/>
              </a:buClr>
              <a:buFont typeface="Wingdings" charset="2"/>
              <a:buChar char="§"/>
              <a:defRPr sz="2400">
                <a:solidFill>
                  <a:srgbClr val="FEFDDE"/>
                </a:solidFill>
                <a:latin typeface="Arial" charset="0"/>
              </a:defRPr>
            </a:lvl1pPr>
            <a:lvl2pPr marL="742950" indent="-285750" eaLnBrk="0" hangingPunct="0">
              <a:lnSpc>
                <a:spcPct val="90000"/>
              </a:lnSpc>
              <a:spcBef>
                <a:spcPts val="1000"/>
              </a:spcBef>
              <a:spcAft>
                <a:spcPts val="700"/>
              </a:spcAft>
              <a:buClr>
                <a:schemeClr val="accent2"/>
              </a:buClr>
              <a:buFont typeface="Arial" charset="0"/>
              <a:buChar char="–"/>
              <a:defRPr sz="2200">
                <a:solidFill>
                  <a:srgbClr val="FEFDDE"/>
                </a:solidFill>
                <a:latin typeface="Arial" charset="0"/>
              </a:defRPr>
            </a:lvl2pPr>
            <a:lvl3pPr marL="1143000" indent="-228600" eaLnBrk="0" hangingPunct="0">
              <a:lnSpc>
                <a:spcPct val="90000"/>
              </a:lnSpc>
              <a:spcBef>
                <a:spcPts val="1000"/>
              </a:spcBef>
              <a:spcAft>
                <a:spcPts val="700"/>
              </a:spcAft>
              <a:buClr>
                <a:schemeClr val="accent2"/>
              </a:buClr>
              <a:buFont typeface="Arial" charset="0"/>
              <a:buChar char="–"/>
              <a:defRPr sz="2000">
                <a:solidFill>
                  <a:srgbClr val="FEFDDE"/>
                </a:solidFill>
                <a:latin typeface="Arial" charset="0"/>
              </a:defRPr>
            </a:lvl3pPr>
            <a:lvl4pPr marL="1600200" indent="-228600" eaLnBrk="0" hangingPunct="0">
              <a:lnSpc>
                <a:spcPct val="90000"/>
              </a:lnSpc>
              <a:spcBef>
                <a:spcPts val="1000"/>
              </a:spcBef>
              <a:spcAft>
                <a:spcPts val="700"/>
              </a:spcAft>
              <a:buClr>
                <a:schemeClr val="accent2"/>
              </a:buClr>
              <a:buFont typeface="Arial" charset="0"/>
              <a:buChar char="–"/>
              <a:defRPr>
                <a:solidFill>
                  <a:srgbClr val="FEFDDE"/>
                </a:solidFill>
                <a:latin typeface="Arial" charset="0"/>
              </a:defRPr>
            </a:lvl4pPr>
            <a:lvl5pPr marL="2057400" indent="-228600" eaLnBrk="0" hangingPunct="0">
              <a:lnSpc>
                <a:spcPct val="90000"/>
              </a:lnSpc>
              <a:spcBef>
                <a:spcPts val="1000"/>
              </a:spcBef>
              <a:spcAft>
                <a:spcPts val="700"/>
              </a:spcAft>
              <a:buClr>
                <a:schemeClr val="accent2"/>
              </a:buClr>
              <a:buFont typeface="Arial" charset="0"/>
              <a:buChar char="–"/>
              <a:defRPr sz="1600">
                <a:solidFill>
                  <a:srgbClr val="FEFDDE"/>
                </a:solidFill>
                <a:latin typeface="Arial" charset="0"/>
              </a:defRPr>
            </a:lvl5pPr>
            <a:lvl6pPr marL="2514600" indent="-228600" eaLnBrk="0" fontAlgn="base" hangingPunct="0">
              <a:lnSpc>
                <a:spcPct val="90000"/>
              </a:lnSpc>
              <a:spcBef>
                <a:spcPts val="1000"/>
              </a:spcBef>
              <a:spcAft>
                <a:spcPts val="700"/>
              </a:spcAft>
              <a:buClr>
                <a:schemeClr val="accent2"/>
              </a:buClr>
              <a:buFont typeface="Arial" charset="0"/>
              <a:buChar char="–"/>
              <a:defRPr sz="1600">
                <a:solidFill>
                  <a:srgbClr val="FEFDDE"/>
                </a:solidFill>
                <a:latin typeface="Arial" charset="0"/>
              </a:defRPr>
            </a:lvl6pPr>
            <a:lvl7pPr marL="2971800" indent="-228600" eaLnBrk="0" fontAlgn="base" hangingPunct="0">
              <a:lnSpc>
                <a:spcPct val="90000"/>
              </a:lnSpc>
              <a:spcBef>
                <a:spcPts val="1000"/>
              </a:spcBef>
              <a:spcAft>
                <a:spcPts val="700"/>
              </a:spcAft>
              <a:buClr>
                <a:schemeClr val="accent2"/>
              </a:buClr>
              <a:buFont typeface="Arial" charset="0"/>
              <a:buChar char="–"/>
              <a:defRPr sz="1600">
                <a:solidFill>
                  <a:srgbClr val="FEFDDE"/>
                </a:solidFill>
                <a:latin typeface="Arial" charset="0"/>
              </a:defRPr>
            </a:lvl7pPr>
            <a:lvl8pPr marL="3429000" indent="-228600" eaLnBrk="0" fontAlgn="base" hangingPunct="0">
              <a:lnSpc>
                <a:spcPct val="90000"/>
              </a:lnSpc>
              <a:spcBef>
                <a:spcPts val="1000"/>
              </a:spcBef>
              <a:spcAft>
                <a:spcPts val="700"/>
              </a:spcAft>
              <a:buClr>
                <a:schemeClr val="accent2"/>
              </a:buClr>
              <a:buFont typeface="Arial" charset="0"/>
              <a:buChar char="–"/>
              <a:defRPr sz="1600">
                <a:solidFill>
                  <a:srgbClr val="FEFDDE"/>
                </a:solidFill>
                <a:latin typeface="Arial" charset="0"/>
              </a:defRPr>
            </a:lvl8pPr>
            <a:lvl9pPr marL="3886200" indent="-228600" eaLnBrk="0" fontAlgn="base" hangingPunct="0">
              <a:lnSpc>
                <a:spcPct val="90000"/>
              </a:lnSpc>
              <a:spcBef>
                <a:spcPts val="1000"/>
              </a:spcBef>
              <a:spcAft>
                <a:spcPts val="700"/>
              </a:spcAft>
              <a:buClr>
                <a:schemeClr val="accent2"/>
              </a:buClr>
              <a:buFont typeface="Arial" charset="0"/>
              <a:buChar char="–"/>
              <a:defRPr sz="1600">
                <a:solidFill>
                  <a:srgbClr val="FEFDDE"/>
                </a:solidFill>
                <a:latin typeface="Arial" charset="0"/>
              </a:defRPr>
            </a:lvl9pPr>
          </a:lstStyle>
          <a:p>
            <a:pPr>
              <a:defRPr/>
            </a:pPr>
            <a:r>
              <a:rPr lang="es-ES" altLang="es-ES_tradnl" sz="1700" smtClean="0">
                <a:solidFill>
                  <a:schemeClr val="tx1"/>
                </a:solidFill>
              </a:rPr>
              <a:t>Efectos 2ºs</a:t>
            </a:r>
          </a:p>
        </p:txBody>
      </p:sp>
      <p:sp>
        <p:nvSpPr>
          <p:cNvPr id="252939" name="Rectangle 11"/>
          <p:cNvSpPr>
            <a:spLocks noChangeArrowheads="1"/>
          </p:cNvSpPr>
          <p:nvPr/>
        </p:nvSpPr>
        <p:spPr bwMode="auto">
          <a:xfrm>
            <a:off x="4356100" y="4292600"/>
            <a:ext cx="453707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eaLnBrk="0" hangingPunct="0">
              <a:lnSpc>
                <a:spcPct val="90000"/>
              </a:lnSpc>
              <a:spcBef>
                <a:spcPts val="1000"/>
              </a:spcBef>
              <a:spcAft>
                <a:spcPts val="700"/>
              </a:spcAft>
              <a:buClr>
                <a:schemeClr val="accent2"/>
              </a:buClr>
              <a:buFont typeface="Wingdings" charset="2"/>
              <a:buChar char="§"/>
              <a:defRPr sz="2400">
                <a:solidFill>
                  <a:srgbClr val="FEFDDE"/>
                </a:solidFill>
                <a:latin typeface="Arial" charset="0"/>
              </a:defRPr>
            </a:lvl1pPr>
            <a:lvl2pPr marL="742950" indent="-285750" eaLnBrk="0" hangingPunct="0">
              <a:lnSpc>
                <a:spcPct val="90000"/>
              </a:lnSpc>
              <a:spcBef>
                <a:spcPts val="1000"/>
              </a:spcBef>
              <a:spcAft>
                <a:spcPts val="700"/>
              </a:spcAft>
              <a:buClr>
                <a:schemeClr val="accent2"/>
              </a:buClr>
              <a:buFont typeface="Arial" charset="0"/>
              <a:buChar char="–"/>
              <a:defRPr sz="2200">
                <a:solidFill>
                  <a:srgbClr val="FEFDDE"/>
                </a:solidFill>
                <a:latin typeface="Arial" charset="0"/>
              </a:defRPr>
            </a:lvl2pPr>
            <a:lvl3pPr marL="1143000" indent="-228600" eaLnBrk="0" hangingPunct="0">
              <a:lnSpc>
                <a:spcPct val="90000"/>
              </a:lnSpc>
              <a:spcBef>
                <a:spcPts val="1000"/>
              </a:spcBef>
              <a:spcAft>
                <a:spcPts val="700"/>
              </a:spcAft>
              <a:buClr>
                <a:schemeClr val="accent2"/>
              </a:buClr>
              <a:buFont typeface="Arial" charset="0"/>
              <a:buChar char="–"/>
              <a:defRPr sz="2000">
                <a:solidFill>
                  <a:srgbClr val="FEFDDE"/>
                </a:solidFill>
                <a:latin typeface="Arial" charset="0"/>
              </a:defRPr>
            </a:lvl3pPr>
            <a:lvl4pPr marL="1600200" indent="-228600" eaLnBrk="0" hangingPunct="0">
              <a:lnSpc>
                <a:spcPct val="90000"/>
              </a:lnSpc>
              <a:spcBef>
                <a:spcPts val="1000"/>
              </a:spcBef>
              <a:spcAft>
                <a:spcPts val="700"/>
              </a:spcAft>
              <a:buClr>
                <a:schemeClr val="accent2"/>
              </a:buClr>
              <a:buFont typeface="Arial" charset="0"/>
              <a:buChar char="–"/>
              <a:defRPr>
                <a:solidFill>
                  <a:srgbClr val="FEFDDE"/>
                </a:solidFill>
                <a:latin typeface="Arial" charset="0"/>
              </a:defRPr>
            </a:lvl4pPr>
            <a:lvl5pPr marL="2057400" indent="-228600" eaLnBrk="0" hangingPunct="0">
              <a:lnSpc>
                <a:spcPct val="90000"/>
              </a:lnSpc>
              <a:spcBef>
                <a:spcPts val="1000"/>
              </a:spcBef>
              <a:spcAft>
                <a:spcPts val="700"/>
              </a:spcAft>
              <a:buClr>
                <a:schemeClr val="accent2"/>
              </a:buClr>
              <a:buFont typeface="Arial" charset="0"/>
              <a:buChar char="–"/>
              <a:defRPr sz="1600">
                <a:solidFill>
                  <a:srgbClr val="FEFDDE"/>
                </a:solidFill>
                <a:latin typeface="Arial" charset="0"/>
              </a:defRPr>
            </a:lvl5pPr>
            <a:lvl6pPr marL="2514600" indent="-228600" eaLnBrk="0" fontAlgn="base" hangingPunct="0">
              <a:lnSpc>
                <a:spcPct val="90000"/>
              </a:lnSpc>
              <a:spcBef>
                <a:spcPts val="1000"/>
              </a:spcBef>
              <a:spcAft>
                <a:spcPts val="700"/>
              </a:spcAft>
              <a:buClr>
                <a:schemeClr val="accent2"/>
              </a:buClr>
              <a:buFont typeface="Arial" charset="0"/>
              <a:buChar char="–"/>
              <a:defRPr sz="1600">
                <a:solidFill>
                  <a:srgbClr val="FEFDDE"/>
                </a:solidFill>
                <a:latin typeface="Arial" charset="0"/>
              </a:defRPr>
            </a:lvl6pPr>
            <a:lvl7pPr marL="2971800" indent="-228600" eaLnBrk="0" fontAlgn="base" hangingPunct="0">
              <a:lnSpc>
                <a:spcPct val="90000"/>
              </a:lnSpc>
              <a:spcBef>
                <a:spcPts val="1000"/>
              </a:spcBef>
              <a:spcAft>
                <a:spcPts val="700"/>
              </a:spcAft>
              <a:buClr>
                <a:schemeClr val="accent2"/>
              </a:buClr>
              <a:buFont typeface="Arial" charset="0"/>
              <a:buChar char="–"/>
              <a:defRPr sz="1600">
                <a:solidFill>
                  <a:srgbClr val="FEFDDE"/>
                </a:solidFill>
                <a:latin typeface="Arial" charset="0"/>
              </a:defRPr>
            </a:lvl7pPr>
            <a:lvl8pPr marL="3429000" indent="-228600" eaLnBrk="0" fontAlgn="base" hangingPunct="0">
              <a:lnSpc>
                <a:spcPct val="90000"/>
              </a:lnSpc>
              <a:spcBef>
                <a:spcPts val="1000"/>
              </a:spcBef>
              <a:spcAft>
                <a:spcPts val="700"/>
              </a:spcAft>
              <a:buClr>
                <a:schemeClr val="accent2"/>
              </a:buClr>
              <a:buFont typeface="Arial" charset="0"/>
              <a:buChar char="–"/>
              <a:defRPr sz="1600">
                <a:solidFill>
                  <a:srgbClr val="FEFDDE"/>
                </a:solidFill>
                <a:latin typeface="Arial" charset="0"/>
              </a:defRPr>
            </a:lvl8pPr>
            <a:lvl9pPr marL="3886200" indent="-228600" eaLnBrk="0" fontAlgn="base" hangingPunct="0">
              <a:lnSpc>
                <a:spcPct val="90000"/>
              </a:lnSpc>
              <a:spcBef>
                <a:spcPts val="1000"/>
              </a:spcBef>
              <a:spcAft>
                <a:spcPts val="700"/>
              </a:spcAft>
              <a:buClr>
                <a:schemeClr val="accent2"/>
              </a:buClr>
              <a:buFont typeface="Arial" charset="0"/>
              <a:buChar char="–"/>
              <a:defRPr sz="1600">
                <a:solidFill>
                  <a:srgbClr val="FEFDDE"/>
                </a:solidFill>
                <a:latin typeface="Arial" charset="0"/>
              </a:defRPr>
            </a:lvl9pPr>
          </a:lstStyle>
          <a:p>
            <a:pPr>
              <a:defRPr/>
            </a:pPr>
            <a:r>
              <a:rPr lang="es-ES" altLang="es-ES_tradnl" sz="1700" smtClean="0">
                <a:solidFill>
                  <a:schemeClr val="tx1"/>
                </a:solidFill>
              </a:rPr>
              <a:t>medios, capacidades, accesibilidad y seguimiento</a:t>
            </a:r>
          </a:p>
        </p:txBody>
      </p:sp>
      <p:pic>
        <p:nvPicPr>
          <p:cNvPr id="2" name="Sonid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cSld>
  <p:clrMapOvr>
    <a:masterClrMapping/>
  </p:clrMapOvr>
  <p:transition advTm="487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29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293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29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293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29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29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bldLst>
      <p:bldP spid="252934" grpId="0" animBg="1"/>
      <p:bldP spid="252935" grpId="0" animBg="1"/>
      <p:bldP spid="252936" grpId="0" animBg="1"/>
      <p:bldP spid="252937" grpId="0"/>
      <p:bldP spid="252938" grpId="0"/>
      <p:bldP spid="25293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idx="4294967295"/>
          </p:nvPr>
        </p:nvSpPr>
        <p:spPr/>
        <p:txBody>
          <a:bodyPr/>
          <a:lstStyle/>
          <a:p>
            <a:r>
              <a:rPr lang="es-ES_tradnl" altLang="es-ES_tradnl" sz="2400">
                <a:solidFill>
                  <a:srgbClr val="000000"/>
                </a:solidFill>
              </a:rPr>
              <a:t>Preguntas para establecer la validez externa:</a:t>
            </a:r>
            <a:r>
              <a:rPr lang="es-ES_tradnl" altLang="es-ES_tradnl" sz="2800">
                <a:solidFill>
                  <a:srgbClr val="000000"/>
                </a:solidFill>
              </a:rPr>
              <a:t> </a:t>
            </a:r>
            <a:endParaRPr lang="es-ES" altLang="es-ES_tradnl" sz="2800">
              <a:solidFill>
                <a:srgbClr val="000000"/>
              </a:solidFill>
            </a:endParaRPr>
          </a:p>
        </p:txBody>
      </p:sp>
      <p:sp>
        <p:nvSpPr>
          <p:cNvPr id="253955" name="Text Box 3"/>
          <p:cNvSpPr txBox="1">
            <a:spLocks noChangeArrowheads="1"/>
          </p:cNvSpPr>
          <p:nvPr/>
        </p:nvSpPr>
        <p:spPr bwMode="auto">
          <a:xfrm>
            <a:off x="755650" y="2133600"/>
            <a:ext cx="763270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eaLnBrk="0" hangingPunct="0">
              <a:defRPr b="1" i="1">
                <a:solidFill>
                  <a:schemeClr val="tx1"/>
                </a:solidFill>
                <a:latin typeface="Arial" charset="0"/>
              </a:defRPr>
            </a:lvl1pPr>
            <a:lvl2pPr marL="914400" indent="-457200" eaLnBrk="0" hangingPunct="0">
              <a:defRPr b="1" i="1">
                <a:solidFill>
                  <a:schemeClr val="tx1"/>
                </a:solidFill>
                <a:latin typeface="Arial" charset="0"/>
              </a:defRPr>
            </a:lvl2pPr>
            <a:lvl3pPr marL="1371600" indent="-457200" eaLnBrk="0" hangingPunct="0">
              <a:defRPr b="1" i="1">
                <a:solidFill>
                  <a:schemeClr val="tx1"/>
                </a:solidFill>
                <a:latin typeface="Arial" charset="0"/>
              </a:defRPr>
            </a:lvl3pPr>
            <a:lvl4pPr marL="1828800" indent="-457200" eaLnBrk="0" hangingPunct="0">
              <a:defRPr b="1" i="1">
                <a:solidFill>
                  <a:schemeClr val="tx1"/>
                </a:solidFill>
                <a:latin typeface="Arial" charset="0"/>
              </a:defRPr>
            </a:lvl4pPr>
            <a:lvl5pPr marL="2286000" indent="-457200" eaLnBrk="0" hangingPunct="0">
              <a:defRPr b="1" i="1">
                <a:solidFill>
                  <a:schemeClr val="tx1"/>
                </a:solidFill>
                <a:latin typeface="Arial" charset="0"/>
              </a:defRPr>
            </a:lvl5pPr>
            <a:lvl6pPr marL="2743200" indent="-457200" eaLnBrk="0" fontAlgn="base" hangingPunct="0">
              <a:spcBef>
                <a:spcPct val="0"/>
              </a:spcBef>
              <a:spcAft>
                <a:spcPct val="0"/>
              </a:spcAft>
              <a:defRPr b="1" i="1">
                <a:solidFill>
                  <a:schemeClr val="tx1"/>
                </a:solidFill>
                <a:latin typeface="Arial" charset="0"/>
              </a:defRPr>
            </a:lvl6pPr>
            <a:lvl7pPr marL="3200400" indent="-457200" eaLnBrk="0" fontAlgn="base" hangingPunct="0">
              <a:spcBef>
                <a:spcPct val="0"/>
              </a:spcBef>
              <a:spcAft>
                <a:spcPct val="0"/>
              </a:spcAft>
              <a:defRPr b="1" i="1">
                <a:solidFill>
                  <a:schemeClr val="tx1"/>
                </a:solidFill>
                <a:latin typeface="Arial" charset="0"/>
              </a:defRPr>
            </a:lvl7pPr>
            <a:lvl8pPr marL="3657600" indent="-457200" eaLnBrk="0" fontAlgn="base" hangingPunct="0">
              <a:spcBef>
                <a:spcPct val="0"/>
              </a:spcBef>
              <a:spcAft>
                <a:spcPct val="0"/>
              </a:spcAft>
              <a:defRPr b="1" i="1">
                <a:solidFill>
                  <a:schemeClr val="tx1"/>
                </a:solidFill>
                <a:latin typeface="Arial" charset="0"/>
              </a:defRPr>
            </a:lvl8pPr>
            <a:lvl9pPr marL="4114800" indent="-457200" eaLnBrk="0" fontAlgn="base" hangingPunct="0">
              <a:spcBef>
                <a:spcPct val="0"/>
              </a:spcBef>
              <a:spcAft>
                <a:spcPct val="0"/>
              </a:spcAft>
              <a:defRPr b="1" i="1">
                <a:solidFill>
                  <a:schemeClr val="tx1"/>
                </a:solidFill>
                <a:latin typeface="Arial" charset="0"/>
              </a:defRPr>
            </a:lvl9pPr>
          </a:lstStyle>
          <a:p>
            <a:pPr eaLnBrk="1" hangingPunct="1">
              <a:buFontTx/>
              <a:buAutoNum type="arabicPeriod"/>
              <a:defRPr/>
            </a:pPr>
            <a:r>
              <a:rPr lang="es-ES" altLang="es-ES_tradnl" sz="1800" i="0" dirty="0" smtClean="0">
                <a:latin typeface="Verdana" charset="0"/>
              </a:rPr>
              <a:t>¿Considera adecuado el comparador?</a:t>
            </a:r>
          </a:p>
          <a:p>
            <a:pPr eaLnBrk="1" hangingPunct="1">
              <a:buFontTx/>
              <a:buAutoNum type="arabicPeriod"/>
              <a:defRPr/>
            </a:pPr>
            <a:endParaRPr lang="es-ES" altLang="es-ES_tradnl" sz="1800" i="0" dirty="0" smtClean="0">
              <a:latin typeface="Verdana" charset="0"/>
            </a:endParaRPr>
          </a:p>
          <a:p>
            <a:pPr eaLnBrk="1" hangingPunct="1">
              <a:buFontTx/>
              <a:buAutoNum type="arabicPeriod"/>
              <a:defRPr/>
            </a:pPr>
            <a:r>
              <a:rPr lang="es-ES" altLang="es-ES_tradnl" sz="1800" i="0" dirty="0" smtClean="0">
                <a:latin typeface="Verdana" charset="0"/>
              </a:rPr>
              <a:t>¿Son importantes clínicamente los resultados?</a:t>
            </a:r>
          </a:p>
          <a:p>
            <a:pPr eaLnBrk="1" hangingPunct="1">
              <a:buFontTx/>
              <a:buAutoNum type="arabicPeriod"/>
              <a:defRPr/>
            </a:pPr>
            <a:endParaRPr lang="es-ES" altLang="es-ES_tradnl" sz="1800" i="0" dirty="0" smtClean="0">
              <a:latin typeface="Verdana" charset="0"/>
            </a:endParaRPr>
          </a:p>
          <a:p>
            <a:pPr eaLnBrk="1" hangingPunct="1">
              <a:buFontTx/>
              <a:buAutoNum type="arabicPeriod"/>
              <a:defRPr/>
            </a:pPr>
            <a:r>
              <a:rPr lang="es-ES" altLang="es-ES_tradnl" sz="1800" i="0" dirty="0" smtClean="0">
                <a:latin typeface="Verdana" charset="0"/>
              </a:rPr>
              <a:t>¿Considera adecuada la variable medida utilizada?</a:t>
            </a:r>
          </a:p>
          <a:p>
            <a:pPr eaLnBrk="1" hangingPunct="1">
              <a:buFontTx/>
              <a:buAutoNum type="arabicPeriod"/>
              <a:defRPr/>
            </a:pPr>
            <a:endParaRPr lang="es-ES" altLang="es-ES_tradnl" sz="1800" i="0" dirty="0" smtClean="0">
              <a:latin typeface="Verdana" charset="0"/>
            </a:endParaRPr>
          </a:p>
          <a:p>
            <a:pPr eaLnBrk="1" hangingPunct="1">
              <a:buFontTx/>
              <a:buAutoNum type="arabicPeriod"/>
              <a:defRPr/>
            </a:pPr>
            <a:r>
              <a:rPr lang="es-ES" altLang="es-ES_tradnl" sz="1800" i="0" dirty="0" smtClean="0">
                <a:latin typeface="Tahoma" charset="0"/>
              </a:rPr>
              <a:t>¿Considera adecuados los criterios de inclusión/exclusión de los pacientes</a:t>
            </a:r>
          </a:p>
          <a:p>
            <a:pPr eaLnBrk="1" hangingPunct="1">
              <a:buFontTx/>
              <a:buAutoNum type="arabicPeriod"/>
              <a:defRPr/>
            </a:pPr>
            <a:endParaRPr lang="es-ES" altLang="es-ES_tradnl" sz="1800" i="0" dirty="0" smtClean="0">
              <a:latin typeface="Verdana" charset="0"/>
            </a:endParaRPr>
          </a:p>
          <a:p>
            <a:pPr eaLnBrk="1" hangingPunct="1">
              <a:buFontTx/>
              <a:buAutoNum type="arabicPeriod"/>
              <a:defRPr/>
            </a:pPr>
            <a:r>
              <a:rPr lang="es-ES" altLang="es-ES_tradnl" sz="1800" i="0" dirty="0" smtClean="0">
                <a:latin typeface="Verdana" charset="0"/>
              </a:rPr>
              <a:t>¿Cree que los resultados pueden ser aplicados directamente a la práctica clínica?</a:t>
            </a:r>
          </a:p>
          <a:p>
            <a:pPr eaLnBrk="1" hangingPunct="1">
              <a:buFontTx/>
              <a:buAutoNum type="arabicPeriod"/>
              <a:defRPr/>
            </a:pPr>
            <a:endParaRPr lang="es-ES" altLang="es-ES_tradnl" sz="1800" i="0" dirty="0" smtClean="0">
              <a:latin typeface="Verdana" charset="0"/>
            </a:endParaRPr>
          </a:p>
          <a:p>
            <a:pPr eaLnBrk="1" hangingPunct="1">
              <a:buFontTx/>
              <a:buAutoNum type="arabicPeriod"/>
              <a:defRPr/>
            </a:pPr>
            <a:r>
              <a:rPr lang="es-ES" altLang="es-ES_tradnl" sz="1800" i="0" dirty="0" smtClean="0">
                <a:latin typeface="Verdana" charset="0"/>
              </a:rPr>
              <a:t>Otros sesgos o limitaciones encontradas en el estudio</a:t>
            </a:r>
          </a:p>
          <a:p>
            <a:pPr eaLnBrk="1" hangingPunct="1">
              <a:buFontTx/>
              <a:buAutoNum type="arabicPeriod"/>
              <a:defRPr/>
            </a:pPr>
            <a:endParaRPr lang="es-ES" altLang="es-ES_tradnl" sz="1800" i="0" dirty="0" smtClean="0">
              <a:latin typeface="Verdana" charset="0"/>
            </a:endParaRPr>
          </a:p>
        </p:txBody>
      </p:sp>
      <p:pic>
        <p:nvPicPr>
          <p:cNvPr id="253956" name="Picture 4" descr="llave_inglesa"/>
          <p:cNvPicPr>
            <a:picLocks noGrp="1" noChangeAspect="1" noChangeArrowheads="1"/>
          </p:cNvPicPr>
          <p:nvPr>
            <p:ph idx="4294967295"/>
          </p:nvPr>
        </p:nvPicPr>
        <p:blipFill>
          <a:blip r:embed="rId5">
            <a:extLst>
              <a:ext uri="{28A0092B-C50C-407E-A947-70E740481C1C}">
                <a14:useLocalDpi xmlns:a14="http://schemas.microsoft.com/office/drawing/2010/main" val="0"/>
              </a:ext>
            </a:extLst>
          </a:blip>
          <a:srcRect/>
          <a:stretch>
            <a:fillRect/>
          </a:stretch>
        </p:blipFill>
        <p:spPr>
          <a:xfrm>
            <a:off x="7504113" y="0"/>
            <a:ext cx="1639887" cy="1731963"/>
          </a:xfrm>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 name="Sonid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cSld>
  <p:clrMapOvr>
    <a:masterClrMapping/>
  </p:clrMapOvr>
  <p:transition advTm="321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39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idx="4294967295"/>
          </p:nvPr>
        </p:nvSpPr>
        <p:spPr>
          <a:xfrm>
            <a:off x="382588" y="609600"/>
            <a:ext cx="8464550" cy="1103313"/>
          </a:xfrm>
        </p:spPr>
        <p:txBody>
          <a:bodyPr/>
          <a:lstStyle/>
          <a:p>
            <a:pPr>
              <a:defRPr/>
            </a:pPr>
            <a:r>
              <a:rPr lang="es-ES" altLang="es-ES_tradnl"/>
              <a:t>Conclusiones en Validez Externa</a:t>
            </a:r>
          </a:p>
        </p:txBody>
      </p:sp>
      <p:sp>
        <p:nvSpPr>
          <p:cNvPr id="254979" name="Rectangle 3"/>
          <p:cNvSpPr>
            <a:spLocks noGrp="1" noChangeArrowheads="1"/>
          </p:cNvSpPr>
          <p:nvPr>
            <p:ph type="body" idx="4294967295"/>
          </p:nvPr>
        </p:nvSpPr>
        <p:spPr>
          <a:xfrm>
            <a:off x="414338" y="1762125"/>
            <a:ext cx="8455025" cy="4546600"/>
          </a:xfrm>
        </p:spPr>
        <p:txBody>
          <a:bodyPr/>
          <a:lstStyle/>
          <a:p>
            <a:pPr>
              <a:defRPr/>
            </a:pPr>
            <a:r>
              <a:rPr lang="es-ES" altLang="es-ES_tradnl" sz="1800"/>
              <a:t>Magnitud</a:t>
            </a:r>
          </a:p>
          <a:p>
            <a:pPr lvl="1">
              <a:defRPr/>
            </a:pPr>
            <a:r>
              <a:rPr lang="es-ES" altLang="es-ES_tradnl" sz="1800"/>
              <a:t>Cuidado con:	</a:t>
            </a:r>
          </a:p>
          <a:p>
            <a:pPr lvl="2">
              <a:defRPr/>
            </a:pPr>
            <a:r>
              <a:rPr lang="es-ES" altLang="es-ES_tradnl" sz="1600"/>
              <a:t>variables combinadas </a:t>
            </a:r>
          </a:p>
          <a:p>
            <a:pPr lvl="2">
              <a:defRPr/>
            </a:pPr>
            <a:r>
              <a:rPr lang="es-ES" altLang="es-ES_tradnl" sz="1600"/>
              <a:t>Análisis por estratos o subgrupos</a:t>
            </a:r>
          </a:p>
          <a:p>
            <a:pPr lvl="2">
              <a:defRPr/>
            </a:pPr>
            <a:r>
              <a:rPr lang="es-ES" altLang="es-ES_tradnl" sz="1600"/>
              <a:t>Tipo de medida u objetivo </a:t>
            </a:r>
          </a:p>
          <a:p>
            <a:pPr>
              <a:defRPr/>
            </a:pPr>
            <a:r>
              <a:rPr lang="es-ES" altLang="es-ES_tradnl" sz="1800"/>
              <a:t>Aplicabilidad</a:t>
            </a:r>
          </a:p>
          <a:p>
            <a:pPr lvl="1">
              <a:defRPr/>
            </a:pPr>
            <a:r>
              <a:rPr lang="es-ES" altLang="es-ES_tradnl" sz="1800"/>
              <a:t>Cuidado con:</a:t>
            </a:r>
          </a:p>
          <a:p>
            <a:pPr lvl="2">
              <a:defRPr/>
            </a:pPr>
            <a:r>
              <a:rPr lang="es-ES" altLang="es-ES_tradnl" sz="1600"/>
              <a:t>Tipo de población estudiada</a:t>
            </a:r>
          </a:p>
          <a:p>
            <a:pPr lvl="2">
              <a:defRPr/>
            </a:pPr>
            <a:r>
              <a:rPr lang="es-ES" altLang="es-ES_tradnl" sz="1600"/>
              <a:t>Comparador adecuado</a:t>
            </a:r>
          </a:p>
          <a:p>
            <a:pPr lvl="2">
              <a:defRPr/>
            </a:pPr>
            <a:r>
              <a:rPr lang="es-ES" altLang="es-ES_tradnl" sz="1600"/>
              <a:t>la dilución de la respuesta</a:t>
            </a:r>
          </a:p>
          <a:p>
            <a:pPr lvl="2">
              <a:defRPr/>
            </a:pPr>
            <a:endParaRPr lang="es-ES" altLang="es-ES_tradnl" sz="1600"/>
          </a:p>
        </p:txBody>
      </p:sp>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cSld>
  <p:clrMapOvr>
    <a:masterClrMapping/>
  </p:clrMapOvr>
  <p:transition advTm="615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ChangeArrowheads="1"/>
          </p:cNvSpPr>
          <p:nvPr/>
        </p:nvSpPr>
        <p:spPr bwMode="auto">
          <a:xfrm>
            <a:off x="1150938" y="404813"/>
            <a:ext cx="77930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eaLnBrk="0" hangingPunct="0">
              <a:defRPr sz="3200" b="1">
                <a:solidFill>
                  <a:schemeClr val="tx2"/>
                </a:solidFill>
                <a:latin typeface="Arial" charset="0"/>
              </a:defRPr>
            </a:lvl1pPr>
            <a:lvl2pPr eaLnBrk="0" hangingPunct="0">
              <a:defRPr sz="3200" b="1">
                <a:solidFill>
                  <a:schemeClr val="tx2"/>
                </a:solidFill>
                <a:latin typeface="Arial" charset="0"/>
              </a:defRPr>
            </a:lvl2pPr>
            <a:lvl3pPr eaLnBrk="0" hangingPunct="0">
              <a:defRPr sz="3200" b="1">
                <a:solidFill>
                  <a:schemeClr val="tx2"/>
                </a:solidFill>
                <a:latin typeface="Arial" charset="0"/>
              </a:defRPr>
            </a:lvl3pPr>
            <a:lvl4pPr eaLnBrk="0" hangingPunct="0">
              <a:defRPr sz="3200" b="1">
                <a:solidFill>
                  <a:schemeClr val="tx2"/>
                </a:solidFill>
                <a:latin typeface="Arial" charset="0"/>
              </a:defRPr>
            </a:lvl4pPr>
            <a:lvl5pPr eaLnBrk="0" hangingPunct="0">
              <a:defRPr sz="3200" b="1">
                <a:solidFill>
                  <a:schemeClr val="tx2"/>
                </a:solidFill>
                <a:latin typeface="Arial" charset="0"/>
              </a:defRPr>
            </a:lvl5pPr>
            <a:lvl6pPr marL="457200" eaLnBrk="0" fontAlgn="base" hangingPunct="0">
              <a:spcBef>
                <a:spcPct val="0"/>
              </a:spcBef>
              <a:spcAft>
                <a:spcPct val="0"/>
              </a:spcAft>
              <a:defRPr sz="3200" b="1">
                <a:solidFill>
                  <a:schemeClr val="tx2"/>
                </a:solidFill>
                <a:latin typeface="Arial" charset="0"/>
              </a:defRPr>
            </a:lvl6pPr>
            <a:lvl7pPr marL="914400" eaLnBrk="0" fontAlgn="base" hangingPunct="0">
              <a:spcBef>
                <a:spcPct val="0"/>
              </a:spcBef>
              <a:spcAft>
                <a:spcPct val="0"/>
              </a:spcAft>
              <a:defRPr sz="3200" b="1">
                <a:solidFill>
                  <a:schemeClr val="tx2"/>
                </a:solidFill>
                <a:latin typeface="Arial" charset="0"/>
              </a:defRPr>
            </a:lvl7pPr>
            <a:lvl8pPr marL="1371600" eaLnBrk="0" fontAlgn="base" hangingPunct="0">
              <a:spcBef>
                <a:spcPct val="0"/>
              </a:spcBef>
              <a:spcAft>
                <a:spcPct val="0"/>
              </a:spcAft>
              <a:defRPr sz="3200" b="1">
                <a:solidFill>
                  <a:schemeClr val="tx2"/>
                </a:solidFill>
                <a:latin typeface="Arial" charset="0"/>
              </a:defRPr>
            </a:lvl8pPr>
            <a:lvl9pPr marL="1828800" eaLnBrk="0" fontAlgn="base" hangingPunct="0">
              <a:spcBef>
                <a:spcPct val="0"/>
              </a:spcBef>
              <a:spcAft>
                <a:spcPct val="0"/>
              </a:spcAft>
              <a:defRPr sz="3200" b="1">
                <a:solidFill>
                  <a:schemeClr val="tx2"/>
                </a:solidFill>
                <a:latin typeface="Arial" charset="0"/>
              </a:defRPr>
            </a:lvl9pPr>
          </a:lstStyle>
          <a:p>
            <a:pPr>
              <a:defRPr/>
            </a:pPr>
            <a:r>
              <a:rPr lang="es-ES_tradnl" altLang="es-ES_tradnl" sz="2400" b="0" smtClean="0">
                <a:solidFill>
                  <a:schemeClr val="hlink"/>
                </a:solidFill>
              </a:rPr>
              <a:t>Evaluar la validez interna</a:t>
            </a:r>
            <a:endParaRPr lang="es-ES" altLang="es-ES_tradnl" sz="2400" b="0" smtClean="0">
              <a:solidFill>
                <a:schemeClr val="hlink"/>
              </a:solidFill>
            </a:endParaRPr>
          </a:p>
        </p:txBody>
      </p:sp>
      <p:sp>
        <p:nvSpPr>
          <p:cNvPr id="182275" name="Rectangle 3"/>
          <p:cNvSpPr>
            <a:spLocks noChangeArrowheads="1"/>
          </p:cNvSpPr>
          <p:nvPr/>
        </p:nvSpPr>
        <p:spPr bwMode="auto">
          <a:xfrm>
            <a:off x="533400" y="2057400"/>
            <a:ext cx="75676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476250" indent="-476250">
              <a:spcBef>
                <a:spcPct val="20000"/>
              </a:spcBef>
              <a:buChar char="•"/>
              <a:defRPr sz="3200">
                <a:solidFill>
                  <a:schemeClr val="tx1"/>
                </a:solidFill>
                <a:latin typeface="Arial" charset="0"/>
              </a:defRPr>
            </a:lvl1pPr>
            <a:lvl2pPr marL="857250" indent="-400050">
              <a:spcBef>
                <a:spcPct val="20000"/>
              </a:spcBef>
              <a:buChar char="–"/>
              <a:defRPr sz="2800">
                <a:solidFill>
                  <a:schemeClr val="tx1"/>
                </a:solidFill>
                <a:latin typeface="Arial" charset="0"/>
              </a:defRPr>
            </a:lvl2pPr>
            <a:lvl3pPr marL="1295400" indent="-381000">
              <a:spcBef>
                <a:spcPct val="20000"/>
              </a:spcBef>
              <a:buChar char="•"/>
              <a:defRPr sz="2400">
                <a:solidFill>
                  <a:schemeClr val="tx1"/>
                </a:solidFill>
                <a:latin typeface="Arial" charset="0"/>
              </a:defRPr>
            </a:lvl3pPr>
            <a:lvl4pPr marL="1695450" indent="-323850">
              <a:spcBef>
                <a:spcPct val="20000"/>
              </a:spcBef>
              <a:buChar char="–"/>
              <a:defRPr sz="2000">
                <a:solidFill>
                  <a:schemeClr val="tx1"/>
                </a:solidFill>
                <a:latin typeface="Arial" charset="0"/>
              </a:defRPr>
            </a:lvl4pPr>
            <a:lvl5pPr marL="2152650" indent="-323850">
              <a:spcBef>
                <a:spcPct val="20000"/>
              </a:spcBef>
              <a:buChar char="»"/>
              <a:defRPr sz="2000">
                <a:solidFill>
                  <a:schemeClr val="tx1"/>
                </a:solidFill>
                <a:latin typeface="Arial" charset="0"/>
              </a:defRPr>
            </a:lvl5pPr>
            <a:lvl6pPr marL="2609850" indent="-323850" eaLnBrk="0" fontAlgn="base" hangingPunct="0">
              <a:spcBef>
                <a:spcPct val="20000"/>
              </a:spcBef>
              <a:spcAft>
                <a:spcPct val="0"/>
              </a:spcAft>
              <a:buChar char="»"/>
              <a:defRPr sz="2000">
                <a:solidFill>
                  <a:schemeClr val="tx1"/>
                </a:solidFill>
                <a:latin typeface="Arial" charset="0"/>
              </a:defRPr>
            </a:lvl6pPr>
            <a:lvl7pPr marL="3067050" indent="-323850" eaLnBrk="0" fontAlgn="base" hangingPunct="0">
              <a:spcBef>
                <a:spcPct val="20000"/>
              </a:spcBef>
              <a:spcAft>
                <a:spcPct val="0"/>
              </a:spcAft>
              <a:buChar char="»"/>
              <a:defRPr sz="2000">
                <a:solidFill>
                  <a:schemeClr val="tx1"/>
                </a:solidFill>
                <a:latin typeface="Arial" charset="0"/>
              </a:defRPr>
            </a:lvl7pPr>
            <a:lvl8pPr marL="3524250" indent="-323850" eaLnBrk="0" fontAlgn="base" hangingPunct="0">
              <a:spcBef>
                <a:spcPct val="20000"/>
              </a:spcBef>
              <a:spcAft>
                <a:spcPct val="0"/>
              </a:spcAft>
              <a:buChar char="»"/>
              <a:defRPr sz="2000">
                <a:solidFill>
                  <a:schemeClr val="tx1"/>
                </a:solidFill>
                <a:latin typeface="Arial" charset="0"/>
              </a:defRPr>
            </a:lvl8pPr>
            <a:lvl9pPr marL="3981450" indent="-323850" eaLnBrk="0" fontAlgn="base" hangingPunct="0">
              <a:spcBef>
                <a:spcPct val="20000"/>
              </a:spcBef>
              <a:spcAft>
                <a:spcPct val="0"/>
              </a:spcAft>
              <a:buChar char="»"/>
              <a:defRPr sz="2000">
                <a:solidFill>
                  <a:schemeClr val="tx1"/>
                </a:solidFill>
                <a:latin typeface="Arial" charset="0"/>
              </a:defRPr>
            </a:lvl9pPr>
          </a:lstStyle>
          <a:p>
            <a:pPr algn="just">
              <a:lnSpc>
                <a:spcPct val="90000"/>
              </a:lnSpc>
              <a:spcBef>
                <a:spcPts val="1000"/>
              </a:spcBef>
              <a:spcAft>
                <a:spcPts val="700"/>
              </a:spcAft>
              <a:buClr>
                <a:schemeClr val="accent2"/>
              </a:buClr>
              <a:buFont typeface="Wingdings" charset="2"/>
              <a:buChar char="§"/>
            </a:pPr>
            <a:r>
              <a:rPr lang="es-ES_tradnl" altLang="es-ES_tradnl" sz="2000">
                <a:ea typeface="Arial" charset="0"/>
                <a:cs typeface="Arial" charset="0"/>
              </a:rPr>
              <a:t>validez interna: grado en que los resultados obtenidos proporcionan o no una respuesta correcta a la pregunta planteada </a:t>
            </a:r>
          </a:p>
          <a:p>
            <a:pPr lvl="1" algn="just">
              <a:lnSpc>
                <a:spcPct val="90000"/>
              </a:lnSpc>
              <a:spcBef>
                <a:spcPts val="1000"/>
              </a:spcBef>
              <a:spcAft>
                <a:spcPts val="700"/>
              </a:spcAft>
              <a:buClr>
                <a:schemeClr val="accent2"/>
              </a:buClr>
            </a:pPr>
            <a:endParaRPr lang="es-ES" altLang="es-ES_tradnl" sz="1800"/>
          </a:p>
          <a:p>
            <a:pPr lvl="1" algn="just">
              <a:lnSpc>
                <a:spcPct val="90000"/>
              </a:lnSpc>
              <a:spcBef>
                <a:spcPts val="1000"/>
              </a:spcBef>
              <a:spcAft>
                <a:spcPts val="700"/>
              </a:spcAft>
              <a:buClr>
                <a:schemeClr val="accent2"/>
              </a:buClr>
              <a:buFont typeface="Wingdings" charset="2"/>
              <a:buAutoNum type="arabicPeriod"/>
            </a:pPr>
            <a:r>
              <a:rPr lang="es-ES" altLang="es-ES_tradnl" sz="1800"/>
              <a:t>la definición clara y precisa del objetivo del estudio -&gt; donde está la pregunta?</a:t>
            </a:r>
          </a:p>
          <a:p>
            <a:pPr lvl="1" algn="just">
              <a:lnSpc>
                <a:spcPct val="90000"/>
              </a:lnSpc>
              <a:spcBef>
                <a:spcPts val="1000"/>
              </a:spcBef>
              <a:spcAft>
                <a:spcPts val="700"/>
              </a:spcAft>
              <a:buClr>
                <a:schemeClr val="accent2"/>
              </a:buClr>
              <a:buFont typeface="Wingdings" charset="2"/>
              <a:buAutoNum type="arabicPeriod"/>
            </a:pPr>
            <a:endParaRPr lang="es-ES" altLang="es-ES_tradnl" sz="1800"/>
          </a:p>
          <a:p>
            <a:pPr lvl="1" algn="just">
              <a:lnSpc>
                <a:spcPct val="90000"/>
              </a:lnSpc>
              <a:spcBef>
                <a:spcPts val="1000"/>
              </a:spcBef>
              <a:spcAft>
                <a:spcPts val="700"/>
              </a:spcAft>
              <a:buClr>
                <a:schemeClr val="accent2"/>
              </a:buClr>
              <a:buFont typeface="Wingdings" charset="2"/>
              <a:buAutoNum type="arabicPeriod"/>
            </a:pPr>
            <a:r>
              <a:rPr lang="es-ES" altLang="es-ES_tradnl" sz="1800"/>
              <a:t>la elección del diseño adecuado </a:t>
            </a:r>
          </a:p>
          <a:p>
            <a:pPr lvl="1" algn="just">
              <a:lnSpc>
                <a:spcPct val="90000"/>
              </a:lnSpc>
              <a:spcBef>
                <a:spcPts val="1000"/>
              </a:spcBef>
              <a:spcAft>
                <a:spcPts val="700"/>
              </a:spcAft>
              <a:buClr>
                <a:schemeClr val="accent2"/>
              </a:buClr>
              <a:buFont typeface="Wingdings" charset="2"/>
              <a:buAutoNum type="arabicPeriod"/>
            </a:pPr>
            <a:endParaRPr lang="es-ES" altLang="es-ES_tradnl" sz="1800"/>
          </a:p>
          <a:p>
            <a:pPr lvl="1" algn="just">
              <a:lnSpc>
                <a:spcPct val="90000"/>
              </a:lnSpc>
              <a:spcBef>
                <a:spcPts val="1000"/>
              </a:spcBef>
              <a:spcAft>
                <a:spcPts val="700"/>
              </a:spcAft>
              <a:buClr>
                <a:schemeClr val="accent2"/>
              </a:buClr>
              <a:buFont typeface="Wingdings" charset="2"/>
              <a:buAutoNum type="arabicPeriod"/>
            </a:pPr>
            <a:r>
              <a:rPr lang="es-ES" altLang="es-ES_tradnl" sz="1800"/>
              <a:t>rigor metodológico </a:t>
            </a:r>
          </a:p>
        </p:txBody>
      </p:sp>
      <p:grpSp>
        <p:nvGrpSpPr>
          <p:cNvPr id="182276" name="Group 4"/>
          <p:cNvGrpSpPr>
            <a:grpSpLocks/>
          </p:cNvGrpSpPr>
          <p:nvPr/>
        </p:nvGrpSpPr>
        <p:grpSpPr bwMode="auto">
          <a:xfrm>
            <a:off x="4645025" y="115888"/>
            <a:ext cx="4464050" cy="865187"/>
            <a:chOff x="2517" y="300"/>
            <a:chExt cx="2812" cy="545"/>
          </a:xfrm>
        </p:grpSpPr>
        <p:sp>
          <p:nvSpPr>
            <p:cNvPr id="182277" name="Rectangle 5"/>
            <p:cNvSpPr>
              <a:spLocks noChangeArrowheads="1"/>
            </p:cNvSpPr>
            <p:nvPr/>
          </p:nvSpPr>
          <p:spPr bwMode="auto">
            <a:xfrm>
              <a:off x="2517" y="300"/>
              <a:ext cx="2812" cy="54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p>
          </p:txBody>
        </p:sp>
        <p:pic>
          <p:nvPicPr>
            <p:cNvPr id="18438" name="Picture 6" descr="Picture of the Bandolier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7" y="300"/>
              <a:ext cx="2786" cy="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2279" name="Text Box 7"/>
          <p:cNvSpPr txBox="1">
            <a:spLocks noChangeArrowheads="1"/>
          </p:cNvSpPr>
          <p:nvPr/>
        </p:nvSpPr>
        <p:spPr bwMode="auto">
          <a:xfrm>
            <a:off x="2751138" y="6251575"/>
            <a:ext cx="36655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a:latin typeface="Verdana" charset="0"/>
                <a:hlinkClick r:id="rId7"/>
              </a:rPr>
              <a:t>www.bandolier.com</a:t>
            </a:r>
            <a:r>
              <a:rPr lang="es-ES" altLang="es-ES_tradnl">
                <a:latin typeface="Verdana" charset="0"/>
              </a:rPr>
              <a:t> May 2003</a:t>
            </a:r>
          </a:p>
        </p:txBody>
      </p:sp>
      <p:pic>
        <p:nvPicPr>
          <p:cNvPr id="3" name="Sonid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5892800"/>
            <a:ext cx="812800" cy="812800"/>
          </a:xfrm>
          <a:prstGeom prst="rect">
            <a:avLst/>
          </a:prstGeom>
        </p:spPr>
      </p:pic>
    </p:spTree>
    <p:custDataLst>
      <p:tags r:id="rId1"/>
    </p:custDataLst>
  </p:cSld>
  <p:clrMapOvr>
    <a:masterClrMapping/>
  </p:clrMapOvr>
  <p:transition advTm="3440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2274"/>
                                        </p:tgtEl>
                                        <p:attrNameLst>
                                          <p:attrName>style.visibility</p:attrName>
                                        </p:attrNameLst>
                                      </p:cBhvr>
                                      <p:to>
                                        <p:strVal val="visible"/>
                                      </p:to>
                                    </p:set>
                                    <p:animEffect transition="in" filter="fade">
                                      <p:cBhvr>
                                        <p:cTn id="11" dur="2000"/>
                                        <p:tgtEl>
                                          <p:spTgt spid="18227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82275"/>
                                        </p:tgtEl>
                                        <p:attrNameLst>
                                          <p:attrName>style.visibility</p:attrName>
                                        </p:attrNameLst>
                                      </p:cBhvr>
                                      <p:to>
                                        <p:strVal val="visible"/>
                                      </p:to>
                                    </p:set>
                                    <p:animEffect transition="in" filter="fade">
                                      <p:cBhvr>
                                        <p:cTn id="16" dur="2000"/>
                                        <p:tgtEl>
                                          <p:spTgt spid="18227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8227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2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P spid="182274" grpId="0"/>
      <p:bldP spid="182275" grpId="0"/>
      <p:bldP spid="18227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09600" y="1600200"/>
            <a:ext cx="7772400" cy="1470025"/>
          </a:xfrm>
        </p:spPr>
        <p:txBody>
          <a:bodyPr anchor="ctr"/>
          <a:lstStyle/>
          <a:p>
            <a:pPr eaLnBrk="1" hangingPunct="1">
              <a:defRPr/>
            </a:pPr>
            <a:r>
              <a:rPr lang="es-ES_tradnl" altLang="es-ES_tradnl" sz="4000" dirty="0" smtClean="0"/>
              <a:t>Ensayos de superioridad, no inferioridad y equivalencia. Secuencialidad</a:t>
            </a:r>
            <a:endParaRPr lang="es-ES" altLang="es-ES_tradnl" sz="4000" dirty="0" smtClean="0"/>
          </a:p>
        </p:txBody>
      </p:sp>
      <p:sp>
        <p:nvSpPr>
          <p:cNvPr id="4099" name="Rectangle 3"/>
          <p:cNvSpPr>
            <a:spLocks noGrp="1" noChangeArrowheads="1"/>
          </p:cNvSpPr>
          <p:nvPr>
            <p:ph type="subTitle" idx="1"/>
          </p:nvPr>
        </p:nvSpPr>
        <p:spPr>
          <a:xfrm>
            <a:off x="1447800" y="5486400"/>
            <a:ext cx="6400800" cy="685800"/>
          </a:xfrm>
        </p:spPr>
        <p:txBody>
          <a:bodyPr/>
          <a:lstStyle/>
          <a:p>
            <a:pPr eaLnBrk="1" hangingPunct="1">
              <a:defRPr/>
            </a:pPr>
            <a:r>
              <a:rPr lang="es-ES_tradnl" altLang="es-ES_tradnl" sz="3200" smtClean="0"/>
              <a:t>Dr. Pere Ventayol</a:t>
            </a:r>
            <a:endParaRPr lang="es-ES" altLang="es-ES_tradnl" sz="3200" smtClean="0"/>
          </a:p>
        </p:txBody>
      </p:sp>
      <p:sp>
        <p:nvSpPr>
          <p:cNvPr id="82947" name="AutoShape 5" descr="Z"/>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s-ES_tradnl" altLang="es-ES_tradnl" sz="2800"/>
          </a:p>
        </p:txBody>
      </p:sp>
      <p:pic>
        <p:nvPicPr>
          <p:cNvPr id="82948" name="Picture 9" descr="sonespas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352800"/>
            <a:ext cx="272415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619"/>
    </mc:Choice>
    <mc:Fallback xmlns="">
      <p:transition spd="slow" advTm="9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1676400" y="6096000"/>
            <a:ext cx="594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endParaRPr lang="es-ES_tradnl" altLang="es-ES_tradnl" sz="2400" smtClean="0">
              <a:latin typeface="Tahoma" charset="0"/>
            </a:endParaRPr>
          </a:p>
        </p:txBody>
      </p:sp>
      <p:sp>
        <p:nvSpPr>
          <p:cNvPr id="283651" name="Text Box 3"/>
          <p:cNvSpPr txBox="1">
            <a:spLocks noChangeArrowheads="1"/>
          </p:cNvSpPr>
          <p:nvPr/>
        </p:nvSpPr>
        <p:spPr bwMode="auto">
          <a:xfrm>
            <a:off x="495300" y="990600"/>
            <a:ext cx="817245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s-ES_tradnl" sz="2400" b="1">
                <a:effectLst>
                  <a:outerShdw blurRad="38100" dist="38100" dir="2700000" algn="tl">
                    <a:srgbClr val="000000"/>
                  </a:outerShdw>
                </a:effectLst>
                <a:latin typeface="Verdana" pitchFamily="34" charset="0"/>
              </a:rPr>
              <a:t>Concepto de EQUIVALENTE TERAPÉUTICO</a:t>
            </a:r>
          </a:p>
          <a:p>
            <a:pPr>
              <a:defRPr/>
            </a:pPr>
            <a:endParaRPr lang="es-ES_tradnl" sz="2400">
              <a:effectLst>
                <a:outerShdw blurRad="38100" dist="38100" dir="2700000" algn="tl">
                  <a:srgbClr val="000000"/>
                </a:outerShdw>
              </a:effectLst>
              <a:latin typeface="Verdana" pitchFamily="34" charset="0"/>
            </a:endParaRPr>
          </a:p>
          <a:p>
            <a:pPr>
              <a:defRPr/>
            </a:pPr>
            <a:r>
              <a:rPr lang="es-ES_tradnl" sz="2000">
                <a:effectLst>
                  <a:outerShdw blurRad="38100" dist="38100" dir="2700000" algn="tl">
                    <a:srgbClr val="000000"/>
                  </a:outerShdw>
                </a:effectLst>
                <a:latin typeface="Verdana" pitchFamily="34" charset="0"/>
              </a:rPr>
              <a:t>Fármaco diferente en su estructura química del original, pero del que se espera un efecto terapéutico y un perfil de efectos adversos similares cuando se administra a un paciente a dosis equivalentes</a:t>
            </a:r>
          </a:p>
        </p:txBody>
      </p:sp>
      <p:sp>
        <p:nvSpPr>
          <p:cNvPr id="283652" name="Text Box 4"/>
          <p:cNvSpPr txBox="1">
            <a:spLocks noChangeArrowheads="1"/>
          </p:cNvSpPr>
          <p:nvPr/>
        </p:nvSpPr>
        <p:spPr bwMode="auto">
          <a:xfrm>
            <a:off x="685800" y="4343400"/>
            <a:ext cx="7696200" cy="157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10000"/>
              </a:lnSpc>
              <a:spcBef>
                <a:spcPct val="50000"/>
              </a:spcBef>
              <a:buClr>
                <a:srgbClr val="CC0066"/>
              </a:buClr>
              <a:buSzPct val="70000"/>
              <a:buFontTx/>
              <a:buChar char="•"/>
              <a:defRPr/>
            </a:pPr>
            <a:r>
              <a:rPr lang="es-ES_tradnl" sz="1800">
                <a:effectLst>
                  <a:outerShdw blurRad="38100" dist="38100" dir="2700000" algn="tl">
                    <a:srgbClr val="000000"/>
                  </a:outerShdw>
                </a:effectLst>
                <a:latin typeface="Verdana" pitchFamily="34" charset="0"/>
              </a:rPr>
              <a:t>Medicamentos equivalentes NO son </a:t>
            </a:r>
            <a:r>
              <a:rPr lang="es-ES_tradnl" sz="1800" b="1">
                <a:effectLst>
                  <a:outerShdw blurRad="38100" dist="38100" dir="2700000" algn="tl">
                    <a:srgbClr val="000000"/>
                  </a:outerShdw>
                </a:effectLst>
                <a:latin typeface="Verdana" pitchFamily="34" charset="0"/>
              </a:rPr>
              <a:t>moléculas </a:t>
            </a:r>
            <a:r>
              <a:rPr lang="es-ES_tradnl" sz="1800">
                <a:effectLst>
                  <a:outerShdw blurRad="38100" dist="38100" dir="2700000" algn="tl">
                    <a:srgbClr val="000000"/>
                  </a:outerShdw>
                </a:effectLst>
                <a:latin typeface="Verdana" pitchFamily="34" charset="0"/>
              </a:rPr>
              <a:t>iguales</a:t>
            </a:r>
          </a:p>
          <a:p>
            <a:pPr>
              <a:lnSpc>
                <a:spcPct val="110000"/>
              </a:lnSpc>
              <a:spcBef>
                <a:spcPct val="50000"/>
              </a:spcBef>
              <a:buClr>
                <a:srgbClr val="CC0066"/>
              </a:buClr>
              <a:buSzPct val="70000"/>
              <a:buFontTx/>
              <a:buChar char="•"/>
              <a:defRPr/>
            </a:pPr>
            <a:r>
              <a:rPr lang="es-ES_tradnl" sz="1800">
                <a:effectLst>
                  <a:outerShdw blurRad="38100" dist="38100" dir="2700000" algn="tl">
                    <a:srgbClr val="000000"/>
                  </a:outerShdw>
                </a:effectLst>
                <a:latin typeface="Verdana" pitchFamily="34" charset="0"/>
              </a:rPr>
              <a:t>Medicamentos equivalentes NO son distintas </a:t>
            </a:r>
            <a:r>
              <a:rPr lang="es-ES_tradnl" sz="1800" b="1">
                <a:effectLst>
                  <a:outerShdw blurRad="38100" dist="38100" dir="2700000" algn="tl">
                    <a:srgbClr val="000000"/>
                  </a:outerShdw>
                </a:effectLst>
                <a:latin typeface="Verdana" pitchFamily="34" charset="0"/>
              </a:rPr>
              <a:t>marcas comerciales</a:t>
            </a:r>
            <a:r>
              <a:rPr lang="es-ES_tradnl" sz="1800">
                <a:effectLst>
                  <a:outerShdw blurRad="38100" dist="38100" dir="2700000" algn="tl">
                    <a:srgbClr val="000000"/>
                  </a:outerShdw>
                </a:effectLst>
                <a:latin typeface="Verdana" pitchFamily="34" charset="0"/>
              </a:rPr>
              <a:t> de un mismo fármaco (EFG-marcas de fantasía)</a:t>
            </a:r>
          </a:p>
          <a:p>
            <a:pPr>
              <a:lnSpc>
                <a:spcPct val="110000"/>
              </a:lnSpc>
              <a:spcBef>
                <a:spcPct val="50000"/>
              </a:spcBef>
              <a:buClr>
                <a:srgbClr val="CC0066"/>
              </a:buClr>
              <a:buSzPct val="70000"/>
              <a:buFontTx/>
              <a:buChar char="•"/>
              <a:defRPr/>
            </a:pPr>
            <a:r>
              <a:rPr lang="es-ES_tradnl" sz="1800">
                <a:effectLst>
                  <a:outerShdw blurRad="38100" dist="38100" dir="2700000" algn="tl">
                    <a:srgbClr val="000000"/>
                  </a:outerShdw>
                </a:effectLst>
                <a:latin typeface="Verdana" pitchFamily="34" charset="0"/>
              </a:rPr>
              <a:t>Equivalencia terapéutica NO significa </a:t>
            </a:r>
            <a:r>
              <a:rPr lang="es-ES_tradnl" sz="1800" b="1">
                <a:effectLst>
                  <a:outerShdw blurRad="38100" dist="38100" dir="2700000" algn="tl">
                    <a:srgbClr val="000000"/>
                  </a:outerShdw>
                </a:effectLst>
                <a:latin typeface="Verdana" pitchFamily="34" charset="0"/>
              </a:rPr>
              <a:t>bioequivalencia</a:t>
            </a:r>
          </a:p>
        </p:txBody>
      </p:sp>
      <p:pic>
        <p:nvPicPr>
          <p:cNvPr id="3" name="Sonid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647"/>
    </mc:Choice>
    <mc:Fallback xmlns="">
      <p:transition spd="slow" advTm="63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idx="4294967295"/>
          </p:nvPr>
        </p:nvSpPr>
        <p:spPr/>
        <p:txBody>
          <a:bodyPr/>
          <a:lstStyle/>
          <a:p>
            <a:pPr eaLnBrk="1" hangingPunct="1">
              <a:defRPr/>
            </a:pPr>
            <a:r>
              <a:rPr lang="es-ES_tradnl" altLang="es-ES_tradnl" b="1" smtClean="0">
                <a:solidFill>
                  <a:schemeClr val="tx1"/>
                </a:solidFill>
              </a:rPr>
              <a:t>El ECA: paradigma para demostrar eficacia</a:t>
            </a:r>
          </a:p>
        </p:txBody>
      </p:sp>
      <p:pic>
        <p:nvPicPr>
          <p:cNvPr id="175108" name="Picture 4"/>
          <p:cNvPicPr>
            <a:picLocks noChangeAspect="1" noChangeArrowheads="1"/>
          </p:cNvPicPr>
          <p:nvPr/>
        </p:nvPicPr>
        <p:blipFill>
          <a:blip r:embed="rId5">
            <a:extLst>
              <a:ext uri="{28A0092B-C50C-407E-A947-70E740481C1C}">
                <a14:useLocalDpi xmlns:a14="http://schemas.microsoft.com/office/drawing/2010/main" val="0"/>
              </a:ext>
            </a:extLst>
          </a:blip>
          <a:srcRect l="1474"/>
          <a:stretch>
            <a:fillRect/>
          </a:stretch>
        </p:blipFill>
        <p:spPr bwMode="auto">
          <a:xfrm>
            <a:off x="419100" y="2020888"/>
            <a:ext cx="5091113" cy="402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510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1900" y="2778125"/>
            <a:ext cx="5040313" cy="362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 name="Sonid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1014"/>
    </mc:Choice>
    <mc:Fallback xmlns="">
      <p:transition spd="slow" advTm="41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510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5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1676400" y="6096000"/>
            <a:ext cx="594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endParaRPr lang="es-ES_tradnl" altLang="es-ES_tradnl" sz="2400" smtClean="0">
              <a:latin typeface="Tahoma" charset="0"/>
            </a:endParaRPr>
          </a:p>
        </p:txBody>
      </p:sp>
      <p:sp>
        <p:nvSpPr>
          <p:cNvPr id="289795" name="Text Box 3"/>
          <p:cNvSpPr txBox="1">
            <a:spLocks noChangeArrowheads="1"/>
          </p:cNvSpPr>
          <p:nvPr/>
        </p:nvSpPr>
        <p:spPr bwMode="auto">
          <a:xfrm>
            <a:off x="177800" y="736600"/>
            <a:ext cx="876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s-ES_tradnl" sz="2400" b="1">
                <a:effectLst>
                  <a:outerShdw blurRad="38100" dist="38100" dir="2700000" algn="tl">
                    <a:srgbClr val="000000"/>
                  </a:outerShdw>
                </a:effectLst>
                <a:latin typeface="Verdana" pitchFamily="34" charset="0"/>
              </a:rPr>
              <a:t>¿Cuándo se asume la equivalencia terapéutica?</a:t>
            </a:r>
            <a:endParaRPr lang="es-ES" sz="2400" b="1">
              <a:effectLst>
                <a:outerShdw blurRad="38100" dist="38100" dir="2700000" algn="tl">
                  <a:srgbClr val="000000"/>
                </a:outerShdw>
              </a:effectLst>
              <a:latin typeface="Verdana" pitchFamily="34" charset="0"/>
            </a:endParaRPr>
          </a:p>
        </p:txBody>
      </p:sp>
      <p:sp>
        <p:nvSpPr>
          <p:cNvPr id="289796" name="Text Box 4"/>
          <p:cNvSpPr txBox="1">
            <a:spLocks noChangeArrowheads="1"/>
          </p:cNvSpPr>
          <p:nvPr/>
        </p:nvSpPr>
        <p:spPr bwMode="auto">
          <a:xfrm>
            <a:off x="431800" y="1739900"/>
            <a:ext cx="5384800" cy="315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lnSpc>
                <a:spcPct val="120000"/>
              </a:lnSpc>
              <a:spcBef>
                <a:spcPct val="40000"/>
              </a:spcBef>
              <a:defRPr/>
            </a:pPr>
            <a:r>
              <a:rPr lang="es-ES_tradnl" altLang="es-ES_tradnl" sz="2400" smtClean="0">
                <a:effectLst>
                  <a:outerShdw blurRad="38100" dist="38100" dir="2700000" algn="tl">
                    <a:srgbClr val="C0C0C0"/>
                  </a:outerShdw>
                </a:effectLst>
              </a:rPr>
              <a:t>Se asume que hay equivalencia terapéutica entre dos fármacos cuando la diferencia entre los resultados demostrados en los ensayos clínicos está dentro de un margen que se considera clínicamente irrelevante</a:t>
            </a:r>
            <a:endParaRPr lang="es-ES" altLang="es-ES_tradnl" sz="2400" smtClean="0"/>
          </a:p>
        </p:txBody>
      </p:sp>
      <p:pic>
        <p:nvPicPr>
          <p:cNvPr id="87044" name="Picture 8" descr="balanz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1731963"/>
            <a:ext cx="2070100" cy="18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801" name="Text Box 9"/>
          <p:cNvSpPr txBox="1">
            <a:spLocks noChangeArrowheads="1"/>
          </p:cNvSpPr>
          <p:nvPr/>
        </p:nvSpPr>
        <p:spPr bwMode="auto">
          <a:xfrm>
            <a:off x="4051300" y="4343400"/>
            <a:ext cx="93980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lnSpc>
                <a:spcPct val="120000"/>
              </a:lnSpc>
              <a:spcBef>
                <a:spcPct val="40000"/>
              </a:spcBef>
              <a:defRPr/>
            </a:pPr>
            <a:r>
              <a:rPr lang="es-ES_tradnl" altLang="es-ES_tradnl" sz="9600" smtClean="0">
                <a:latin typeface="Symbol" charset="2"/>
              </a:rPr>
              <a:t>d</a:t>
            </a:r>
            <a:endParaRPr lang="es-ES" altLang="es-ES_tradnl" sz="9600" smtClean="0">
              <a:latin typeface="Symbol" charset="2"/>
            </a:endParaRPr>
          </a:p>
        </p:txBody>
      </p:sp>
      <p:pic>
        <p:nvPicPr>
          <p:cNvPr id="2" name="Sonid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6652"/>
    </mc:Choice>
    <mc:Fallback xmlns="">
      <p:transition spd="slow" advTm="46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98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28980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59" descr="WeighingOptions_9.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itle 2"/>
          <p:cNvSpPr>
            <a:spLocks noGrp="1"/>
          </p:cNvSpPr>
          <p:nvPr>
            <p:ph type="title" idx="4294967295"/>
          </p:nvPr>
        </p:nvSpPr>
        <p:spPr>
          <a:xfrm>
            <a:off x="338138" y="1416050"/>
            <a:ext cx="8462962" cy="4060825"/>
          </a:xfrm>
        </p:spPr>
        <p:txBody>
          <a:bodyPr anchor="t"/>
          <a:lstStyle/>
          <a:p>
            <a:pPr eaLnBrk="1" hangingPunct="1">
              <a:defRPr/>
            </a:pPr>
            <a:r>
              <a:rPr lang="en-US" altLang="es-ES_tradnl" sz="5400" smtClean="0">
                <a:solidFill>
                  <a:schemeClr val="tx1"/>
                </a:solidFill>
              </a:rPr>
              <a:t/>
            </a:r>
            <a:br>
              <a:rPr lang="en-US" altLang="es-ES_tradnl" sz="5400" smtClean="0">
                <a:solidFill>
                  <a:schemeClr val="tx1"/>
                </a:solidFill>
              </a:rPr>
            </a:br>
            <a:r>
              <a:rPr lang="en-US" altLang="es-ES_tradnl" sz="5400" b="1" smtClean="0">
                <a:solidFill>
                  <a:schemeClr val="bg1"/>
                </a:solidFill>
              </a:rPr>
              <a:t>¿Siempre hay que demostrar mayor eficacia?</a:t>
            </a:r>
          </a:p>
        </p:txBody>
      </p:sp>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58"/>
    </mc:Choice>
    <mc:Fallback xmlns="">
      <p:transition spd="slow" advTm="3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idx="4294967295"/>
          </p:nvPr>
        </p:nvSpPr>
        <p:spPr/>
        <p:txBody>
          <a:bodyPr/>
          <a:lstStyle/>
          <a:p>
            <a:pPr eaLnBrk="1" hangingPunct="1">
              <a:defRPr/>
            </a:pPr>
            <a:r>
              <a:rPr lang="en-US" altLang="es-ES_tradnl" sz="3600" smtClean="0">
                <a:solidFill>
                  <a:schemeClr val="tx1"/>
                </a:solidFill>
              </a:rPr>
              <a:t>Ser mejor no siempre es demostrar mayor eficacia</a:t>
            </a:r>
            <a:r>
              <a:rPr lang="en-US" altLang="es-ES_tradnl" smtClean="0"/>
              <a:t> </a:t>
            </a:r>
          </a:p>
        </p:txBody>
      </p:sp>
      <p:cxnSp>
        <p:nvCxnSpPr>
          <p:cNvPr id="91138" name="Straight Arrow Connector 8"/>
          <p:cNvCxnSpPr>
            <a:cxnSpLocks noChangeShapeType="1"/>
          </p:cNvCxnSpPr>
          <p:nvPr/>
        </p:nvCxnSpPr>
        <p:spPr bwMode="auto">
          <a:xfrm>
            <a:off x="4368800" y="4724400"/>
            <a:ext cx="812800" cy="9144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arrow" w="med" len="med"/>
              </a14:hiddenLine>
            </a:ext>
          </a:extLst>
        </p:spPr>
      </p:cxnSp>
      <p:graphicFrame>
        <p:nvGraphicFramePr>
          <p:cNvPr id="80929" name="Group 33"/>
          <p:cNvGraphicFramePr>
            <a:graphicFrameLocks noGrp="1"/>
          </p:cNvGraphicFramePr>
          <p:nvPr/>
        </p:nvGraphicFramePr>
        <p:xfrm>
          <a:off x="76200" y="2438400"/>
          <a:ext cx="8915400" cy="3003551"/>
        </p:xfrm>
        <a:graphic>
          <a:graphicData uri="http://schemas.openxmlformats.org/drawingml/2006/table">
            <a:tbl>
              <a:tblPr/>
              <a:tblGrid>
                <a:gridCol w="1552575"/>
                <a:gridCol w="1981200"/>
                <a:gridCol w="2479675"/>
                <a:gridCol w="2901950"/>
              </a:tblGrid>
              <a:tr h="640143">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altLang="es-ES_tradnl" sz="1800" b="1" i="0" u="none" strike="noStrike" cap="none" normalizeH="0" baseline="0">
                          <a:ln>
                            <a:noFill/>
                          </a:ln>
                          <a:solidFill>
                            <a:schemeClr val="tx1"/>
                          </a:solidFill>
                          <a:effectLst/>
                          <a:latin typeface="Arial" charset="0"/>
                        </a:rPr>
                        <a:t>Disponible</a:t>
                      </a:r>
                    </a:p>
                  </a:txBody>
                  <a:tcPr marT="45711" marB="4571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_tradnl" altLang="es-ES_tradnl" sz="1800" b="1" i="0" u="none" strike="noStrike" cap="none" normalizeH="0" baseline="0">
                          <a:ln>
                            <a:noFill/>
                          </a:ln>
                          <a:solidFill>
                            <a:schemeClr val="bg1"/>
                          </a:solidFill>
                          <a:effectLst/>
                          <a:latin typeface="Arial" charset="0"/>
                        </a:rPr>
                        <a:t>Ningún tratamiento</a:t>
                      </a:r>
                      <a:endParaRPr kumimoji="0" lang="es-ES" altLang="es-ES_tradnl" sz="1800" b="1" i="0" u="none" strike="noStrike" cap="none" normalizeH="0" baseline="0">
                        <a:ln>
                          <a:noFill/>
                        </a:ln>
                        <a:solidFill>
                          <a:schemeClr val="bg1"/>
                        </a:solidFill>
                        <a:effectLst/>
                        <a:latin typeface="Arial" charset="0"/>
                      </a:endParaRPr>
                    </a:p>
                  </a:txBody>
                  <a:tcPr marT="45711" marB="457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es-ES_tradnl" sz="1800" b="1" i="0" u="none" strike="noStrike" cap="none" normalizeH="0" baseline="0">
                          <a:ln>
                            <a:noFill/>
                          </a:ln>
                          <a:solidFill>
                            <a:schemeClr val="bg1"/>
                          </a:solidFill>
                          <a:effectLst/>
                          <a:latin typeface="Arial" charset="0"/>
                        </a:rPr>
                        <a:t>Otros tratamientos</a:t>
                      </a:r>
                    </a:p>
                  </a:txBody>
                  <a:tcPr marT="45711" marB="457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es-ES_tradnl" sz="1800" b="1" i="0" u="none" strike="noStrike" cap="none" normalizeH="0" baseline="0">
                          <a:ln>
                            <a:noFill/>
                          </a:ln>
                          <a:solidFill>
                            <a:schemeClr val="bg1"/>
                          </a:solidFill>
                          <a:effectLst/>
                          <a:latin typeface="Arial" charset="0"/>
                        </a:rPr>
                        <a:t>Mejor tratamiento</a:t>
                      </a:r>
                    </a:p>
                  </a:txBody>
                  <a:tcPr marT="45711" marB="4571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r>
              <a:tr h="969376">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altLang="es-ES_tradnl" sz="1800" b="1" i="0" u="none" strike="noStrike" cap="none" normalizeH="0" baseline="0">
                          <a:ln>
                            <a:noFill/>
                          </a:ln>
                          <a:solidFill>
                            <a:schemeClr val="tx1"/>
                          </a:solidFill>
                          <a:effectLst/>
                          <a:latin typeface="Arial" charset="0"/>
                        </a:rPr>
                        <a:t>Objetivo</a:t>
                      </a:r>
                    </a:p>
                  </a:txBody>
                  <a:tcPr marT="45711" marB="4571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folHlink"/>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es-ES_tradnl" sz="1800" b="1" i="0" u="none" strike="noStrike" cap="none" normalizeH="0" baseline="0">
                          <a:ln>
                            <a:noFill/>
                          </a:ln>
                          <a:solidFill>
                            <a:schemeClr val="bg1"/>
                          </a:solidFill>
                          <a:effectLst/>
                          <a:latin typeface="Arial" charset="0"/>
                        </a:rPr>
                        <a:t>Eficacia</a:t>
                      </a:r>
                    </a:p>
                  </a:txBody>
                  <a:tcPr marT="45711" marB="457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es-ES_tradnl" sz="1800" b="1" i="0" u="none" strike="noStrike" cap="none" normalizeH="0" baseline="0">
                          <a:ln>
                            <a:noFill/>
                          </a:ln>
                          <a:solidFill>
                            <a:schemeClr val="bg1"/>
                          </a:solidFill>
                          <a:effectLst/>
                          <a:latin typeface="Arial" charset="0"/>
                        </a:rPr>
                        <a:t>Mejoría en eficacia/seguridad</a:t>
                      </a:r>
                    </a:p>
                  </a:txBody>
                  <a:tcPr marT="45711" marB="457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es-ES_tradnl" sz="1800" b="1" i="0" u="none" strike="noStrike" cap="none" normalizeH="0" baseline="0">
                          <a:ln>
                            <a:noFill/>
                          </a:ln>
                          <a:solidFill>
                            <a:schemeClr val="bg1"/>
                          </a:solidFill>
                          <a:effectLst/>
                          <a:latin typeface="Arial" charset="0"/>
                        </a:rPr>
                        <a:t>Igualdad en eficacia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es-ES_tradnl" sz="1800" b="1" i="0" u="none" strike="noStrike" cap="none" normalizeH="0" baseline="0">
                          <a:ln>
                            <a:noFill/>
                          </a:ln>
                          <a:solidFill>
                            <a:schemeClr val="bg1"/>
                          </a:solidFill>
                          <a:effectLst/>
                          <a:latin typeface="Arial" charset="0"/>
                        </a:rPr>
                        <a:t>y mejoría en otros aspectos</a:t>
                      </a:r>
                    </a:p>
                  </a:txBody>
                  <a:tcPr marT="45711" marB="4571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r>
              <a:tr h="654147">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altLang="es-ES_tradnl" sz="1800" b="1" i="0" u="none" strike="noStrike" cap="none" normalizeH="0" baseline="0">
                          <a:ln>
                            <a:noFill/>
                          </a:ln>
                          <a:solidFill>
                            <a:schemeClr val="tx1"/>
                          </a:solidFill>
                          <a:effectLst/>
                          <a:latin typeface="Arial" charset="0"/>
                        </a:rPr>
                        <a:t>Comparador</a:t>
                      </a:r>
                    </a:p>
                  </a:txBody>
                  <a:tcPr marT="45711" marB="4571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folHlink"/>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es-ES_tradnl" sz="1800" b="1" i="0" u="none" strike="noStrike" cap="none" normalizeH="0" baseline="0">
                          <a:ln>
                            <a:noFill/>
                          </a:ln>
                          <a:solidFill>
                            <a:schemeClr val="bg1"/>
                          </a:solidFill>
                          <a:effectLst/>
                          <a:latin typeface="Arial" charset="0"/>
                        </a:rPr>
                        <a:t>Placebo</a:t>
                      </a:r>
                    </a:p>
                  </a:txBody>
                  <a:tcPr marT="45711" marB="457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es-ES_tradnl" sz="1800" b="1" i="0" u="none" strike="noStrike" cap="none" normalizeH="0" baseline="0">
                          <a:ln>
                            <a:noFill/>
                          </a:ln>
                          <a:solidFill>
                            <a:schemeClr val="bg1"/>
                          </a:solidFill>
                          <a:effectLst/>
                          <a:latin typeface="Arial" charset="0"/>
                        </a:rPr>
                        <a:t>Otro tratamiento</a:t>
                      </a:r>
                    </a:p>
                  </a:txBody>
                  <a:tcPr marT="45711" marB="457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es-ES_tradnl" sz="1800" b="1" i="0" u="none" strike="noStrike" cap="none" normalizeH="0" baseline="0">
                          <a:ln>
                            <a:noFill/>
                          </a:ln>
                          <a:solidFill>
                            <a:schemeClr val="bg1"/>
                          </a:solidFill>
                          <a:effectLst/>
                          <a:latin typeface="Arial" charset="0"/>
                        </a:rPr>
                        <a:t>Gold standard</a:t>
                      </a:r>
                    </a:p>
                  </a:txBody>
                  <a:tcPr marT="45711" marB="4571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solidFill>
                  </a:tcPr>
                </a:tc>
              </a:tr>
              <a:tr h="739885">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altLang="es-ES_tradnl" sz="1800" b="1" i="0" u="none" strike="noStrike" cap="none" normalizeH="0" baseline="0">
                          <a:ln>
                            <a:noFill/>
                          </a:ln>
                          <a:solidFill>
                            <a:schemeClr val="tx1"/>
                          </a:solidFill>
                          <a:effectLst/>
                          <a:latin typeface="Arial" charset="0"/>
                        </a:rPr>
                        <a:t>Ensayos</a:t>
                      </a:r>
                    </a:p>
                  </a:txBody>
                  <a:tcPr marT="45711" marB="4571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folHlink"/>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es-ES_tradnl" sz="1800" b="1" i="0" u="none" strike="noStrike" cap="none" normalizeH="0" baseline="0">
                          <a:ln>
                            <a:noFill/>
                          </a:ln>
                          <a:solidFill>
                            <a:schemeClr val="bg1"/>
                          </a:solidFill>
                          <a:effectLst/>
                          <a:latin typeface="Arial" charset="0"/>
                        </a:rPr>
                        <a:t>Superioridad</a:t>
                      </a:r>
                    </a:p>
                  </a:txBody>
                  <a:tcPr marT="45711" marB="457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es-ES_tradnl" sz="1800" b="1" i="0" u="none" strike="noStrike" cap="none" normalizeH="0" baseline="0">
                          <a:ln>
                            <a:noFill/>
                          </a:ln>
                          <a:solidFill>
                            <a:schemeClr val="bg1"/>
                          </a:solidFill>
                          <a:effectLst/>
                          <a:latin typeface="Arial" charset="0"/>
                        </a:rPr>
                        <a:t>Superioridad</a:t>
                      </a:r>
                    </a:p>
                  </a:txBody>
                  <a:tcPr marT="45711" marB="4571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es-ES_tradnl" sz="1800" b="1" i="0" u="none" strike="noStrike" cap="none" normalizeH="0" baseline="0">
                          <a:ln>
                            <a:noFill/>
                          </a:ln>
                          <a:solidFill>
                            <a:schemeClr val="bg1"/>
                          </a:solidFill>
                          <a:effectLst/>
                          <a:latin typeface="Arial" charset="0"/>
                        </a:rPr>
                        <a:t>Equivalencia/</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altLang="es-ES_tradnl" sz="1800" b="1" i="0" u="none" strike="noStrike" cap="none" normalizeH="0" baseline="0">
                          <a:ln>
                            <a:noFill/>
                          </a:ln>
                          <a:solidFill>
                            <a:schemeClr val="bg1"/>
                          </a:solidFill>
                          <a:effectLst/>
                          <a:latin typeface="Arial" charset="0"/>
                        </a:rPr>
                        <a:t>No-inferioridad</a:t>
                      </a:r>
                    </a:p>
                  </a:txBody>
                  <a:tcPr marT="45711" marB="4571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r>
            </a:tbl>
          </a:graphicData>
        </a:graphic>
      </p:graphicFrame>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advTm="439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59" descr="WeighingOptions_9.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itle 2"/>
          <p:cNvSpPr>
            <a:spLocks noGrp="1"/>
          </p:cNvSpPr>
          <p:nvPr>
            <p:ph type="title" idx="4294967295"/>
          </p:nvPr>
        </p:nvSpPr>
        <p:spPr>
          <a:xfrm>
            <a:off x="385763" y="1063625"/>
            <a:ext cx="8462962" cy="4060825"/>
          </a:xfrm>
        </p:spPr>
        <p:txBody>
          <a:bodyPr anchor="t"/>
          <a:lstStyle/>
          <a:p>
            <a:pPr eaLnBrk="1" hangingPunct="1">
              <a:defRPr/>
            </a:pPr>
            <a:r>
              <a:rPr lang="en-US" altLang="es-ES_tradnl" sz="5400" smtClean="0">
                <a:solidFill>
                  <a:schemeClr val="tx1"/>
                </a:solidFill>
              </a:rPr>
              <a:t/>
            </a:r>
            <a:br>
              <a:rPr lang="en-US" altLang="es-ES_tradnl" sz="5400" smtClean="0">
                <a:solidFill>
                  <a:schemeClr val="tx1"/>
                </a:solidFill>
              </a:rPr>
            </a:br>
            <a:r>
              <a:rPr lang="en-US" altLang="es-ES_tradnl" sz="5400" smtClean="0">
                <a:solidFill>
                  <a:schemeClr val="tx1"/>
                </a:solidFill>
              </a:rPr>
              <a:t/>
            </a:r>
            <a:br>
              <a:rPr lang="en-US" altLang="es-ES_tradnl" sz="5400" smtClean="0">
                <a:solidFill>
                  <a:schemeClr val="tx1"/>
                </a:solidFill>
              </a:rPr>
            </a:br>
            <a:r>
              <a:rPr lang="es-ES" altLang="es-ES_tradnl" sz="5400" smtClean="0">
                <a:solidFill>
                  <a:schemeClr val="bg1"/>
                </a:solidFill>
              </a:rPr>
              <a:t>¿Para qué realizar ensayos de moléculas con eficacia similar?</a:t>
            </a:r>
            <a:br>
              <a:rPr lang="es-ES" altLang="es-ES_tradnl" sz="5400" smtClean="0">
                <a:solidFill>
                  <a:schemeClr val="bg1"/>
                </a:solidFill>
              </a:rPr>
            </a:br>
            <a:endParaRPr lang="en-US" altLang="es-ES_tradnl" sz="5400" smtClean="0">
              <a:solidFill>
                <a:schemeClr val="bg1"/>
              </a:solidFill>
            </a:endParaRPr>
          </a:p>
        </p:txBody>
      </p:sp>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389"/>
    </mc:Choice>
    <mc:Fallback xmlns="">
      <p:transition spd="slow" advTm="8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idx="4294967295"/>
          </p:nvPr>
        </p:nvSpPr>
        <p:spPr>
          <a:xfrm>
            <a:off x="382588" y="304800"/>
            <a:ext cx="8464550" cy="1103313"/>
          </a:xfrm>
        </p:spPr>
        <p:txBody>
          <a:bodyPr/>
          <a:lstStyle/>
          <a:p>
            <a:pPr eaLnBrk="1" hangingPunct="1">
              <a:defRPr/>
            </a:pPr>
            <a:r>
              <a:rPr lang="es-ES" altLang="es-ES_tradnl" sz="3600" b="1" smtClean="0">
                <a:solidFill>
                  <a:schemeClr val="tx1"/>
                </a:solidFill>
              </a:rPr>
              <a:t>¿Para qué realizar ensayos de moléculas con eficacia similar</a:t>
            </a:r>
            <a:r>
              <a:rPr lang="es-ES" altLang="es-ES_tradnl" sz="3600" smtClean="0">
                <a:solidFill>
                  <a:schemeClr val="tx1"/>
                </a:solidFill>
              </a:rPr>
              <a:t>?</a:t>
            </a:r>
            <a:endParaRPr lang="en-US" altLang="es-ES_tradnl" sz="3600" smtClean="0">
              <a:solidFill>
                <a:schemeClr val="tx1"/>
              </a:solidFill>
            </a:endParaRPr>
          </a:p>
        </p:txBody>
      </p:sp>
      <p:sp>
        <p:nvSpPr>
          <p:cNvPr id="84995" name="Content Placeholder 2"/>
          <p:cNvSpPr>
            <a:spLocks noGrp="1"/>
          </p:cNvSpPr>
          <p:nvPr>
            <p:ph idx="4294967295"/>
          </p:nvPr>
        </p:nvSpPr>
        <p:spPr>
          <a:xfrm>
            <a:off x="457200" y="2209800"/>
            <a:ext cx="8229600" cy="2590800"/>
          </a:xfrm>
        </p:spPr>
        <p:txBody>
          <a:bodyPr/>
          <a:lstStyle/>
          <a:p>
            <a:pPr marL="457200" indent="-457200" algn="just" eaLnBrk="1" hangingPunct="1">
              <a:defRPr/>
            </a:pPr>
            <a:r>
              <a:rPr lang="es-ES" altLang="es-ES_tradnl" sz="2800" smtClean="0"/>
              <a:t>Mayor seguridad</a:t>
            </a:r>
          </a:p>
          <a:p>
            <a:pPr marL="457200" indent="-457200" algn="just" eaLnBrk="1" hangingPunct="1">
              <a:defRPr/>
            </a:pPr>
            <a:r>
              <a:rPr lang="es-ES" altLang="es-ES_tradnl" sz="2800" smtClean="0"/>
              <a:t>Mayor comodidad, menor duración, facilitar adherencia, reducir coste</a:t>
            </a:r>
          </a:p>
          <a:p>
            <a:pPr marL="457200" indent="-457200" algn="just" eaLnBrk="1" hangingPunct="1">
              <a:defRPr/>
            </a:pPr>
            <a:r>
              <a:rPr lang="es-ES" altLang="es-ES_tradnl" sz="2800" smtClean="0"/>
              <a:t>Eficacia</a:t>
            </a:r>
          </a:p>
          <a:p>
            <a:pPr lvl="1" algn="just" eaLnBrk="1" hangingPunct="1">
              <a:defRPr/>
            </a:pPr>
            <a:r>
              <a:rPr lang="es-ES" altLang="es-ES_tradnl" sz="2400" smtClean="0"/>
              <a:t>Tratamientos alternativos o segundas líneas</a:t>
            </a:r>
          </a:p>
          <a:p>
            <a:pPr lvl="1" algn="just" eaLnBrk="1" hangingPunct="1">
              <a:defRPr/>
            </a:pPr>
            <a:r>
              <a:rPr lang="es-ES" altLang="es-ES_tradnl" sz="2400" smtClean="0"/>
              <a:t>Éticamente no es aceptable utilizar placebo</a:t>
            </a:r>
          </a:p>
        </p:txBody>
      </p:sp>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526"/>
    </mc:Choice>
    <mc:Fallback xmlns="">
      <p:transition spd="slow" advTm="31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5" name="Rectangle 3"/>
          <p:cNvSpPr>
            <a:spLocks noChangeArrowheads="1"/>
          </p:cNvSpPr>
          <p:nvPr/>
        </p:nvSpPr>
        <p:spPr bwMode="auto">
          <a:xfrm>
            <a:off x="2438400" y="228600"/>
            <a:ext cx="4953000" cy="70167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s-ES_tradnl" altLang="es-ES_tradnl" sz="4000" b="1">
                <a:ea typeface="Arial" charset="0"/>
                <a:cs typeface="Arial" charset="0"/>
              </a:rPr>
              <a:t>Gauss y la lectura</a:t>
            </a:r>
            <a:endParaRPr lang="es-ES_tradnl" altLang="es-ES_tradnl" sz="4000" i="1">
              <a:ea typeface="Arial" charset="0"/>
              <a:cs typeface="Arial" charset="0"/>
            </a:endParaRPr>
          </a:p>
        </p:txBody>
      </p:sp>
      <p:sp>
        <p:nvSpPr>
          <p:cNvPr id="13317" name="Line 5"/>
          <p:cNvSpPr>
            <a:spLocks noChangeShapeType="1"/>
          </p:cNvSpPr>
          <p:nvPr/>
        </p:nvSpPr>
        <p:spPr bwMode="auto">
          <a:xfrm>
            <a:off x="1447800" y="5700713"/>
            <a:ext cx="54864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sp>
        <p:nvSpPr>
          <p:cNvPr id="13318" name="Line 6"/>
          <p:cNvSpPr>
            <a:spLocks noChangeShapeType="1"/>
          </p:cNvSpPr>
          <p:nvPr/>
        </p:nvSpPr>
        <p:spPr bwMode="auto">
          <a:xfrm>
            <a:off x="1447800" y="5700713"/>
            <a:ext cx="54864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sp>
        <p:nvSpPr>
          <p:cNvPr id="13319" name="Line 7"/>
          <p:cNvSpPr>
            <a:spLocks noChangeShapeType="1"/>
          </p:cNvSpPr>
          <p:nvPr/>
        </p:nvSpPr>
        <p:spPr bwMode="auto">
          <a:xfrm>
            <a:off x="533400" y="5853113"/>
            <a:ext cx="7351713" cy="238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sp>
        <p:nvSpPr>
          <p:cNvPr id="13320" name="Line 8"/>
          <p:cNvSpPr>
            <a:spLocks noChangeShapeType="1"/>
          </p:cNvSpPr>
          <p:nvPr/>
        </p:nvSpPr>
        <p:spPr bwMode="auto">
          <a:xfrm>
            <a:off x="4211638" y="5700713"/>
            <a:ext cx="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sp>
        <p:nvSpPr>
          <p:cNvPr id="13321" name="Line 9"/>
          <p:cNvSpPr>
            <a:spLocks noChangeShapeType="1"/>
          </p:cNvSpPr>
          <p:nvPr/>
        </p:nvSpPr>
        <p:spPr bwMode="auto">
          <a:xfrm flipV="1">
            <a:off x="539750" y="2420938"/>
            <a:ext cx="7345363" cy="31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grpSp>
        <p:nvGrpSpPr>
          <p:cNvPr id="237578" name="Group 10"/>
          <p:cNvGrpSpPr>
            <a:grpSpLocks/>
          </p:cNvGrpSpPr>
          <p:nvPr/>
        </p:nvGrpSpPr>
        <p:grpSpPr bwMode="auto">
          <a:xfrm>
            <a:off x="2771775" y="2424113"/>
            <a:ext cx="649288" cy="4065587"/>
            <a:chOff x="1746" y="1527"/>
            <a:chExt cx="409" cy="2561"/>
          </a:xfrm>
        </p:grpSpPr>
        <p:sp>
          <p:nvSpPr>
            <p:cNvPr id="13323" name="Line 11"/>
            <p:cNvSpPr>
              <a:spLocks noChangeShapeType="1"/>
            </p:cNvSpPr>
            <p:nvPr/>
          </p:nvSpPr>
          <p:spPr bwMode="auto">
            <a:xfrm>
              <a:off x="1968" y="3591"/>
              <a:ext cx="0" cy="19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sp>
          <p:nvSpPr>
            <p:cNvPr id="13324" name="Rectangle 12"/>
            <p:cNvSpPr>
              <a:spLocks noChangeArrowheads="1"/>
            </p:cNvSpPr>
            <p:nvPr/>
          </p:nvSpPr>
          <p:spPr bwMode="auto">
            <a:xfrm>
              <a:off x="1746" y="3838"/>
              <a:ext cx="40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b">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s-ES" altLang="es-ES_tradnl" sz="2000" b="1">
                  <a:ea typeface="Arial" charset="0"/>
                  <a:cs typeface="Arial" charset="0"/>
                </a:rPr>
                <a:t>-</a:t>
              </a:r>
              <a:r>
                <a:rPr lang="es-ES" altLang="es-ES_tradnl" sz="2000" b="1">
                  <a:ea typeface="Arial" charset="0"/>
                  <a:cs typeface="Arial" charset="0"/>
                  <a:sym typeface="Symbol" charset="2"/>
                </a:rPr>
                <a:t>%</a:t>
              </a:r>
              <a:endParaRPr lang="es-ES" altLang="es-ES_tradnl" sz="2000" b="1">
                <a:ea typeface="Arial" charset="0"/>
                <a:cs typeface="Arial" charset="0"/>
              </a:endParaRPr>
            </a:p>
          </p:txBody>
        </p:sp>
        <p:sp>
          <p:nvSpPr>
            <p:cNvPr id="13325" name="Line 13"/>
            <p:cNvSpPr>
              <a:spLocks noChangeShapeType="1"/>
            </p:cNvSpPr>
            <p:nvPr/>
          </p:nvSpPr>
          <p:spPr bwMode="auto">
            <a:xfrm flipV="1">
              <a:off x="1968" y="1527"/>
              <a:ext cx="0" cy="2160"/>
            </a:xfrm>
            <a:prstGeom prst="line">
              <a:avLst/>
            </a:prstGeom>
            <a:noFill/>
            <a:ln w="254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grpSp>
      <p:sp>
        <p:nvSpPr>
          <p:cNvPr id="13326" name="Rectangle 15"/>
          <p:cNvSpPr>
            <a:spLocks noChangeArrowheads="1"/>
          </p:cNvSpPr>
          <p:nvPr/>
        </p:nvSpPr>
        <p:spPr bwMode="auto">
          <a:xfrm>
            <a:off x="3900488" y="6096000"/>
            <a:ext cx="5508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b">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s-ES" altLang="es-ES_tradnl" sz="2000" b="1">
                <a:ea typeface="Arial" charset="0"/>
                <a:cs typeface="Arial" charset="0"/>
              </a:rPr>
              <a:t>0</a:t>
            </a:r>
            <a:r>
              <a:rPr lang="es-ES" altLang="es-ES_tradnl" sz="2000" b="1">
                <a:ea typeface="Arial" charset="0"/>
                <a:cs typeface="Arial" charset="0"/>
                <a:sym typeface="Symbol" charset="2"/>
              </a:rPr>
              <a:t>%</a:t>
            </a:r>
            <a:endParaRPr lang="es-ES" altLang="es-ES_tradnl" sz="2000" b="1">
              <a:ea typeface="Arial" charset="0"/>
              <a:cs typeface="Arial" charset="0"/>
            </a:endParaRPr>
          </a:p>
        </p:txBody>
      </p:sp>
      <p:sp>
        <p:nvSpPr>
          <p:cNvPr id="13327" name="Line 16"/>
          <p:cNvSpPr>
            <a:spLocks noChangeShapeType="1"/>
          </p:cNvSpPr>
          <p:nvPr/>
        </p:nvSpPr>
        <p:spPr bwMode="auto">
          <a:xfrm>
            <a:off x="4211638" y="4076700"/>
            <a:ext cx="3744912" cy="0"/>
          </a:xfrm>
          <a:prstGeom prst="line">
            <a:avLst/>
          </a:prstGeom>
          <a:noFill/>
          <a:ln w="7620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eaLnBrk="1" hangingPunct="1">
              <a:defRPr/>
            </a:pPr>
            <a:endParaRPr lang="es-ES_tradnl"/>
          </a:p>
        </p:txBody>
      </p:sp>
      <p:sp>
        <p:nvSpPr>
          <p:cNvPr id="13334" name="Rectangle 23"/>
          <p:cNvSpPr>
            <a:spLocks noChangeArrowheads="1"/>
          </p:cNvSpPr>
          <p:nvPr/>
        </p:nvSpPr>
        <p:spPr bwMode="auto">
          <a:xfrm>
            <a:off x="3505200" y="4724400"/>
            <a:ext cx="3422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b">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spcBef>
                <a:spcPct val="50000"/>
              </a:spcBef>
              <a:defRPr/>
            </a:pPr>
            <a:r>
              <a:rPr lang="es-ES" altLang="es-ES_tradnl" sz="1800" b="1" smtClean="0">
                <a:ea typeface="Arial" charset="0"/>
                <a:cs typeface="Arial" charset="0"/>
              </a:rPr>
              <a:t>Tratamiento nuevo no inferior</a:t>
            </a:r>
          </a:p>
        </p:txBody>
      </p:sp>
      <p:sp>
        <p:nvSpPr>
          <p:cNvPr id="13335" name="Line 24"/>
          <p:cNvSpPr>
            <a:spLocks noChangeShapeType="1"/>
          </p:cNvSpPr>
          <p:nvPr/>
        </p:nvSpPr>
        <p:spPr bwMode="auto">
          <a:xfrm>
            <a:off x="3132138" y="4076700"/>
            <a:ext cx="1296987" cy="0"/>
          </a:xfrm>
          <a:prstGeom prst="line">
            <a:avLst/>
          </a:prstGeom>
          <a:noFill/>
          <a:ln w="7620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eaLnBrk="1" hangingPunct="1">
              <a:defRPr/>
            </a:pPr>
            <a:endParaRPr lang="es-ES_tradnl"/>
          </a:p>
        </p:txBody>
      </p:sp>
      <p:pic>
        <p:nvPicPr>
          <p:cNvPr id="237594" name="Picture 26" descr="gau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2330450"/>
            <a:ext cx="2143125" cy="18192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6651" name="Text Box 27"/>
          <p:cNvSpPr txBox="1">
            <a:spLocks noChangeArrowheads="1"/>
          </p:cNvSpPr>
          <p:nvPr/>
        </p:nvSpPr>
        <p:spPr bwMode="auto">
          <a:xfrm>
            <a:off x="4419600" y="1600200"/>
            <a:ext cx="3646488" cy="36671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r>
              <a:rPr lang="es-ES_tradnl" altLang="es-ES_tradnl" sz="1800" b="1" smtClean="0"/>
              <a:t>Lectura: RAR y Curación (+)</a:t>
            </a:r>
            <a:endParaRPr lang="es-ES" altLang="es-ES_tradnl" sz="1800" b="1" smtClean="0"/>
          </a:p>
        </p:txBody>
      </p:sp>
      <p:sp>
        <p:nvSpPr>
          <p:cNvPr id="13339" name="Line 27"/>
          <p:cNvSpPr>
            <a:spLocks noChangeShapeType="1"/>
          </p:cNvSpPr>
          <p:nvPr/>
        </p:nvSpPr>
        <p:spPr bwMode="auto">
          <a:xfrm flipV="1">
            <a:off x="4191000" y="2438400"/>
            <a:ext cx="0" cy="34290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s-ES_tradnl"/>
          </a:p>
        </p:txBody>
      </p:sp>
      <p:pic>
        <p:nvPicPr>
          <p:cNvPr id="3" name="Sonid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cSld>
  <p:clrMapOvr>
    <a:masterClrMapping/>
  </p:clrMapOvr>
  <p:transition advTm="1200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5" presetClass="path" presetSubtype="0" accel="50000" decel="50000" fill="hold" nodeType="clickEffect">
                                  <p:stCondLst>
                                    <p:cond delay="0"/>
                                  </p:stCondLst>
                                  <p:childTnLst>
                                    <p:animMotion origin="layout" path="M 2.5E-6 -3.7037E-6 L -0.10052 0.00533 " pathEditMode="relative" rAng="0" ptsTypes="AA">
                                      <p:cBhvr>
                                        <p:cTn id="10" dur="3000" fill="hold"/>
                                        <p:tgtEl>
                                          <p:spTgt spid="237594"/>
                                        </p:tgtEl>
                                        <p:attrNameLst>
                                          <p:attrName>ppt_x</p:attrName>
                                          <p:attrName>ppt_y</p:attrName>
                                        </p:attrNameLst>
                                      </p:cBhvr>
                                      <p:rCtr x="-5035" y="255"/>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nodeType="clickEffect">
                                  <p:stCondLst>
                                    <p:cond delay="0"/>
                                  </p:stCondLst>
                                  <p:childTnLst>
                                    <p:animEffect transition="out" filter="fade">
                                      <p:cBhvr>
                                        <p:cTn id="14" dur="2000"/>
                                        <p:tgtEl>
                                          <p:spTgt spid="13339"/>
                                        </p:tgtEl>
                                      </p:cBhvr>
                                    </p:animEffect>
                                    <p:set>
                                      <p:cBhvr>
                                        <p:cTn id="15" dur="1" fill="hold">
                                          <p:stCondLst>
                                            <p:cond delay="1999"/>
                                          </p:stCondLst>
                                        </p:cTn>
                                        <p:tgtEl>
                                          <p:spTgt spid="13339"/>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237578"/>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3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3"/>
                </p:tgtEl>
              </p:cMediaNode>
            </p:audio>
          </p:childTnLst>
        </p:cTn>
      </p:par>
    </p:tnLst>
    <p:bldLst>
      <p:bldP spid="1333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6"/>
          <p:cNvSpPr>
            <a:spLocks noChangeArrowheads="1"/>
          </p:cNvSpPr>
          <p:nvPr/>
        </p:nvSpPr>
        <p:spPr bwMode="auto">
          <a:xfrm>
            <a:off x="969963" y="2970213"/>
            <a:ext cx="2146300" cy="376237"/>
          </a:xfrm>
          <a:prstGeom prst="rect">
            <a:avLst/>
          </a:prstGeom>
          <a:solidFill>
            <a:srgbClr val="3366FF"/>
          </a:solidFill>
          <a:ln w="9525">
            <a:solidFill>
              <a:srgbClr val="3366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endParaRPr lang="es-ES_tradnl" altLang="es-ES_tradnl" sz="1800" b="1" smtClean="0"/>
          </a:p>
        </p:txBody>
      </p:sp>
      <p:sp>
        <p:nvSpPr>
          <p:cNvPr id="15363" name="Rectangle 2"/>
          <p:cNvSpPr>
            <a:spLocks noChangeArrowheads="1"/>
          </p:cNvSpPr>
          <p:nvPr/>
        </p:nvSpPr>
        <p:spPr bwMode="auto">
          <a:xfrm>
            <a:off x="381000" y="533400"/>
            <a:ext cx="8610600" cy="70167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s-ES_tradnl" altLang="es-ES_tradnl" sz="4000" b="1">
                <a:ea typeface="Arial" charset="0"/>
                <a:cs typeface="Arial" charset="0"/>
              </a:rPr>
              <a:t>La lectura clínica y la estadística</a:t>
            </a:r>
            <a:endParaRPr lang="es-ES_tradnl" altLang="es-ES_tradnl" sz="4000" i="1">
              <a:ea typeface="Arial" charset="0"/>
              <a:cs typeface="Arial" charset="0"/>
            </a:endParaRPr>
          </a:p>
        </p:txBody>
      </p:sp>
      <p:sp>
        <p:nvSpPr>
          <p:cNvPr id="15364" name="Rectangle 3"/>
          <p:cNvSpPr>
            <a:spLocks noChangeArrowheads="1"/>
          </p:cNvSpPr>
          <p:nvPr/>
        </p:nvSpPr>
        <p:spPr bwMode="auto">
          <a:xfrm>
            <a:off x="1871663" y="2024063"/>
            <a:ext cx="9144000" cy="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endParaRPr lang="es-ES_tradnl" altLang="es-ES_tradnl" sz="1800" b="1" smtClean="0"/>
          </a:p>
        </p:txBody>
      </p:sp>
      <p:sp>
        <p:nvSpPr>
          <p:cNvPr id="15365" name="Rectangle 4"/>
          <p:cNvSpPr>
            <a:spLocks noChangeArrowheads="1"/>
          </p:cNvSpPr>
          <p:nvPr/>
        </p:nvSpPr>
        <p:spPr bwMode="auto">
          <a:xfrm>
            <a:off x="755650" y="1938338"/>
            <a:ext cx="7791450" cy="3646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569913"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90000"/>
              </a:lnSpc>
              <a:spcBef>
                <a:spcPts val="1000"/>
              </a:spcBef>
              <a:spcAft>
                <a:spcPts val="700"/>
              </a:spcAft>
              <a:buClr>
                <a:schemeClr val="accent2"/>
              </a:buClr>
              <a:buFont typeface="Wingdings" charset="2"/>
              <a:buChar char="§"/>
              <a:defRPr/>
            </a:pPr>
            <a:endParaRPr lang="es-ES_tradnl" altLang="es-ES_tradnl" sz="2400" smtClean="0">
              <a:solidFill>
                <a:srgbClr val="FEFDDE"/>
              </a:solidFill>
            </a:endParaRPr>
          </a:p>
        </p:txBody>
      </p:sp>
      <p:sp>
        <p:nvSpPr>
          <p:cNvPr id="15366" name="Line 5"/>
          <p:cNvSpPr>
            <a:spLocks noChangeShapeType="1"/>
          </p:cNvSpPr>
          <p:nvPr/>
        </p:nvSpPr>
        <p:spPr bwMode="auto">
          <a:xfrm>
            <a:off x="1447800" y="5700713"/>
            <a:ext cx="54864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sp>
        <p:nvSpPr>
          <p:cNvPr id="15367" name="Line 6"/>
          <p:cNvSpPr>
            <a:spLocks noChangeShapeType="1"/>
          </p:cNvSpPr>
          <p:nvPr/>
        </p:nvSpPr>
        <p:spPr bwMode="auto">
          <a:xfrm>
            <a:off x="1447800" y="5700713"/>
            <a:ext cx="54864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sp>
        <p:nvSpPr>
          <p:cNvPr id="15368" name="Line 7"/>
          <p:cNvSpPr>
            <a:spLocks noChangeShapeType="1"/>
          </p:cNvSpPr>
          <p:nvPr/>
        </p:nvSpPr>
        <p:spPr bwMode="auto">
          <a:xfrm>
            <a:off x="533400" y="5853113"/>
            <a:ext cx="7696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sp>
        <p:nvSpPr>
          <p:cNvPr id="15369" name="Line 8"/>
          <p:cNvSpPr>
            <a:spLocks noChangeShapeType="1"/>
          </p:cNvSpPr>
          <p:nvPr/>
        </p:nvSpPr>
        <p:spPr bwMode="auto">
          <a:xfrm>
            <a:off x="4191000" y="5700713"/>
            <a:ext cx="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sp>
        <p:nvSpPr>
          <p:cNvPr id="15370" name="Line 9"/>
          <p:cNvSpPr>
            <a:spLocks noChangeShapeType="1"/>
          </p:cNvSpPr>
          <p:nvPr/>
        </p:nvSpPr>
        <p:spPr bwMode="auto">
          <a:xfrm>
            <a:off x="5257800" y="5700713"/>
            <a:ext cx="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sp>
        <p:nvSpPr>
          <p:cNvPr id="15371" name="Rectangle 10"/>
          <p:cNvSpPr>
            <a:spLocks noChangeArrowheads="1"/>
          </p:cNvSpPr>
          <p:nvPr/>
        </p:nvSpPr>
        <p:spPr bwMode="auto">
          <a:xfrm>
            <a:off x="4452938" y="1746250"/>
            <a:ext cx="297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b">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spcBef>
                <a:spcPct val="50000"/>
              </a:spcBef>
              <a:defRPr/>
            </a:pPr>
            <a:r>
              <a:rPr lang="es-ES" altLang="es-ES_tradnl" sz="1800" smtClean="0">
                <a:ea typeface="Arial" charset="0"/>
                <a:cs typeface="Arial" charset="0"/>
              </a:rPr>
              <a:t>Tratamiento nuevo superior</a:t>
            </a:r>
          </a:p>
        </p:txBody>
      </p:sp>
      <p:sp>
        <p:nvSpPr>
          <p:cNvPr id="15372" name="Rectangle 11"/>
          <p:cNvSpPr>
            <a:spLocks noChangeArrowheads="1"/>
          </p:cNvSpPr>
          <p:nvPr/>
        </p:nvSpPr>
        <p:spPr bwMode="auto">
          <a:xfrm>
            <a:off x="830263" y="1758950"/>
            <a:ext cx="3244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b">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spcBef>
                <a:spcPct val="50000"/>
              </a:spcBef>
              <a:defRPr/>
            </a:pPr>
            <a:r>
              <a:rPr lang="es-ES" altLang="es-ES_tradnl" sz="1800" smtClean="0">
                <a:ea typeface="Arial" charset="0"/>
                <a:cs typeface="Arial" charset="0"/>
              </a:rPr>
              <a:t>Tratamiento estándar superior</a:t>
            </a:r>
          </a:p>
        </p:txBody>
      </p:sp>
      <p:sp>
        <p:nvSpPr>
          <p:cNvPr id="15373" name="Line 12"/>
          <p:cNvSpPr>
            <a:spLocks noChangeShapeType="1"/>
          </p:cNvSpPr>
          <p:nvPr/>
        </p:nvSpPr>
        <p:spPr bwMode="auto">
          <a:xfrm>
            <a:off x="533400" y="2424113"/>
            <a:ext cx="7696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sp>
        <p:nvSpPr>
          <p:cNvPr id="15374" name="Line 13"/>
          <p:cNvSpPr>
            <a:spLocks noChangeShapeType="1"/>
          </p:cNvSpPr>
          <p:nvPr/>
        </p:nvSpPr>
        <p:spPr bwMode="auto">
          <a:xfrm flipV="1">
            <a:off x="4191000" y="1508125"/>
            <a:ext cx="20638" cy="436880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sp>
        <p:nvSpPr>
          <p:cNvPr id="15375" name="Line 14"/>
          <p:cNvSpPr>
            <a:spLocks noChangeShapeType="1"/>
          </p:cNvSpPr>
          <p:nvPr/>
        </p:nvSpPr>
        <p:spPr bwMode="auto">
          <a:xfrm>
            <a:off x="3124200" y="5700713"/>
            <a:ext cx="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grpSp>
        <p:nvGrpSpPr>
          <p:cNvPr id="101391" name="Group 15"/>
          <p:cNvGrpSpPr>
            <a:grpSpLocks/>
          </p:cNvGrpSpPr>
          <p:nvPr/>
        </p:nvGrpSpPr>
        <p:grpSpPr bwMode="auto">
          <a:xfrm>
            <a:off x="3009900" y="2420938"/>
            <a:ext cx="2559050" cy="3978275"/>
            <a:chOff x="1896" y="1525"/>
            <a:chExt cx="1612" cy="2506"/>
          </a:xfrm>
        </p:grpSpPr>
        <p:sp>
          <p:nvSpPr>
            <p:cNvPr id="15377" name="Line 16"/>
            <p:cNvSpPr>
              <a:spLocks noChangeShapeType="1"/>
            </p:cNvSpPr>
            <p:nvPr/>
          </p:nvSpPr>
          <p:spPr bwMode="auto">
            <a:xfrm flipV="1">
              <a:off x="1968" y="1525"/>
              <a:ext cx="0" cy="216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sp>
          <p:nvSpPr>
            <p:cNvPr id="15378" name="Rectangle 17"/>
            <p:cNvSpPr>
              <a:spLocks noChangeArrowheads="1"/>
            </p:cNvSpPr>
            <p:nvPr/>
          </p:nvSpPr>
          <p:spPr bwMode="auto">
            <a:xfrm>
              <a:off x="1896" y="3781"/>
              <a:ext cx="161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b">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s-ES" altLang="es-ES_tradnl" sz="2000" b="1">
                  <a:ea typeface="Arial" charset="0"/>
                  <a:cs typeface="Arial" charset="0"/>
                </a:rPr>
                <a:t>-</a:t>
              </a:r>
              <a:r>
                <a:rPr lang="es-ES" altLang="es-ES_tradnl" sz="2000" b="1">
                  <a:ea typeface="Arial" charset="0"/>
                  <a:cs typeface="Arial" charset="0"/>
                  <a:sym typeface="Symbol" charset="2"/>
                </a:rPr>
                <a:t>%                       +</a:t>
              </a:r>
              <a:endParaRPr lang="es-ES" altLang="es-ES_tradnl" sz="2000" b="1">
                <a:ea typeface="Arial" charset="0"/>
                <a:cs typeface="Arial" charset="0"/>
              </a:endParaRPr>
            </a:p>
          </p:txBody>
        </p:sp>
        <p:sp>
          <p:nvSpPr>
            <p:cNvPr id="15379" name="Line 18"/>
            <p:cNvSpPr>
              <a:spLocks noChangeShapeType="1"/>
            </p:cNvSpPr>
            <p:nvPr/>
          </p:nvSpPr>
          <p:spPr bwMode="auto">
            <a:xfrm flipV="1">
              <a:off x="3312" y="1525"/>
              <a:ext cx="0" cy="216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grpSp>
      <p:sp>
        <p:nvSpPr>
          <p:cNvPr id="15380" name="Line 20"/>
          <p:cNvSpPr>
            <a:spLocks noChangeShapeType="1"/>
          </p:cNvSpPr>
          <p:nvPr/>
        </p:nvSpPr>
        <p:spPr bwMode="auto">
          <a:xfrm>
            <a:off x="3200400" y="4494213"/>
            <a:ext cx="1981200" cy="0"/>
          </a:xfrm>
          <a:prstGeom prst="line">
            <a:avLst/>
          </a:prstGeom>
          <a:noFill/>
          <a:ln w="25400">
            <a:solidFill>
              <a:srgbClr val="00CC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sp>
        <p:nvSpPr>
          <p:cNvPr id="15381" name="Rectangle 21"/>
          <p:cNvSpPr>
            <a:spLocks noChangeArrowheads="1"/>
          </p:cNvSpPr>
          <p:nvPr/>
        </p:nvSpPr>
        <p:spPr bwMode="auto">
          <a:xfrm>
            <a:off x="3124200" y="4038600"/>
            <a:ext cx="2133600" cy="376238"/>
          </a:xfrm>
          <a:prstGeom prst="rect">
            <a:avLst/>
          </a:prstGeom>
          <a:solidFill>
            <a:srgbClr val="00CCFF"/>
          </a:solidFill>
          <a:ln w="9525">
            <a:solidFill>
              <a:srgbClr val="00CC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endParaRPr lang="es-ES_tradnl" altLang="es-ES_tradnl" sz="1800" b="1" smtClean="0"/>
          </a:p>
        </p:txBody>
      </p:sp>
      <p:sp>
        <p:nvSpPr>
          <p:cNvPr id="15382" name="Rectangle 22"/>
          <p:cNvSpPr>
            <a:spLocks noChangeArrowheads="1"/>
          </p:cNvSpPr>
          <p:nvPr/>
        </p:nvSpPr>
        <p:spPr bwMode="auto">
          <a:xfrm>
            <a:off x="3500438" y="4052888"/>
            <a:ext cx="1435100" cy="346075"/>
          </a:xfrm>
          <a:prstGeom prst="rect">
            <a:avLst/>
          </a:prstGeom>
          <a:solidFill>
            <a:srgbClr val="00CCFF"/>
          </a:solidFill>
          <a:ln w="9525">
            <a:solidFill>
              <a:srgbClr val="00CC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b">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spcBef>
                <a:spcPct val="50000"/>
              </a:spcBef>
              <a:defRPr/>
            </a:pPr>
            <a:r>
              <a:rPr lang="es-ES" altLang="es-ES_tradnl" sz="1600" b="1" smtClean="0">
                <a:solidFill>
                  <a:schemeClr val="bg1"/>
                </a:solidFill>
                <a:ea typeface="Arial" charset="0"/>
                <a:cs typeface="Arial" charset="0"/>
              </a:rPr>
              <a:t>Equivalencia</a:t>
            </a:r>
          </a:p>
        </p:txBody>
      </p:sp>
      <p:sp>
        <p:nvSpPr>
          <p:cNvPr id="15386" name="Rectangle 28"/>
          <p:cNvSpPr>
            <a:spLocks noChangeArrowheads="1"/>
          </p:cNvSpPr>
          <p:nvPr/>
        </p:nvSpPr>
        <p:spPr bwMode="auto">
          <a:xfrm>
            <a:off x="3124200" y="2971800"/>
            <a:ext cx="3744913" cy="376238"/>
          </a:xfrm>
          <a:prstGeom prst="rect">
            <a:avLst/>
          </a:prstGeom>
          <a:solidFill>
            <a:schemeClr val="hlink"/>
          </a:solidFill>
          <a:ln w="9525">
            <a:solidFill>
              <a:schemeClr val="hlink"/>
            </a:solidFill>
            <a:prstDash val="sysDot"/>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endParaRPr lang="es-ES_tradnl" altLang="es-ES_tradnl" sz="1800" b="1" smtClean="0"/>
          </a:p>
        </p:txBody>
      </p:sp>
      <p:sp>
        <p:nvSpPr>
          <p:cNvPr id="15387" name="Rectangle 29"/>
          <p:cNvSpPr>
            <a:spLocks noChangeArrowheads="1"/>
          </p:cNvSpPr>
          <p:nvPr/>
        </p:nvSpPr>
        <p:spPr bwMode="auto">
          <a:xfrm>
            <a:off x="4427538" y="2987675"/>
            <a:ext cx="1233487" cy="346075"/>
          </a:xfrm>
          <a:prstGeom prst="rect">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b">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spcBef>
                <a:spcPct val="50000"/>
              </a:spcBef>
              <a:defRPr/>
            </a:pPr>
            <a:r>
              <a:rPr lang="es-ES" altLang="es-ES_tradnl" sz="1600" b="1" smtClean="0">
                <a:solidFill>
                  <a:schemeClr val="bg1"/>
                </a:solidFill>
                <a:ea typeface="Arial" charset="0"/>
                <a:cs typeface="Arial" charset="0"/>
              </a:rPr>
              <a:t>No-Inferior</a:t>
            </a:r>
          </a:p>
        </p:txBody>
      </p:sp>
      <p:sp>
        <p:nvSpPr>
          <p:cNvPr id="15388" name="Line 30"/>
          <p:cNvSpPr>
            <a:spLocks noChangeShapeType="1"/>
          </p:cNvSpPr>
          <p:nvPr/>
        </p:nvSpPr>
        <p:spPr bwMode="auto">
          <a:xfrm flipH="1">
            <a:off x="3124200" y="3517900"/>
            <a:ext cx="3810000" cy="0"/>
          </a:xfrm>
          <a:prstGeom prst="line">
            <a:avLst/>
          </a:prstGeom>
          <a:noFill/>
          <a:ln w="38100">
            <a:solidFill>
              <a:schemeClr val="hlink"/>
            </a:solidFill>
            <a:round/>
            <a:headEnd type="triangl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sp>
        <p:nvSpPr>
          <p:cNvPr id="15389" name="Rectangle 32"/>
          <p:cNvSpPr>
            <a:spLocks noChangeArrowheads="1"/>
          </p:cNvSpPr>
          <p:nvPr/>
        </p:nvSpPr>
        <p:spPr bwMode="auto">
          <a:xfrm>
            <a:off x="1592263" y="3008313"/>
            <a:ext cx="885825" cy="336550"/>
          </a:xfrm>
          <a:prstGeom prst="rect">
            <a:avLst/>
          </a:prstGeom>
          <a:solidFill>
            <a:srgbClr val="3366FF"/>
          </a:solidFill>
          <a:ln>
            <a:noFill/>
          </a:ln>
          <a:effectLst/>
          <a:extLs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b">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spcBef>
                <a:spcPct val="50000"/>
              </a:spcBef>
              <a:defRPr/>
            </a:pPr>
            <a:r>
              <a:rPr lang="es-ES" altLang="es-ES_tradnl" sz="1600" b="1" smtClean="0">
                <a:solidFill>
                  <a:schemeClr val="bg1"/>
                </a:solidFill>
                <a:ea typeface="Arial" charset="0"/>
                <a:cs typeface="Arial" charset="0"/>
              </a:rPr>
              <a:t>Inferior</a:t>
            </a:r>
          </a:p>
        </p:txBody>
      </p:sp>
      <p:sp>
        <p:nvSpPr>
          <p:cNvPr id="15390" name="Line 33"/>
          <p:cNvSpPr>
            <a:spLocks noChangeShapeType="1"/>
          </p:cNvSpPr>
          <p:nvPr/>
        </p:nvSpPr>
        <p:spPr bwMode="auto">
          <a:xfrm>
            <a:off x="958850" y="3517900"/>
            <a:ext cx="2133600" cy="0"/>
          </a:xfrm>
          <a:prstGeom prst="line">
            <a:avLst/>
          </a:prstGeom>
          <a:noFill/>
          <a:ln w="38100">
            <a:solidFill>
              <a:srgbClr val="3366FF"/>
            </a:solidFill>
            <a:round/>
            <a:headEnd type="triangl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sp>
        <p:nvSpPr>
          <p:cNvPr id="15391" name="Text Box 35"/>
          <p:cNvSpPr txBox="1">
            <a:spLocks noChangeArrowheads="1"/>
          </p:cNvSpPr>
          <p:nvPr/>
        </p:nvSpPr>
        <p:spPr bwMode="auto">
          <a:xfrm>
            <a:off x="3949700" y="6021388"/>
            <a:ext cx="550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r>
              <a:rPr lang="es-ES" altLang="es-ES_tradnl" sz="2000" b="1" smtClean="0">
                <a:ea typeface="Arial" charset="0"/>
                <a:cs typeface="Arial" charset="0"/>
              </a:rPr>
              <a:t>0%</a:t>
            </a:r>
          </a:p>
        </p:txBody>
      </p:sp>
      <p:sp>
        <p:nvSpPr>
          <p:cNvPr id="26651" name="Text Box 27"/>
          <p:cNvSpPr txBox="1">
            <a:spLocks noChangeArrowheads="1"/>
          </p:cNvSpPr>
          <p:nvPr/>
        </p:nvSpPr>
        <p:spPr bwMode="auto">
          <a:xfrm>
            <a:off x="5497513" y="6491288"/>
            <a:ext cx="3646487" cy="36671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r>
              <a:rPr lang="es-ES_tradnl" altLang="es-ES_tradnl" sz="1800" b="1" smtClean="0"/>
              <a:t>Lectura: RAR y Curación (+)</a:t>
            </a:r>
            <a:endParaRPr lang="es-ES" altLang="es-ES_tradnl" sz="1800" b="1" smtClean="0"/>
          </a:p>
        </p:txBody>
      </p:sp>
      <p:sp>
        <p:nvSpPr>
          <p:cNvPr id="15393" name="Rectangle 24"/>
          <p:cNvSpPr>
            <a:spLocks noChangeArrowheads="1"/>
          </p:cNvSpPr>
          <p:nvPr/>
        </p:nvSpPr>
        <p:spPr bwMode="auto">
          <a:xfrm>
            <a:off x="4191000" y="5030788"/>
            <a:ext cx="2592388" cy="376237"/>
          </a:xfrm>
          <a:prstGeom prst="rect">
            <a:avLst/>
          </a:prstGeom>
          <a:solidFill>
            <a:srgbClr val="008000"/>
          </a:solidFill>
          <a:ln w="9525">
            <a:solidFill>
              <a:srgbClr val="00808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endParaRPr lang="es-ES_tradnl" altLang="es-ES_tradnl" sz="1800" b="1" smtClean="0"/>
          </a:p>
        </p:txBody>
      </p:sp>
      <p:sp>
        <p:nvSpPr>
          <p:cNvPr id="15394" name="Line 26"/>
          <p:cNvSpPr>
            <a:spLocks noChangeShapeType="1"/>
          </p:cNvSpPr>
          <p:nvPr/>
        </p:nvSpPr>
        <p:spPr bwMode="auto">
          <a:xfrm flipH="1">
            <a:off x="4203700" y="5532438"/>
            <a:ext cx="2592388" cy="0"/>
          </a:xfrm>
          <a:prstGeom prst="line">
            <a:avLst/>
          </a:prstGeom>
          <a:noFill/>
          <a:ln w="38100">
            <a:solidFill>
              <a:srgbClr val="339966"/>
            </a:solidFill>
            <a:round/>
            <a:headEnd type="triangl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sp>
        <p:nvSpPr>
          <p:cNvPr id="15395" name="Rectangle 29"/>
          <p:cNvSpPr>
            <a:spLocks noChangeArrowheads="1"/>
          </p:cNvSpPr>
          <p:nvPr/>
        </p:nvSpPr>
        <p:spPr bwMode="auto">
          <a:xfrm>
            <a:off x="4984750" y="5038725"/>
            <a:ext cx="1019175" cy="336550"/>
          </a:xfrm>
          <a:prstGeom prst="rect">
            <a:avLst/>
          </a:prstGeom>
          <a:solidFill>
            <a:srgbClr val="008000"/>
          </a:solidFill>
          <a:ln>
            <a:noFill/>
          </a:ln>
          <a:effectLst/>
          <a:extLst>
            <a:ext uri="{91240B29-F687-4F45-9708-019B960494DF}">
              <a14:hiddenLine xmlns:a14="http://schemas.microsoft.com/office/drawing/2010/main" w="9525">
                <a:solidFill>
                  <a:srgbClr val="339966"/>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b">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spcBef>
                <a:spcPct val="50000"/>
              </a:spcBef>
              <a:defRPr/>
            </a:pPr>
            <a:r>
              <a:rPr lang="es-ES" altLang="es-ES_tradnl" sz="1600" b="1" smtClean="0">
                <a:solidFill>
                  <a:schemeClr val="bg1"/>
                </a:solidFill>
                <a:ea typeface="Arial" charset="0"/>
                <a:cs typeface="Arial" charset="0"/>
              </a:rPr>
              <a:t>Superior</a:t>
            </a:r>
          </a:p>
        </p:txBody>
      </p:sp>
      <p:sp>
        <p:nvSpPr>
          <p:cNvPr id="2" name="Text Box 27"/>
          <p:cNvSpPr txBox="1">
            <a:spLocks noChangeArrowheads="1"/>
          </p:cNvSpPr>
          <p:nvPr/>
        </p:nvSpPr>
        <p:spPr bwMode="auto">
          <a:xfrm>
            <a:off x="4419600" y="1371600"/>
            <a:ext cx="3646488" cy="36671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r>
              <a:rPr lang="es-ES_tradnl" altLang="es-ES_tradnl" sz="1800" b="1" smtClean="0"/>
              <a:t>Lectura: RAR y Curación (+)</a:t>
            </a:r>
            <a:endParaRPr lang="es-ES" altLang="es-ES_tradnl" sz="1800" b="1" smtClean="0"/>
          </a:p>
        </p:txBody>
      </p:sp>
      <p:pic>
        <p:nvPicPr>
          <p:cNvPr id="3" name="Sonid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cSld>
  <p:clrMapOvr>
    <a:masterClrMapping/>
  </p:clrMapOvr>
  <p:transition advTm="2955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6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38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3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38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38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38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538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38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38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39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39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3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3"/>
                </p:tgtEl>
              </p:cMediaNode>
            </p:audio>
          </p:childTnLst>
        </p:cTn>
      </p:par>
    </p:tnLst>
    <p:bldLst>
      <p:bldP spid="15362" grpId="0" animBg="1"/>
      <p:bldP spid="15381" grpId="0" animBg="1"/>
      <p:bldP spid="15382" grpId="0" animBg="1"/>
      <p:bldP spid="15386" grpId="0" animBg="1"/>
      <p:bldP spid="15387" grpId="0" animBg="1"/>
      <p:bldP spid="15389" grpId="0" animBg="1"/>
      <p:bldP spid="15393" grpId="0" animBg="1"/>
      <p:bldP spid="1539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22" name="Rectangle 2"/>
          <p:cNvSpPr>
            <a:spLocks noChangeArrowheads="1"/>
          </p:cNvSpPr>
          <p:nvPr/>
        </p:nvSpPr>
        <p:spPr bwMode="auto">
          <a:xfrm>
            <a:off x="1150938" y="333375"/>
            <a:ext cx="77930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eaLnBrk="0" hangingPunct="0">
              <a:defRPr sz="3200" b="1">
                <a:solidFill>
                  <a:schemeClr val="tx2"/>
                </a:solidFill>
                <a:latin typeface="Arial" charset="0"/>
              </a:defRPr>
            </a:lvl1pPr>
            <a:lvl2pPr eaLnBrk="0" hangingPunct="0">
              <a:defRPr sz="3200" b="1">
                <a:solidFill>
                  <a:schemeClr val="tx2"/>
                </a:solidFill>
                <a:latin typeface="Arial" charset="0"/>
              </a:defRPr>
            </a:lvl2pPr>
            <a:lvl3pPr eaLnBrk="0" hangingPunct="0">
              <a:defRPr sz="3200" b="1">
                <a:solidFill>
                  <a:schemeClr val="tx2"/>
                </a:solidFill>
                <a:latin typeface="Arial" charset="0"/>
              </a:defRPr>
            </a:lvl3pPr>
            <a:lvl4pPr eaLnBrk="0" hangingPunct="0">
              <a:defRPr sz="3200" b="1">
                <a:solidFill>
                  <a:schemeClr val="tx2"/>
                </a:solidFill>
                <a:latin typeface="Arial" charset="0"/>
              </a:defRPr>
            </a:lvl4pPr>
            <a:lvl5pPr eaLnBrk="0" hangingPunct="0">
              <a:defRPr sz="3200" b="1">
                <a:solidFill>
                  <a:schemeClr val="tx2"/>
                </a:solidFill>
                <a:latin typeface="Arial" charset="0"/>
              </a:defRPr>
            </a:lvl5pPr>
            <a:lvl6pPr marL="457200" eaLnBrk="0" fontAlgn="base" hangingPunct="0">
              <a:spcBef>
                <a:spcPct val="0"/>
              </a:spcBef>
              <a:spcAft>
                <a:spcPct val="0"/>
              </a:spcAft>
              <a:defRPr sz="3200" b="1">
                <a:solidFill>
                  <a:schemeClr val="tx2"/>
                </a:solidFill>
                <a:latin typeface="Arial" charset="0"/>
              </a:defRPr>
            </a:lvl6pPr>
            <a:lvl7pPr marL="914400" eaLnBrk="0" fontAlgn="base" hangingPunct="0">
              <a:spcBef>
                <a:spcPct val="0"/>
              </a:spcBef>
              <a:spcAft>
                <a:spcPct val="0"/>
              </a:spcAft>
              <a:defRPr sz="3200" b="1">
                <a:solidFill>
                  <a:schemeClr val="tx2"/>
                </a:solidFill>
                <a:latin typeface="Arial" charset="0"/>
              </a:defRPr>
            </a:lvl7pPr>
            <a:lvl8pPr marL="1371600" eaLnBrk="0" fontAlgn="base" hangingPunct="0">
              <a:spcBef>
                <a:spcPct val="0"/>
              </a:spcBef>
              <a:spcAft>
                <a:spcPct val="0"/>
              </a:spcAft>
              <a:defRPr sz="3200" b="1">
                <a:solidFill>
                  <a:schemeClr val="tx2"/>
                </a:solidFill>
                <a:latin typeface="Arial" charset="0"/>
              </a:defRPr>
            </a:lvl8pPr>
            <a:lvl9pPr marL="1828800" eaLnBrk="0" fontAlgn="base" hangingPunct="0">
              <a:spcBef>
                <a:spcPct val="0"/>
              </a:spcBef>
              <a:spcAft>
                <a:spcPct val="0"/>
              </a:spcAft>
              <a:defRPr sz="3200" b="1">
                <a:solidFill>
                  <a:schemeClr val="tx2"/>
                </a:solidFill>
                <a:latin typeface="Arial" charset="0"/>
              </a:defRPr>
            </a:lvl9pPr>
          </a:lstStyle>
          <a:p>
            <a:pPr>
              <a:defRPr/>
            </a:pPr>
            <a:r>
              <a:rPr lang="es-ES_tradnl" altLang="es-ES_tradnl" sz="2400" b="0" smtClean="0">
                <a:solidFill>
                  <a:schemeClr val="hlink"/>
                </a:solidFill>
              </a:rPr>
              <a:t>1.¿dónde está la pregunta?</a:t>
            </a:r>
            <a:endParaRPr lang="es-ES" altLang="es-ES_tradnl" sz="2400" b="0" smtClean="0">
              <a:solidFill>
                <a:schemeClr val="hlink"/>
              </a:solidFill>
            </a:endParaRPr>
          </a:p>
        </p:txBody>
      </p:sp>
      <p:sp>
        <p:nvSpPr>
          <p:cNvPr id="184323" name="Rectangle 3"/>
          <p:cNvSpPr>
            <a:spLocks noChangeArrowheads="1"/>
          </p:cNvSpPr>
          <p:nvPr/>
        </p:nvSpPr>
        <p:spPr bwMode="auto">
          <a:xfrm>
            <a:off x="533400" y="2057400"/>
            <a:ext cx="75676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a:lnSpc>
                <a:spcPct val="90000"/>
              </a:lnSpc>
              <a:spcBef>
                <a:spcPts val="1000"/>
              </a:spcBef>
              <a:spcAft>
                <a:spcPts val="700"/>
              </a:spcAft>
              <a:buClr>
                <a:schemeClr val="accent2"/>
              </a:buClr>
              <a:buFont typeface="Wingdings" charset="2"/>
              <a:buChar char="§"/>
            </a:pPr>
            <a:r>
              <a:rPr lang="es-ES_tradnl" altLang="es-ES_tradnl" sz="2000">
                <a:ea typeface="Arial" charset="0"/>
                <a:cs typeface="Arial" charset="0"/>
              </a:rPr>
              <a:t>Dejar claro qué tratamiento se evalúa</a:t>
            </a:r>
          </a:p>
          <a:p>
            <a:pPr algn="just">
              <a:lnSpc>
                <a:spcPct val="90000"/>
              </a:lnSpc>
              <a:spcBef>
                <a:spcPts val="1000"/>
              </a:spcBef>
              <a:spcAft>
                <a:spcPts val="700"/>
              </a:spcAft>
              <a:buClr>
                <a:schemeClr val="accent2"/>
              </a:buClr>
              <a:buFont typeface="Wingdings" charset="2"/>
              <a:buChar char="§"/>
            </a:pPr>
            <a:endParaRPr lang="es-ES_tradnl" altLang="es-ES_tradnl" sz="2000">
              <a:ea typeface="Arial" charset="0"/>
              <a:cs typeface="Arial" charset="0"/>
            </a:endParaRPr>
          </a:p>
          <a:p>
            <a:pPr algn="just">
              <a:lnSpc>
                <a:spcPct val="90000"/>
              </a:lnSpc>
              <a:spcBef>
                <a:spcPts val="1000"/>
              </a:spcBef>
              <a:spcAft>
                <a:spcPts val="700"/>
              </a:spcAft>
              <a:buClr>
                <a:schemeClr val="accent2"/>
              </a:buClr>
              <a:buFont typeface="Wingdings" charset="2"/>
              <a:buChar char="§"/>
            </a:pPr>
            <a:r>
              <a:rPr lang="es-ES_tradnl" altLang="es-ES_tradnl" sz="2000">
                <a:ea typeface="Arial" charset="0"/>
                <a:cs typeface="Arial" charset="0"/>
              </a:rPr>
              <a:t>Qué intervención es la de referencia</a:t>
            </a:r>
          </a:p>
          <a:p>
            <a:pPr algn="just">
              <a:lnSpc>
                <a:spcPct val="90000"/>
              </a:lnSpc>
              <a:spcBef>
                <a:spcPts val="1000"/>
              </a:spcBef>
              <a:spcAft>
                <a:spcPts val="700"/>
              </a:spcAft>
              <a:buClr>
                <a:schemeClr val="accent2"/>
              </a:buClr>
              <a:buFont typeface="Wingdings" charset="2"/>
              <a:buChar char="§"/>
            </a:pPr>
            <a:endParaRPr lang="es-ES_tradnl" altLang="es-ES_tradnl" sz="2000">
              <a:ea typeface="Arial" charset="0"/>
              <a:cs typeface="Arial" charset="0"/>
            </a:endParaRPr>
          </a:p>
          <a:p>
            <a:pPr algn="just">
              <a:lnSpc>
                <a:spcPct val="90000"/>
              </a:lnSpc>
              <a:spcBef>
                <a:spcPts val="1000"/>
              </a:spcBef>
              <a:spcAft>
                <a:spcPts val="700"/>
              </a:spcAft>
              <a:buClr>
                <a:schemeClr val="accent2"/>
              </a:buClr>
              <a:buFont typeface="Wingdings" charset="2"/>
              <a:buChar char="§"/>
            </a:pPr>
            <a:r>
              <a:rPr lang="es-ES_tradnl" altLang="es-ES_tradnl" sz="2000">
                <a:ea typeface="Arial" charset="0"/>
                <a:cs typeface="Arial" charset="0"/>
              </a:rPr>
              <a:t>Qué variable se utiliza y cuando se mide</a:t>
            </a:r>
          </a:p>
          <a:p>
            <a:pPr algn="just">
              <a:lnSpc>
                <a:spcPct val="90000"/>
              </a:lnSpc>
              <a:spcBef>
                <a:spcPts val="1000"/>
              </a:spcBef>
              <a:spcAft>
                <a:spcPts val="700"/>
              </a:spcAft>
              <a:buClr>
                <a:schemeClr val="accent2"/>
              </a:buClr>
              <a:buFont typeface="Wingdings" charset="2"/>
              <a:buChar char="§"/>
            </a:pPr>
            <a:endParaRPr lang="es-ES_tradnl" altLang="es-ES_tradnl" sz="2000">
              <a:ea typeface="Arial" charset="0"/>
              <a:cs typeface="Arial" charset="0"/>
            </a:endParaRPr>
          </a:p>
          <a:p>
            <a:pPr algn="just">
              <a:lnSpc>
                <a:spcPct val="90000"/>
              </a:lnSpc>
              <a:spcBef>
                <a:spcPts val="1000"/>
              </a:spcBef>
              <a:spcAft>
                <a:spcPts val="700"/>
              </a:spcAft>
              <a:buClr>
                <a:schemeClr val="accent2"/>
              </a:buClr>
              <a:buFont typeface="Wingdings" charset="2"/>
              <a:buChar char="§"/>
            </a:pPr>
            <a:r>
              <a:rPr lang="es-ES_tradnl" altLang="es-ES_tradnl" sz="2000">
                <a:ea typeface="Arial" charset="0"/>
                <a:cs typeface="Arial" charset="0"/>
              </a:rPr>
              <a:t>Definición del tipo de sujetos a estudiar</a:t>
            </a:r>
          </a:p>
          <a:p>
            <a:pPr algn="just">
              <a:lnSpc>
                <a:spcPct val="90000"/>
              </a:lnSpc>
              <a:spcBef>
                <a:spcPts val="1000"/>
              </a:spcBef>
              <a:spcAft>
                <a:spcPts val="700"/>
              </a:spcAft>
              <a:buClr>
                <a:schemeClr val="accent2"/>
              </a:buClr>
              <a:buFont typeface="Wingdings" charset="2"/>
              <a:buChar char="§"/>
            </a:pPr>
            <a:endParaRPr lang="es-ES" altLang="es-ES_tradnl" sz="1800"/>
          </a:p>
        </p:txBody>
      </p:sp>
      <p:pic>
        <p:nvPicPr>
          <p:cNvPr id="2" name="Sonid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cSld>
  <p:clrMapOvr>
    <a:masterClrMapping/>
  </p:clrMapOvr>
  <p:transition advTm="2159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84322"/>
                                        </p:tgtEl>
                                        <p:attrNameLst>
                                          <p:attrName>style.visibility</p:attrName>
                                        </p:attrNameLst>
                                      </p:cBhvr>
                                      <p:to>
                                        <p:strVal val="visible"/>
                                      </p:to>
                                    </p:set>
                                    <p:animEffect transition="in" filter="wipe(left)">
                                      <p:cBhvr>
                                        <p:cTn id="11" dur="500"/>
                                        <p:tgtEl>
                                          <p:spTgt spid="18432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84323"/>
                                        </p:tgtEl>
                                        <p:attrNameLst>
                                          <p:attrName>style.visibility</p:attrName>
                                        </p:attrNameLst>
                                      </p:cBhvr>
                                      <p:to>
                                        <p:strVal val="visible"/>
                                      </p:to>
                                    </p:set>
                                    <p:animEffect transition="in" filter="wipe(up)">
                                      <p:cBhvr>
                                        <p:cTn id="16" dur="500"/>
                                        <p:tgtEl>
                                          <p:spTgt spid="18432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184322" grpId="0"/>
      <p:bldP spid="18432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1871663" y="2024063"/>
            <a:ext cx="9144000" cy="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endParaRPr lang="es-ES_tradnl" altLang="es-ES_tradnl" sz="1800" b="1" smtClean="0"/>
          </a:p>
        </p:txBody>
      </p:sp>
      <p:sp>
        <p:nvSpPr>
          <p:cNvPr id="17411" name="Rectangle 5"/>
          <p:cNvSpPr>
            <a:spLocks noChangeArrowheads="1"/>
          </p:cNvSpPr>
          <p:nvPr/>
        </p:nvSpPr>
        <p:spPr bwMode="auto">
          <a:xfrm>
            <a:off x="611188" y="1989138"/>
            <a:ext cx="7791450" cy="3646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569913"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90000"/>
              </a:lnSpc>
              <a:spcBef>
                <a:spcPts val="1000"/>
              </a:spcBef>
              <a:spcAft>
                <a:spcPts val="700"/>
              </a:spcAft>
              <a:buClr>
                <a:schemeClr val="accent2"/>
              </a:buClr>
              <a:buFont typeface="Wingdings" charset="2"/>
              <a:buChar char="§"/>
              <a:defRPr/>
            </a:pPr>
            <a:endParaRPr lang="es-ES_tradnl" altLang="es-ES_tradnl" sz="2400" smtClean="0">
              <a:solidFill>
                <a:srgbClr val="FEFDDE"/>
              </a:solidFill>
            </a:endParaRPr>
          </a:p>
        </p:txBody>
      </p:sp>
      <p:sp>
        <p:nvSpPr>
          <p:cNvPr id="17412" name="Line 6"/>
          <p:cNvSpPr>
            <a:spLocks noChangeShapeType="1"/>
          </p:cNvSpPr>
          <p:nvPr/>
        </p:nvSpPr>
        <p:spPr bwMode="auto">
          <a:xfrm>
            <a:off x="1447800" y="5700713"/>
            <a:ext cx="54864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sp>
        <p:nvSpPr>
          <p:cNvPr id="17413" name="Line 7"/>
          <p:cNvSpPr>
            <a:spLocks noChangeShapeType="1"/>
          </p:cNvSpPr>
          <p:nvPr/>
        </p:nvSpPr>
        <p:spPr bwMode="auto">
          <a:xfrm>
            <a:off x="1447800" y="5700713"/>
            <a:ext cx="54864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sp>
        <p:nvSpPr>
          <p:cNvPr id="17414" name="Line 8"/>
          <p:cNvSpPr>
            <a:spLocks noChangeShapeType="1"/>
          </p:cNvSpPr>
          <p:nvPr/>
        </p:nvSpPr>
        <p:spPr bwMode="auto">
          <a:xfrm flipV="1">
            <a:off x="533400" y="5840413"/>
            <a:ext cx="7912100" cy="127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sp>
        <p:nvSpPr>
          <p:cNvPr id="17415" name="Line 9"/>
          <p:cNvSpPr>
            <a:spLocks noChangeShapeType="1"/>
          </p:cNvSpPr>
          <p:nvPr/>
        </p:nvSpPr>
        <p:spPr bwMode="auto">
          <a:xfrm>
            <a:off x="4191000" y="5700713"/>
            <a:ext cx="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sp>
        <p:nvSpPr>
          <p:cNvPr id="17416" name="Line 10"/>
          <p:cNvSpPr>
            <a:spLocks noChangeShapeType="1"/>
          </p:cNvSpPr>
          <p:nvPr/>
        </p:nvSpPr>
        <p:spPr bwMode="auto">
          <a:xfrm>
            <a:off x="5292725" y="5734050"/>
            <a:ext cx="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sp>
        <p:nvSpPr>
          <p:cNvPr id="17417" name="Rectangle 11"/>
          <p:cNvSpPr>
            <a:spLocks noChangeArrowheads="1"/>
          </p:cNvSpPr>
          <p:nvPr/>
        </p:nvSpPr>
        <p:spPr bwMode="auto">
          <a:xfrm>
            <a:off x="5148263" y="1235075"/>
            <a:ext cx="22002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spcBef>
                <a:spcPct val="50000"/>
              </a:spcBef>
              <a:defRPr/>
            </a:pPr>
            <a:r>
              <a:rPr lang="es-ES" altLang="es-ES_tradnl" sz="1600" b="1" smtClean="0">
                <a:ea typeface="Arial" charset="0"/>
                <a:cs typeface="Arial" charset="0"/>
              </a:rPr>
              <a:t>Tratamiento nuevo superior</a:t>
            </a:r>
          </a:p>
        </p:txBody>
      </p:sp>
      <p:sp>
        <p:nvSpPr>
          <p:cNvPr id="17418" name="Rectangle 12"/>
          <p:cNvSpPr>
            <a:spLocks noChangeArrowheads="1"/>
          </p:cNvSpPr>
          <p:nvPr/>
        </p:nvSpPr>
        <p:spPr bwMode="auto">
          <a:xfrm>
            <a:off x="963613" y="1247775"/>
            <a:ext cx="2887662" cy="581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spcBef>
                <a:spcPct val="50000"/>
              </a:spcBef>
              <a:defRPr/>
            </a:pPr>
            <a:r>
              <a:rPr lang="es-ES" altLang="es-ES_tradnl" sz="1600" b="1" smtClean="0">
                <a:ea typeface="Arial" charset="0"/>
                <a:cs typeface="Arial" charset="0"/>
              </a:rPr>
              <a:t>Tratamiento estándar superior</a:t>
            </a:r>
          </a:p>
        </p:txBody>
      </p:sp>
      <p:sp>
        <p:nvSpPr>
          <p:cNvPr id="17419" name="Line 13"/>
          <p:cNvSpPr>
            <a:spLocks noChangeShapeType="1"/>
          </p:cNvSpPr>
          <p:nvPr/>
        </p:nvSpPr>
        <p:spPr bwMode="auto">
          <a:xfrm>
            <a:off x="684213" y="1916113"/>
            <a:ext cx="7696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sp>
        <p:nvSpPr>
          <p:cNvPr id="17420" name="Line 14"/>
          <p:cNvSpPr>
            <a:spLocks noChangeShapeType="1"/>
          </p:cNvSpPr>
          <p:nvPr/>
        </p:nvSpPr>
        <p:spPr bwMode="auto">
          <a:xfrm flipV="1">
            <a:off x="4191000" y="1508125"/>
            <a:ext cx="20638" cy="4368800"/>
          </a:xfrm>
          <a:prstGeom prst="line">
            <a:avLst/>
          </a:prstGeom>
          <a:noFill/>
          <a:ln w="381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sp>
        <p:nvSpPr>
          <p:cNvPr id="17421" name="Line 15"/>
          <p:cNvSpPr>
            <a:spLocks noChangeShapeType="1"/>
          </p:cNvSpPr>
          <p:nvPr/>
        </p:nvSpPr>
        <p:spPr bwMode="auto">
          <a:xfrm>
            <a:off x="3124200" y="5700713"/>
            <a:ext cx="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grpSp>
        <p:nvGrpSpPr>
          <p:cNvPr id="103437" name="Group 16"/>
          <p:cNvGrpSpPr>
            <a:grpSpLocks/>
          </p:cNvGrpSpPr>
          <p:nvPr/>
        </p:nvGrpSpPr>
        <p:grpSpPr bwMode="auto">
          <a:xfrm>
            <a:off x="3059113" y="2420938"/>
            <a:ext cx="2495550" cy="3978275"/>
            <a:chOff x="1915" y="1525"/>
            <a:chExt cx="1572" cy="2506"/>
          </a:xfrm>
        </p:grpSpPr>
        <p:sp>
          <p:nvSpPr>
            <p:cNvPr id="17423" name="Line 17"/>
            <p:cNvSpPr>
              <a:spLocks noChangeShapeType="1"/>
            </p:cNvSpPr>
            <p:nvPr/>
          </p:nvSpPr>
          <p:spPr bwMode="auto">
            <a:xfrm flipV="1">
              <a:off x="1968" y="1525"/>
              <a:ext cx="0" cy="216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sp>
          <p:nvSpPr>
            <p:cNvPr id="17424" name="Rectangle 18"/>
            <p:cNvSpPr>
              <a:spLocks noChangeArrowheads="1"/>
            </p:cNvSpPr>
            <p:nvPr/>
          </p:nvSpPr>
          <p:spPr bwMode="auto">
            <a:xfrm>
              <a:off x="1915" y="3779"/>
              <a:ext cx="1572"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b">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spcBef>
                  <a:spcPct val="50000"/>
                </a:spcBef>
                <a:defRPr/>
              </a:pPr>
              <a:r>
                <a:rPr lang="es-ES" altLang="es-ES_tradnl" sz="2000" b="1" smtClean="0">
                  <a:ea typeface="Arial" charset="0"/>
                  <a:cs typeface="Arial" charset="0"/>
                </a:rPr>
                <a:t>-</a:t>
              </a:r>
              <a:r>
                <a:rPr lang="es-ES" altLang="es-ES_tradnl" sz="2000" b="1" smtClean="0">
                  <a:ea typeface="Arial" charset="0"/>
                  <a:cs typeface="Arial" charset="0"/>
                  <a:sym typeface="Symbol" charset="2"/>
                </a:rPr>
                <a:t>                        + </a:t>
              </a:r>
              <a:endParaRPr lang="es-ES" altLang="es-ES_tradnl" sz="2000" b="1" smtClean="0">
                <a:latin typeface="Symbol" charset="2"/>
                <a:sym typeface="Symbol" charset="2"/>
              </a:endParaRPr>
            </a:p>
          </p:txBody>
        </p:sp>
        <p:sp>
          <p:nvSpPr>
            <p:cNvPr id="17425" name="Line 19"/>
            <p:cNvSpPr>
              <a:spLocks noChangeShapeType="1"/>
            </p:cNvSpPr>
            <p:nvPr/>
          </p:nvSpPr>
          <p:spPr bwMode="auto">
            <a:xfrm flipV="1">
              <a:off x="3312" y="1525"/>
              <a:ext cx="0" cy="216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grpSp>
      <p:sp>
        <p:nvSpPr>
          <p:cNvPr id="17426" name="Text Box 21"/>
          <p:cNvSpPr txBox="1">
            <a:spLocks noChangeArrowheads="1"/>
          </p:cNvSpPr>
          <p:nvPr/>
        </p:nvSpPr>
        <p:spPr bwMode="auto">
          <a:xfrm>
            <a:off x="3949700" y="6021388"/>
            <a:ext cx="550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r>
              <a:rPr lang="es-ES" altLang="es-ES_tradnl" sz="2000" b="1" smtClean="0">
                <a:ea typeface="Arial" charset="0"/>
                <a:cs typeface="Arial" charset="0"/>
              </a:rPr>
              <a:t>0%</a:t>
            </a:r>
          </a:p>
        </p:txBody>
      </p:sp>
      <p:grpSp>
        <p:nvGrpSpPr>
          <p:cNvPr id="17427" name="Group 22"/>
          <p:cNvGrpSpPr>
            <a:grpSpLocks/>
          </p:cNvGrpSpPr>
          <p:nvPr/>
        </p:nvGrpSpPr>
        <p:grpSpPr bwMode="auto">
          <a:xfrm>
            <a:off x="468313" y="2697163"/>
            <a:ext cx="2663825" cy="503237"/>
            <a:chOff x="2653" y="1752"/>
            <a:chExt cx="1633" cy="317"/>
          </a:xfrm>
        </p:grpSpPr>
        <p:sp>
          <p:nvSpPr>
            <p:cNvPr id="17428" name="Rectangle 23"/>
            <p:cNvSpPr>
              <a:spLocks noChangeArrowheads="1"/>
            </p:cNvSpPr>
            <p:nvPr/>
          </p:nvSpPr>
          <p:spPr bwMode="auto">
            <a:xfrm>
              <a:off x="2653" y="1756"/>
              <a:ext cx="1633" cy="231"/>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endParaRPr lang="es-ES_tradnl" altLang="es-ES_tradnl" sz="1800" b="1" smtClean="0"/>
            </a:p>
          </p:txBody>
        </p:sp>
        <p:sp>
          <p:nvSpPr>
            <p:cNvPr id="17429" name="Rectangle 24"/>
            <p:cNvSpPr>
              <a:spLocks noChangeArrowheads="1"/>
            </p:cNvSpPr>
            <p:nvPr/>
          </p:nvSpPr>
          <p:spPr bwMode="auto">
            <a:xfrm>
              <a:off x="2764" y="1752"/>
              <a:ext cx="1333" cy="212"/>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b">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spcBef>
                  <a:spcPct val="50000"/>
                </a:spcBef>
                <a:defRPr/>
              </a:pPr>
              <a:r>
                <a:rPr lang="es-ES" altLang="es-ES_tradnl" sz="1600" b="1" smtClean="0">
                  <a:solidFill>
                    <a:schemeClr val="bg1"/>
                  </a:solidFill>
                  <a:ea typeface="Arial" charset="0"/>
                  <a:cs typeface="Arial" charset="0"/>
                </a:rPr>
                <a:t>Inferior</a:t>
              </a:r>
              <a:r>
                <a:rPr lang="es-ES" altLang="es-ES_tradnl" sz="1600" b="1" smtClean="0">
                  <a:solidFill>
                    <a:srgbClr val="000066"/>
                  </a:solidFill>
                  <a:ea typeface="Arial" charset="0"/>
                  <a:cs typeface="Arial" charset="0"/>
                </a:rPr>
                <a:t> </a:t>
              </a:r>
              <a:r>
                <a:rPr lang="es-ES" altLang="es-ES_tradnl" sz="1600" b="1" smtClean="0">
                  <a:solidFill>
                    <a:schemeClr val="bg1"/>
                  </a:solidFill>
                  <a:ea typeface="Arial" charset="0"/>
                  <a:cs typeface="Arial" charset="0"/>
                </a:rPr>
                <a:t>clínicamente</a:t>
              </a:r>
            </a:p>
          </p:txBody>
        </p:sp>
        <p:sp>
          <p:nvSpPr>
            <p:cNvPr id="17430" name="Line 25"/>
            <p:cNvSpPr>
              <a:spLocks noChangeShapeType="1"/>
            </p:cNvSpPr>
            <p:nvPr/>
          </p:nvSpPr>
          <p:spPr bwMode="auto">
            <a:xfrm flipH="1">
              <a:off x="2653" y="2069"/>
              <a:ext cx="1633"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type="triangle" w="sm" len="sm"/>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grpSp>
      <p:sp>
        <p:nvSpPr>
          <p:cNvPr id="17434" name="Line 29"/>
          <p:cNvSpPr>
            <a:spLocks noChangeShapeType="1"/>
          </p:cNvSpPr>
          <p:nvPr/>
        </p:nvSpPr>
        <p:spPr bwMode="auto">
          <a:xfrm flipH="1">
            <a:off x="5292725" y="5791200"/>
            <a:ext cx="259238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type="triangle" w="sm" len="sm"/>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sp>
        <p:nvSpPr>
          <p:cNvPr id="17435" name="Line 31"/>
          <p:cNvSpPr>
            <a:spLocks noChangeShapeType="1"/>
          </p:cNvSpPr>
          <p:nvPr/>
        </p:nvSpPr>
        <p:spPr bwMode="auto">
          <a:xfrm>
            <a:off x="3132138" y="1916113"/>
            <a:ext cx="0" cy="39608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s-ES_tradnl"/>
          </a:p>
        </p:txBody>
      </p:sp>
      <p:sp>
        <p:nvSpPr>
          <p:cNvPr id="17436" name="Line 32"/>
          <p:cNvSpPr>
            <a:spLocks noChangeShapeType="1"/>
          </p:cNvSpPr>
          <p:nvPr/>
        </p:nvSpPr>
        <p:spPr bwMode="auto">
          <a:xfrm>
            <a:off x="5292725" y="1916113"/>
            <a:ext cx="0" cy="39608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s-ES_tradnl"/>
          </a:p>
        </p:txBody>
      </p:sp>
      <p:grpSp>
        <p:nvGrpSpPr>
          <p:cNvPr id="17459" name="Group 51"/>
          <p:cNvGrpSpPr>
            <a:grpSpLocks/>
          </p:cNvGrpSpPr>
          <p:nvPr/>
        </p:nvGrpSpPr>
        <p:grpSpPr bwMode="auto">
          <a:xfrm>
            <a:off x="4211638" y="4773613"/>
            <a:ext cx="3673475" cy="866775"/>
            <a:chOff x="2653" y="3007"/>
            <a:chExt cx="2314" cy="546"/>
          </a:xfrm>
        </p:grpSpPr>
        <p:sp>
          <p:nvSpPr>
            <p:cNvPr id="17432" name="Rectangle 27"/>
            <p:cNvSpPr>
              <a:spLocks noChangeArrowheads="1"/>
            </p:cNvSpPr>
            <p:nvPr/>
          </p:nvSpPr>
          <p:spPr bwMode="auto">
            <a:xfrm>
              <a:off x="3334" y="3323"/>
              <a:ext cx="1633" cy="230"/>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endParaRPr lang="es-ES_tradnl" altLang="es-ES_tradnl" sz="1800" b="1" smtClean="0"/>
            </a:p>
          </p:txBody>
        </p:sp>
        <p:grpSp>
          <p:nvGrpSpPr>
            <p:cNvPr id="103459" name="Group 47"/>
            <p:cNvGrpSpPr>
              <a:grpSpLocks/>
            </p:cNvGrpSpPr>
            <p:nvPr/>
          </p:nvGrpSpPr>
          <p:grpSpPr bwMode="auto">
            <a:xfrm>
              <a:off x="2653" y="3007"/>
              <a:ext cx="2291" cy="529"/>
              <a:chOff x="2653" y="3007"/>
              <a:chExt cx="2291" cy="529"/>
            </a:xfrm>
          </p:grpSpPr>
          <p:sp>
            <p:nvSpPr>
              <p:cNvPr id="17433" name="Rectangle 28"/>
              <p:cNvSpPr>
                <a:spLocks noChangeArrowheads="1"/>
              </p:cNvSpPr>
              <p:nvPr/>
            </p:nvSpPr>
            <p:spPr bwMode="auto">
              <a:xfrm>
                <a:off x="3385" y="3324"/>
                <a:ext cx="1454" cy="212"/>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spcBef>
                    <a:spcPct val="50000"/>
                  </a:spcBef>
                  <a:defRPr/>
                </a:pPr>
                <a:r>
                  <a:rPr lang="es-ES" altLang="es-ES_tradnl" sz="1600" b="1" smtClean="0">
                    <a:solidFill>
                      <a:schemeClr val="bg1"/>
                    </a:solidFill>
                    <a:ea typeface="Arial" charset="0"/>
                    <a:cs typeface="Arial" charset="0"/>
                  </a:rPr>
                  <a:t>Superior</a:t>
                </a:r>
                <a:r>
                  <a:rPr lang="es-ES" altLang="es-ES_tradnl" sz="1600" b="1" smtClean="0">
                    <a:solidFill>
                      <a:srgbClr val="000066"/>
                    </a:solidFill>
                    <a:ea typeface="Arial" charset="0"/>
                    <a:cs typeface="Arial" charset="0"/>
                  </a:rPr>
                  <a:t> </a:t>
                </a:r>
                <a:r>
                  <a:rPr lang="es-ES" altLang="es-ES_tradnl" sz="1600" b="1" smtClean="0">
                    <a:solidFill>
                      <a:schemeClr val="bg1"/>
                    </a:solidFill>
                    <a:ea typeface="Arial" charset="0"/>
                    <a:cs typeface="Arial" charset="0"/>
                  </a:rPr>
                  <a:t>clínicamente</a:t>
                </a:r>
              </a:p>
            </p:txBody>
          </p:sp>
          <p:grpSp>
            <p:nvGrpSpPr>
              <p:cNvPr id="103461" name="Group 33"/>
              <p:cNvGrpSpPr>
                <a:grpSpLocks/>
              </p:cNvGrpSpPr>
              <p:nvPr/>
            </p:nvGrpSpPr>
            <p:grpSpPr bwMode="auto">
              <a:xfrm>
                <a:off x="2653" y="3007"/>
                <a:ext cx="2291" cy="343"/>
                <a:chOff x="2653" y="1772"/>
                <a:chExt cx="1633" cy="297"/>
              </a:xfrm>
            </p:grpSpPr>
            <p:sp>
              <p:nvSpPr>
                <p:cNvPr id="17438" name="Rectangle 34"/>
                <p:cNvSpPr>
                  <a:spLocks noChangeArrowheads="1"/>
                </p:cNvSpPr>
                <p:nvPr/>
              </p:nvSpPr>
              <p:spPr bwMode="auto">
                <a:xfrm>
                  <a:off x="2653" y="1772"/>
                  <a:ext cx="1633" cy="199"/>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endParaRPr lang="es-ES_tradnl" altLang="es-ES_tradnl" sz="1800" b="1" smtClean="0"/>
                </a:p>
              </p:txBody>
            </p:sp>
            <p:sp>
              <p:nvSpPr>
                <p:cNvPr id="17439" name="Rectangle 35"/>
                <p:cNvSpPr>
                  <a:spLocks noChangeArrowheads="1"/>
                </p:cNvSpPr>
                <p:nvPr/>
              </p:nvSpPr>
              <p:spPr bwMode="auto">
                <a:xfrm>
                  <a:off x="2762" y="1781"/>
                  <a:ext cx="1340" cy="184"/>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spcBef>
                      <a:spcPct val="50000"/>
                    </a:spcBef>
                    <a:defRPr/>
                  </a:pPr>
                  <a:r>
                    <a:rPr lang="es-ES" altLang="es-ES_tradnl" sz="1600" b="1" smtClean="0">
                      <a:solidFill>
                        <a:schemeClr val="bg1"/>
                      </a:solidFill>
                      <a:ea typeface="Arial" charset="0"/>
                      <a:cs typeface="Arial" charset="0"/>
                    </a:rPr>
                    <a:t>Superior</a:t>
                  </a:r>
                  <a:r>
                    <a:rPr lang="es-ES" altLang="es-ES_tradnl" sz="1600" b="1" smtClean="0">
                      <a:solidFill>
                        <a:srgbClr val="000066"/>
                      </a:solidFill>
                      <a:ea typeface="Arial" charset="0"/>
                      <a:cs typeface="Arial" charset="0"/>
                    </a:rPr>
                    <a:t> </a:t>
                  </a:r>
                  <a:r>
                    <a:rPr lang="es-ES" altLang="es-ES_tradnl" sz="1600" b="1" smtClean="0">
                      <a:solidFill>
                        <a:schemeClr val="bg1"/>
                      </a:solidFill>
                      <a:ea typeface="Arial" charset="0"/>
                      <a:cs typeface="Arial" charset="0"/>
                    </a:rPr>
                    <a:t>estadísticamente</a:t>
                  </a:r>
                </a:p>
              </p:txBody>
            </p:sp>
            <p:sp>
              <p:nvSpPr>
                <p:cNvPr id="17440" name="Line 36"/>
                <p:cNvSpPr>
                  <a:spLocks noChangeShapeType="1"/>
                </p:cNvSpPr>
                <p:nvPr/>
              </p:nvSpPr>
              <p:spPr bwMode="auto">
                <a:xfrm flipH="1">
                  <a:off x="2653" y="2069"/>
                  <a:ext cx="1633"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type="triangle" w="sm" len="sm"/>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grpSp>
        </p:grpSp>
      </p:grpSp>
      <p:sp>
        <p:nvSpPr>
          <p:cNvPr id="17441" name="Text Box 37"/>
          <p:cNvSpPr txBox="1">
            <a:spLocks noChangeArrowheads="1"/>
          </p:cNvSpPr>
          <p:nvPr/>
        </p:nvSpPr>
        <p:spPr bwMode="auto">
          <a:xfrm>
            <a:off x="3787775" y="1093788"/>
            <a:ext cx="846138" cy="4572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r>
              <a:rPr lang="es-ES" altLang="es-ES_tradnl" sz="2400" b="1" smtClean="0"/>
              <a:t>RAR</a:t>
            </a:r>
          </a:p>
        </p:txBody>
      </p:sp>
      <p:sp>
        <p:nvSpPr>
          <p:cNvPr id="17442" name="Rectangle 38"/>
          <p:cNvSpPr>
            <a:spLocks noChangeArrowheads="1"/>
          </p:cNvSpPr>
          <p:nvPr/>
        </p:nvSpPr>
        <p:spPr bwMode="auto">
          <a:xfrm>
            <a:off x="539750" y="2133600"/>
            <a:ext cx="3651250" cy="369888"/>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endParaRPr lang="es-ES_tradnl" altLang="es-ES_tradnl" sz="1800" b="1" smtClean="0"/>
          </a:p>
        </p:txBody>
      </p:sp>
      <p:sp>
        <p:nvSpPr>
          <p:cNvPr id="17443" name="Rectangle 39"/>
          <p:cNvSpPr>
            <a:spLocks noChangeArrowheads="1"/>
          </p:cNvSpPr>
          <p:nvPr/>
        </p:nvSpPr>
        <p:spPr bwMode="auto">
          <a:xfrm>
            <a:off x="900113" y="2133600"/>
            <a:ext cx="2736850" cy="336550"/>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spcBef>
                <a:spcPct val="50000"/>
              </a:spcBef>
              <a:defRPr/>
            </a:pPr>
            <a:r>
              <a:rPr lang="es-ES" altLang="es-ES_tradnl" sz="1600" b="1" smtClean="0">
                <a:solidFill>
                  <a:schemeClr val="bg1"/>
                </a:solidFill>
                <a:ea typeface="Arial" charset="0"/>
                <a:cs typeface="Arial" charset="0"/>
              </a:rPr>
              <a:t>Inferior estadísticamente</a:t>
            </a:r>
          </a:p>
        </p:txBody>
      </p:sp>
      <p:sp>
        <p:nvSpPr>
          <p:cNvPr id="17445" name="Line 42"/>
          <p:cNvSpPr>
            <a:spLocks noChangeShapeType="1"/>
          </p:cNvSpPr>
          <p:nvPr/>
        </p:nvSpPr>
        <p:spPr bwMode="auto">
          <a:xfrm>
            <a:off x="3200400" y="3962400"/>
            <a:ext cx="19812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type="triangle" w="med" len="med"/>
                <a:tailEnd type="triangl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grpSp>
        <p:nvGrpSpPr>
          <p:cNvPr id="17458" name="Group 50"/>
          <p:cNvGrpSpPr>
            <a:grpSpLocks/>
          </p:cNvGrpSpPr>
          <p:nvPr/>
        </p:nvGrpSpPr>
        <p:grpSpPr bwMode="auto">
          <a:xfrm>
            <a:off x="3124200" y="3429000"/>
            <a:ext cx="5105400" cy="857250"/>
            <a:chOff x="1968" y="2160"/>
            <a:chExt cx="3216" cy="540"/>
          </a:xfrm>
        </p:grpSpPr>
        <p:sp>
          <p:nvSpPr>
            <p:cNvPr id="17449" name="Rectangle 46"/>
            <p:cNvSpPr>
              <a:spLocks noChangeArrowheads="1"/>
            </p:cNvSpPr>
            <p:nvPr/>
          </p:nvSpPr>
          <p:spPr bwMode="auto">
            <a:xfrm>
              <a:off x="2021" y="2469"/>
              <a:ext cx="3163" cy="231"/>
            </a:xfrm>
            <a:prstGeom prst="rect">
              <a:avLst/>
            </a:prstGeom>
            <a:solidFill>
              <a:srgbClr val="00FFFF"/>
            </a:solidFill>
            <a:ln>
              <a:noFill/>
            </a:ln>
            <a:effectLst/>
            <a:extLst>
              <a:ext uri="{91240B29-F687-4F45-9708-019B960494DF}">
                <a14:hiddenLine xmlns:a14="http://schemas.microsoft.com/office/drawing/2010/main" w="9525">
                  <a:solidFill>
                    <a:schemeClr val="tx1"/>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endParaRPr lang="es-ES_tradnl" altLang="es-ES_tradnl" sz="1800" b="1" smtClean="0"/>
            </a:p>
          </p:txBody>
        </p:sp>
        <p:grpSp>
          <p:nvGrpSpPr>
            <p:cNvPr id="103454" name="Group 49"/>
            <p:cNvGrpSpPr>
              <a:grpSpLocks/>
            </p:cNvGrpSpPr>
            <p:nvPr/>
          </p:nvGrpSpPr>
          <p:grpSpPr bwMode="auto">
            <a:xfrm>
              <a:off x="1968" y="2160"/>
              <a:ext cx="2262" cy="528"/>
              <a:chOff x="1968" y="2160"/>
              <a:chExt cx="2262" cy="528"/>
            </a:xfrm>
          </p:grpSpPr>
          <p:sp>
            <p:nvSpPr>
              <p:cNvPr id="17446" name="Rectangle 43"/>
              <p:cNvSpPr>
                <a:spLocks noChangeArrowheads="1"/>
              </p:cNvSpPr>
              <p:nvPr/>
            </p:nvSpPr>
            <p:spPr bwMode="auto">
              <a:xfrm>
                <a:off x="1968" y="2160"/>
                <a:ext cx="1344" cy="231"/>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endParaRPr lang="es-ES_tradnl" altLang="es-ES_tradnl" sz="1800" b="1" smtClean="0"/>
              </a:p>
            </p:txBody>
          </p:sp>
          <p:sp>
            <p:nvSpPr>
              <p:cNvPr id="17447" name="Rectangle 44"/>
              <p:cNvSpPr>
                <a:spLocks noChangeArrowheads="1"/>
              </p:cNvSpPr>
              <p:nvPr/>
            </p:nvSpPr>
            <p:spPr bwMode="auto">
              <a:xfrm>
                <a:off x="2240" y="2160"/>
                <a:ext cx="834" cy="212"/>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b">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spcBef>
                    <a:spcPct val="50000"/>
                  </a:spcBef>
                  <a:defRPr/>
                </a:pPr>
                <a:r>
                  <a:rPr lang="es-ES" altLang="es-ES_tradnl" sz="1600" b="1" smtClean="0">
                    <a:solidFill>
                      <a:schemeClr val="bg1"/>
                    </a:solidFill>
                    <a:ea typeface="Arial" charset="0"/>
                    <a:cs typeface="Arial" charset="0"/>
                  </a:rPr>
                  <a:t>Equivalente</a:t>
                </a:r>
              </a:p>
            </p:txBody>
          </p:sp>
          <p:sp>
            <p:nvSpPr>
              <p:cNvPr id="17450" name="Rectangle 47"/>
              <p:cNvSpPr>
                <a:spLocks noChangeArrowheads="1"/>
              </p:cNvSpPr>
              <p:nvPr/>
            </p:nvSpPr>
            <p:spPr bwMode="auto">
              <a:xfrm>
                <a:off x="1968" y="2477"/>
                <a:ext cx="2262" cy="211"/>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eaLnBrk="1" hangingPunct="1">
                  <a:spcBef>
                    <a:spcPct val="50000"/>
                  </a:spcBef>
                  <a:defRPr/>
                </a:pPr>
                <a:r>
                  <a:rPr lang="es-ES" altLang="es-ES_tradnl" sz="1600" b="1" smtClean="0">
                    <a:solidFill>
                      <a:schemeClr val="bg1"/>
                    </a:solidFill>
                    <a:ea typeface="Arial" charset="0"/>
                    <a:cs typeface="Arial" charset="0"/>
                  </a:rPr>
                  <a:t>No-Inferior (equivalente o superior)</a:t>
                </a:r>
              </a:p>
            </p:txBody>
          </p:sp>
        </p:grpSp>
      </p:grpSp>
      <p:sp>
        <p:nvSpPr>
          <p:cNvPr id="17451" name="Line 48"/>
          <p:cNvSpPr>
            <a:spLocks noChangeShapeType="1"/>
          </p:cNvSpPr>
          <p:nvPr/>
        </p:nvSpPr>
        <p:spPr bwMode="auto">
          <a:xfrm flipH="1">
            <a:off x="3132138" y="4572000"/>
            <a:ext cx="504031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type="triangle" w="sm" len="sm"/>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sp>
        <p:nvSpPr>
          <p:cNvPr id="242737" name="Text Box 49"/>
          <p:cNvSpPr txBox="1">
            <a:spLocks noChangeArrowheads="1"/>
          </p:cNvSpPr>
          <p:nvPr/>
        </p:nvSpPr>
        <p:spPr bwMode="auto">
          <a:xfrm>
            <a:off x="5840413" y="6032500"/>
            <a:ext cx="3252787" cy="63976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1" hangingPunct="1">
              <a:defRPr/>
            </a:pPr>
            <a:r>
              <a:rPr lang="es-ES" sz="1200" b="1">
                <a:effectLst>
                  <a:outerShdw blurRad="38100" dist="38100" dir="2700000" algn="tl">
                    <a:srgbClr val="000000"/>
                  </a:outerShdw>
                </a:effectLst>
                <a:latin typeface="Arial" pitchFamily="34" charset="0"/>
              </a:rPr>
              <a:t>Mínimo valor de </a:t>
            </a:r>
            <a:r>
              <a:rPr lang="es-ES" sz="1200" b="1">
                <a:latin typeface="Arial" pitchFamily="34" charset="0"/>
              </a:rPr>
              <a:t>relevancia</a:t>
            </a:r>
            <a:r>
              <a:rPr lang="es-ES" sz="1200" b="1">
                <a:effectLst>
                  <a:outerShdw blurRad="38100" dist="38100" dir="2700000" algn="tl">
                    <a:srgbClr val="000000"/>
                  </a:outerShdw>
                </a:effectLst>
                <a:latin typeface="Arial" pitchFamily="34" charset="0"/>
              </a:rPr>
              <a:t> clínica:</a:t>
            </a:r>
          </a:p>
          <a:p>
            <a:pPr algn="just" eaLnBrk="1" hangingPunct="1">
              <a:defRPr/>
            </a:pPr>
            <a:r>
              <a:rPr lang="es-ES" sz="1200" b="1">
                <a:effectLst>
                  <a:outerShdw blurRad="38100" dist="38100" dir="2700000" algn="tl">
                    <a:srgbClr val="000000"/>
                  </a:outerShdw>
                </a:effectLst>
                <a:latin typeface="Arial" pitchFamily="34" charset="0"/>
              </a:rPr>
              <a:t>valor delta en estudios de equiv o no inferioridad</a:t>
            </a:r>
          </a:p>
        </p:txBody>
      </p:sp>
      <p:sp>
        <p:nvSpPr>
          <p:cNvPr id="17453" name="Line 50"/>
          <p:cNvSpPr>
            <a:spLocks noChangeShapeType="1"/>
          </p:cNvSpPr>
          <p:nvPr/>
        </p:nvSpPr>
        <p:spPr bwMode="auto">
          <a:xfrm flipH="1" flipV="1">
            <a:off x="5364163" y="5876925"/>
            <a:ext cx="360362" cy="360363"/>
          </a:xfrm>
          <a:prstGeom prst="line">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eaLnBrk="1" hangingPunct="1">
              <a:defRPr/>
            </a:pPr>
            <a:endParaRPr lang="es-ES_tradnl"/>
          </a:p>
        </p:txBody>
      </p:sp>
      <p:sp>
        <p:nvSpPr>
          <p:cNvPr id="17454" name="Rectangle 2"/>
          <p:cNvSpPr>
            <a:spLocks noChangeArrowheads="1"/>
          </p:cNvSpPr>
          <p:nvPr/>
        </p:nvSpPr>
        <p:spPr bwMode="auto">
          <a:xfrm>
            <a:off x="533400" y="228600"/>
            <a:ext cx="8610600" cy="70167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s-ES_tradnl" altLang="es-ES_tradnl" sz="4000" b="1">
                <a:ea typeface="Arial" charset="0"/>
                <a:cs typeface="Arial" charset="0"/>
              </a:rPr>
              <a:t>La lectura clínica y la estadística</a:t>
            </a:r>
            <a:endParaRPr lang="es-ES_tradnl" altLang="es-ES_tradnl" sz="4000" i="1">
              <a:ea typeface="Arial" charset="0"/>
              <a:cs typeface="Arial" charset="0"/>
            </a:endParaRPr>
          </a:p>
        </p:txBody>
      </p:sp>
      <p:pic>
        <p:nvPicPr>
          <p:cNvPr id="2" name="Sonid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4285"/>
    </mc:Choice>
    <mc:Fallback xmlns="">
      <p:transition spd="slow" advTm="24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4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4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44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45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74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17442" grpId="0" animBg="1"/>
      <p:bldP spid="1744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a:xfrm>
            <a:off x="0" y="419100"/>
            <a:ext cx="8902700" cy="1168400"/>
          </a:xfrm>
        </p:spPr>
        <p:txBody>
          <a:bodyPr/>
          <a:lstStyle/>
          <a:p>
            <a:pPr algn="just" eaLnBrk="1" hangingPunct="1">
              <a:defRPr/>
            </a:pPr>
            <a:r>
              <a:rPr lang="es-ES" altLang="es-ES_tradnl" sz="3200" b="1" smtClean="0">
                <a:solidFill>
                  <a:schemeClr val="tx1"/>
                </a:solidFill>
              </a:rPr>
              <a:t>¿Cuánta diferencia es irrelevante?</a:t>
            </a:r>
            <a:r>
              <a:rPr lang="es-ES" altLang="es-ES_tradnl" sz="3600" b="1" smtClean="0"/>
              <a:t> </a:t>
            </a:r>
            <a:r>
              <a:rPr lang="es-ES_tradnl" altLang="es-ES_tradnl" sz="3600" b="1" smtClean="0"/>
              <a:t/>
            </a:r>
            <a:br>
              <a:rPr lang="es-ES_tradnl" altLang="es-ES_tradnl" sz="3600" b="1" smtClean="0"/>
            </a:br>
            <a:r>
              <a:rPr lang="es-ES_tradnl" altLang="es-ES_tradnl" sz="3600" b="1" smtClean="0"/>
              <a:t/>
            </a:r>
            <a:br>
              <a:rPr lang="es-ES_tradnl" altLang="es-ES_tradnl" sz="3600" b="1" smtClean="0"/>
            </a:br>
            <a:r>
              <a:rPr lang="es-ES" altLang="es-ES_tradnl" sz="2400" b="1" smtClean="0">
                <a:solidFill>
                  <a:schemeClr val="tx1"/>
                </a:solidFill>
              </a:rPr>
              <a:t>Requiere juicio clínico, debate y consenso</a:t>
            </a:r>
            <a:endParaRPr lang="en-US" altLang="es-ES_tradnl" sz="2400" b="1" smtClean="0">
              <a:solidFill>
                <a:schemeClr val="tx1"/>
              </a:solidFill>
            </a:endParaRPr>
          </a:p>
        </p:txBody>
      </p:sp>
      <p:sp>
        <p:nvSpPr>
          <p:cNvPr id="58371" name="Rectangle 3"/>
          <p:cNvSpPr>
            <a:spLocks noChangeArrowheads="1"/>
          </p:cNvSpPr>
          <p:nvPr/>
        </p:nvSpPr>
        <p:spPr bwMode="auto">
          <a:xfrm>
            <a:off x="4706938" y="5730875"/>
            <a:ext cx="1981200" cy="455613"/>
          </a:xfrm>
          <a:prstGeom prst="rect">
            <a:avLst/>
          </a:prstGeom>
          <a:solidFill>
            <a:srgbClr val="33CCCC"/>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227013">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90000"/>
              </a:lnSpc>
              <a:spcBef>
                <a:spcPts val="1000"/>
              </a:spcBef>
              <a:spcAft>
                <a:spcPts val="700"/>
              </a:spcAft>
              <a:buClr>
                <a:schemeClr val="accent2"/>
              </a:buClr>
              <a:buFont typeface="Wingdings" charset="2"/>
              <a:buNone/>
              <a:defRPr/>
            </a:pPr>
            <a:r>
              <a:rPr lang="es-ES_tradnl" altLang="es-ES_tradnl" sz="1800" smtClean="0">
                <a:solidFill>
                  <a:schemeClr val="bg1"/>
                </a:solidFill>
              </a:rPr>
              <a:t>5%</a:t>
            </a:r>
          </a:p>
        </p:txBody>
      </p:sp>
      <p:sp>
        <p:nvSpPr>
          <p:cNvPr id="58372" name="Rectangle 4"/>
          <p:cNvSpPr>
            <a:spLocks noChangeArrowheads="1"/>
          </p:cNvSpPr>
          <p:nvPr/>
        </p:nvSpPr>
        <p:spPr bwMode="auto">
          <a:xfrm>
            <a:off x="2268538" y="5730875"/>
            <a:ext cx="2438400" cy="455613"/>
          </a:xfrm>
          <a:prstGeom prst="rect">
            <a:avLst/>
          </a:prstGeom>
          <a:solidFill>
            <a:srgbClr val="33CCCC"/>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227013">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90000"/>
              </a:lnSpc>
              <a:spcBef>
                <a:spcPts val="1000"/>
              </a:spcBef>
              <a:spcAft>
                <a:spcPts val="700"/>
              </a:spcAft>
              <a:buClr>
                <a:schemeClr val="accent2"/>
              </a:buClr>
              <a:buFont typeface="Wingdings" charset="2"/>
              <a:buNone/>
              <a:defRPr/>
            </a:pPr>
            <a:r>
              <a:rPr lang="es-ES" altLang="es-ES_tradnl" sz="1800" smtClean="0">
                <a:solidFill>
                  <a:schemeClr val="bg1"/>
                </a:solidFill>
              </a:rPr>
              <a:t>S. Sebastian</a:t>
            </a:r>
            <a:endParaRPr lang="en-US" altLang="es-ES_tradnl" sz="1800" smtClean="0">
              <a:solidFill>
                <a:schemeClr val="bg1"/>
              </a:solidFill>
            </a:endParaRPr>
          </a:p>
        </p:txBody>
      </p:sp>
      <p:sp>
        <p:nvSpPr>
          <p:cNvPr id="58373" name="Rectangle 5"/>
          <p:cNvSpPr>
            <a:spLocks noChangeArrowheads="1"/>
          </p:cNvSpPr>
          <p:nvPr/>
        </p:nvSpPr>
        <p:spPr bwMode="auto">
          <a:xfrm>
            <a:off x="4706938" y="6186488"/>
            <a:ext cx="1981200" cy="455612"/>
          </a:xfrm>
          <a:prstGeom prst="rect">
            <a:avLst/>
          </a:prstGeom>
          <a:solidFill>
            <a:srgbClr val="33CCCC"/>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227013">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90000"/>
              </a:lnSpc>
              <a:spcBef>
                <a:spcPts val="1000"/>
              </a:spcBef>
              <a:spcAft>
                <a:spcPts val="700"/>
              </a:spcAft>
              <a:buClr>
                <a:schemeClr val="accent2"/>
              </a:buClr>
              <a:buFont typeface="Wingdings" charset="2"/>
              <a:buNone/>
              <a:defRPr/>
            </a:pPr>
            <a:r>
              <a:rPr lang="es-ES_tradnl" altLang="es-ES_tradnl" sz="1800" smtClean="0">
                <a:solidFill>
                  <a:schemeClr val="bg1"/>
                </a:solidFill>
              </a:rPr>
              <a:t>10%</a:t>
            </a:r>
          </a:p>
        </p:txBody>
      </p:sp>
      <p:sp>
        <p:nvSpPr>
          <p:cNvPr id="58374" name="Rectangle 6"/>
          <p:cNvSpPr>
            <a:spLocks noChangeArrowheads="1"/>
          </p:cNvSpPr>
          <p:nvPr/>
        </p:nvSpPr>
        <p:spPr bwMode="auto">
          <a:xfrm>
            <a:off x="4706938" y="5275263"/>
            <a:ext cx="1981200" cy="455612"/>
          </a:xfrm>
          <a:prstGeom prst="rect">
            <a:avLst/>
          </a:prstGeom>
          <a:solidFill>
            <a:srgbClr val="33CCCC"/>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227013">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90000"/>
              </a:lnSpc>
              <a:spcBef>
                <a:spcPts val="1000"/>
              </a:spcBef>
              <a:spcAft>
                <a:spcPts val="700"/>
              </a:spcAft>
              <a:buClr>
                <a:schemeClr val="accent2"/>
              </a:buClr>
              <a:buFont typeface="Wingdings" charset="2"/>
              <a:buNone/>
              <a:defRPr/>
            </a:pPr>
            <a:r>
              <a:rPr lang="es-ES_tradnl" altLang="es-ES_tradnl" sz="1800" smtClean="0">
                <a:solidFill>
                  <a:schemeClr val="bg1"/>
                </a:solidFill>
              </a:rPr>
              <a:t>10%</a:t>
            </a:r>
          </a:p>
        </p:txBody>
      </p:sp>
      <p:sp>
        <p:nvSpPr>
          <p:cNvPr id="58375" name="Rectangle 7"/>
          <p:cNvSpPr>
            <a:spLocks noChangeArrowheads="1"/>
          </p:cNvSpPr>
          <p:nvPr/>
        </p:nvSpPr>
        <p:spPr bwMode="auto">
          <a:xfrm>
            <a:off x="4706938" y="4819650"/>
            <a:ext cx="1981200" cy="455613"/>
          </a:xfrm>
          <a:prstGeom prst="rect">
            <a:avLst/>
          </a:prstGeom>
          <a:solidFill>
            <a:srgbClr val="33CCCC"/>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227013">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90000"/>
              </a:lnSpc>
              <a:spcBef>
                <a:spcPts val="1000"/>
              </a:spcBef>
              <a:spcAft>
                <a:spcPts val="700"/>
              </a:spcAft>
              <a:buClr>
                <a:schemeClr val="accent2"/>
              </a:buClr>
              <a:buFont typeface="Wingdings" charset="2"/>
              <a:buNone/>
              <a:defRPr/>
            </a:pPr>
            <a:r>
              <a:rPr lang="es-ES_tradnl" altLang="es-ES_tradnl" sz="1800" smtClean="0">
                <a:solidFill>
                  <a:schemeClr val="bg1"/>
                </a:solidFill>
              </a:rPr>
              <a:t>5%</a:t>
            </a:r>
          </a:p>
        </p:txBody>
      </p:sp>
      <p:sp>
        <p:nvSpPr>
          <p:cNvPr id="58376" name="Rectangle 8"/>
          <p:cNvSpPr>
            <a:spLocks noChangeArrowheads="1"/>
          </p:cNvSpPr>
          <p:nvPr/>
        </p:nvSpPr>
        <p:spPr bwMode="auto">
          <a:xfrm>
            <a:off x="4706938" y="4364038"/>
            <a:ext cx="1981200" cy="455612"/>
          </a:xfrm>
          <a:prstGeom prst="rect">
            <a:avLst/>
          </a:prstGeom>
          <a:solidFill>
            <a:srgbClr val="33CCCC"/>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227013">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90000"/>
              </a:lnSpc>
              <a:spcBef>
                <a:spcPts val="1000"/>
              </a:spcBef>
              <a:spcAft>
                <a:spcPts val="700"/>
              </a:spcAft>
              <a:buClr>
                <a:schemeClr val="accent2"/>
              </a:buClr>
              <a:buFont typeface="Wingdings" charset="2"/>
              <a:buNone/>
              <a:defRPr/>
            </a:pPr>
            <a:endParaRPr lang="es-ES_tradnl" altLang="es-ES_tradnl" sz="1800" smtClean="0">
              <a:solidFill>
                <a:srgbClr val="FEFDDE"/>
              </a:solidFill>
            </a:endParaRPr>
          </a:p>
        </p:txBody>
      </p:sp>
      <p:sp>
        <p:nvSpPr>
          <p:cNvPr id="58377" name="Rectangle 9"/>
          <p:cNvSpPr>
            <a:spLocks noChangeArrowheads="1"/>
          </p:cNvSpPr>
          <p:nvPr/>
        </p:nvSpPr>
        <p:spPr bwMode="auto">
          <a:xfrm>
            <a:off x="4706938" y="3908425"/>
            <a:ext cx="1981200" cy="455613"/>
          </a:xfrm>
          <a:prstGeom prst="rect">
            <a:avLst/>
          </a:prstGeom>
          <a:solidFill>
            <a:srgbClr val="33CCCC"/>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227013">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90000"/>
              </a:lnSpc>
              <a:spcBef>
                <a:spcPts val="1000"/>
              </a:spcBef>
              <a:spcAft>
                <a:spcPts val="700"/>
              </a:spcAft>
              <a:buClr>
                <a:schemeClr val="accent2"/>
              </a:buClr>
              <a:buFont typeface="Wingdings" charset="2"/>
              <a:buNone/>
              <a:defRPr/>
            </a:pPr>
            <a:r>
              <a:rPr lang="es-ES_tradnl" altLang="es-ES_tradnl" sz="1800" smtClean="0">
                <a:solidFill>
                  <a:schemeClr val="bg1"/>
                </a:solidFill>
              </a:rPr>
              <a:t>5%</a:t>
            </a:r>
          </a:p>
        </p:txBody>
      </p:sp>
      <p:sp>
        <p:nvSpPr>
          <p:cNvPr id="58378" name="Rectangle 10"/>
          <p:cNvSpPr>
            <a:spLocks noChangeArrowheads="1"/>
          </p:cNvSpPr>
          <p:nvPr/>
        </p:nvSpPr>
        <p:spPr bwMode="auto">
          <a:xfrm>
            <a:off x="4706938" y="3452813"/>
            <a:ext cx="1981200" cy="455612"/>
          </a:xfrm>
          <a:prstGeom prst="rect">
            <a:avLst/>
          </a:prstGeom>
          <a:solidFill>
            <a:srgbClr val="33CCCC"/>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227013">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90000"/>
              </a:lnSpc>
              <a:spcBef>
                <a:spcPts val="1000"/>
              </a:spcBef>
              <a:spcAft>
                <a:spcPts val="700"/>
              </a:spcAft>
              <a:buClr>
                <a:schemeClr val="accent2"/>
              </a:buClr>
              <a:buFont typeface="Wingdings" charset="2"/>
              <a:buNone/>
              <a:defRPr/>
            </a:pPr>
            <a:r>
              <a:rPr lang="es-ES" altLang="es-ES_tradnl" sz="1800" smtClean="0">
                <a:solidFill>
                  <a:schemeClr val="bg1"/>
                </a:solidFill>
              </a:rPr>
              <a:t>6%</a:t>
            </a:r>
            <a:endParaRPr lang="en-US" altLang="es-ES_tradnl" sz="1800" smtClean="0">
              <a:solidFill>
                <a:schemeClr val="bg1"/>
              </a:solidFill>
            </a:endParaRPr>
          </a:p>
        </p:txBody>
      </p:sp>
      <p:sp>
        <p:nvSpPr>
          <p:cNvPr id="58379" name="Rectangle 11"/>
          <p:cNvSpPr>
            <a:spLocks noChangeArrowheads="1"/>
          </p:cNvSpPr>
          <p:nvPr/>
        </p:nvSpPr>
        <p:spPr bwMode="auto">
          <a:xfrm>
            <a:off x="4706938" y="2997200"/>
            <a:ext cx="1981200" cy="455613"/>
          </a:xfrm>
          <a:prstGeom prst="rect">
            <a:avLst/>
          </a:prstGeom>
          <a:solidFill>
            <a:srgbClr val="33CCCC"/>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227013">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90000"/>
              </a:lnSpc>
              <a:spcBef>
                <a:spcPts val="1000"/>
              </a:spcBef>
              <a:spcAft>
                <a:spcPts val="700"/>
              </a:spcAft>
              <a:buClr>
                <a:schemeClr val="accent2"/>
              </a:buClr>
              <a:buFont typeface="Wingdings" charset="2"/>
              <a:buNone/>
              <a:defRPr/>
            </a:pPr>
            <a:r>
              <a:rPr lang="es-ES" altLang="es-ES_tradnl" sz="2000" smtClean="0"/>
              <a:t>Delta</a:t>
            </a:r>
            <a:endParaRPr lang="en-US" altLang="es-ES_tradnl" sz="2000" smtClean="0"/>
          </a:p>
        </p:txBody>
      </p:sp>
      <p:sp>
        <p:nvSpPr>
          <p:cNvPr id="58380" name="Rectangle 12"/>
          <p:cNvSpPr>
            <a:spLocks noChangeArrowheads="1"/>
          </p:cNvSpPr>
          <p:nvPr/>
        </p:nvSpPr>
        <p:spPr bwMode="auto">
          <a:xfrm>
            <a:off x="2268538" y="2997200"/>
            <a:ext cx="2438400" cy="455613"/>
          </a:xfrm>
          <a:prstGeom prst="rect">
            <a:avLst/>
          </a:prstGeom>
          <a:solidFill>
            <a:srgbClr val="33CCCC"/>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227013">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90000"/>
              </a:lnSpc>
              <a:spcBef>
                <a:spcPts val="1000"/>
              </a:spcBef>
              <a:spcAft>
                <a:spcPts val="700"/>
              </a:spcAft>
              <a:buClr>
                <a:schemeClr val="accent2"/>
              </a:buClr>
              <a:buFont typeface="Wingdings" charset="2"/>
              <a:buNone/>
              <a:defRPr/>
            </a:pPr>
            <a:r>
              <a:rPr lang="es-ES" altLang="es-ES_tradnl" sz="2000" smtClean="0"/>
              <a:t>Lugar</a:t>
            </a:r>
            <a:endParaRPr lang="en-US" altLang="es-ES_tradnl" sz="2000" smtClean="0"/>
          </a:p>
        </p:txBody>
      </p:sp>
      <p:sp>
        <p:nvSpPr>
          <p:cNvPr id="58381" name="Rectangle 13"/>
          <p:cNvSpPr>
            <a:spLocks noChangeArrowheads="1"/>
          </p:cNvSpPr>
          <p:nvPr/>
        </p:nvSpPr>
        <p:spPr bwMode="auto">
          <a:xfrm>
            <a:off x="2268538" y="6186488"/>
            <a:ext cx="2438400" cy="455612"/>
          </a:xfrm>
          <a:prstGeom prst="rect">
            <a:avLst/>
          </a:prstGeom>
          <a:solidFill>
            <a:srgbClr val="33CCCC"/>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227013">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90000"/>
              </a:lnSpc>
              <a:spcBef>
                <a:spcPts val="1000"/>
              </a:spcBef>
              <a:spcAft>
                <a:spcPts val="700"/>
              </a:spcAft>
              <a:buClr>
                <a:schemeClr val="accent2"/>
              </a:buClr>
              <a:buFont typeface="Wingdings" charset="2"/>
              <a:buNone/>
              <a:defRPr/>
            </a:pPr>
            <a:r>
              <a:rPr lang="es-ES" altLang="es-ES_tradnl" sz="1800" smtClean="0">
                <a:solidFill>
                  <a:schemeClr val="bg1"/>
                </a:solidFill>
              </a:rPr>
              <a:t>Sevilla</a:t>
            </a:r>
            <a:endParaRPr lang="en-US" altLang="es-ES_tradnl" sz="1800" smtClean="0">
              <a:solidFill>
                <a:schemeClr val="bg1"/>
              </a:solidFill>
            </a:endParaRPr>
          </a:p>
        </p:txBody>
      </p:sp>
      <p:sp>
        <p:nvSpPr>
          <p:cNvPr id="58382" name="Rectangle 14"/>
          <p:cNvSpPr>
            <a:spLocks noChangeArrowheads="1"/>
          </p:cNvSpPr>
          <p:nvPr/>
        </p:nvSpPr>
        <p:spPr bwMode="auto">
          <a:xfrm>
            <a:off x="2268538" y="5275263"/>
            <a:ext cx="2438400" cy="455612"/>
          </a:xfrm>
          <a:prstGeom prst="rect">
            <a:avLst/>
          </a:prstGeom>
          <a:solidFill>
            <a:srgbClr val="33CCCC"/>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227013">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90000"/>
              </a:lnSpc>
              <a:spcBef>
                <a:spcPts val="1000"/>
              </a:spcBef>
              <a:spcAft>
                <a:spcPts val="700"/>
              </a:spcAft>
              <a:buClr>
                <a:schemeClr val="accent2"/>
              </a:buClr>
              <a:buFont typeface="Wingdings" charset="2"/>
              <a:buNone/>
              <a:defRPr/>
            </a:pPr>
            <a:r>
              <a:rPr lang="es-ES" altLang="es-ES_tradnl" sz="1800" smtClean="0">
                <a:solidFill>
                  <a:schemeClr val="bg1"/>
                </a:solidFill>
              </a:rPr>
              <a:t>Madrid</a:t>
            </a:r>
            <a:endParaRPr lang="en-US" altLang="es-ES_tradnl" sz="1800" smtClean="0">
              <a:solidFill>
                <a:schemeClr val="bg1"/>
              </a:solidFill>
            </a:endParaRPr>
          </a:p>
        </p:txBody>
      </p:sp>
      <p:sp>
        <p:nvSpPr>
          <p:cNvPr id="58383" name="Rectangle 15"/>
          <p:cNvSpPr>
            <a:spLocks noChangeArrowheads="1"/>
          </p:cNvSpPr>
          <p:nvPr/>
        </p:nvSpPr>
        <p:spPr bwMode="auto">
          <a:xfrm>
            <a:off x="2268538" y="4819650"/>
            <a:ext cx="2438400" cy="455613"/>
          </a:xfrm>
          <a:prstGeom prst="rect">
            <a:avLst/>
          </a:prstGeom>
          <a:solidFill>
            <a:srgbClr val="33CCCC"/>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227013">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90000"/>
              </a:lnSpc>
              <a:spcBef>
                <a:spcPts val="1000"/>
              </a:spcBef>
              <a:spcAft>
                <a:spcPts val="700"/>
              </a:spcAft>
              <a:buClr>
                <a:schemeClr val="accent2"/>
              </a:buClr>
              <a:buFont typeface="Wingdings" charset="2"/>
              <a:buNone/>
              <a:defRPr/>
            </a:pPr>
            <a:r>
              <a:rPr lang="es-ES" altLang="es-ES_tradnl" sz="1800" smtClean="0">
                <a:solidFill>
                  <a:schemeClr val="bg1"/>
                </a:solidFill>
              </a:rPr>
              <a:t>Málaga</a:t>
            </a:r>
            <a:endParaRPr lang="en-US" altLang="es-ES_tradnl" sz="1800" smtClean="0">
              <a:solidFill>
                <a:schemeClr val="bg1"/>
              </a:solidFill>
            </a:endParaRPr>
          </a:p>
        </p:txBody>
      </p:sp>
      <p:sp>
        <p:nvSpPr>
          <p:cNvPr id="58384" name="Rectangle 16"/>
          <p:cNvSpPr>
            <a:spLocks noChangeArrowheads="1"/>
          </p:cNvSpPr>
          <p:nvPr/>
        </p:nvSpPr>
        <p:spPr bwMode="auto">
          <a:xfrm>
            <a:off x="2268538" y="4364038"/>
            <a:ext cx="2438400" cy="455612"/>
          </a:xfrm>
          <a:prstGeom prst="rect">
            <a:avLst/>
          </a:prstGeom>
          <a:solidFill>
            <a:srgbClr val="33CCCC"/>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227013">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90000"/>
              </a:lnSpc>
              <a:spcBef>
                <a:spcPts val="1000"/>
              </a:spcBef>
              <a:spcAft>
                <a:spcPts val="700"/>
              </a:spcAft>
              <a:buClr>
                <a:schemeClr val="accent2"/>
              </a:buClr>
              <a:buFont typeface="Wingdings" charset="2"/>
              <a:buNone/>
              <a:defRPr/>
            </a:pPr>
            <a:endParaRPr lang="es-ES_tradnl" altLang="es-ES_tradnl" sz="1800" smtClean="0">
              <a:solidFill>
                <a:srgbClr val="FEFDDE"/>
              </a:solidFill>
            </a:endParaRPr>
          </a:p>
        </p:txBody>
      </p:sp>
      <p:sp>
        <p:nvSpPr>
          <p:cNvPr id="58385" name="Rectangle 17"/>
          <p:cNvSpPr>
            <a:spLocks noChangeArrowheads="1"/>
          </p:cNvSpPr>
          <p:nvPr/>
        </p:nvSpPr>
        <p:spPr bwMode="auto">
          <a:xfrm>
            <a:off x="2268538" y="3908425"/>
            <a:ext cx="2438400" cy="455613"/>
          </a:xfrm>
          <a:prstGeom prst="rect">
            <a:avLst/>
          </a:prstGeom>
          <a:solidFill>
            <a:srgbClr val="33CCCC"/>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227013">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90000"/>
              </a:lnSpc>
              <a:spcBef>
                <a:spcPts val="1000"/>
              </a:spcBef>
              <a:spcAft>
                <a:spcPts val="700"/>
              </a:spcAft>
              <a:buClr>
                <a:schemeClr val="accent2"/>
              </a:buClr>
              <a:buFont typeface="Wingdings" charset="2"/>
              <a:buNone/>
              <a:defRPr/>
            </a:pPr>
            <a:r>
              <a:rPr lang="es-ES" altLang="es-ES_tradnl" sz="1800" smtClean="0">
                <a:solidFill>
                  <a:schemeClr val="bg1"/>
                </a:solidFill>
              </a:rPr>
              <a:t>Valencia</a:t>
            </a:r>
            <a:endParaRPr lang="en-US" altLang="es-ES_tradnl" sz="1800" smtClean="0">
              <a:solidFill>
                <a:schemeClr val="bg1"/>
              </a:solidFill>
            </a:endParaRPr>
          </a:p>
        </p:txBody>
      </p:sp>
      <p:sp>
        <p:nvSpPr>
          <p:cNvPr id="58386" name="Rectangle 18"/>
          <p:cNvSpPr>
            <a:spLocks noChangeArrowheads="1"/>
          </p:cNvSpPr>
          <p:nvPr/>
        </p:nvSpPr>
        <p:spPr bwMode="auto">
          <a:xfrm>
            <a:off x="2268538" y="3452813"/>
            <a:ext cx="2438400" cy="455612"/>
          </a:xfrm>
          <a:prstGeom prst="rect">
            <a:avLst/>
          </a:prstGeom>
          <a:solidFill>
            <a:srgbClr val="33CCCC"/>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227013">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90000"/>
              </a:lnSpc>
              <a:spcBef>
                <a:spcPts val="1000"/>
              </a:spcBef>
              <a:spcAft>
                <a:spcPts val="700"/>
              </a:spcAft>
              <a:buClr>
                <a:schemeClr val="accent2"/>
              </a:buClr>
              <a:buFont typeface="Wingdings" charset="2"/>
              <a:buNone/>
              <a:defRPr/>
            </a:pPr>
            <a:r>
              <a:rPr lang="es-ES" altLang="es-ES_tradnl" sz="1800" smtClean="0">
                <a:solidFill>
                  <a:schemeClr val="bg1"/>
                </a:solidFill>
              </a:rPr>
              <a:t>Barcelona</a:t>
            </a:r>
            <a:endParaRPr lang="en-US" altLang="es-ES_tradnl" sz="1800" smtClean="0">
              <a:solidFill>
                <a:schemeClr val="bg1"/>
              </a:solidFill>
            </a:endParaRPr>
          </a:p>
        </p:txBody>
      </p:sp>
      <p:sp>
        <p:nvSpPr>
          <p:cNvPr id="58387" name="Line 19"/>
          <p:cNvSpPr>
            <a:spLocks noChangeShapeType="1"/>
          </p:cNvSpPr>
          <p:nvPr/>
        </p:nvSpPr>
        <p:spPr bwMode="auto">
          <a:xfrm>
            <a:off x="2268538" y="2997200"/>
            <a:ext cx="4419600"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s-ES_tradnl"/>
          </a:p>
        </p:txBody>
      </p:sp>
      <p:sp>
        <p:nvSpPr>
          <p:cNvPr id="58388" name="Line 20"/>
          <p:cNvSpPr>
            <a:spLocks noChangeShapeType="1"/>
          </p:cNvSpPr>
          <p:nvPr/>
        </p:nvSpPr>
        <p:spPr bwMode="auto">
          <a:xfrm>
            <a:off x="2268538" y="3908425"/>
            <a:ext cx="4419600"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s-ES_tradnl"/>
          </a:p>
        </p:txBody>
      </p:sp>
      <p:sp>
        <p:nvSpPr>
          <p:cNvPr id="58389" name="Line 21"/>
          <p:cNvSpPr>
            <a:spLocks noChangeShapeType="1"/>
          </p:cNvSpPr>
          <p:nvPr/>
        </p:nvSpPr>
        <p:spPr bwMode="auto">
          <a:xfrm>
            <a:off x="2268538" y="4364038"/>
            <a:ext cx="4419600"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s-ES_tradnl"/>
          </a:p>
        </p:txBody>
      </p:sp>
      <p:sp>
        <p:nvSpPr>
          <p:cNvPr id="58390" name="Line 22"/>
          <p:cNvSpPr>
            <a:spLocks noChangeShapeType="1"/>
          </p:cNvSpPr>
          <p:nvPr/>
        </p:nvSpPr>
        <p:spPr bwMode="auto">
          <a:xfrm>
            <a:off x="2268538" y="4819650"/>
            <a:ext cx="4419600"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s-ES_tradnl"/>
          </a:p>
        </p:txBody>
      </p:sp>
      <p:sp>
        <p:nvSpPr>
          <p:cNvPr id="58391" name="Line 23"/>
          <p:cNvSpPr>
            <a:spLocks noChangeShapeType="1"/>
          </p:cNvSpPr>
          <p:nvPr/>
        </p:nvSpPr>
        <p:spPr bwMode="auto">
          <a:xfrm>
            <a:off x="2268538" y="5275263"/>
            <a:ext cx="4419600"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s-ES_tradnl"/>
          </a:p>
        </p:txBody>
      </p:sp>
      <p:sp>
        <p:nvSpPr>
          <p:cNvPr id="58392" name="Line 24"/>
          <p:cNvSpPr>
            <a:spLocks noChangeShapeType="1"/>
          </p:cNvSpPr>
          <p:nvPr/>
        </p:nvSpPr>
        <p:spPr bwMode="auto">
          <a:xfrm>
            <a:off x="2268538" y="5730875"/>
            <a:ext cx="4419600"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s-ES_tradnl"/>
          </a:p>
        </p:txBody>
      </p:sp>
      <p:sp>
        <p:nvSpPr>
          <p:cNvPr id="58393" name="Line 25"/>
          <p:cNvSpPr>
            <a:spLocks noChangeShapeType="1"/>
          </p:cNvSpPr>
          <p:nvPr/>
        </p:nvSpPr>
        <p:spPr bwMode="auto">
          <a:xfrm>
            <a:off x="2268538" y="6642100"/>
            <a:ext cx="4419600"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s-ES_tradnl"/>
          </a:p>
        </p:txBody>
      </p:sp>
      <p:sp>
        <p:nvSpPr>
          <p:cNvPr id="58394" name="Line 26"/>
          <p:cNvSpPr>
            <a:spLocks noChangeShapeType="1"/>
          </p:cNvSpPr>
          <p:nvPr/>
        </p:nvSpPr>
        <p:spPr bwMode="auto">
          <a:xfrm>
            <a:off x="2268538" y="2997200"/>
            <a:ext cx="0" cy="364490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s-ES_tradnl"/>
          </a:p>
        </p:txBody>
      </p:sp>
      <p:sp>
        <p:nvSpPr>
          <p:cNvPr id="58395" name="Line 27"/>
          <p:cNvSpPr>
            <a:spLocks noChangeShapeType="1"/>
          </p:cNvSpPr>
          <p:nvPr/>
        </p:nvSpPr>
        <p:spPr bwMode="auto">
          <a:xfrm>
            <a:off x="6688138" y="2997200"/>
            <a:ext cx="0" cy="364490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s-ES_tradnl"/>
          </a:p>
        </p:txBody>
      </p:sp>
      <p:sp>
        <p:nvSpPr>
          <p:cNvPr id="58396" name="Line 28"/>
          <p:cNvSpPr>
            <a:spLocks noChangeShapeType="1"/>
          </p:cNvSpPr>
          <p:nvPr/>
        </p:nvSpPr>
        <p:spPr bwMode="auto">
          <a:xfrm>
            <a:off x="2268538" y="3452813"/>
            <a:ext cx="4419600"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s-ES_tradnl"/>
          </a:p>
        </p:txBody>
      </p:sp>
      <p:sp>
        <p:nvSpPr>
          <p:cNvPr id="58397" name="Line 30"/>
          <p:cNvSpPr>
            <a:spLocks noChangeShapeType="1"/>
          </p:cNvSpPr>
          <p:nvPr/>
        </p:nvSpPr>
        <p:spPr bwMode="auto">
          <a:xfrm>
            <a:off x="2268538" y="6186488"/>
            <a:ext cx="4419600"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s-ES_tradnl"/>
          </a:p>
        </p:txBody>
      </p:sp>
      <p:sp>
        <p:nvSpPr>
          <p:cNvPr id="58398" name="Rectangle 31"/>
          <p:cNvSpPr>
            <a:spLocks noChangeArrowheads="1"/>
          </p:cNvSpPr>
          <p:nvPr/>
        </p:nvSpPr>
        <p:spPr bwMode="auto">
          <a:xfrm>
            <a:off x="4703763" y="4365625"/>
            <a:ext cx="1981200" cy="455613"/>
          </a:xfrm>
          <a:prstGeom prst="rect">
            <a:avLst/>
          </a:prstGeom>
          <a:solidFill>
            <a:srgbClr val="33CCCC"/>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227013">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90000"/>
              </a:lnSpc>
              <a:spcBef>
                <a:spcPts val="1000"/>
              </a:spcBef>
              <a:spcAft>
                <a:spcPts val="700"/>
              </a:spcAft>
              <a:buClr>
                <a:schemeClr val="accent2"/>
              </a:buClr>
              <a:buFont typeface="Wingdings" charset="2"/>
              <a:buNone/>
              <a:defRPr/>
            </a:pPr>
            <a:r>
              <a:rPr lang="es-ES_tradnl" altLang="es-ES_tradnl" sz="1800" smtClean="0">
                <a:solidFill>
                  <a:schemeClr val="bg1"/>
                </a:solidFill>
              </a:rPr>
              <a:t>5%</a:t>
            </a:r>
          </a:p>
        </p:txBody>
      </p:sp>
      <p:sp>
        <p:nvSpPr>
          <p:cNvPr id="58399" name="Text Box 32"/>
          <p:cNvSpPr txBox="1">
            <a:spLocks noChangeArrowheads="1"/>
          </p:cNvSpPr>
          <p:nvPr/>
        </p:nvSpPr>
        <p:spPr bwMode="auto">
          <a:xfrm>
            <a:off x="273050" y="1976438"/>
            <a:ext cx="84582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es-ES" altLang="es-ES_tradnl" sz="1600">
                <a:ea typeface="Arial" charset="0"/>
                <a:cs typeface="Arial" charset="0"/>
              </a:rPr>
              <a:t>Ejemplo: El antirretroviral “A” produce un 70% de cargas virales indetectables a las 48 semanas. Opiniones de los clínicos de que valor de RAR consideran relevante para concluir que el tratamiento B es mejor.</a:t>
            </a:r>
            <a:r>
              <a:rPr lang="es-ES_tradnl" altLang="es-ES_tradnl" sz="1400">
                <a:ea typeface="Arial" charset="0"/>
                <a:cs typeface="Arial" charset="0"/>
              </a:rPr>
              <a:t> </a:t>
            </a:r>
            <a:endParaRPr lang="es-ES" altLang="es-ES_tradnl" sz="1400">
              <a:ea typeface="Arial" charset="0"/>
              <a:cs typeface="Arial" charset="0"/>
            </a:endParaRPr>
          </a:p>
        </p:txBody>
      </p:sp>
      <p:sp>
        <p:nvSpPr>
          <p:cNvPr id="58400" name="Rectangle 33"/>
          <p:cNvSpPr>
            <a:spLocks noChangeArrowheads="1"/>
          </p:cNvSpPr>
          <p:nvPr/>
        </p:nvSpPr>
        <p:spPr bwMode="auto">
          <a:xfrm>
            <a:off x="2268538" y="4365625"/>
            <a:ext cx="2438400" cy="455613"/>
          </a:xfrm>
          <a:prstGeom prst="rect">
            <a:avLst/>
          </a:prstGeom>
          <a:solidFill>
            <a:srgbClr val="33CCCC"/>
          </a:solid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227013">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90000"/>
              </a:lnSpc>
              <a:spcBef>
                <a:spcPts val="1000"/>
              </a:spcBef>
              <a:spcAft>
                <a:spcPts val="700"/>
              </a:spcAft>
              <a:buClr>
                <a:schemeClr val="accent2"/>
              </a:buClr>
              <a:buFont typeface="Wingdings" charset="2"/>
              <a:buNone/>
              <a:defRPr/>
            </a:pPr>
            <a:r>
              <a:rPr lang="es-ES_tradnl" altLang="es-ES_tradnl" sz="1800" smtClean="0">
                <a:solidFill>
                  <a:schemeClr val="bg1"/>
                </a:solidFill>
              </a:rPr>
              <a:t>Zaragoza</a:t>
            </a:r>
            <a:endParaRPr lang="en-US" altLang="es-ES_tradnl" sz="1800" smtClean="0">
              <a:solidFill>
                <a:schemeClr val="bg1"/>
              </a:solidFill>
            </a:endParaRPr>
          </a:p>
        </p:txBody>
      </p:sp>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632"/>
    </mc:Choice>
    <mc:Fallback xmlns="">
      <p:transition spd="slow" advTm="43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0" y="333375"/>
            <a:ext cx="79025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spcBef>
                <a:spcPct val="50000"/>
              </a:spcBef>
              <a:defRPr/>
            </a:pPr>
            <a:r>
              <a:rPr lang="es-ES" altLang="es-ES_tradnl" sz="3200" smtClean="0">
                <a:ea typeface="Arial" charset="0"/>
                <a:cs typeface="Arial" charset="0"/>
              </a:rPr>
              <a:t>La clave: el valor delta</a:t>
            </a:r>
          </a:p>
        </p:txBody>
      </p:sp>
      <p:sp>
        <p:nvSpPr>
          <p:cNvPr id="57347" name="Text Box 3"/>
          <p:cNvSpPr txBox="1">
            <a:spLocks noChangeArrowheads="1"/>
          </p:cNvSpPr>
          <p:nvPr/>
        </p:nvSpPr>
        <p:spPr bwMode="auto">
          <a:xfrm>
            <a:off x="1295400" y="2090738"/>
            <a:ext cx="7162800" cy="474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s-ES" altLang="es-ES_tradnl" sz="2400">
                <a:ea typeface="Arial" charset="0"/>
                <a:cs typeface="Arial" charset="0"/>
              </a:rPr>
              <a:t>Máxima diferencia entre los tratamientos que vamos a considerar clínicamente irrelevante</a:t>
            </a:r>
          </a:p>
          <a:p>
            <a:pPr algn="just" eaLnBrk="1" hangingPunct="1">
              <a:spcBef>
                <a:spcPct val="50000"/>
              </a:spcBef>
            </a:pPr>
            <a:r>
              <a:rPr lang="es-ES" altLang="es-ES_tradnl" sz="2400">
                <a:ea typeface="Arial" charset="0"/>
                <a:cs typeface="Arial" charset="0"/>
              </a:rPr>
              <a:t>Es un intervalo definido entre dos límites: </a:t>
            </a:r>
            <a:r>
              <a:rPr lang="es-ES" altLang="es-ES_tradnl" sz="2400" b="1">
                <a:ea typeface="Arial" charset="0"/>
                <a:cs typeface="Arial" charset="0"/>
                <a:sym typeface="Symbol" charset="2"/>
              </a:rPr>
              <a:t></a:t>
            </a:r>
            <a:r>
              <a:rPr lang="es-ES" altLang="es-ES_tradnl" sz="2400" b="1" baseline="-8000">
                <a:ea typeface="Arial" charset="0"/>
                <a:cs typeface="Arial" charset="0"/>
                <a:sym typeface="Symbol" charset="2"/>
              </a:rPr>
              <a:t> </a:t>
            </a:r>
            <a:r>
              <a:rPr lang="es-ES" altLang="es-ES_tradnl" sz="2400">
                <a:ea typeface="Arial" charset="0"/>
                <a:cs typeface="Arial" charset="0"/>
                <a:sym typeface="Symbol" charset="2"/>
              </a:rPr>
              <a:t>y -</a:t>
            </a:r>
            <a:r>
              <a:rPr lang="es-ES" altLang="es-ES_tradnl" sz="2800" b="1">
                <a:sym typeface="Symbol" charset="2"/>
              </a:rPr>
              <a:t></a:t>
            </a:r>
            <a:endParaRPr lang="es-ES" altLang="es-ES_tradnl" sz="2800" b="1" baseline="-8000">
              <a:ea typeface="Arial" charset="0"/>
              <a:cs typeface="Arial" charset="0"/>
              <a:sym typeface="Symbol" charset="2"/>
            </a:endParaRPr>
          </a:p>
          <a:p>
            <a:pPr algn="just" eaLnBrk="1" hangingPunct="1">
              <a:spcBef>
                <a:spcPct val="50000"/>
              </a:spcBef>
            </a:pPr>
            <a:r>
              <a:rPr lang="es-ES" altLang="es-ES_tradnl" sz="2400">
                <a:ea typeface="Arial" charset="0"/>
                <a:cs typeface="Arial" charset="0"/>
              </a:rPr>
              <a:t>Se establece al inicio del estudio</a:t>
            </a:r>
          </a:p>
          <a:p>
            <a:pPr algn="just" eaLnBrk="1" hangingPunct="1">
              <a:spcBef>
                <a:spcPct val="50000"/>
              </a:spcBef>
            </a:pPr>
            <a:r>
              <a:rPr lang="es-ES" altLang="es-ES_tradnl" sz="2400">
                <a:ea typeface="Arial" charset="0"/>
                <a:cs typeface="Arial" charset="0"/>
              </a:rPr>
              <a:t>Elección complicada: valor distinto para cada tipo de fármacos </a:t>
            </a:r>
            <a:r>
              <a:rPr lang="es-ES" altLang="es-ES_tradnl" sz="2400">
                <a:ea typeface="Arial" charset="0"/>
                <a:cs typeface="Arial" charset="0"/>
                <a:sym typeface="Wingdings" charset="2"/>
              </a:rPr>
              <a:t></a:t>
            </a:r>
          </a:p>
          <a:p>
            <a:pPr lvl="1" algn="just" eaLnBrk="1" hangingPunct="1">
              <a:spcBef>
                <a:spcPct val="50000"/>
              </a:spcBef>
              <a:buFontTx/>
              <a:buChar char="•"/>
            </a:pPr>
            <a:r>
              <a:rPr lang="es-ES" altLang="es-ES_tradnl" sz="2400">
                <a:ea typeface="Arial" charset="0"/>
                <a:cs typeface="Arial" charset="0"/>
              </a:rPr>
              <a:t>requiere debate, consenso clínico y aprobación de las agencias reguladoras</a:t>
            </a:r>
          </a:p>
          <a:p>
            <a:pPr algn="just" eaLnBrk="1" hangingPunct="1">
              <a:spcBef>
                <a:spcPct val="50000"/>
              </a:spcBef>
            </a:pPr>
            <a:r>
              <a:rPr lang="es-ES" altLang="es-ES_tradnl" sz="2400">
                <a:ea typeface="Arial" charset="0"/>
                <a:cs typeface="Arial" charset="0"/>
              </a:rPr>
              <a:t>Las directrices de FDA y EMA orientan pero no especifican un valor predefinido</a:t>
            </a:r>
          </a:p>
        </p:txBody>
      </p:sp>
      <p:sp>
        <p:nvSpPr>
          <p:cNvPr id="195588" name="AutoShape 4"/>
          <p:cNvSpPr>
            <a:spLocks noChangeArrowheads="1"/>
          </p:cNvSpPr>
          <p:nvPr/>
        </p:nvSpPr>
        <p:spPr bwMode="auto">
          <a:xfrm>
            <a:off x="5029200" y="38100"/>
            <a:ext cx="4114800" cy="1828800"/>
          </a:xfrm>
          <a:prstGeom prst="foldedCorner">
            <a:avLst>
              <a:gd name="adj" fmla="val 12500"/>
            </a:avLst>
          </a:prstGeom>
          <a:solidFill>
            <a:srgbClr val="FFFFCC"/>
          </a:solidFill>
          <a:ln w="25400">
            <a:solidFill>
              <a:srgbClr val="333333"/>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defRPr/>
            </a:pPr>
            <a:r>
              <a:rPr lang="es-ES" altLang="es-ES_tradnl" sz="1800" smtClean="0">
                <a:solidFill>
                  <a:srgbClr val="000D26"/>
                </a:solidFill>
                <a:ea typeface="Arial" charset="0"/>
                <a:cs typeface="Arial" charset="0"/>
              </a:rPr>
              <a:t>Delta no deriva </a:t>
            </a:r>
          </a:p>
          <a:p>
            <a:pPr algn="ctr" eaLnBrk="1" hangingPunct="1">
              <a:defRPr/>
            </a:pPr>
            <a:r>
              <a:rPr lang="es-ES" altLang="es-ES_tradnl" sz="1800" smtClean="0">
                <a:solidFill>
                  <a:srgbClr val="000D26"/>
                </a:solidFill>
                <a:ea typeface="Arial" charset="0"/>
                <a:cs typeface="Arial" charset="0"/>
              </a:rPr>
              <a:t>de una regla matemática, </a:t>
            </a:r>
          </a:p>
          <a:p>
            <a:pPr algn="ctr" eaLnBrk="1" hangingPunct="1">
              <a:defRPr/>
            </a:pPr>
            <a:r>
              <a:rPr lang="es-ES" altLang="es-ES_tradnl" sz="1800" smtClean="0">
                <a:solidFill>
                  <a:srgbClr val="000D26"/>
                </a:solidFill>
                <a:ea typeface="Arial" charset="0"/>
                <a:cs typeface="Arial" charset="0"/>
              </a:rPr>
              <a:t>se basa en el razonamiento clínico</a:t>
            </a:r>
          </a:p>
          <a:p>
            <a:pPr algn="ctr" eaLnBrk="1" hangingPunct="1">
              <a:defRPr/>
            </a:pPr>
            <a:r>
              <a:rPr lang="es-ES" altLang="es-ES_tradnl" sz="1800" smtClean="0">
                <a:solidFill>
                  <a:srgbClr val="000D26"/>
                </a:solidFill>
                <a:ea typeface="Arial" charset="0"/>
                <a:cs typeface="Arial" charset="0"/>
              </a:rPr>
              <a:t>y características estudio</a:t>
            </a:r>
          </a:p>
        </p:txBody>
      </p:sp>
      <p:pic>
        <p:nvPicPr>
          <p:cNvPr id="105476" name="Picture 5" descr="llave-g729">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125538"/>
            <a:ext cx="11049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id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cSld>
  <p:clrMapOvr>
    <a:masterClrMapping/>
  </p:clrMapOvr>
  <p:transition advTm="446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195588"/>
                                        </p:tgtEl>
                                        <p:attrNameLst>
                                          <p:attrName>style.visibility</p:attrName>
                                        </p:attrNameLst>
                                      </p:cBhvr>
                                      <p:to>
                                        <p:strVal val="visible"/>
                                      </p:to>
                                    </p:set>
                                    <p:anim calcmode="lin" valueType="num">
                                      <p:cBhvr>
                                        <p:cTn id="11" dur="500" fill="hold"/>
                                        <p:tgtEl>
                                          <p:spTgt spid="195588"/>
                                        </p:tgtEl>
                                        <p:attrNameLst>
                                          <p:attrName>ppt_w</p:attrName>
                                        </p:attrNameLst>
                                      </p:cBhvr>
                                      <p:tavLst>
                                        <p:tav tm="0">
                                          <p:val>
                                            <p:fltVal val="0"/>
                                          </p:val>
                                        </p:tav>
                                        <p:tav tm="100000">
                                          <p:val>
                                            <p:strVal val="#ppt_w"/>
                                          </p:val>
                                        </p:tav>
                                      </p:tavLst>
                                    </p:anim>
                                    <p:anim calcmode="lin" valueType="num">
                                      <p:cBhvr>
                                        <p:cTn id="12" dur="500" fill="hold"/>
                                        <p:tgtEl>
                                          <p:spTgt spid="19558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195588"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708025" y="1058863"/>
            <a:ext cx="7902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spcBef>
                <a:spcPct val="50000"/>
              </a:spcBef>
              <a:defRPr/>
            </a:pPr>
            <a:r>
              <a:rPr lang="es-ES" altLang="es-ES_tradnl" sz="2400" b="1" smtClean="0">
                <a:latin typeface="Verdana" charset="0"/>
                <a:ea typeface="Arial" charset="0"/>
                <a:cs typeface="Arial" charset="0"/>
              </a:rPr>
              <a:t>Valores utilizados</a:t>
            </a:r>
          </a:p>
        </p:txBody>
      </p:sp>
      <p:sp>
        <p:nvSpPr>
          <p:cNvPr id="60419" name="Text Box 3"/>
          <p:cNvSpPr txBox="1">
            <a:spLocks noChangeArrowheads="1"/>
          </p:cNvSpPr>
          <p:nvPr/>
        </p:nvSpPr>
        <p:spPr bwMode="auto">
          <a:xfrm>
            <a:off x="838200" y="1981200"/>
            <a:ext cx="76200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pPr>
            <a:r>
              <a:rPr lang="es-ES" altLang="es-ES_tradnl" sz="2000">
                <a:ea typeface="Arial" charset="0"/>
                <a:cs typeface="Arial" charset="0"/>
              </a:rPr>
              <a:t>FDA 1992 Comité Asesor Cardio Renal</a:t>
            </a:r>
          </a:p>
          <a:p>
            <a:pPr lvl="1" algn="just" eaLnBrk="1" hangingPunct="1">
              <a:spcBef>
                <a:spcPct val="50000"/>
              </a:spcBef>
              <a:buFontTx/>
              <a:buChar char="•"/>
            </a:pPr>
            <a:r>
              <a:rPr lang="es-ES" altLang="es-ES_tradnl" sz="2000">
                <a:ea typeface="Arial" charset="0"/>
                <a:cs typeface="Arial" charset="0"/>
              </a:rPr>
              <a:t>recomendó la mitad del efecto del tratamiento estándar como margen de no inferioridad para nuevos </a:t>
            </a:r>
            <a:r>
              <a:rPr lang="es-ES" altLang="es-ES_tradnl" sz="2000" b="1">
                <a:ea typeface="Arial" charset="0"/>
                <a:cs typeface="Arial" charset="0"/>
              </a:rPr>
              <a:t>trombolíticos</a:t>
            </a:r>
          </a:p>
          <a:p>
            <a:pPr algn="just" eaLnBrk="1" hangingPunct="1">
              <a:spcBef>
                <a:spcPct val="50000"/>
              </a:spcBef>
            </a:pPr>
            <a:endParaRPr lang="es-ES" altLang="es-ES_tradnl" sz="2000" b="1">
              <a:ea typeface="Arial" charset="0"/>
              <a:cs typeface="Arial" charset="0"/>
            </a:endParaRPr>
          </a:p>
          <a:p>
            <a:pPr algn="just" eaLnBrk="1" hangingPunct="1">
              <a:spcBef>
                <a:spcPct val="50000"/>
              </a:spcBef>
            </a:pPr>
            <a:r>
              <a:rPr lang="es-ES" altLang="es-ES_tradnl" sz="2000">
                <a:ea typeface="Arial" charset="0"/>
                <a:cs typeface="Arial" charset="0"/>
              </a:rPr>
              <a:t>FDA Oct 2002: Guidance for Industry </a:t>
            </a:r>
            <a:r>
              <a:rPr lang="es-ES" altLang="es-ES_tradnl" sz="2000" b="1">
                <a:ea typeface="Arial" charset="0"/>
                <a:cs typeface="Arial" charset="0"/>
              </a:rPr>
              <a:t>Antirretrovirales</a:t>
            </a:r>
            <a:r>
              <a:rPr lang="es-ES" altLang="es-ES_tradnl" sz="2000">
                <a:ea typeface="Arial" charset="0"/>
                <a:cs typeface="Arial" charset="0"/>
              </a:rPr>
              <a:t>      </a:t>
            </a:r>
          </a:p>
          <a:p>
            <a:pPr lvl="1" algn="just" eaLnBrk="1" hangingPunct="1">
              <a:spcBef>
                <a:spcPct val="50000"/>
              </a:spcBef>
              <a:buFontTx/>
              <a:buChar char="•"/>
            </a:pPr>
            <a:r>
              <a:rPr lang="es-ES" altLang="es-ES_tradnl" sz="2000">
                <a:ea typeface="Arial" charset="0"/>
                <a:cs typeface="Arial" charset="0"/>
              </a:rPr>
              <a:t>10-12% (RAR) del % pacientes con carga viral indetectable</a:t>
            </a:r>
          </a:p>
          <a:p>
            <a:pPr algn="just" eaLnBrk="1" hangingPunct="1">
              <a:spcBef>
                <a:spcPct val="50000"/>
              </a:spcBef>
            </a:pPr>
            <a:endParaRPr lang="es-ES" altLang="es-ES_tradnl" sz="2000">
              <a:ea typeface="Arial" charset="0"/>
              <a:cs typeface="Arial" charset="0"/>
            </a:endParaRPr>
          </a:p>
          <a:p>
            <a:pPr algn="just" eaLnBrk="1" hangingPunct="1">
              <a:spcBef>
                <a:spcPct val="50000"/>
              </a:spcBef>
            </a:pPr>
            <a:r>
              <a:rPr lang="es-ES" altLang="es-ES_tradnl" sz="2000">
                <a:ea typeface="Arial" charset="0"/>
                <a:cs typeface="Arial" charset="0"/>
              </a:rPr>
              <a:t>FDA </a:t>
            </a:r>
            <a:r>
              <a:rPr lang="es-ES" altLang="es-ES_tradnl" sz="2000" b="1">
                <a:ea typeface="Arial" charset="0"/>
                <a:cs typeface="Arial" charset="0"/>
              </a:rPr>
              <a:t>Antiinfecciosos</a:t>
            </a:r>
            <a:endParaRPr lang="es-ES" altLang="es-ES_tradnl" sz="2000">
              <a:ea typeface="Arial" charset="0"/>
              <a:cs typeface="Arial" charset="0"/>
            </a:endParaRPr>
          </a:p>
          <a:p>
            <a:pPr lvl="1" algn="just" eaLnBrk="1" hangingPunct="1">
              <a:spcBef>
                <a:spcPct val="50000"/>
              </a:spcBef>
              <a:buFontTx/>
              <a:buChar char="•"/>
            </a:pPr>
            <a:r>
              <a:rPr lang="es-ES" altLang="es-ES_tradnl" sz="2000">
                <a:ea typeface="Arial" charset="0"/>
                <a:cs typeface="Arial" charset="0"/>
              </a:rPr>
              <a:t>Delta modulable según la tasa de respuesta</a:t>
            </a:r>
          </a:p>
          <a:p>
            <a:pPr lvl="1" algn="just" eaLnBrk="1" hangingPunct="1">
              <a:spcBef>
                <a:spcPct val="50000"/>
              </a:spcBef>
              <a:buFontTx/>
              <a:buNone/>
            </a:pPr>
            <a:r>
              <a:rPr lang="es-ES" altLang="es-ES_tradnl" sz="2000">
                <a:ea typeface="Arial" charset="0"/>
                <a:cs typeface="Arial" charset="0"/>
              </a:rPr>
              <a:t>	</a:t>
            </a:r>
          </a:p>
        </p:txBody>
      </p:sp>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499"/>
    </mc:Choice>
    <mc:Fallback xmlns="">
      <p:transition spd="slow" advTm="38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defRPr/>
            </a:pPr>
            <a:r>
              <a:rPr lang="es-ES" altLang="es-ES_tradnl" sz="3600" b="1" smtClean="0">
                <a:solidFill>
                  <a:schemeClr val="tx1"/>
                </a:solidFill>
              </a:rPr>
              <a:t>¿Cuánta diferencia es irrelevante?</a:t>
            </a:r>
            <a:r>
              <a:rPr lang="es-ES" altLang="es-ES_tradnl" sz="4000" b="1" smtClean="0"/>
              <a:t> </a:t>
            </a:r>
          </a:p>
        </p:txBody>
      </p:sp>
      <p:sp>
        <p:nvSpPr>
          <p:cNvPr id="4" name="3 CuadroTexto"/>
          <p:cNvSpPr txBox="1"/>
          <p:nvPr/>
        </p:nvSpPr>
        <p:spPr>
          <a:xfrm>
            <a:off x="685800" y="1295400"/>
            <a:ext cx="7772400" cy="5578475"/>
          </a:xfrm>
          <a:prstGeom prst="rect">
            <a:avLst/>
          </a:prstGeom>
          <a:noFill/>
        </p:spPr>
        <p:txBody>
          <a:bodyPr lIns="91449" tIns="45725" rIns="91449" bIns="45725">
            <a:spAutoFit/>
          </a:bodyPr>
          <a:lstStyle>
            <a:lvl1pPr>
              <a:defRPr>
                <a:solidFill>
                  <a:schemeClr val="tx1"/>
                </a:solidFill>
                <a:latin typeface="Arial" charset="0"/>
              </a:defRPr>
            </a:lvl1pPr>
            <a:lvl2pPr marL="914400" indent="-457200">
              <a:defRPr>
                <a:solidFill>
                  <a:schemeClr val="tx1"/>
                </a:solidFill>
                <a:latin typeface="Arial" charset="0"/>
              </a:defRPr>
            </a:lvl2pPr>
            <a:lvl3pPr marL="1347788" indent="-457200">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lgn="just" eaLnBrk="1" hangingPunct="1">
              <a:lnSpc>
                <a:spcPct val="150000"/>
              </a:lnSpc>
              <a:buFontTx/>
              <a:buChar char="•"/>
              <a:defRPr/>
            </a:pPr>
            <a:r>
              <a:rPr lang="es-ES" altLang="es-ES_tradnl" sz="2000" u="sng" smtClean="0">
                <a:ea typeface="MS PGothic" charset="-128"/>
              </a:rPr>
              <a:t>Por orden de preferencia</a:t>
            </a:r>
            <a:r>
              <a:rPr lang="es-ES" altLang="es-ES_tradnl" sz="2000" smtClean="0">
                <a:ea typeface="MS PGothic" charset="-128"/>
              </a:rPr>
              <a:t>:</a:t>
            </a:r>
          </a:p>
          <a:p>
            <a:pPr lvl="1" algn="just" eaLnBrk="1" hangingPunct="1">
              <a:lnSpc>
                <a:spcPct val="150000"/>
              </a:lnSpc>
              <a:buFontTx/>
              <a:buChar char="•"/>
              <a:defRPr/>
            </a:pPr>
            <a:r>
              <a:rPr lang="es-ES" altLang="es-ES_tradnl" sz="2000" smtClean="0">
                <a:ea typeface="MS PGothic" charset="-128"/>
              </a:rPr>
              <a:t>Valor delta establecido por agencias evaluadoras (</a:t>
            </a:r>
            <a:r>
              <a:rPr lang="es-ES" altLang="es-ES_tradnl" sz="2000" smtClean="0">
                <a:effectLst>
                  <a:outerShdw blurRad="38100" dist="38100" dir="2700000" algn="tl">
                    <a:srgbClr val="C0C0C0"/>
                  </a:outerShdw>
                </a:effectLst>
                <a:ea typeface="MS PGothic" charset="-128"/>
              </a:rPr>
              <a:t>EMA / FDA).</a:t>
            </a:r>
            <a:endParaRPr lang="es-ES" altLang="es-ES_tradnl" sz="2000" u="sng" smtClean="0">
              <a:ea typeface="MS PGothic" charset="-128"/>
            </a:endParaRPr>
          </a:p>
          <a:p>
            <a:pPr lvl="1" algn="just" eaLnBrk="1" hangingPunct="1">
              <a:lnSpc>
                <a:spcPct val="150000"/>
              </a:lnSpc>
              <a:buFontTx/>
              <a:buChar char="•"/>
              <a:defRPr/>
            </a:pPr>
            <a:r>
              <a:rPr lang="es-ES" altLang="es-ES_tradnl" sz="2000" smtClean="0">
                <a:ea typeface="MS PGothic" charset="-128"/>
              </a:rPr>
              <a:t>Propuesto por </a:t>
            </a:r>
            <a:r>
              <a:rPr lang="es-ES" altLang="es-ES_tradnl" sz="2000" smtClean="0">
                <a:effectLst>
                  <a:outerShdw blurRad="38100" dist="38100" dir="2700000" algn="tl">
                    <a:srgbClr val="C0C0C0"/>
                  </a:outerShdw>
                </a:effectLst>
                <a:ea typeface="MS PGothic" charset="-128"/>
              </a:rPr>
              <a:t>paneles de expertos</a:t>
            </a:r>
            <a:r>
              <a:rPr lang="es-ES" altLang="es-ES_tradnl" sz="2000" smtClean="0">
                <a:ea typeface="MS PGothic" charset="-128"/>
              </a:rPr>
              <a:t>, preferiblemente independientes.</a:t>
            </a:r>
          </a:p>
          <a:p>
            <a:pPr lvl="1" algn="just" eaLnBrk="1" hangingPunct="1">
              <a:lnSpc>
                <a:spcPct val="150000"/>
              </a:lnSpc>
              <a:buFontTx/>
              <a:buChar char="•"/>
              <a:defRPr/>
            </a:pPr>
            <a:r>
              <a:rPr lang="es-ES" altLang="es-ES_tradnl" sz="2000" smtClean="0">
                <a:ea typeface="MS PGothic" charset="-128"/>
              </a:rPr>
              <a:t>Utilizado </a:t>
            </a:r>
            <a:r>
              <a:rPr lang="es-ES" altLang="es-ES_tradnl" sz="2000" smtClean="0">
                <a:effectLst>
                  <a:outerShdw blurRad="38100" dist="38100" dir="2700000" algn="tl">
                    <a:srgbClr val="C0C0C0"/>
                  </a:outerShdw>
                </a:effectLst>
                <a:ea typeface="MS PGothic" charset="-128"/>
              </a:rPr>
              <a:t>en EC de equivalencia / no inferioridad</a:t>
            </a:r>
            <a:r>
              <a:rPr lang="es-ES" altLang="es-ES_tradnl" sz="2000" smtClean="0">
                <a:ea typeface="MS PGothic" charset="-128"/>
              </a:rPr>
              <a:t>.</a:t>
            </a:r>
          </a:p>
          <a:p>
            <a:pPr lvl="1" algn="just" eaLnBrk="1" hangingPunct="1">
              <a:lnSpc>
                <a:spcPct val="150000"/>
              </a:lnSpc>
              <a:buFontTx/>
              <a:buChar char="•"/>
              <a:defRPr/>
            </a:pPr>
            <a:r>
              <a:rPr lang="es-ES" altLang="es-ES_tradnl" sz="2000" smtClean="0">
                <a:ea typeface="MS PGothic" charset="-128"/>
              </a:rPr>
              <a:t>Valor de referencia utilizado para el </a:t>
            </a:r>
            <a:r>
              <a:rPr lang="es-ES" altLang="es-ES_tradnl" sz="2000" smtClean="0">
                <a:effectLst>
                  <a:outerShdw blurRad="38100" dist="38100" dir="2700000" algn="tl">
                    <a:srgbClr val="C0C0C0"/>
                  </a:outerShdw>
                </a:effectLst>
                <a:ea typeface="MS PGothic" charset="-128"/>
              </a:rPr>
              <a:t>cálculo de muestra:</a:t>
            </a:r>
          </a:p>
          <a:p>
            <a:pPr lvl="2" algn="just" eaLnBrk="1" hangingPunct="1">
              <a:lnSpc>
                <a:spcPct val="150000"/>
              </a:lnSpc>
              <a:buFontTx/>
              <a:buChar char="•"/>
              <a:defRPr/>
            </a:pPr>
            <a:r>
              <a:rPr lang="es-ES" altLang="es-ES_tradnl" sz="2000" smtClean="0">
                <a:ea typeface="MS PGothic" charset="-128"/>
              </a:rPr>
              <a:t>Utilizado en EC con </a:t>
            </a:r>
            <a:r>
              <a:rPr lang="es-ES" altLang="es-ES_tradnl" sz="2000" smtClean="0">
                <a:effectLst>
                  <a:outerShdw blurRad="38100" dist="38100" dir="2700000" algn="tl">
                    <a:srgbClr val="C0C0C0"/>
                  </a:outerShdw>
                </a:effectLst>
                <a:ea typeface="MS PGothic" charset="-128"/>
              </a:rPr>
              <a:t>comparador activo</a:t>
            </a:r>
            <a:r>
              <a:rPr lang="es-ES" altLang="es-ES_tradnl" sz="2000" smtClean="0">
                <a:ea typeface="MS PGothic" charset="-128"/>
              </a:rPr>
              <a:t>.</a:t>
            </a:r>
          </a:p>
          <a:p>
            <a:pPr lvl="2" algn="just" eaLnBrk="1" hangingPunct="1">
              <a:lnSpc>
                <a:spcPct val="150000"/>
              </a:lnSpc>
              <a:buFontTx/>
              <a:buChar char="•"/>
              <a:defRPr/>
            </a:pPr>
            <a:r>
              <a:rPr lang="es-ES" altLang="es-ES_tradnl" sz="2000" smtClean="0">
                <a:ea typeface="MS PGothic" charset="-128"/>
              </a:rPr>
              <a:t>Utilizado para el </a:t>
            </a:r>
            <a:r>
              <a:rPr lang="es-ES" altLang="es-ES_tradnl" sz="2000" smtClean="0">
                <a:effectLst>
                  <a:outerShdw blurRad="38100" dist="38100" dir="2700000" algn="tl">
                    <a:srgbClr val="C0C0C0"/>
                  </a:outerShdw>
                </a:effectLst>
                <a:ea typeface="MS PGothic" charset="-128"/>
              </a:rPr>
              <a:t>cálculo de muestra </a:t>
            </a:r>
            <a:r>
              <a:rPr lang="es-ES" altLang="es-ES_tradnl" sz="2000" smtClean="0">
                <a:ea typeface="MS PGothic" charset="-128"/>
              </a:rPr>
              <a:t>utilizado en EC frente a </a:t>
            </a:r>
            <a:r>
              <a:rPr lang="es-ES" altLang="es-ES_tradnl" sz="2000" smtClean="0">
                <a:effectLst>
                  <a:outerShdw blurRad="38100" dist="38100" dir="2700000" algn="tl">
                    <a:srgbClr val="C0C0C0"/>
                  </a:outerShdw>
                </a:effectLst>
                <a:ea typeface="MS PGothic" charset="-128"/>
              </a:rPr>
              <a:t>placebo</a:t>
            </a:r>
            <a:r>
              <a:rPr lang="es-ES" altLang="es-ES_tradnl" sz="2000" smtClean="0">
                <a:ea typeface="MS PGothic" charset="-128"/>
              </a:rPr>
              <a:t>. </a:t>
            </a:r>
          </a:p>
          <a:p>
            <a:pPr lvl="1" algn="just" eaLnBrk="1" hangingPunct="1">
              <a:lnSpc>
                <a:spcPct val="150000"/>
              </a:lnSpc>
              <a:buFontTx/>
              <a:buChar char="•"/>
              <a:defRPr/>
            </a:pPr>
            <a:r>
              <a:rPr lang="es-ES" altLang="es-ES_tradnl" sz="2000" smtClean="0">
                <a:ea typeface="MS PGothic" charset="-128"/>
              </a:rPr>
              <a:t>Fracción de resultado de un fármaco frente a placebo </a:t>
            </a:r>
            <a:r>
              <a:rPr lang="es-ES" altLang="es-ES_tradnl" sz="2000" smtClean="0">
                <a:ea typeface="MS PGothic" charset="-128"/>
                <a:sym typeface="Wingdings" charset="2"/>
              </a:rPr>
              <a:t> se ha empleado el 50% (discutible,  justificar)</a:t>
            </a:r>
            <a:endParaRPr lang="es-ES" altLang="es-ES_tradnl" sz="2000" smtClean="0">
              <a:ea typeface="MS PGothic" charset="-128"/>
            </a:endParaRPr>
          </a:p>
        </p:txBody>
      </p:sp>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774"/>
    </mc:Choice>
    <mc:Fallback xmlns="">
      <p:transition spd="slow" advTm="21774"/>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 presetClass="entr" presetSubtype="12"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0-#ppt_w/2"/>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323850" y="523875"/>
            <a:ext cx="8496300" cy="628650"/>
          </a:xfrm>
        </p:spPr>
        <p:txBody>
          <a:bodyPr/>
          <a:lstStyle/>
          <a:p>
            <a:pPr eaLnBrk="1" hangingPunct="1">
              <a:defRPr/>
            </a:pPr>
            <a:r>
              <a:rPr lang="es-ES" altLang="es-ES_tradnl" sz="2400" b="1" smtClean="0">
                <a:solidFill>
                  <a:schemeClr val="tx1"/>
                </a:solidFill>
              </a:rPr>
              <a:t>Secuencialidad: </a:t>
            </a:r>
            <a:br>
              <a:rPr lang="es-ES" altLang="es-ES_tradnl" sz="2400" b="1" smtClean="0">
                <a:solidFill>
                  <a:schemeClr val="tx1"/>
                </a:solidFill>
              </a:rPr>
            </a:br>
            <a:r>
              <a:rPr lang="es-ES" altLang="es-ES_tradnl" sz="2400" b="1" smtClean="0">
                <a:solidFill>
                  <a:schemeClr val="tx1"/>
                </a:solidFill>
              </a:rPr>
              <a:t>¿Es posible cambiar de objetivo?</a:t>
            </a:r>
            <a:endParaRPr lang="en-US" altLang="es-ES_tradnl" sz="2400" b="1" smtClean="0">
              <a:solidFill>
                <a:schemeClr val="tx1"/>
              </a:solidFill>
            </a:endParaRPr>
          </a:p>
        </p:txBody>
      </p:sp>
      <p:pic>
        <p:nvPicPr>
          <p:cNvPr id="296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1775" y="6526213"/>
            <a:ext cx="18034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970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 y="2492375"/>
            <a:ext cx="4008438" cy="399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97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 y="2492375"/>
            <a:ext cx="4008438" cy="399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97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 y="1700213"/>
            <a:ext cx="4008438" cy="399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205831" name="Group 7"/>
          <p:cNvGrpSpPr>
            <a:grpSpLocks/>
          </p:cNvGrpSpPr>
          <p:nvPr/>
        </p:nvGrpSpPr>
        <p:grpSpPr bwMode="auto">
          <a:xfrm>
            <a:off x="323850" y="2781300"/>
            <a:ext cx="3960813" cy="1152525"/>
            <a:chOff x="884" y="1752"/>
            <a:chExt cx="2495" cy="726"/>
          </a:xfrm>
        </p:grpSpPr>
        <p:sp>
          <p:nvSpPr>
            <p:cNvPr id="29704" name="Line 8"/>
            <p:cNvSpPr>
              <a:spLocks noChangeShapeType="1"/>
            </p:cNvSpPr>
            <p:nvPr/>
          </p:nvSpPr>
          <p:spPr bwMode="auto">
            <a:xfrm>
              <a:off x="975" y="1752"/>
              <a:ext cx="2359" cy="0"/>
            </a:xfrm>
            <a:prstGeom prst="line">
              <a:avLst/>
            </a:prstGeom>
            <a:noFill/>
            <a:ln w="3810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eaLnBrk="1" hangingPunct="1">
                <a:defRPr/>
              </a:pPr>
              <a:endParaRPr lang="es-ES_tradnl"/>
            </a:p>
          </p:txBody>
        </p:sp>
        <p:sp>
          <p:nvSpPr>
            <p:cNvPr id="29705" name="Line 9"/>
            <p:cNvSpPr>
              <a:spLocks noChangeShapeType="1"/>
            </p:cNvSpPr>
            <p:nvPr/>
          </p:nvSpPr>
          <p:spPr bwMode="auto">
            <a:xfrm>
              <a:off x="930" y="1933"/>
              <a:ext cx="2449" cy="0"/>
            </a:xfrm>
            <a:prstGeom prst="line">
              <a:avLst/>
            </a:prstGeom>
            <a:noFill/>
            <a:ln w="3810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eaLnBrk="1" hangingPunct="1">
                <a:defRPr/>
              </a:pPr>
              <a:endParaRPr lang="es-ES_tradnl"/>
            </a:p>
          </p:txBody>
        </p:sp>
        <p:sp>
          <p:nvSpPr>
            <p:cNvPr id="29706" name="Line 10"/>
            <p:cNvSpPr>
              <a:spLocks noChangeShapeType="1"/>
            </p:cNvSpPr>
            <p:nvPr/>
          </p:nvSpPr>
          <p:spPr bwMode="auto">
            <a:xfrm>
              <a:off x="929" y="2115"/>
              <a:ext cx="2405" cy="0"/>
            </a:xfrm>
            <a:prstGeom prst="line">
              <a:avLst/>
            </a:prstGeom>
            <a:noFill/>
            <a:ln w="3810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eaLnBrk="1" hangingPunct="1">
                <a:defRPr/>
              </a:pPr>
              <a:endParaRPr lang="es-ES_tradnl"/>
            </a:p>
          </p:txBody>
        </p:sp>
        <p:sp>
          <p:nvSpPr>
            <p:cNvPr id="29707" name="Line 11"/>
            <p:cNvSpPr>
              <a:spLocks noChangeShapeType="1"/>
            </p:cNvSpPr>
            <p:nvPr/>
          </p:nvSpPr>
          <p:spPr bwMode="auto">
            <a:xfrm>
              <a:off x="884" y="2478"/>
              <a:ext cx="1089" cy="0"/>
            </a:xfrm>
            <a:prstGeom prst="line">
              <a:avLst/>
            </a:prstGeom>
            <a:noFill/>
            <a:ln w="3810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eaLnBrk="1" hangingPunct="1">
                <a:defRPr/>
              </a:pPr>
              <a:endParaRPr lang="es-ES_tradnl"/>
            </a:p>
          </p:txBody>
        </p:sp>
        <p:sp>
          <p:nvSpPr>
            <p:cNvPr id="29708" name="Line 12"/>
            <p:cNvSpPr>
              <a:spLocks noChangeShapeType="1"/>
            </p:cNvSpPr>
            <p:nvPr/>
          </p:nvSpPr>
          <p:spPr bwMode="auto">
            <a:xfrm>
              <a:off x="930" y="2296"/>
              <a:ext cx="2358" cy="0"/>
            </a:xfrm>
            <a:prstGeom prst="line">
              <a:avLst/>
            </a:prstGeom>
            <a:noFill/>
            <a:ln w="3810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eaLnBrk="1" hangingPunct="1">
                <a:defRPr/>
              </a:pPr>
              <a:endParaRPr lang="es-ES_tradnl"/>
            </a:p>
          </p:txBody>
        </p:sp>
      </p:grpSp>
      <p:grpSp>
        <p:nvGrpSpPr>
          <p:cNvPr id="108551" name="Group 13"/>
          <p:cNvGrpSpPr>
            <a:grpSpLocks/>
          </p:cNvGrpSpPr>
          <p:nvPr/>
        </p:nvGrpSpPr>
        <p:grpSpPr bwMode="auto">
          <a:xfrm>
            <a:off x="4500563" y="1700213"/>
            <a:ext cx="4392612" cy="4752975"/>
            <a:chOff x="528" y="288"/>
            <a:chExt cx="4176" cy="3763"/>
          </a:xfrm>
        </p:grpSpPr>
        <p:pic>
          <p:nvPicPr>
            <p:cNvPr id="29710"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8" y="288"/>
              <a:ext cx="4176" cy="3763"/>
            </a:xfrm>
            <a:prstGeom prst="rect">
              <a:avLst/>
            </a:prstGeom>
            <a:noFill/>
            <a:ln w="9525">
              <a:solidFill>
                <a:srgbClr val="3333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9711" name="Rectangle 15"/>
            <p:cNvSpPr>
              <a:spLocks noChangeArrowheads="1"/>
            </p:cNvSpPr>
            <p:nvPr/>
          </p:nvSpPr>
          <p:spPr bwMode="auto">
            <a:xfrm>
              <a:off x="768" y="1968"/>
              <a:ext cx="3504" cy="240"/>
            </a:xfrm>
            <a:prstGeom prst="rect">
              <a:avLst/>
            </a:prstGeom>
            <a:noFill/>
            <a:ln w="508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endParaRPr lang="es-ES_tradnl" altLang="es-ES_tradnl" sz="1800" b="1" smtClean="0"/>
            </a:p>
          </p:txBody>
        </p:sp>
      </p:grpSp>
      <p:pic>
        <p:nvPicPr>
          <p:cNvPr id="2" name="Sonid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78800" y="5892800"/>
            <a:ext cx="812800" cy="812800"/>
          </a:xfrm>
          <a:prstGeom prst="rect">
            <a:avLst/>
          </a:prstGeom>
        </p:spPr>
      </p:pic>
    </p:spTree>
    <p:custDataLst>
      <p:tags r:id="rId1"/>
    </p:custDataLst>
  </p:cSld>
  <p:clrMapOvr>
    <a:masterClrMapping/>
  </p:clrMapOvr>
  <p:transition advTm="160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58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6">
            <a:extLst>
              <a:ext uri="{28A0092B-C50C-407E-A947-70E740481C1C}">
                <a14:useLocalDpi xmlns:a14="http://schemas.microsoft.com/office/drawing/2010/main" val="0"/>
              </a:ext>
            </a:extLst>
          </a:blip>
          <a:srcRect l="12500" t="17513" r="12500" b="7927"/>
          <a:stretch>
            <a:fillRect/>
          </a:stretch>
        </p:blipFill>
        <p:spPr bwMode="auto">
          <a:xfrm>
            <a:off x="900113" y="404813"/>
            <a:ext cx="7561262" cy="601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207875" name="Group 3"/>
          <p:cNvGrpSpPr>
            <a:grpSpLocks/>
          </p:cNvGrpSpPr>
          <p:nvPr/>
        </p:nvGrpSpPr>
        <p:grpSpPr bwMode="auto">
          <a:xfrm>
            <a:off x="1042988" y="2060575"/>
            <a:ext cx="7416800" cy="431800"/>
            <a:chOff x="657" y="1298"/>
            <a:chExt cx="4672" cy="272"/>
          </a:xfrm>
        </p:grpSpPr>
        <p:sp>
          <p:nvSpPr>
            <p:cNvPr id="37892" name="Line 4"/>
            <p:cNvSpPr>
              <a:spLocks noChangeShapeType="1"/>
            </p:cNvSpPr>
            <p:nvPr/>
          </p:nvSpPr>
          <p:spPr bwMode="auto">
            <a:xfrm>
              <a:off x="657" y="1298"/>
              <a:ext cx="4672" cy="0"/>
            </a:xfrm>
            <a:prstGeom prst="line">
              <a:avLst/>
            </a:prstGeom>
            <a:noFill/>
            <a:ln w="3810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eaLnBrk="1" hangingPunct="1">
                <a:defRPr/>
              </a:pPr>
              <a:endParaRPr lang="es-ES_tradnl"/>
            </a:p>
          </p:txBody>
        </p:sp>
        <p:sp>
          <p:nvSpPr>
            <p:cNvPr id="37893" name="Line 5"/>
            <p:cNvSpPr>
              <a:spLocks noChangeShapeType="1"/>
            </p:cNvSpPr>
            <p:nvPr/>
          </p:nvSpPr>
          <p:spPr bwMode="auto">
            <a:xfrm>
              <a:off x="657" y="1570"/>
              <a:ext cx="726" cy="0"/>
            </a:xfrm>
            <a:prstGeom prst="line">
              <a:avLst/>
            </a:prstGeom>
            <a:noFill/>
            <a:ln w="3810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eaLnBrk="1" hangingPunct="1">
                <a:defRPr/>
              </a:pPr>
              <a:endParaRPr lang="es-ES_tradnl"/>
            </a:p>
          </p:txBody>
        </p:sp>
        <p:sp>
          <p:nvSpPr>
            <p:cNvPr id="37894" name="Line 6"/>
            <p:cNvSpPr>
              <a:spLocks noChangeShapeType="1"/>
            </p:cNvSpPr>
            <p:nvPr/>
          </p:nvSpPr>
          <p:spPr bwMode="auto">
            <a:xfrm>
              <a:off x="657" y="1434"/>
              <a:ext cx="4672" cy="0"/>
            </a:xfrm>
            <a:prstGeom prst="line">
              <a:avLst/>
            </a:prstGeom>
            <a:noFill/>
            <a:ln w="3810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eaLnBrk="1" hangingPunct="1">
                <a:defRPr/>
              </a:pPr>
              <a:endParaRPr lang="es-ES_tradnl"/>
            </a:p>
          </p:txBody>
        </p:sp>
      </p:grpSp>
      <p:sp>
        <p:nvSpPr>
          <p:cNvPr id="207879" name="Oval 7"/>
          <p:cNvSpPr>
            <a:spLocks noChangeArrowheads="1"/>
          </p:cNvSpPr>
          <p:nvPr/>
        </p:nvSpPr>
        <p:spPr bwMode="auto">
          <a:xfrm>
            <a:off x="3203575" y="4437063"/>
            <a:ext cx="4681538" cy="792162"/>
          </a:xfrm>
          <a:prstGeom prst="ellipse">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endParaRPr lang="es-ES_tradnl" altLang="es-ES_tradnl" sz="1800" b="1" smtClean="0"/>
          </a:p>
        </p:txBody>
      </p:sp>
      <p:pic>
        <p:nvPicPr>
          <p:cNvPr id="2" name="Sonid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cSld>
  <p:clrMapOvr>
    <a:masterClrMapping/>
  </p:clrMapOvr>
  <p:transition advTm="212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787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78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20787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712788" y="557213"/>
            <a:ext cx="7726362" cy="457200"/>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r>
              <a:rPr lang="es-ES_tradnl" altLang="es-ES_tradnl" sz="2400" b="1" smtClean="0"/>
              <a:t>Secuencialidad: Ensayos mixtos, objetivos mixtos</a:t>
            </a:r>
            <a:endParaRPr lang="es-ES_tradnl" altLang="es-ES_tradnl" sz="2400" i="1" smtClean="0"/>
          </a:p>
        </p:txBody>
      </p:sp>
      <p:sp>
        <p:nvSpPr>
          <p:cNvPr id="39939" name="Text Box 3"/>
          <p:cNvSpPr txBox="1">
            <a:spLocks noChangeArrowheads="1"/>
          </p:cNvSpPr>
          <p:nvPr/>
        </p:nvSpPr>
        <p:spPr bwMode="auto">
          <a:xfrm>
            <a:off x="1295400" y="4071938"/>
            <a:ext cx="6705600" cy="2006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r>
              <a:rPr lang="es-ES" altLang="es-ES_tradnl" sz="1400" smtClean="0"/>
              <a:t>N Engl J Med 2006;354. 24 March.</a:t>
            </a:r>
          </a:p>
          <a:p>
            <a:pPr eaLnBrk="1" hangingPunct="1">
              <a:defRPr/>
            </a:pPr>
            <a:r>
              <a:rPr lang="es-ES" altLang="es-ES_tradnl" sz="1400" smtClean="0"/>
              <a:t>Oasis 5: Fondaparinux vs Enoxaparina en Síndromes Coronarios Adudos.</a:t>
            </a:r>
          </a:p>
          <a:p>
            <a:pPr eaLnBrk="1" hangingPunct="1">
              <a:defRPr/>
            </a:pPr>
            <a:endParaRPr lang="es-ES" altLang="es-ES_tradnl" sz="1400" smtClean="0"/>
          </a:p>
          <a:p>
            <a:pPr eaLnBrk="1" hangingPunct="1">
              <a:defRPr/>
            </a:pPr>
            <a:r>
              <a:rPr lang="es-ES" altLang="es-ES_tradnl" sz="1400" smtClean="0"/>
              <a:t>Variable principal eficacia: muerte, infarto miocardio, isquemia refractaria</a:t>
            </a:r>
          </a:p>
          <a:p>
            <a:pPr eaLnBrk="1" hangingPunct="1">
              <a:defRPr/>
            </a:pPr>
            <a:r>
              <a:rPr lang="es-ES" altLang="es-ES_tradnl" sz="1400" smtClean="0"/>
              <a:t>Variable principal seguridad: hemorragia mayor</a:t>
            </a:r>
          </a:p>
          <a:p>
            <a:pPr eaLnBrk="1" hangingPunct="1">
              <a:defRPr/>
            </a:pPr>
            <a:r>
              <a:rPr lang="es-ES" altLang="es-ES_tradnl" sz="1400" smtClean="0"/>
              <a:t>Objetivo: demostrar la no-inferioridad de FON al 9º día con superioridad en seguridad</a:t>
            </a:r>
          </a:p>
          <a:p>
            <a:pPr eaLnBrk="1" hangingPunct="1">
              <a:defRPr/>
            </a:pPr>
            <a:endParaRPr lang="es-ES" altLang="es-ES_tradnl" sz="1400" smtClean="0"/>
          </a:p>
          <a:p>
            <a:pPr eaLnBrk="1" hangingPunct="1">
              <a:defRPr/>
            </a:pPr>
            <a:r>
              <a:rPr lang="es-ES" altLang="es-ES_tradnl" sz="1400" smtClean="0"/>
              <a:t>Margen No-inferioridad: 1.185 RR</a:t>
            </a:r>
          </a:p>
        </p:txBody>
      </p:sp>
      <p:pic>
        <p:nvPicPr>
          <p:cNvPr id="399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7700" y="1270000"/>
            <a:ext cx="5143500" cy="2460625"/>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advTm="192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28600"/>
            <a:ext cx="4454525" cy="571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1987" name="Text Box 3"/>
          <p:cNvSpPr txBox="1">
            <a:spLocks noChangeArrowheads="1"/>
          </p:cNvSpPr>
          <p:nvPr/>
        </p:nvSpPr>
        <p:spPr bwMode="auto">
          <a:xfrm>
            <a:off x="5638800" y="3389313"/>
            <a:ext cx="2514600" cy="25368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r>
              <a:rPr lang="es-ES" altLang="es-ES_tradnl" sz="1600" smtClean="0"/>
              <a:t>Eficacia: </a:t>
            </a:r>
          </a:p>
          <a:p>
            <a:pPr eaLnBrk="1" hangingPunct="1">
              <a:defRPr/>
            </a:pPr>
            <a:r>
              <a:rPr lang="es-ES" altLang="es-ES_tradnl" sz="1600" smtClean="0"/>
              <a:t>5,8 frente 5,7</a:t>
            </a:r>
          </a:p>
          <a:p>
            <a:pPr eaLnBrk="1" hangingPunct="1">
              <a:defRPr/>
            </a:pPr>
            <a:endParaRPr lang="es-ES" altLang="es-ES_tradnl" sz="1600" smtClean="0"/>
          </a:p>
          <a:p>
            <a:pPr eaLnBrk="1" hangingPunct="1">
              <a:defRPr/>
            </a:pPr>
            <a:r>
              <a:rPr lang="es-ES" altLang="es-ES_tradnl" sz="1600" smtClean="0"/>
              <a:t>Hazard Ratio 1,01 (0.90-1.13)</a:t>
            </a:r>
          </a:p>
          <a:p>
            <a:pPr eaLnBrk="1" hangingPunct="1">
              <a:defRPr/>
            </a:pPr>
            <a:endParaRPr lang="es-ES" altLang="es-ES_tradnl" sz="1600" smtClean="0"/>
          </a:p>
          <a:p>
            <a:pPr eaLnBrk="1" hangingPunct="1">
              <a:defRPr/>
            </a:pPr>
            <a:r>
              <a:rPr lang="es-ES" altLang="es-ES_tradnl" sz="1600" smtClean="0"/>
              <a:t>Seguridad: 2,2% frente 4,1%</a:t>
            </a:r>
          </a:p>
          <a:p>
            <a:pPr eaLnBrk="1" hangingPunct="1">
              <a:defRPr/>
            </a:pPr>
            <a:r>
              <a:rPr lang="es-ES" altLang="es-ES_tradnl" sz="1600" smtClean="0"/>
              <a:t>Hazard Ratio 0,52 (0,44 a 0,61)</a:t>
            </a:r>
          </a:p>
        </p:txBody>
      </p:sp>
      <p:pic>
        <p:nvPicPr>
          <p:cNvPr id="4198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228600"/>
            <a:ext cx="4419600" cy="279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p:transition advTm="879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0"/>
            <a:ext cx="61499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advTm="303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ChangeArrowheads="1"/>
          </p:cNvSpPr>
          <p:nvPr/>
        </p:nvSpPr>
        <p:spPr bwMode="auto">
          <a:xfrm>
            <a:off x="250825" y="1628775"/>
            <a:ext cx="7634288" cy="4321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p>
        </p:txBody>
      </p:sp>
      <p:graphicFrame>
        <p:nvGraphicFramePr>
          <p:cNvPr id="188477" name="Group 61"/>
          <p:cNvGraphicFramePr>
            <a:graphicFrameLocks noGrp="1"/>
          </p:cNvGraphicFramePr>
          <p:nvPr/>
        </p:nvGraphicFramePr>
        <p:xfrm>
          <a:off x="179388" y="692150"/>
          <a:ext cx="8686800" cy="4759325"/>
        </p:xfrm>
        <a:graphic>
          <a:graphicData uri="http://schemas.openxmlformats.org/drawingml/2006/table">
            <a:tbl>
              <a:tblPr/>
              <a:tblGrid>
                <a:gridCol w="1395412"/>
                <a:gridCol w="2109788"/>
                <a:gridCol w="2133600"/>
                <a:gridCol w="1600200"/>
                <a:gridCol w="1447800"/>
              </a:tblGrid>
              <a:tr h="812908">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_tradnl" sz="1200" b="0" i="1" u="none" strike="noStrike" cap="none" normalizeH="0" baseline="0">
                          <a:ln>
                            <a:noFill/>
                          </a:ln>
                          <a:solidFill>
                            <a:schemeClr val="tx2"/>
                          </a:solidFill>
                          <a:effectLst/>
                          <a:latin typeface="Tahoma" charset="0"/>
                        </a:rPr>
                        <a:t>Objetivo</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00"/>
                    </a:solidFill>
                  </a:tcPr>
                </a:tc>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_tradnl" sz="1400" b="1" i="1" u="none" strike="noStrike" cap="none" normalizeH="0" baseline="0">
                          <a:ln>
                            <a:noFill/>
                          </a:ln>
                          <a:solidFill>
                            <a:schemeClr val="tx2"/>
                          </a:solidFill>
                          <a:effectLst/>
                          <a:latin typeface="Tahoma" charset="0"/>
                        </a:rPr>
                        <a:t>Variable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_tradnl" sz="1400" b="1" i="1" u="none" strike="noStrike" cap="none" normalizeH="0" baseline="0">
                          <a:ln>
                            <a:noFill/>
                          </a:ln>
                          <a:solidFill>
                            <a:schemeClr val="tx2"/>
                          </a:solidFill>
                          <a:effectLst/>
                          <a:latin typeface="Tahoma" charset="0"/>
                        </a:rPr>
                        <a:t>(cualitativa)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_tradnl" sz="1200" b="1" i="1" u="none" strike="noStrike" cap="none" normalizeH="0" baseline="0">
                          <a:ln>
                            <a:noFill/>
                          </a:ln>
                          <a:solidFill>
                            <a:schemeClr val="tx2"/>
                          </a:solidFill>
                          <a:effectLst/>
                          <a:latin typeface="Tahoma" charset="0"/>
                        </a:rPr>
                        <a:t>Introduci</a:t>
                      </a:r>
                      <a:r>
                        <a:rPr kumimoji="0" lang="es-ES" altLang="es-ES_tradnl" sz="1200" b="1" i="1" u="none" strike="noStrike" cap="none" normalizeH="0" baseline="0">
                          <a:ln>
                            <a:noFill/>
                          </a:ln>
                          <a:solidFill>
                            <a:schemeClr val="tx2"/>
                          </a:solidFill>
                          <a:effectLst/>
                          <a:latin typeface="Arial" charset="0"/>
                        </a:rPr>
                        <a:t>ó</a:t>
                      </a:r>
                      <a:r>
                        <a:rPr kumimoji="0" lang="es-ES" altLang="es-ES_tradnl" sz="1200" b="1" i="1" u="none" strike="noStrike" cap="none" normalizeH="0" baseline="0">
                          <a:ln>
                            <a:noFill/>
                          </a:ln>
                          <a:solidFill>
                            <a:schemeClr val="tx2"/>
                          </a:solidFill>
                          <a:effectLst/>
                          <a:latin typeface="Tahoma" charset="0"/>
                        </a:rPr>
                        <a:t>n</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00"/>
                    </a:solidFill>
                  </a:tcPr>
                </a:tc>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_tradnl" sz="1400" b="1" i="1" u="none" strike="noStrike" cap="none" normalizeH="0" baseline="0">
                          <a:ln>
                            <a:noFill/>
                          </a:ln>
                          <a:solidFill>
                            <a:schemeClr val="tx2"/>
                          </a:solidFill>
                          <a:effectLst/>
                          <a:latin typeface="Tahoma" charset="0"/>
                        </a:rPr>
                        <a:t>Variable (cuantitativa)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_tradnl" sz="1200" b="1" i="1" u="none" strike="noStrike" cap="none" normalizeH="0" baseline="0">
                          <a:ln>
                            <a:noFill/>
                          </a:ln>
                          <a:solidFill>
                            <a:schemeClr val="tx2"/>
                          </a:solidFill>
                          <a:effectLst/>
                          <a:latin typeface="Tahoma" charset="0"/>
                        </a:rPr>
                        <a:t>M</a:t>
                      </a:r>
                      <a:r>
                        <a:rPr kumimoji="0" lang="es-ES" altLang="es-ES_tradnl" sz="1200" b="1" i="1" u="none" strike="noStrike" cap="none" normalizeH="0" baseline="0">
                          <a:ln>
                            <a:noFill/>
                          </a:ln>
                          <a:solidFill>
                            <a:schemeClr val="tx2"/>
                          </a:solidFill>
                          <a:effectLst/>
                          <a:latin typeface="Arial" charset="0"/>
                        </a:rPr>
                        <a:t>é</a:t>
                      </a:r>
                      <a:r>
                        <a:rPr kumimoji="0" lang="es-ES" altLang="es-ES_tradnl" sz="1200" b="1" i="1" u="none" strike="noStrike" cap="none" normalizeH="0" baseline="0">
                          <a:ln>
                            <a:noFill/>
                          </a:ln>
                          <a:solidFill>
                            <a:schemeClr val="tx2"/>
                          </a:solidFill>
                          <a:effectLst/>
                          <a:latin typeface="Tahoma" charset="0"/>
                        </a:rPr>
                        <a:t>todos</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00"/>
                    </a:solidFill>
                  </a:tcPr>
                </a:tc>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_tradnl" sz="1400" b="1" i="1" u="none" strike="noStrike" cap="none" normalizeH="0" baseline="0">
                          <a:ln>
                            <a:noFill/>
                          </a:ln>
                          <a:solidFill>
                            <a:schemeClr val="tx2"/>
                          </a:solidFill>
                          <a:effectLst/>
                          <a:latin typeface="Tahoma" charset="0"/>
                        </a:rPr>
                        <a:t>Momento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ES" altLang="es-ES_tradnl" sz="1400" b="1" i="1" u="none" strike="noStrike" cap="none" normalizeH="0" baseline="0">
                        <a:ln>
                          <a:noFill/>
                        </a:ln>
                        <a:solidFill>
                          <a:schemeClr val="tx2"/>
                        </a:solidFill>
                        <a:effectLst/>
                        <a:latin typeface="Tahoma"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_tradnl" sz="1200" b="1" i="1" u="none" strike="noStrike" cap="none" normalizeH="0" baseline="0">
                          <a:ln>
                            <a:noFill/>
                          </a:ln>
                          <a:solidFill>
                            <a:schemeClr val="tx2"/>
                          </a:solidFill>
                          <a:effectLst/>
                          <a:latin typeface="Tahoma" charset="0"/>
                        </a:rPr>
                        <a:t>M</a:t>
                      </a:r>
                      <a:r>
                        <a:rPr kumimoji="0" lang="es-ES" altLang="es-ES_tradnl" sz="1200" b="1" i="1" u="none" strike="noStrike" cap="none" normalizeH="0" baseline="0">
                          <a:ln>
                            <a:noFill/>
                          </a:ln>
                          <a:solidFill>
                            <a:schemeClr val="tx2"/>
                          </a:solidFill>
                          <a:effectLst/>
                          <a:latin typeface="Arial" charset="0"/>
                        </a:rPr>
                        <a:t>é</a:t>
                      </a:r>
                      <a:r>
                        <a:rPr kumimoji="0" lang="es-ES" altLang="es-ES_tradnl" sz="1200" b="1" i="1" u="none" strike="noStrike" cap="none" normalizeH="0" baseline="0">
                          <a:ln>
                            <a:noFill/>
                          </a:ln>
                          <a:solidFill>
                            <a:schemeClr val="tx2"/>
                          </a:solidFill>
                          <a:effectLst/>
                          <a:latin typeface="Tahoma" charset="0"/>
                        </a:rPr>
                        <a:t>todos</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00"/>
                    </a:solidFill>
                  </a:tcPr>
                </a:tc>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_tradnl" sz="1400" b="1" i="1" u="none" strike="noStrike" cap="none" normalizeH="0" baseline="0">
                          <a:ln>
                            <a:noFill/>
                          </a:ln>
                          <a:solidFill>
                            <a:schemeClr val="tx2"/>
                          </a:solidFill>
                          <a:effectLst/>
                          <a:latin typeface="Tahoma" charset="0"/>
                        </a:rPr>
                        <a:t>Resultados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ES" altLang="es-ES_tradnl" sz="1400" b="1" i="1" u="none" strike="noStrike" cap="none" normalizeH="0" baseline="0">
                        <a:ln>
                          <a:noFill/>
                        </a:ln>
                        <a:solidFill>
                          <a:schemeClr val="tx2"/>
                        </a:solidFill>
                        <a:effectLst/>
                        <a:latin typeface="Tahoma"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_tradnl" sz="1200" b="1" i="1" u="none" strike="noStrike" cap="none" normalizeH="0" baseline="0">
                          <a:ln>
                            <a:noFill/>
                          </a:ln>
                          <a:solidFill>
                            <a:schemeClr val="tx2"/>
                          </a:solidFill>
                          <a:effectLst/>
                          <a:latin typeface="Tahoma" charset="0"/>
                        </a:rPr>
                        <a:t>Discusi</a:t>
                      </a:r>
                      <a:r>
                        <a:rPr kumimoji="0" lang="es-ES" altLang="es-ES_tradnl" sz="1200" b="1" i="1" u="none" strike="noStrike" cap="none" normalizeH="0" baseline="0">
                          <a:ln>
                            <a:noFill/>
                          </a:ln>
                          <a:solidFill>
                            <a:schemeClr val="tx2"/>
                          </a:solidFill>
                          <a:effectLst/>
                          <a:latin typeface="Arial" charset="0"/>
                        </a:rPr>
                        <a:t>ó</a:t>
                      </a:r>
                      <a:r>
                        <a:rPr kumimoji="0" lang="es-ES" altLang="es-ES_tradnl" sz="1200" b="1" i="1" u="none" strike="noStrike" cap="none" normalizeH="0" baseline="0">
                          <a:ln>
                            <a:noFill/>
                          </a:ln>
                          <a:solidFill>
                            <a:schemeClr val="tx2"/>
                          </a:solidFill>
                          <a:effectLst/>
                          <a:latin typeface="Tahoma" charset="0"/>
                        </a:rPr>
                        <a:t>n</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00"/>
                    </a:solidFill>
                  </a:tcPr>
                </a:tc>
              </a:tr>
              <a:tr h="787505">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000" b="0" i="1" u="none" strike="noStrike" cap="none" normalizeH="0" baseline="0">
                          <a:ln>
                            <a:noFill/>
                          </a:ln>
                          <a:solidFill>
                            <a:schemeClr val="tx1"/>
                          </a:solidFill>
                          <a:effectLst/>
                          <a:latin typeface="Tahoma" charset="0"/>
                        </a:rPr>
                        <a:t>1 </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000" b="0" i="1" u="none" strike="noStrike" cap="none" normalizeH="0" baseline="0">
                          <a:ln>
                            <a:noFill/>
                          </a:ln>
                          <a:solidFill>
                            <a:schemeClr val="tx1"/>
                          </a:solidFill>
                          <a:effectLst/>
                          <a:latin typeface="Tahoma" charset="0"/>
                        </a:rPr>
                        <a:t>Respuesta cl</a:t>
                      </a:r>
                      <a:r>
                        <a:rPr kumimoji="0" lang="es-ES" altLang="es-ES_tradnl" sz="1000" b="0" i="1" u="none" strike="noStrike" cap="none" normalizeH="0" baseline="0">
                          <a:ln>
                            <a:noFill/>
                          </a:ln>
                          <a:solidFill>
                            <a:schemeClr val="tx1"/>
                          </a:solidFill>
                          <a:effectLst/>
                          <a:latin typeface="Arial" charset="0"/>
                        </a:rPr>
                        <a:t>í</a:t>
                      </a:r>
                      <a:r>
                        <a:rPr kumimoji="0" lang="es-ES" altLang="es-ES_tradnl" sz="1000" b="0" i="1" u="none" strike="noStrike" cap="none" normalizeH="0" baseline="0">
                          <a:ln>
                            <a:noFill/>
                          </a:ln>
                          <a:solidFill>
                            <a:schemeClr val="tx1"/>
                          </a:solidFill>
                          <a:effectLst/>
                          <a:latin typeface="Tahoma" charset="0"/>
                        </a:rPr>
                        <a:t>nica</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200" b="1" i="1" u="none" strike="noStrike" cap="none" normalizeH="0" baseline="0">
                          <a:ln>
                            <a:noFill/>
                          </a:ln>
                          <a:solidFill>
                            <a:schemeClr val="tx1"/>
                          </a:solidFill>
                          <a:effectLst/>
                          <a:latin typeface="Tahoma" charset="0"/>
                        </a:rPr>
                        <a:t>Respuesta viral sostenida</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000" b="1" i="1" u="none" strike="noStrike" cap="none" normalizeH="0" baseline="0">
                          <a:ln>
                            <a:noFill/>
                          </a:ln>
                          <a:solidFill>
                            <a:schemeClr val="tx1"/>
                          </a:solidFill>
                          <a:effectLst/>
                          <a:latin typeface="Tahoma" charset="0"/>
                        </a:rPr>
                        <a:t>% pac CV indetectable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_tradnl" sz="1000" b="1" i="1" u="none" strike="noStrike" cap="none" normalizeH="0" baseline="0">
                        <a:ln>
                          <a:noFill/>
                        </a:ln>
                        <a:solidFill>
                          <a:schemeClr val="tx1"/>
                        </a:solidFill>
                        <a:effectLst/>
                        <a:latin typeface="Tahoma"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_tradnl" sz="1000" b="1" i="1" u="none" strike="noStrike" cap="none" normalizeH="0" baseline="0">
                        <a:ln>
                          <a:noFill/>
                        </a:ln>
                        <a:solidFill>
                          <a:schemeClr val="tx1"/>
                        </a:solidFill>
                        <a:effectLst/>
                        <a:latin typeface="Tahoma"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200" b="1" i="1" u="none" strike="noStrike" cap="none" normalizeH="0" baseline="0">
                          <a:ln>
                            <a:noFill/>
                          </a:ln>
                          <a:solidFill>
                            <a:schemeClr val="tx1"/>
                          </a:solidFill>
                          <a:effectLst/>
                          <a:latin typeface="Tahoma" charset="0"/>
                        </a:rPr>
                        <a:t>24 semanas tras finalizar tto</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_tradnl" sz="1200" b="1" i="1" u="none" strike="noStrike" cap="none" normalizeH="0" baseline="0">
                        <a:ln>
                          <a:noFill/>
                        </a:ln>
                        <a:solidFill>
                          <a:schemeClr val="tx1"/>
                        </a:solidFill>
                        <a:effectLst/>
                        <a:latin typeface="Tahoma"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14600">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000" b="0" i="1" u="none" strike="noStrike" cap="none" normalizeH="0" baseline="0">
                          <a:ln>
                            <a:noFill/>
                          </a:ln>
                          <a:solidFill>
                            <a:schemeClr val="tx1"/>
                          </a:solidFill>
                          <a:effectLst/>
                          <a:latin typeface="Tahoma" charset="0"/>
                        </a:rPr>
                        <a:t>2 </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000" b="0" i="1" u="none" strike="noStrike" cap="none" normalizeH="0" baseline="0">
                          <a:ln>
                            <a:noFill/>
                          </a:ln>
                          <a:solidFill>
                            <a:schemeClr val="tx1"/>
                          </a:solidFill>
                          <a:effectLst/>
                          <a:latin typeface="Tahoma" charset="0"/>
                        </a:rPr>
                        <a:t>Adherencia</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200" b="1" i="1" u="none" strike="noStrike" cap="none" normalizeH="0" baseline="0">
                          <a:ln>
                            <a:noFill/>
                          </a:ln>
                          <a:solidFill>
                            <a:schemeClr val="tx1"/>
                          </a:solidFill>
                          <a:effectLst/>
                          <a:latin typeface="Tahoma" charset="0"/>
                        </a:rPr>
                        <a:t>Cuestionario Smaq</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200" b="1" i="1" u="none" strike="noStrike" cap="none" normalizeH="0" baseline="0">
                          <a:ln>
                            <a:noFill/>
                          </a:ln>
                          <a:solidFill>
                            <a:schemeClr val="tx1"/>
                          </a:solidFill>
                          <a:effectLst/>
                          <a:latin typeface="Tahoma" charset="0"/>
                        </a:rPr>
                        <a:t>Recogida med</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200" b="1" i="1" u="none" strike="noStrike" cap="none" normalizeH="0" baseline="0">
                          <a:ln>
                            <a:noFill/>
                          </a:ln>
                          <a:solidFill>
                            <a:schemeClr val="tx1"/>
                          </a:solidFill>
                          <a:effectLst/>
                          <a:latin typeface="Tahoma" charset="0"/>
                        </a:rPr>
                        <a:t>Escala visual</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200" b="1" i="1" u="none" strike="noStrike" cap="none" normalizeH="0" baseline="0">
                          <a:ln>
                            <a:noFill/>
                          </a:ln>
                          <a:solidFill>
                            <a:schemeClr val="tx1"/>
                          </a:solidFill>
                          <a:effectLst/>
                          <a:latin typeface="Tahoma" charset="0"/>
                        </a:rPr>
                        <a:t>%N</a:t>
                      </a:r>
                      <a:r>
                        <a:rPr kumimoji="0" lang="es-ES" altLang="es-ES_tradnl" sz="1200" b="1" i="1" u="none" strike="noStrike" cap="none" normalizeH="0" baseline="0">
                          <a:ln>
                            <a:noFill/>
                          </a:ln>
                          <a:solidFill>
                            <a:schemeClr val="tx1"/>
                          </a:solidFill>
                          <a:effectLst/>
                          <a:latin typeface="Arial" charset="0"/>
                        </a:rPr>
                        <a:t>º</a:t>
                      </a:r>
                      <a:r>
                        <a:rPr kumimoji="0" lang="es-ES" altLang="es-ES_tradnl" sz="1200" b="1" i="1" u="none" strike="noStrike" cap="none" normalizeH="0" baseline="0">
                          <a:ln>
                            <a:noFill/>
                          </a:ln>
                          <a:solidFill>
                            <a:schemeClr val="tx1"/>
                          </a:solidFill>
                          <a:effectLst/>
                          <a:latin typeface="Tahoma" charset="0"/>
                        </a:rPr>
                        <a:t> dosis/total de dosis previstas</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200" b="1" i="1" u="none" strike="noStrike" cap="none" normalizeH="0" baseline="0">
                          <a:ln>
                            <a:noFill/>
                          </a:ln>
                          <a:solidFill>
                            <a:schemeClr val="tx1"/>
                          </a:solidFill>
                          <a:effectLst/>
                          <a:latin typeface="Tahoma" charset="0"/>
                        </a:rPr>
                        <a:t>Adherencia &gt;80%</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200" b="1" i="1" u="none" strike="noStrike" cap="none" normalizeH="0" baseline="0">
                          <a:ln>
                            <a:noFill/>
                          </a:ln>
                          <a:solidFill>
                            <a:schemeClr val="tx1"/>
                          </a:solidFill>
                          <a:effectLst/>
                          <a:latin typeface="Tahoma" charset="0"/>
                        </a:rPr>
                        <a:t>Media 4 medidas</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200" b="1" i="1" u="none" strike="noStrike" cap="none" normalizeH="0" baseline="0">
                          <a:ln>
                            <a:noFill/>
                          </a:ln>
                          <a:solidFill>
                            <a:schemeClr val="tx1"/>
                          </a:solidFill>
                          <a:effectLst/>
                          <a:latin typeface="Tahoma" charset="0"/>
                        </a:rPr>
                        <a:t>Tras 1er-2</a:t>
                      </a:r>
                      <a:r>
                        <a:rPr kumimoji="0" lang="es-ES" altLang="es-ES_tradnl" sz="1200" b="1" i="1" u="none" strike="noStrike" cap="none" normalizeH="0" baseline="0">
                          <a:ln>
                            <a:noFill/>
                          </a:ln>
                          <a:solidFill>
                            <a:schemeClr val="tx1"/>
                          </a:solidFill>
                          <a:effectLst/>
                          <a:latin typeface="Arial" charset="0"/>
                        </a:rPr>
                        <a:t>º</a:t>
                      </a:r>
                      <a:r>
                        <a:rPr kumimoji="0" lang="es-ES" altLang="es-ES_tradnl" sz="1200" b="1" i="1" u="none" strike="noStrike" cap="none" normalizeH="0" baseline="0">
                          <a:ln>
                            <a:noFill/>
                          </a:ln>
                          <a:solidFill>
                            <a:schemeClr val="tx1"/>
                          </a:solidFill>
                          <a:effectLst/>
                          <a:latin typeface="Tahoma" charset="0"/>
                        </a:rPr>
                        <a:t> mes</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200" b="1" i="1" u="none" strike="noStrike" cap="none" normalizeH="0" baseline="0">
                          <a:ln>
                            <a:noFill/>
                          </a:ln>
                          <a:solidFill>
                            <a:schemeClr val="tx1"/>
                          </a:solidFill>
                          <a:effectLst/>
                          <a:latin typeface="Tahoma" charset="0"/>
                        </a:rPr>
                        <a:t>cada 2 meses</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_tradnl" sz="1200" b="1" i="1" u="none" strike="noStrike" cap="none" normalizeH="0" baseline="0">
                        <a:ln>
                          <a:noFill/>
                        </a:ln>
                        <a:solidFill>
                          <a:schemeClr val="tx1"/>
                        </a:solidFill>
                        <a:effectLst/>
                        <a:latin typeface="Tahoma"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05974">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000" b="0" i="1" u="none" strike="noStrike" cap="none" normalizeH="0" baseline="0">
                          <a:ln>
                            <a:noFill/>
                          </a:ln>
                          <a:solidFill>
                            <a:schemeClr val="tx1"/>
                          </a:solidFill>
                          <a:effectLst/>
                          <a:latin typeface="Tahoma" charset="0"/>
                        </a:rPr>
                        <a:t>3 </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000" b="0" i="1" u="none" strike="noStrike" cap="none" normalizeH="0" baseline="0">
                          <a:ln>
                            <a:noFill/>
                          </a:ln>
                          <a:solidFill>
                            <a:schemeClr val="tx1"/>
                          </a:solidFill>
                          <a:effectLst/>
                          <a:latin typeface="Tahoma" charset="0"/>
                        </a:rPr>
                        <a:t>Permanencia</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200" b="1" i="1" u="none" strike="noStrike" cap="none" normalizeH="0" baseline="0">
                          <a:ln>
                            <a:noFill/>
                          </a:ln>
                          <a:solidFill>
                            <a:schemeClr val="tx1"/>
                          </a:solidFill>
                          <a:effectLst/>
                          <a:latin typeface="Tahoma" charset="0"/>
                        </a:rPr>
                        <a:t>Recogida de medicaci</a:t>
                      </a:r>
                      <a:r>
                        <a:rPr kumimoji="0" lang="es-ES" altLang="es-ES_tradnl" sz="1200" b="1" i="1" u="none" strike="noStrike" cap="none" normalizeH="0" baseline="0">
                          <a:ln>
                            <a:noFill/>
                          </a:ln>
                          <a:solidFill>
                            <a:schemeClr val="tx1"/>
                          </a:solidFill>
                          <a:effectLst/>
                          <a:latin typeface="Arial" charset="0"/>
                        </a:rPr>
                        <a:t>ó</a:t>
                      </a:r>
                      <a:r>
                        <a:rPr kumimoji="0" lang="es-ES" altLang="es-ES_tradnl" sz="1200" b="1" i="1" u="none" strike="noStrike" cap="none" normalizeH="0" baseline="0">
                          <a:ln>
                            <a:noFill/>
                          </a:ln>
                          <a:solidFill>
                            <a:schemeClr val="tx1"/>
                          </a:solidFill>
                          <a:effectLst/>
                          <a:latin typeface="Tahoma" charset="0"/>
                        </a:rPr>
                        <a:t>n</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200" b="1" i="1" u="none" strike="noStrike" cap="none" normalizeH="0" baseline="0">
                          <a:ln>
                            <a:noFill/>
                          </a:ln>
                          <a:solidFill>
                            <a:schemeClr val="tx1"/>
                          </a:solidFill>
                          <a:effectLst/>
                          <a:latin typeface="Tahoma" charset="0"/>
                        </a:rPr>
                        <a:t>% n</a:t>
                      </a:r>
                      <a:r>
                        <a:rPr kumimoji="0" lang="es-ES" altLang="es-ES_tradnl" sz="1200" b="1" i="1" u="none" strike="noStrike" cap="none" normalizeH="0" baseline="0">
                          <a:ln>
                            <a:noFill/>
                          </a:ln>
                          <a:solidFill>
                            <a:schemeClr val="tx1"/>
                          </a:solidFill>
                          <a:effectLst/>
                          <a:latin typeface="Arial" charset="0"/>
                        </a:rPr>
                        <a:t>º</a:t>
                      </a:r>
                      <a:r>
                        <a:rPr kumimoji="0" lang="es-ES" altLang="es-ES_tradnl" sz="1200" b="1" i="1" u="none" strike="noStrike" cap="none" normalizeH="0" baseline="0">
                          <a:ln>
                            <a:noFill/>
                          </a:ln>
                          <a:solidFill>
                            <a:schemeClr val="tx1"/>
                          </a:solidFill>
                          <a:effectLst/>
                          <a:latin typeface="Tahoma" charset="0"/>
                        </a:rPr>
                        <a:t> d</a:t>
                      </a:r>
                      <a:r>
                        <a:rPr kumimoji="0" lang="es-ES" altLang="es-ES_tradnl" sz="1200" b="1" i="1" u="none" strike="noStrike" cap="none" normalizeH="0" baseline="0">
                          <a:ln>
                            <a:noFill/>
                          </a:ln>
                          <a:solidFill>
                            <a:schemeClr val="tx1"/>
                          </a:solidFill>
                          <a:effectLst/>
                          <a:latin typeface="Arial" charset="0"/>
                        </a:rPr>
                        <a:t>í</a:t>
                      </a:r>
                      <a:r>
                        <a:rPr kumimoji="0" lang="es-ES" altLang="es-ES_tradnl" sz="1200" b="1" i="1" u="none" strike="noStrike" cap="none" normalizeH="0" baseline="0">
                          <a:ln>
                            <a:noFill/>
                          </a:ln>
                          <a:solidFill>
                            <a:schemeClr val="tx1"/>
                          </a:solidFill>
                          <a:effectLst/>
                          <a:latin typeface="Tahoma" charset="0"/>
                        </a:rPr>
                        <a:t>as con tto/respecto al n</a:t>
                      </a:r>
                      <a:r>
                        <a:rPr kumimoji="0" lang="es-ES" altLang="es-ES_tradnl" sz="1200" b="1" i="1" u="none" strike="noStrike" cap="none" normalizeH="0" baseline="0">
                          <a:ln>
                            <a:noFill/>
                          </a:ln>
                          <a:solidFill>
                            <a:schemeClr val="tx1"/>
                          </a:solidFill>
                          <a:effectLst/>
                          <a:latin typeface="Arial" charset="0"/>
                        </a:rPr>
                        <a:t>º</a:t>
                      </a:r>
                      <a:r>
                        <a:rPr kumimoji="0" lang="es-ES" altLang="es-ES_tradnl" sz="1200" b="1" i="1" u="none" strike="noStrike" cap="none" normalizeH="0" baseline="0">
                          <a:ln>
                            <a:noFill/>
                          </a:ln>
                          <a:solidFill>
                            <a:schemeClr val="tx1"/>
                          </a:solidFill>
                          <a:effectLst/>
                          <a:latin typeface="Tahoma" charset="0"/>
                        </a:rPr>
                        <a:t> total previsto</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200" b="1" i="1" u="none" strike="noStrike" cap="none" normalizeH="0" baseline="0">
                          <a:ln>
                            <a:noFill/>
                          </a:ln>
                          <a:solidFill>
                            <a:schemeClr val="tx1"/>
                          </a:solidFill>
                          <a:effectLst/>
                          <a:latin typeface="Tahoma" charset="0"/>
                        </a:rPr>
                        <a:t>Permanencia &gt;80%</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_tradnl" sz="1200" b="1" i="1" u="none" strike="noStrike" cap="none" normalizeH="0" baseline="0">
                        <a:ln>
                          <a:noFill/>
                        </a:ln>
                        <a:solidFill>
                          <a:schemeClr val="tx1"/>
                        </a:solidFill>
                        <a:effectLst/>
                        <a:latin typeface="Tahoma"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200" b="1" i="1" u="none" strike="noStrike" cap="none" normalizeH="0" baseline="0">
                          <a:ln>
                            <a:noFill/>
                          </a:ln>
                          <a:solidFill>
                            <a:schemeClr val="tx1"/>
                          </a:solidFill>
                          <a:effectLst/>
                          <a:latin typeface="Tahoma" charset="0"/>
                        </a:rPr>
                        <a:t>Media 4 medidas</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200" b="1" i="1" u="none" strike="noStrike" cap="none" normalizeH="0" baseline="0">
                          <a:ln>
                            <a:noFill/>
                          </a:ln>
                          <a:solidFill>
                            <a:schemeClr val="tx1"/>
                          </a:solidFill>
                          <a:effectLst/>
                          <a:latin typeface="Tahoma" charset="0"/>
                        </a:rPr>
                        <a:t>Tras 1er-2</a:t>
                      </a:r>
                      <a:r>
                        <a:rPr kumimoji="0" lang="es-ES" altLang="es-ES_tradnl" sz="1200" b="1" i="1" u="none" strike="noStrike" cap="none" normalizeH="0" baseline="0">
                          <a:ln>
                            <a:noFill/>
                          </a:ln>
                          <a:solidFill>
                            <a:schemeClr val="tx1"/>
                          </a:solidFill>
                          <a:effectLst/>
                          <a:latin typeface="Arial" charset="0"/>
                        </a:rPr>
                        <a:t>º</a:t>
                      </a:r>
                      <a:r>
                        <a:rPr kumimoji="0" lang="es-ES" altLang="es-ES_tradnl" sz="1200" b="1" i="1" u="none" strike="noStrike" cap="none" normalizeH="0" baseline="0">
                          <a:ln>
                            <a:noFill/>
                          </a:ln>
                          <a:solidFill>
                            <a:schemeClr val="tx1"/>
                          </a:solidFill>
                          <a:effectLst/>
                          <a:latin typeface="Tahoma" charset="0"/>
                        </a:rPr>
                        <a:t> mes</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200" b="1" i="1" u="none" strike="noStrike" cap="none" normalizeH="0" baseline="0">
                          <a:ln>
                            <a:noFill/>
                          </a:ln>
                          <a:solidFill>
                            <a:schemeClr val="tx1"/>
                          </a:solidFill>
                          <a:effectLst/>
                          <a:latin typeface="Tahoma" charset="0"/>
                        </a:rPr>
                        <a:t>cada 2 meses</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_tradnl" sz="1200" b="1" i="1" u="none" strike="noStrike" cap="none" normalizeH="0" baseline="0">
                        <a:ln>
                          <a:noFill/>
                        </a:ln>
                        <a:solidFill>
                          <a:schemeClr val="tx1"/>
                        </a:solidFill>
                        <a:effectLst/>
                        <a:latin typeface="Tahoma"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9963">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000" b="0" i="1" u="none" strike="noStrike" cap="none" normalizeH="0" baseline="0">
                          <a:ln>
                            <a:noFill/>
                          </a:ln>
                          <a:solidFill>
                            <a:schemeClr val="tx1"/>
                          </a:solidFill>
                          <a:effectLst/>
                          <a:latin typeface="Tahoma" charset="0"/>
                        </a:rPr>
                        <a:t>4 Satisfacci</a:t>
                      </a:r>
                      <a:r>
                        <a:rPr kumimoji="0" lang="es-ES" altLang="es-ES_tradnl" sz="1000" b="0" i="1" u="none" strike="noStrike" cap="none" normalizeH="0" baseline="0">
                          <a:ln>
                            <a:noFill/>
                          </a:ln>
                          <a:solidFill>
                            <a:schemeClr val="tx1"/>
                          </a:solidFill>
                          <a:effectLst/>
                          <a:latin typeface="Arial" charset="0"/>
                        </a:rPr>
                        <a:t>ó</a:t>
                      </a:r>
                      <a:r>
                        <a:rPr kumimoji="0" lang="es-ES" altLang="es-ES_tradnl" sz="1000" b="0" i="1" u="none" strike="noStrike" cap="none" normalizeH="0" baseline="0">
                          <a:ln>
                            <a:noFill/>
                          </a:ln>
                          <a:solidFill>
                            <a:schemeClr val="tx1"/>
                          </a:solidFill>
                          <a:effectLst/>
                          <a:latin typeface="Tahoma" charset="0"/>
                        </a:rPr>
                        <a:t>n</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200" b="1" i="1" u="none" strike="noStrike" cap="none" normalizeH="0" baseline="0">
                          <a:ln>
                            <a:noFill/>
                          </a:ln>
                          <a:solidFill>
                            <a:schemeClr val="tx1"/>
                          </a:solidFill>
                          <a:effectLst/>
                          <a:latin typeface="Tahoma" charset="0"/>
                        </a:rPr>
                        <a:t>Encuesta</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200" b="1" i="1" u="none" strike="noStrike" cap="none" normalizeH="0" baseline="0">
                          <a:ln>
                            <a:noFill/>
                          </a:ln>
                          <a:solidFill>
                            <a:schemeClr val="tx1"/>
                          </a:solidFill>
                          <a:effectLst/>
                          <a:latin typeface="Tahoma" charset="0"/>
                        </a:rPr>
                        <a:t>% pac con escala &gt;5 encuesta satisfacci</a:t>
                      </a:r>
                      <a:r>
                        <a:rPr kumimoji="0" lang="es-ES" altLang="es-ES_tradnl" sz="1200" b="1" i="1" u="none" strike="noStrike" cap="none" normalizeH="0" baseline="0">
                          <a:ln>
                            <a:noFill/>
                          </a:ln>
                          <a:solidFill>
                            <a:schemeClr val="tx1"/>
                          </a:solidFill>
                          <a:effectLst/>
                          <a:latin typeface="Arial" charset="0"/>
                        </a:rPr>
                        <a:t>ó</a:t>
                      </a:r>
                      <a:r>
                        <a:rPr kumimoji="0" lang="es-ES" altLang="es-ES_tradnl" sz="1200" b="1" i="1" u="none" strike="noStrike" cap="none" normalizeH="0" baseline="0">
                          <a:ln>
                            <a:noFill/>
                          </a:ln>
                          <a:solidFill>
                            <a:schemeClr val="tx1"/>
                          </a:solidFill>
                          <a:effectLst/>
                          <a:latin typeface="Tahoma" charset="0"/>
                        </a:rPr>
                        <a:t>n</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200" b="1" i="1" u="none" strike="noStrike" cap="none" normalizeH="0" baseline="0">
                          <a:ln>
                            <a:noFill/>
                          </a:ln>
                          <a:solidFill>
                            <a:schemeClr val="tx1"/>
                          </a:solidFill>
                          <a:effectLst/>
                          <a:latin typeface="Tahoma" charset="0"/>
                        </a:rPr>
                        <a:t>24, 48 semanas</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_tradnl" sz="1200" b="1" i="1" u="none" strike="noStrike" cap="none" normalizeH="0" baseline="0">
                        <a:ln>
                          <a:noFill/>
                        </a:ln>
                        <a:solidFill>
                          <a:schemeClr val="tx1"/>
                        </a:solidFill>
                        <a:effectLst/>
                        <a:latin typeface="Tahoma"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8375">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000" b="0" i="1" u="none" strike="noStrike" cap="none" normalizeH="0" baseline="0">
                          <a:ln>
                            <a:noFill/>
                          </a:ln>
                          <a:solidFill>
                            <a:schemeClr val="tx1"/>
                          </a:solidFill>
                          <a:effectLst/>
                          <a:latin typeface="Tahoma" charset="0"/>
                        </a:rPr>
                        <a:t>5 </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000" b="0" i="1" u="none" strike="noStrike" cap="none" normalizeH="0" baseline="0">
                          <a:ln>
                            <a:noFill/>
                          </a:ln>
                          <a:solidFill>
                            <a:schemeClr val="tx1"/>
                          </a:solidFill>
                          <a:effectLst/>
                          <a:latin typeface="Tahoma" charset="0"/>
                        </a:rPr>
                        <a:t>Coste </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200" b="1" i="1" u="none" strike="noStrike" cap="none" normalizeH="0" baseline="0">
                          <a:ln>
                            <a:noFill/>
                          </a:ln>
                          <a:solidFill>
                            <a:schemeClr val="tx1"/>
                          </a:solidFill>
                          <a:effectLst/>
                          <a:latin typeface="Tahoma" charset="0"/>
                        </a:rPr>
                        <a:t>Valoraci</a:t>
                      </a:r>
                      <a:r>
                        <a:rPr kumimoji="0" lang="es-ES" altLang="es-ES_tradnl" sz="1200" b="1" i="1" u="none" strike="noStrike" cap="none" normalizeH="0" baseline="0">
                          <a:ln>
                            <a:noFill/>
                          </a:ln>
                          <a:solidFill>
                            <a:schemeClr val="tx1"/>
                          </a:solidFill>
                          <a:effectLst/>
                          <a:latin typeface="Arial" charset="0"/>
                        </a:rPr>
                        <a:t>ó</a:t>
                      </a:r>
                      <a:r>
                        <a:rPr kumimoji="0" lang="es-ES" altLang="es-ES_tradnl" sz="1200" b="1" i="1" u="none" strike="noStrike" cap="none" normalizeH="0" baseline="0">
                          <a:ln>
                            <a:noFill/>
                          </a:ln>
                          <a:solidFill>
                            <a:schemeClr val="tx1"/>
                          </a:solidFill>
                          <a:effectLst/>
                          <a:latin typeface="Tahoma" charset="0"/>
                        </a:rPr>
                        <a:t>n coste tto</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200" b="1" i="1" u="none" strike="noStrike" cap="none" normalizeH="0" baseline="0">
                          <a:ln>
                            <a:noFill/>
                          </a:ln>
                          <a:solidFill>
                            <a:schemeClr val="tx1"/>
                          </a:solidFill>
                          <a:effectLst/>
                          <a:latin typeface="Tahoma" charset="0"/>
                        </a:rPr>
                        <a:t>Valores en </a:t>
                      </a:r>
                      <a:r>
                        <a:rPr kumimoji="0" lang="es-ES" altLang="es-ES_tradnl" sz="1200" b="1" i="1" u="none" strike="noStrike" cap="none" normalizeH="0" baseline="0">
                          <a:ln>
                            <a:noFill/>
                          </a:ln>
                          <a:solidFill>
                            <a:schemeClr val="tx1"/>
                          </a:solidFill>
                          <a:effectLst/>
                          <a:latin typeface="Arial" charset="0"/>
                        </a:rPr>
                        <a:t>€</a:t>
                      </a:r>
                      <a:endParaRPr kumimoji="0" lang="es-ES" altLang="es-ES_tradnl" sz="1200" b="1" i="1" u="none" strike="noStrike" cap="none" normalizeH="0" baseline="0">
                        <a:ln>
                          <a:noFill/>
                        </a:ln>
                        <a:solidFill>
                          <a:schemeClr val="tx1"/>
                        </a:solidFill>
                        <a:effectLst/>
                        <a:latin typeface="Tahoma"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_tradnl" sz="1200" b="1" i="1" u="none" strike="noStrike" cap="none" normalizeH="0" baseline="0">
                          <a:ln>
                            <a:noFill/>
                          </a:ln>
                          <a:solidFill>
                            <a:schemeClr val="tx1"/>
                          </a:solidFill>
                          <a:effectLst/>
                          <a:latin typeface="Tahoma" charset="0"/>
                        </a:rPr>
                        <a:t>Hasta finalizar tto.</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lnSpc>
                          <a:spcPct val="90000"/>
                        </a:lnSpc>
                        <a:spcBef>
                          <a:spcPts val="1000"/>
                        </a:spcBef>
                        <a:spcAft>
                          <a:spcPts val="700"/>
                        </a:spcAft>
                        <a:buClr>
                          <a:schemeClr val="accent2"/>
                        </a:buClr>
                        <a:buFont typeface="Wingdings" charset="2"/>
                        <a:defRPr sz="2000">
                          <a:solidFill>
                            <a:srgbClr val="FEFDDE"/>
                          </a:solidFill>
                          <a:latin typeface="Arial" charset="0"/>
                        </a:defRPr>
                      </a:lvl1pPr>
                      <a:lvl2pPr eaLnBrk="0" hangingPunct="0">
                        <a:lnSpc>
                          <a:spcPct val="90000"/>
                        </a:lnSpc>
                        <a:spcBef>
                          <a:spcPts val="1000"/>
                        </a:spcBef>
                        <a:spcAft>
                          <a:spcPts val="700"/>
                        </a:spcAft>
                        <a:buClr>
                          <a:schemeClr val="accent2"/>
                        </a:buClr>
                        <a:buFont typeface="Arial" charset="0"/>
                        <a:defRPr sz="2000">
                          <a:solidFill>
                            <a:srgbClr val="FEFDDE"/>
                          </a:solidFill>
                          <a:latin typeface="Arial" charset="0"/>
                        </a:defRPr>
                      </a:lvl2pPr>
                      <a:lvl3pPr eaLnBrk="0" hangingPunct="0">
                        <a:lnSpc>
                          <a:spcPct val="90000"/>
                        </a:lnSpc>
                        <a:spcBef>
                          <a:spcPts val="1000"/>
                        </a:spcBef>
                        <a:spcAft>
                          <a:spcPts val="700"/>
                        </a:spcAft>
                        <a:buClr>
                          <a:schemeClr val="accent2"/>
                        </a:buClr>
                        <a:buFont typeface="Arial" charset="0"/>
                        <a:defRPr>
                          <a:solidFill>
                            <a:srgbClr val="FEFDDE"/>
                          </a:solidFill>
                          <a:latin typeface="Arial" charset="0"/>
                        </a:defRPr>
                      </a:lvl3pPr>
                      <a:lvl4pPr eaLnBrk="0" hangingPunct="0">
                        <a:lnSpc>
                          <a:spcPct val="90000"/>
                        </a:lnSpc>
                        <a:spcBef>
                          <a:spcPts val="1000"/>
                        </a:spcBef>
                        <a:spcAft>
                          <a:spcPts val="700"/>
                        </a:spcAft>
                        <a:buClr>
                          <a:schemeClr val="accent2"/>
                        </a:buClr>
                        <a:buFont typeface="Arial" charset="0"/>
                        <a:defRPr sz="1600">
                          <a:solidFill>
                            <a:srgbClr val="FEFDDE"/>
                          </a:solidFill>
                          <a:latin typeface="Arial" charset="0"/>
                        </a:defRPr>
                      </a:lvl4pPr>
                      <a:lvl5pPr eaLnBrk="0" hangingPunct="0">
                        <a:lnSpc>
                          <a:spcPct val="90000"/>
                        </a:lnSpc>
                        <a:spcBef>
                          <a:spcPts val="1000"/>
                        </a:spcBef>
                        <a:spcAft>
                          <a:spcPts val="700"/>
                        </a:spcAft>
                        <a:buClr>
                          <a:schemeClr val="accent2"/>
                        </a:buClr>
                        <a:buFont typeface="Arial" charset="0"/>
                        <a:defRPr sz="1400">
                          <a:solidFill>
                            <a:srgbClr val="FEFDDE"/>
                          </a:solidFill>
                          <a:latin typeface="Arial" charset="0"/>
                        </a:defRPr>
                      </a:lvl5pPr>
                      <a:lvl6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6pPr>
                      <a:lvl7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7pPr>
                      <a:lvl8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8pPr>
                      <a:lvl9pPr eaLnBrk="0" fontAlgn="base" hangingPunct="0">
                        <a:lnSpc>
                          <a:spcPct val="90000"/>
                        </a:lnSpc>
                        <a:spcBef>
                          <a:spcPts val="1000"/>
                        </a:spcBef>
                        <a:spcAft>
                          <a:spcPts val="700"/>
                        </a:spcAft>
                        <a:buClr>
                          <a:schemeClr val="accent2"/>
                        </a:buClr>
                        <a:buFont typeface="Arial" charset="0"/>
                        <a:defRPr sz="1400">
                          <a:solidFill>
                            <a:srgbClr val="FEFDDE"/>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_tradnl" sz="1200" b="1" i="1" u="none" strike="noStrike" cap="none" normalizeH="0" baseline="0">
                        <a:ln>
                          <a:noFill/>
                        </a:ln>
                        <a:solidFill>
                          <a:schemeClr val="tx1"/>
                        </a:solidFill>
                        <a:effectLst/>
                        <a:latin typeface="Tahoma"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88475" name="Text Box 59"/>
          <p:cNvSpPr txBox="1">
            <a:spLocks noChangeArrowheads="1"/>
          </p:cNvSpPr>
          <p:nvPr/>
        </p:nvSpPr>
        <p:spPr bwMode="auto">
          <a:xfrm>
            <a:off x="250825" y="6040438"/>
            <a:ext cx="8642350" cy="7731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s-ES" altLang="es-ES_tradnl" sz="1600">
                <a:latin typeface="Verdana" charset="0"/>
              </a:rPr>
              <a:t>Población estudiada:</a:t>
            </a:r>
          </a:p>
          <a:p>
            <a:pPr>
              <a:defRPr/>
            </a:pPr>
            <a:endParaRPr lang="es-ES" altLang="es-ES_tradnl" sz="1600">
              <a:latin typeface="Verdana" charset="0"/>
            </a:endParaRPr>
          </a:p>
          <a:p>
            <a:pPr>
              <a:defRPr/>
            </a:pPr>
            <a:endParaRPr lang="es-ES" altLang="es-ES_tradnl" sz="1200">
              <a:latin typeface="Verdana" charset="0"/>
            </a:endParaRPr>
          </a:p>
        </p:txBody>
      </p:sp>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advTm="483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862013" y="404813"/>
            <a:ext cx="3997325" cy="457200"/>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r>
              <a:rPr lang="es-ES_tradnl" altLang="es-ES_tradnl" sz="2400" b="1" smtClean="0"/>
              <a:t>Objetivos secuenciales</a:t>
            </a:r>
            <a:endParaRPr lang="es-ES_tradnl" altLang="es-ES_tradnl" sz="2400" i="1" smtClean="0"/>
          </a:p>
        </p:txBody>
      </p:sp>
      <p:sp>
        <p:nvSpPr>
          <p:cNvPr id="46083" name="Text Box 3"/>
          <p:cNvSpPr txBox="1">
            <a:spLocks noChangeArrowheads="1"/>
          </p:cNvSpPr>
          <p:nvPr/>
        </p:nvSpPr>
        <p:spPr bwMode="auto">
          <a:xfrm>
            <a:off x="755650" y="3933825"/>
            <a:ext cx="7920038" cy="24320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r>
              <a:rPr lang="es-ES" altLang="es-ES_tradnl" sz="1400" smtClean="0">
                <a:latin typeface="OTNEJMScalaSansLF" charset="0"/>
              </a:rPr>
              <a:t>N Engl J Med 2007;356:348-59. 25 January.</a:t>
            </a:r>
          </a:p>
          <a:p>
            <a:pPr eaLnBrk="1" hangingPunct="1">
              <a:defRPr/>
            </a:pPr>
            <a:r>
              <a:rPr lang="es-ES" altLang="es-ES_tradnl" sz="1400" smtClean="0">
                <a:latin typeface="OTNEJMScalaSansLF" charset="0"/>
              </a:rPr>
              <a:t>Posaconazol vs Fluconazol o Itraconazol en profilaxis infección fúngica en paciente neutropénico.</a:t>
            </a:r>
          </a:p>
          <a:p>
            <a:pPr eaLnBrk="1" hangingPunct="1">
              <a:defRPr/>
            </a:pPr>
            <a:endParaRPr lang="es-ES" altLang="es-ES_tradnl" sz="1400" smtClean="0">
              <a:latin typeface="OTNEJMScalaSansLF" charset="0"/>
            </a:endParaRPr>
          </a:p>
          <a:p>
            <a:pPr eaLnBrk="1" hangingPunct="1">
              <a:defRPr/>
            </a:pPr>
            <a:r>
              <a:rPr lang="es-ES" altLang="es-ES_tradnl" sz="1400" smtClean="0">
                <a:latin typeface="OTNEJMScalaSansLF" charset="0"/>
              </a:rPr>
              <a:t>Variable principal eficacia: incidencia infección fúngica invasora </a:t>
            </a:r>
          </a:p>
          <a:p>
            <a:pPr eaLnBrk="1" hangingPunct="1">
              <a:defRPr/>
            </a:pPr>
            <a:endParaRPr lang="es-ES" altLang="es-ES_tradnl" sz="1400" smtClean="0">
              <a:latin typeface="OTNEJMScalaSansLF" charset="0"/>
            </a:endParaRPr>
          </a:p>
          <a:p>
            <a:pPr eaLnBrk="1" hangingPunct="1">
              <a:defRPr/>
            </a:pPr>
            <a:r>
              <a:rPr lang="es-ES" altLang="es-ES_tradnl" sz="1400" u="sng" smtClean="0">
                <a:latin typeface="OTNEJMScalaSansLF" charset="0"/>
              </a:rPr>
              <a:t>Objetivo secuencial (en dos fases)</a:t>
            </a:r>
            <a:r>
              <a:rPr lang="es-ES" altLang="es-ES_tradnl" sz="1400" smtClean="0">
                <a:latin typeface="OTNEJMScalaSansLF" charset="0"/>
              </a:rPr>
              <a:t>: </a:t>
            </a:r>
          </a:p>
          <a:p>
            <a:pPr eaLnBrk="1" hangingPunct="1">
              <a:defRPr/>
            </a:pPr>
            <a:endParaRPr lang="es-ES" altLang="es-ES_tradnl" sz="1400" smtClean="0">
              <a:latin typeface="OTNEJMScalaSansLF" charset="0"/>
            </a:endParaRPr>
          </a:p>
          <a:p>
            <a:pPr eaLnBrk="1" hangingPunct="1">
              <a:defRPr/>
            </a:pPr>
            <a:r>
              <a:rPr lang="es-ES" altLang="es-ES_tradnl" sz="1400" smtClean="0">
                <a:latin typeface="OTNEJMScalaSansLF" charset="0"/>
              </a:rPr>
              <a:t>	1. Demostrar la No-inferioridad de Posaconazol (</a:t>
            </a:r>
            <a:r>
              <a:rPr lang="es-ES" altLang="es-ES_tradnl" sz="1400" smtClean="0">
                <a:latin typeface="OTNEJMScalaSansLF" charset="0"/>
                <a:sym typeface="Symbol" charset="2"/>
              </a:rPr>
              <a:t></a:t>
            </a:r>
            <a:r>
              <a:rPr lang="es-ES" altLang="es-ES_tradnl" sz="1400" smtClean="0">
                <a:latin typeface="OTNEJMScalaSansLF" charset="0"/>
              </a:rPr>
              <a:t>=4%)</a:t>
            </a:r>
            <a:endParaRPr lang="es-ES" altLang="es-ES_tradnl" sz="1400" smtClean="0">
              <a:latin typeface="OTNEJMScalaSansLF" charset="0"/>
              <a:sym typeface="Wingdings" charset="2"/>
            </a:endParaRPr>
          </a:p>
          <a:p>
            <a:pPr eaLnBrk="1" hangingPunct="1">
              <a:defRPr/>
            </a:pPr>
            <a:endParaRPr lang="es-ES" altLang="es-ES_tradnl" sz="1400" smtClean="0">
              <a:latin typeface="OTNEJMScalaSansLF" charset="0"/>
              <a:sym typeface="Wingdings" charset="2"/>
            </a:endParaRPr>
          </a:p>
          <a:p>
            <a:pPr eaLnBrk="1" hangingPunct="1">
              <a:defRPr/>
            </a:pPr>
            <a:endParaRPr lang="es-ES" altLang="es-ES_tradnl" sz="1400" smtClean="0">
              <a:latin typeface="OTNEJMScalaSansLF" charset="0"/>
              <a:sym typeface="Wingdings" charset="2"/>
            </a:endParaRPr>
          </a:p>
          <a:p>
            <a:pPr eaLnBrk="1" hangingPunct="1">
              <a:defRPr/>
            </a:pPr>
            <a:r>
              <a:rPr lang="es-ES" altLang="es-ES_tradnl" sz="1400" smtClean="0">
                <a:latin typeface="OTNEJMScalaSansLF" charset="0"/>
                <a:sym typeface="Wingdings" charset="2"/>
              </a:rPr>
              <a:t>	2. Demostrar la superioridad de Posaconazol</a:t>
            </a:r>
            <a:endParaRPr lang="es-ES" altLang="es-ES_tradnl" sz="1400" smtClean="0">
              <a:latin typeface="OTNEJMScalaSansLF" charset="0"/>
            </a:endParaRPr>
          </a:p>
        </p:txBody>
      </p:sp>
      <p:pic>
        <p:nvPicPr>
          <p:cNvPr id="460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3088" y="1025525"/>
            <a:ext cx="5041900" cy="267811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6085" name="Line 5"/>
          <p:cNvSpPr>
            <a:spLocks noChangeShapeType="1"/>
          </p:cNvSpPr>
          <p:nvPr/>
        </p:nvSpPr>
        <p:spPr bwMode="auto">
          <a:xfrm>
            <a:off x="3635375" y="5734050"/>
            <a:ext cx="0" cy="358775"/>
          </a:xfrm>
          <a:prstGeom prst="line">
            <a:avLst/>
          </a:prstGeom>
          <a:noFill/>
          <a:ln w="127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sp>
        <p:nvSpPr>
          <p:cNvPr id="46086" name="Text Box 6"/>
          <p:cNvSpPr txBox="1">
            <a:spLocks noChangeArrowheads="1"/>
          </p:cNvSpPr>
          <p:nvPr/>
        </p:nvSpPr>
        <p:spPr bwMode="auto">
          <a:xfrm>
            <a:off x="3708400" y="5734050"/>
            <a:ext cx="2736850"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r>
              <a:rPr lang="es-ES" altLang="es-ES_tradnl" sz="1400" smtClean="0">
                <a:latin typeface="OTNEJMScalaSansLF" charset="0"/>
              </a:rPr>
              <a:t>si se demuestra</a:t>
            </a:r>
          </a:p>
        </p:txBody>
      </p:sp>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advTm="22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2275" y="469900"/>
            <a:ext cx="5832475" cy="250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813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5363" y="3168650"/>
            <a:ext cx="7321550" cy="126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8132" name="Rectangle 4"/>
          <p:cNvSpPr>
            <a:spLocks noChangeArrowheads="1"/>
          </p:cNvSpPr>
          <p:nvPr/>
        </p:nvSpPr>
        <p:spPr bwMode="auto">
          <a:xfrm>
            <a:off x="3059113" y="4143375"/>
            <a:ext cx="1584325" cy="287338"/>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endParaRPr lang="es-ES_tradnl" altLang="es-ES_tradnl" sz="1800" b="1" smtClean="0"/>
          </a:p>
        </p:txBody>
      </p:sp>
      <p:sp>
        <p:nvSpPr>
          <p:cNvPr id="48133" name="Rectangle 5"/>
          <p:cNvSpPr>
            <a:spLocks noChangeArrowheads="1"/>
          </p:cNvSpPr>
          <p:nvPr/>
        </p:nvSpPr>
        <p:spPr bwMode="auto">
          <a:xfrm>
            <a:off x="7308850" y="4143375"/>
            <a:ext cx="863600" cy="287338"/>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endParaRPr lang="es-ES_tradnl" altLang="es-ES_tradnl" sz="1800" b="1" smtClean="0"/>
          </a:p>
        </p:txBody>
      </p:sp>
      <p:sp>
        <p:nvSpPr>
          <p:cNvPr id="48134" name="Line 6"/>
          <p:cNvSpPr>
            <a:spLocks noChangeShapeType="1"/>
          </p:cNvSpPr>
          <p:nvPr/>
        </p:nvSpPr>
        <p:spPr bwMode="auto">
          <a:xfrm>
            <a:off x="1447800" y="5910263"/>
            <a:ext cx="54864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sp>
        <p:nvSpPr>
          <p:cNvPr id="48135" name="Line 7"/>
          <p:cNvSpPr>
            <a:spLocks noChangeShapeType="1"/>
          </p:cNvSpPr>
          <p:nvPr/>
        </p:nvSpPr>
        <p:spPr bwMode="auto">
          <a:xfrm>
            <a:off x="547688" y="6062663"/>
            <a:ext cx="7696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sp>
        <p:nvSpPr>
          <p:cNvPr id="48136" name="Line 8"/>
          <p:cNvSpPr>
            <a:spLocks noChangeShapeType="1"/>
          </p:cNvSpPr>
          <p:nvPr/>
        </p:nvSpPr>
        <p:spPr bwMode="auto">
          <a:xfrm>
            <a:off x="4211638" y="5910263"/>
            <a:ext cx="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sp>
        <p:nvSpPr>
          <p:cNvPr id="48137" name="Line 9"/>
          <p:cNvSpPr>
            <a:spLocks noChangeShapeType="1"/>
          </p:cNvSpPr>
          <p:nvPr/>
        </p:nvSpPr>
        <p:spPr bwMode="auto">
          <a:xfrm>
            <a:off x="2987675" y="5910263"/>
            <a:ext cx="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sp>
        <p:nvSpPr>
          <p:cNvPr id="48138" name="Rectangle 10"/>
          <p:cNvSpPr>
            <a:spLocks noChangeArrowheads="1"/>
          </p:cNvSpPr>
          <p:nvPr/>
        </p:nvSpPr>
        <p:spPr bwMode="auto">
          <a:xfrm>
            <a:off x="2195513" y="6218238"/>
            <a:ext cx="28813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spcBef>
                <a:spcPct val="50000"/>
              </a:spcBef>
              <a:defRPr/>
            </a:pPr>
            <a:r>
              <a:rPr lang="es-ES" altLang="es-ES_tradnl" sz="2000" b="1" smtClean="0"/>
              <a:t> </a:t>
            </a:r>
            <a:r>
              <a:rPr lang="es-ES" altLang="es-ES_tradnl" sz="2000" b="1" smtClean="0">
                <a:ea typeface="Arial" charset="0"/>
                <a:cs typeface="Arial" charset="0"/>
                <a:sym typeface="Symbol" charset="2"/>
              </a:rPr>
              <a:t>4%</a:t>
            </a:r>
            <a:r>
              <a:rPr lang="es-ES" altLang="es-ES_tradnl" sz="2000" b="1" smtClean="0"/>
              <a:t>      </a:t>
            </a:r>
            <a:r>
              <a:rPr lang="es-ES" altLang="es-ES_tradnl" sz="2000" b="1" smtClean="0">
                <a:sym typeface="Symbol" charset="2"/>
              </a:rPr>
              <a:t>     0%</a:t>
            </a:r>
          </a:p>
        </p:txBody>
      </p:sp>
      <p:sp>
        <p:nvSpPr>
          <p:cNvPr id="48139" name="Line 11"/>
          <p:cNvSpPr>
            <a:spLocks noChangeShapeType="1"/>
          </p:cNvSpPr>
          <p:nvPr/>
        </p:nvSpPr>
        <p:spPr bwMode="auto">
          <a:xfrm flipV="1">
            <a:off x="2987675" y="4862513"/>
            <a:ext cx="0" cy="1223962"/>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sp>
        <p:nvSpPr>
          <p:cNvPr id="48140" name="Line 12"/>
          <p:cNvSpPr>
            <a:spLocks noChangeShapeType="1"/>
          </p:cNvSpPr>
          <p:nvPr/>
        </p:nvSpPr>
        <p:spPr bwMode="auto">
          <a:xfrm flipV="1">
            <a:off x="4211638" y="4862513"/>
            <a:ext cx="0" cy="1223962"/>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grpSp>
        <p:nvGrpSpPr>
          <p:cNvPr id="218125" name="Group 13"/>
          <p:cNvGrpSpPr>
            <a:grpSpLocks/>
          </p:cNvGrpSpPr>
          <p:nvPr/>
        </p:nvGrpSpPr>
        <p:grpSpPr bwMode="auto">
          <a:xfrm>
            <a:off x="4967288" y="5129213"/>
            <a:ext cx="1981200" cy="669925"/>
            <a:chOff x="1133" y="3099"/>
            <a:chExt cx="1248" cy="422"/>
          </a:xfrm>
        </p:grpSpPr>
        <p:grpSp>
          <p:nvGrpSpPr>
            <p:cNvPr id="120845" name="Group 14"/>
            <p:cNvGrpSpPr>
              <a:grpSpLocks/>
            </p:cNvGrpSpPr>
            <p:nvPr/>
          </p:nvGrpSpPr>
          <p:grpSpPr bwMode="auto">
            <a:xfrm>
              <a:off x="1186" y="3099"/>
              <a:ext cx="1104" cy="240"/>
              <a:chOff x="1186" y="3099"/>
              <a:chExt cx="1104" cy="240"/>
            </a:xfrm>
          </p:grpSpPr>
          <p:sp>
            <p:nvSpPr>
              <p:cNvPr id="48143" name="Rectangle 15"/>
              <p:cNvSpPr>
                <a:spLocks noChangeArrowheads="1"/>
              </p:cNvSpPr>
              <p:nvPr/>
            </p:nvSpPr>
            <p:spPr bwMode="auto">
              <a:xfrm>
                <a:off x="1186" y="3099"/>
                <a:ext cx="1104" cy="24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endParaRPr lang="es-ES_tradnl" altLang="es-ES_tradnl" sz="1800" b="1" smtClean="0"/>
              </a:p>
            </p:txBody>
          </p:sp>
          <p:sp>
            <p:nvSpPr>
              <p:cNvPr id="48144" name="Rectangle 16"/>
              <p:cNvSpPr>
                <a:spLocks noChangeArrowheads="1"/>
              </p:cNvSpPr>
              <p:nvPr/>
            </p:nvSpPr>
            <p:spPr bwMode="auto">
              <a:xfrm>
                <a:off x="1429" y="3113"/>
                <a:ext cx="64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b">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spcBef>
                    <a:spcPct val="50000"/>
                  </a:spcBef>
                  <a:defRPr/>
                </a:pPr>
                <a:r>
                  <a:rPr lang="es-ES" altLang="es-ES_tradnl" sz="1600" b="1" smtClean="0">
                    <a:solidFill>
                      <a:srgbClr val="000066"/>
                    </a:solidFill>
                  </a:rPr>
                  <a:t>Superior</a:t>
                </a:r>
              </a:p>
            </p:txBody>
          </p:sp>
        </p:grpSp>
        <p:grpSp>
          <p:nvGrpSpPr>
            <p:cNvPr id="120846" name="Group 17"/>
            <p:cNvGrpSpPr>
              <a:grpSpLocks/>
            </p:cNvGrpSpPr>
            <p:nvPr/>
          </p:nvGrpSpPr>
          <p:grpSpPr bwMode="auto">
            <a:xfrm>
              <a:off x="1133" y="3430"/>
              <a:ext cx="1248" cy="91"/>
              <a:chOff x="1133" y="3430"/>
              <a:chExt cx="1248" cy="91"/>
            </a:xfrm>
          </p:grpSpPr>
          <p:sp>
            <p:nvSpPr>
              <p:cNvPr id="48146" name="Line 18"/>
              <p:cNvSpPr>
                <a:spLocks noChangeShapeType="1"/>
              </p:cNvSpPr>
              <p:nvPr/>
            </p:nvSpPr>
            <p:spPr bwMode="auto">
              <a:xfrm>
                <a:off x="1133" y="3475"/>
                <a:ext cx="1248" cy="0"/>
              </a:xfrm>
              <a:prstGeom prst="line">
                <a:avLst/>
              </a:prstGeom>
              <a:noFill/>
              <a:ln w="254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eaLnBrk="1" hangingPunct="1">
                  <a:defRPr/>
                </a:pPr>
                <a:endParaRPr lang="es-ES_tradnl"/>
              </a:p>
            </p:txBody>
          </p:sp>
          <p:sp>
            <p:nvSpPr>
              <p:cNvPr id="48147" name="Oval 19"/>
              <p:cNvSpPr>
                <a:spLocks noChangeArrowheads="1"/>
              </p:cNvSpPr>
              <p:nvPr/>
            </p:nvSpPr>
            <p:spPr bwMode="auto">
              <a:xfrm>
                <a:off x="1701" y="3430"/>
                <a:ext cx="91" cy="91"/>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endParaRPr lang="es-ES_tradnl" altLang="es-ES_tradnl" sz="1800" b="1" smtClean="0"/>
              </a:p>
            </p:txBody>
          </p:sp>
        </p:grpSp>
      </p:grpSp>
      <p:pic>
        <p:nvPicPr>
          <p:cNvPr id="2" name="Sonid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5892800"/>
            <a:ext cx="812800" cy="812800"/>
          </a:xfrm>
          <a:prstGeom prst="rect">
            <a:avLst/>
          </a:prstGeom>
        </p:spPr>
      </p:pic>
    </p:spTree>
    <p:custDataLst>
      <p:tags r:id="rId1"/>
    </p:custDataLst>
  </p:cSld>
  <p:clrMapOvr>
    <a:masterClrMapping/>
  </p:clrMapOvr>
  <p:transition advTm="18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16" fill="hold" nodeType="clickEffect">
                                  <p:stCondLst>
                                    <p:cond delay="0"/>
                                  </p:stCondLst>
                                  <p:childTnLst>
                                    <p:set>
                                      <p:cBhvr>
                                        <p:cTn id="10" dur="1" fill="hold">
                                          <p:stCondLst>
                                            <p:cond delay="0"/>
                                          </p:stCondLst>
                                        </p:cTn>
                                        <p:tgtEl>
                                          <p:spTgt spid="218125"/>
                                        </p:tgtEl>
                                        <p:attrNameLst>
                                          <p:attrName>style.visibility</p:attrName>
                                        </p:attrNameLst>
                                      </p:cBhvr>
                                      <p:to>
                                        <p:strVal val="visible"/>
                                      </p:to>
                                    </p:set>
                                    <p:animEffect transition="in" filter="box(in)">
                                      <p:cBhvr>
                                        <p:cTn id="11" dur="500"/>
                                        <p:tgtEl>
                                          <p:spTgt spid="21812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defRPr/>
            </a:pPr>
            <a:r>
              <a:rPr lang="es-ES_tradnl" altLang="es-ES_tradnl" smtClean="0"/>
              <a:t>Take home message!!!</a:t>
            </a:r>
            <a:endParaRPr lang="es-ES" altLang="es-ES_tradnl" smtClean="0"/>
          </a:p>
        </p:txBody>
      </p:sp>
      <p:pic>
        <p:nvPicPr>
          <p:cNvPr id="9222" name="Picture 6" descr="mensaj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295400"/>
            <a:ext cx="28956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30" name="Group 14"/>
          <p:cNvGrpSpPr>
            <a:grpSpLocks/>
          </p:cNvGrpSpPr>
          <p:nvPr/>
        </p:nvGrpSpPr>
        <p:grpSpPr bwMode="auto">
          <a:xfrm>
            <a:off x="3733800" y="1600200"/>
            <a:ext cx="4114800" cy="1371600"/>
            <a:chOff x="2352" y="1008"/>
            <a:chExt cx="2592" cy="864"/>
          </a:xfrm>
        </p:grpSpPr>
        <p:sp>
          <p:nvSpPr>
            <p:cNvPr id="9226" name="AutoShape 10"/>
            <p:cNvSpPr>
              <a:spLocks noChangeArrowheads="1"/>
            </p:cNvSpPr>
            <p:nvPr/>
          </p:nvSpPr>
          <p:spPr bwMode="auto">
            <a:xfrm>
              <a:off x="2352" y="1008"/>
              <a:ext cx="2592" cy="864"/>
            </a:xfrm>
            <a:prstGeom prst="wedgeEllipseCallout">
              <a:avLst>
                <a:gd name="adj1" fmla="val -52431"/>
                <a:gd name="adj2" fmla="val 71065"/>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defRPr/>
              </a:pPr>
              <a:endParaRPr lang="es-ES_tradnl" altLang="es-ES_tradnl" sz="1800"/>
            </a:p>
          </p:txBody>
        </p:sp>
        <p:sp>
          <p:nvSpPr>
            <p:cNvPr id="9227" name="Text Box 11"/>
            <p:cNvSpPr txBox="1">
              <a:spLocks noChangeArrowheads="1"/>
            </p:cNvSpPr>
            <p:nvPr/>
          </p:nvSpPr>
          <p:spPr bwMode="auto">
            <a:xfrm>
              <a:off x="2760" y="1152"/>
              <a:ext cx="1796"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s-ES_tradnl" altLang="es-ES_tradnl" sz="1800" b="1"/>
                <a:t>La diferencia es relativa:</a:t>
              </a:r>
            </a:p>
            <a:p>
              <a:pPr algn="ctr" eaLnBrk="1" hangingPunct="1">
                <a:defRPr/>
              </a:pPr>
              <a:r>
                <a:rPr lang="es-ES_tradnl" altLang="es-ES_tradnl" sz="1800" b="1"/>
                <a:t>orienta el valor </a:t>
              </a:r>
            </a:p>
            <a:p>
              <a:pPr algn="ctr" eaLnBrk="1" hangingPunct="1">
                <a:defRPr/>
              </a:pPr>
              <a:r>
                <a:rPr lang="es-ES_tradnl" altLang="es-ES_tradnl" sz="1800" b="1"/>
                <a:t>delta</a:t>
              </a:r>
              <a:endParaRPr lang="es-ES" altLang="es-ES_tradnl" sz="1800" b="1"/>
            </a:p>
          </p:txBody>
        </p:sp>
      </p:grpSp>
      <p:grpSp>
        <p:nvGrpSpPr>
          <p:cNvPr id="9231" name="Group 15"/>
          <p:cNvGrpSpPr>
            <a:grpSpLocks/>
          </p:cNvGrpSpPr>
          <p:nvPr/>
        </p:nvGrpSpPr>
        <p:grpSpPr bwMode="auto">
          <a:xfrm>
            <a:off x="4114800" y="3505200"/>
            <a:ext cx="3962400" cy="1905000"/>
            <a:chOff x="2592" y="2208"/>
            <a:chExt cx="2496" cy="1200"/>
          </a:xfrm>
        </p:grpSpPr>
        <p:sp>
          <p:nvSpPr>
            <p:cNvPr id="9228" name="AutoShape 12"/>
            <p:cNvSpPr>
              <a:spLocks noChangeArrowheads="1"/>
            </p:cNvSpPr>
            <p:nvPr/>
          </p:nvSpPr>
          <p:spPr bwMode="auto">
            <a:xfrm>
              <a:off x="2592" y="2208"/>
              <a:ext cx="2496" cy="1200"/>
            </a:xfrm>
            <a:prstGeom prst="wedgeEllipseCallout">
              <a:avLst>
                <a:gd name="adj1" fmla="val -62861"/>
                <a:gd name="adj2" fmla="val -48333"/>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defRPr/>
              </a:pPr>
              <a:endParaRPr lang="es-ES_tradnl" altLang="es-ES_tradnl" sz="1800"/>
            </a:p>
          </p:txBody>
        </p:sp>
        <p:sp>
          <p:nvSpPr>
            <p:cNvPr id="9229" name="Text Box 13"/>
            <p:cNvSpPr txBox="1">
              <a:spLocks noChangeArrowheads="1"/>
            </p:cNvSpPr>
            <p:nvPr/>
          </p:nvSpPr>
          <p:spPr bwMode="auto">
            <a:xfrm>
              <a:off x="2688" y="2341"/>
              <a:ext cx="2160" cy="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s-ES_tradnl" altLang="es-ES_tradnl" sz="1800" b="1"/>
                <a:t>delta </a:t>
              </a:r>
            </a:p>
            <a:p>
              <a:pPr algn="ctr" eaLnBrk="1" hangingPunct="1">
                <a:defRPr/>
              </a:pPr>
              <a:r>
                <a:rPr lang="es-ES_tradnl" altLang="es-ES_tradnl" sz="1800" b="1"/>
                <a:t>no deriva estrictamente</a:t>
              </a:r>
            </a:p>
            <a:p>
              <a:pPr algn="ctr" eaLnBrk="1" hangingPunct="1">
                <a:defRPr/>
              </a:pPr>
              <a:r>
                <a:rPr lang="es-ES_tradnl" altLang="es-ES_tradnl" sz="1800" b="1"/>
                <a:t>de una regla matemática, sino de consenso y debate clínico</a:t>
              </a:r>
              <a:endParaRPr lang="es-ES" altLang="es-ES_tradnl" sz="1800" b="1"/>
            </a:p>
          </p:txBody>
        </p:sp>
      </p:grpSp>
      <p:grpSp>
        <p:nvGrpSpPr>
          <p:cNvPr id="9235" name="Group 19"/>
          <p:cNvGrpSpPr>
            <a:grpSpLocks/>
          </p:cNvGrpSpPr>
          <p:nvPr/>
        </p:nvGrpSpPr>
        <p:grpSpPr bwMode="auto">
          <a:xfrm>
            <a:off x="762000" y="4800600"/>
            <a:ext cx="3962400" cy="1905000"/>
            <a:chOff x="480" y="3024"/>
            <a:chExt cx="2496" cy="1200"/>
          </a:xfrm>
        </p:grpSpPr>
        <p:sp>
          <p:nvSpPr>
            <p:cNvPr id="9233" name="AutoShape 17"/>
            <p:cNvSpPr>
              <a:spLocks noChangeArrowheads="1"/>
            </p:cNvSpPr>
            <p:nvPr/>
          </p:nvSpPr>
          <p:spPr bwMode="auto">
            <a:xfrm>
              <a:off x="480" y="3024"/>
              <a:ext cx="2496" cy="1200"/>
            </a:xfrm>
            <a:prstGeom prst="wedgeEllipseCallout">
              <a:avLst>
                <a:gd name="adj1" fmla="val 17907"/>
                <a:gd name="adj2" fmla="val -99333"/>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defRPr/>
              </a:pPr>
              <a:endParaRPr lang="es-ES_tradnl" altLang="es-ES_tradnl" sz="1800"/>
            </a:p>
          </p:txBody>
        </p:sp>
        <p:sp>
          <p:nvSpPr>
            <p:cNvPr id="9234" name="Text Box 18"/>
            <p:cNvSpPr txBox="1">
              <a:spLocks noChangeArrowheads="1"/>
            </p:cNvSpPr>
            <p:nvPr/>
          </p:nvSpPr>
          <p:spPr bwMode="auto">
            <a:xfrm>
              <a:off x="576" y="3168"/>
              <a:ext cx="2160" cy="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s-ES_tradnl" altLang="es-ES_tradnl" sz="1800" b="1"/>
                <a:t>Establecer </a:t>
              </a:r>
            </a:p>
            <a:p>
              <a:pPr algn="ctr" eaLnBrk="1" hangingPunct="1">
                <a:defRPr/>
              </a:pPr>
              <a:r>
                <a:rPr lang="es-ES_tradnl" altLang="es-ES_tradnl" sz="1800" b="1"/>
                <a:t> equivalencia terapéutica</a:t>
              </a:r>
            </a:p>
            <a:p>
              <a:pPr algn="ctr" eaLnBrk="1" hangingPunct="1">
                <a:defRPr/>
              </a:pPr>
              <a:r>
                <a:rPr lang="es-ES_tradnl" altLang="es-ES_tradnl" sz="1800" b="1"/>
                <a:t>tiene implicaciones prácticas </a:t>
              </a:r>
            </a:p>
            <a:p>
              <a:pPr algn="ctr" eaLnBrk="1" hangingPunct="1">
                <a:defRPr/>
              </a:pPr>
              <a:r>
                <a:rPr lang="es-ES_tradnl" altLang="es-ES_tradnl" sz="1800" b="1"/>
                <a:t>muy importantes</a:t>
              </a:r>
              <a:endParaRPr lang="es-ES" altLang="es-ES_tradnl" sz="1800" b="1"/>
            </a:p>
          </p:txBody>
        </p:sp>
      </p:grpSp>
      <p:pic>
        <p:nvPicPr>
          <p:cNvPr id="2" name="Sonid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1575"/>
    </mc:Choice>
    <mc:Fallback xmlns="">
      <p:transition spd="slow" advTm="21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0" presetClass="path" presetSubtype="0" accel="50000" decel="50000" fill="hold" nodeType="clickEffect">
                                  <p:stCondLst>
                                    <p:cond delay="0"/>
                                  </p:stCondLst>
                                  <p:childTnLst>
                                    <p:animMotion origin="layout" path="M -0.10833 0.00996 C -0.1059 0.00625 -0.1026 0.00278 -0.09601 0.00278 C -0.08837 0.00278 -0.08576 0.00625 -0.08333 0.00996 C -0.08003 0.01435 -0.0776 0.01922 -0.06927 0.01922 C -0.06163 0.01922 -0.0592 0.01435 -0.0559 0.00996 C -0.05434 0.00625 -0.05104 0.00278 -0.0434 0.00278 C -0.03681 0.00278 -0.03351 0.00625 -0.0309 0.00996 C -0.02847 0.01435 -0.025 0.01922 -0.01753 0.01922 C -0.01007 0.01922 -0.00417 0.00996 -0.00417 0.01019 C -0.00174 0.00625 0.00087 0.00278 0.00816 0.00278 C 0.0158 0.00278 0.0184 0.00625 0.02083 0.00996 C 0.02413 0.01435 0.02656 0.01922 0.0349 0.01922 C 0.04253 0.01922 0.04497 0.01435 0.0474 0.00996 C 0.05069 0.00625 0.05313 0.00278 0.06076 0.00278 C 0.06736 0.00278 0.07066 0.00625 0.07326 0.00996 C 0.07569 0.01435 0.07917 0.01922 0.08663 0.01922 C 0.0941 0.01922 0.09653 0.01435 0.1 0.00996 " pathEditMode="relative" rAng="0" ptsTypes="fffffffffffffffff">
                                      <p:cBhvr>
                                        <p:cTn id="10" dur="5000" fill="hold"/>
                                        <p:tgtEl>
                                          <p:spTgt spid="9222"/>
                                        </p:tgtEl>
                                        <p:attrNameLst>
                                          <p:attrName>ppt_x</p:attrName>
                                          <p:attrName>ppt_y</p:attrName>
                                        </p:attrNameLst>
                                      </p:cBhvr>
                                      <p:rCtr x="10417" y="93"/>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23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23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2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09600" y="1600200"/>
            <a:ext cx="7772400" cy="1470025"/>
          </a:xfrm>
        </p:spPr>
        <p:txBody>
          <a:bodyPr anchor="ctr"/>
          <a:lstStyle/>
          <a:p>
            <a:pPr eaLnBrk="1" hangingPunct="1">
              <a:defRPr/>
            </a:pPr>
            <a:r>
              <a:rPr lang="es-ES_tradnl" altLang="es-ES_tradnl" sz="4400" dirty="0" smtClean="0"/>
              <a:t>Comparaciones Indirectas</a:t>
            </a:r>
            <a:br>
              <a:rPr lang="es-ES_tradnl" altLang="es-ES_tradnl" sz="4400" dirty="0" smtClean="0"/>
            </a:br>
            <a:r>
              <a:rPr lang="es-ES_tradnl" altLang="es-ES_tradnl" sz="4400" dirty="0" smtClean="0"/>
              <a:t>y </a:t>
            </a:r>
            <a:r>
              <a:rPr lang="es-ES_tradnl" altLang="es-ES_tradnl" sz="4400" dirty="0" err="1" smtClean="0"/>
              <a:t>metanálisis</a:t>
            </a:r>
            <a:endParaRPr lang="es-ES" altLang="es-ES_tradnl" sz="4400" dirty="0" smtClean="0"/>
          </a:p>
        </p:txBody>
      </p:sp>
      <p:sp>
        <p:nvSpPr>
          <p:cNvPr id="4099" name="Rectangle 3"/>
          <p:cNvSpPr>
            <a:spLocks noGrp="1" noChangeArrowheads="1"/>
          </p:cNvSpPr>
          <p:nvPr>
            <p:ph type="subTitle" idx="1"/>
          </p:nvPr>
        </p:nvSpPr>
        <p:spPr>
          <a:xfrm>
            <a:off x="1447800" y="5486400"/>
            <a:ext cx="6400800" cy="685800"/>
          </a:xfrm>
        </p:spPr>
        <p:txBody>
          <a:bodyPr/>
          <a:lstStyle/>
          <a:p>
            <a:pPr eaLnBrk="1" hangingPunct="1">
              <a:defRPr/>
            </a:pPr>
            <a:r>
              <a:rPr lang="es-ES_tradnl" altLang="es-ES_tradnl" sz="3200" smtClean="0"/>
              <a:t>Dr. Pere Ventayol</a:t>
            </a:r>
            <a:endParaRPr lang="es-ES" altLang="es-ES_tradnl" sz="3200" smtClean="0"/>
          </a:p>
        </p:txBody>
      </p:sp>
      <p:sp>
        <p:nvSpPr>
          <p:cNvPr id="123907" name="AutoShape 5" descr="Z"/>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s-ES_tradnl" altLang="es-ES_tradnl" sz="2800"/>
          </a:p>
        </p:txBody>
      </p:sp>
      <p:pic>
        <p:nvPicPr>
          <p:cNvPr id="123908" name="Picture 9" descr="sonespas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352800"/>
            <a:ext cx="272415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84"/>
    </mc:Choice>
    <mc:Fallback xmlns="">
      <p:transition spd="slow" advTm="3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81000" y="533400"/>
            <a:ext cx="8229600" cy="1143000"/>
          </a:xfrm>
        </p:spPr>
        <p:txBody>
          <a:bodyPr/>
          <a:lstStyle/>
          <a:p>
            <a:pPr eaLnBrk="1" hangingPunct="1">
              <a:defRPr/>
            </a:pPr>
            <a:r>
              <a:rPr lang="es-ES_tradnl" altLang="es-ES_tradnl" sz="4000" smtClean="0"/>
              <a:t>¿Qué es una Comparación Indirecta?</a:t>
            </a:r>
            <a:endParaRPr lang="es-ES" altLang="es-ES_tradnl" sz="4000" smtClean="0"/>
          </a:p>
        </p:txBody>
      </p:sp>
      <p:pic>
        <p:nvPicPr>
          <p:cNvPr id="124930" name="Picture 6" descr="Chimpance pensand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5475" y="3810000"/>
            <a:ext cx="22447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Rectangle 8"/>
          <p:cNvSpPr>
            <a:spLocks noGrp="1" noChangeArrowheads="1"/>
          </p:cNvSpPr>
          <p:nvPr>
            <p:ph type="body" idx="1"/>
          </p:nvPr>
        </p:nvSpPr>
        <p:spPr>
          <a:xfrm>
            <a:off x="152400" y="1828800"/>
            <a:ext cx="8229600" cy="2686050"/>
          </a:xfrm>
        </p:spPr>
        <p:txBody>
          <a:bodyPr/>
          <a:lstStyle/>
          <a:p>
            <a:pPr eaLnBrk="1" hangingPunct="1">
              <a:defRPr/>
            </a:pPr>
            <a:r>
              <a:rPr lang="es-ES_tradnl" altLang="es-ES_tradnl" sz="2400" smtClean="0"/>
              <a:t>Los ECA frente a placebo son suficientes para obtener la aprobación de las agencias reguladoras</a:t>
            </a:r>
          </a:p>
          <a:p>
            <a:pPr eaLnBrk="1" hangingPunct="1">
              <a:defRPr/>
            </a:pPr>
            <a:r>
              <a:rPr lang="es-ES_tradnl" altLang="es-ES_tradnl" sz="2400" smtClean="0"/>
              <a:t>No se dispone de ECAs frente al comparador de interés/referencia</a:t>
            </a:r>
          </a:p>
          <a:p>
            <a:pPr eaLnBrk="1" hangingPunct="1">
              <a:defRPr/>
            </a:pPr>
            <a:r>
              <a:rPr lang="es-ES_tradnl" altLang="es-ES_tradnl" sz="2400" smtClean="0"/>
              <a:t>Métodos que  permiten realizar una estimación indirecta entre 2 tratamientos frente a un comparador común</a:t>
            </a:r>
          </a:p>
        </p:txBody>
      </p:sp>
      <p:sp>
        <p:nvSpPr>
          <p:cNvPr id="5129" name="Text Box 9"/>
          <p:cNvSpPr txBox="1">
            <a:spLocks noChangeArrowheads="1"/>
          </p:cNvSpPr>
          <p:nvPr/>
        </p:nvSpPr>
        <p:spPr bwMode="auto">
          <a:xfrm>
            <a:off x="1066800" y="5692775"/>
            <a:ext cx="4413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s-ES_tradnl" altLang="es-ES_tradnl" b="1">
                <a:ea typeface="Arial" charset="0"/>
                <a:cs typeface="Arial" charset="0"/>
              </a:rPr>
              <a:t>A</a:t>
            </a:r>
          </a:p>
        </p:txBody>
      </p:sp>
      <p:sp>
        <p:nvSpPr>
          <p:cNvPr id="5130" name="Text Box 10"/>
          <p:cNvSpPr txBox="1">
            <a:spLocks noChangeArrowheads="1"/>
          </p:cNvSpPr>
          <p:nvPr/>
        </p:nvSpPr>
        <p:spPr bwMode="auto">
          <a:xfrm>
            <a:off x="4733925" y="5616575"/>
            <a:ext cx="4413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s-ES_tradnl" altLang="es-ES_tradnl" b="1">
                <a:ea typeface="Arial" charset="0"/>
                <a:cs typeface="Arial" charset="0"/>
              </a:rPr>
              <a:t>B</a:t>
            </a:r>
          </a:p>
        </p:txBody>
      </p:sp>
      <p:sp>
        <p:nvSpPr>
          <p:cNvPr id="5131" name="Text Box 11"/>
          <p:cNvSpPr txBox="1">
            <a:spLocks noChangeArrowheads="1"/>
          </p:cNvSpPr>
          <p:nvPr/>
        </p:nvSpPr>
        <p:spPr bwMode="auto">
          <a:xfrm>
            <a:off x="2790825" y="4559300"/>
            <a:ext cx="441325" cy="51911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s-ES_tradnl" altLang="es-ES_tradnl" b="1">
                <a:ea typeface="Arial" charset="0"/>
                <a:cs typeface="Arial" charset="0"/>
              </a:rPr>
              <a:t>C</a:t>
            </a:r>
          </a:p>
        </p:txBody>
      </p:sp>
      <p:sp>
        <p:nvSpPr>
          <p:cNvPr id="5132" name="Line 12"/>
          <p:cNvSpPr>
            <a:spLocks noChangeShapeType="1"/>
          </p:cNvSpPr>
          <p:nvPr/>
        </p:nvSpPr>
        <p:spPr bwMode="auto">
          <a:xfrm flipV="1">
            <a:off x="1576388" y="5000625"/>
            <a:ext cx="1000125" cy="742950"/>
          </a:xfrm>
          <a:prstGeom prst="line">
            <a:avLst/>
          </a:prstGeom>
          <a:noFill/>
          <a:ln w="127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s-ES_tradnl"/>
          </a:p>
        </p:txBody>
      </p:sp>
      <p:sp>
        <p:nvSpPr>
          <p:cNvPr id="5133" name="Line 13"/>
          <p:cNvSpPr>
            <a:spLocks noChangeShapeType="1"/>
          </p:cNvSpPr>
          <p:nvPr/>
        </p:nvSpPr>
        <p:spPr bwMode="auto">
          <a:xfrm>
            <a:off x="3529013" y="4981575"/>
            <a:ext cx="1076325" cy="771525"/>
          </a:xfrm>
          <a:prstGeom prst="line">
            <a:avLst/>
          </a:prstGeom>
          <a:noFill/>
          <a:ln w="1270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s-ES_tradnl"/>
          </a:p>
        </p:txBody>
      </p:sp>
      <p:sp>
        <p:nvSpPr>
          <p:cNvPr id="5134" name="Line 14"/>
          <p:cNvSpPr>
            <a:spLocks noChangeShapeType="1"/>
          </p:cNvSpPr>
          <p:nvPr/>
        </p:nvSpPr>
        <p:spPr bwMode="auto">
          <a:xfrm flipV="1">
            <a:off x="2033588" y="5895975"/>
            <a:ext cx="2362200" cy="0"/>
          </a:xfrm>
          <a:prstGeom prst="line">
            <a:avLst/>
          </a:prstGeom>
          <a:noFill/>
          <a:ln w="127000" cap="rnd">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s-ES_tradnl"/>
          </a:p>
        </p:txBody>
      </p:sp>
      <p:pic>
        <p:nvPicPr>
          <p:cNvPr id="2" name="Sonid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0543"/>
    </mc:Choice>
    <mc:Fallback xmlns="">
      <p:transition spd="slow" advTm="20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5134"/>
                                        </p:tgtEl>
                                        <p:attrNameLst>
                                          <p:attrName>style.visibility</p:attrName>
                                        </p:attrNameLst>
                                      </p:cBhvr>
                                      <p:to>
                                        <p:strVal val="visible"/>
                                      </p:to>
                                    </p:set>
                                    <p:animEffect transition="in" filter="wipe(left)">
                                      <p:cBhvr>
                                        <p:cTn id="11" dur="3000"/>
                                        <p:tgtEl>
                                          <p:spTgt spid="513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defRPr/>
            </a:pPr>
            <a:r>
              <a:rPr lang="es-ES_tradnl" altLang="es-ES_tradnl" smtClean="0"/>
              <a:t>Niveles de complejidad</a:t>
            </a:r>
            <a:endParaRPr lang="es-ES" altLang="es-ES_tradnl" smtClean="0"/>
          </a:p>
        </p:txBody>
      </p:sp>
      <p:sp>
        <p:nvSpPr>
          <p:cNvPr id="71683" name="Rectangle 3"/>
          <p:cNvSpPr>
            <a:spLocks noGrp="1" noChangeArrowheads="1"/>
          </p:cNvSpPr>
          <p:nvPr>
            <p:ph type="body" idx="1"/>
          </p:nvPr>
        </p:nvSpPr>
        <p:spPr>
          <a:xfrm>
            <a:off x="307975" y="1831975"/>
            <a:ext cx="8455025" cy="4546600"/>
          </a:xfrm>
        </p:spPr>
        <p:txBody>
          <a:bodyPr/>
          <a:lstStyle/>
          <a:p>
            <a:pPr marL="457200" indent="-457200" eaLnBrk="1" hangingPunct="1">
              <a:spcBef>
                <a:spcPct val="0"/>
              </a:spcBef>
              <a:buFont typeface="Wingdings" charset="2"/>
              <a:buAutoNum type="arabicPeriod"/>
            </a:pPr>
            <a:r>
              <a:rPr lang="es-ES" altLang="es-ES_tradnl" sz="2800" b="1">
                <a:ea typeface="Times New Roman" charset="0"/>
                <a:cs typeface="Times New Roman" charset="0"/>
              </a:rPr>
              <a:t>Situación más simple: un solo ensayo de A vs C y B vs C que  combinados proveen una estimación indirecta de A vs B.</a:t>
            </a:r>
          </a:p>
          <a:p>
            <a:pPr marL="457200" indent="-457200" eaLnBrk="1" hangingPunct="1">
              <a:spcBef>
                <a:spcPct val="0"/>
              </a:spcBef>
              <a:buFont typeface="Wingdings" charset="2"/>
              <a:buAutoNum type="arabicPeriod"/>
            </a:pPr>
            <a:endParaRPr lang="es-ES" altLang="es-ES_tradnl" sz="2800" b="1">
              <a:ea typeface="Times New Roman" charset="0"/>
              <a:cs typeface="Times New Roman" charset="0"/>
            </a:endParaRPr>
          </a:p>
          <a:p>
            <a:pPr marL="457200" indent="-457200" eaLnBrk="1" hangingPunct="1">
              <a:spcBef>
                <a:spcPct val="0"/>
              </a:spcBef>
              <a:buFont typeface="Wingdings" charset="2"/>
              <a:buAutoNum type="arabicPeriod"/>
            </a:pPr>
            <a:endParaRPr lang="es-ES" altLang="es-ES_tradnl" sz="2800" b="1">
              <a:ea typeface="Times New Roman" charset="0"/>
              <a:cs typeface="Times New Roman" charset="0"/>
            </a:endParaRPr>
          </a:p>
          <a:p>
            <a:pPr marL="457200" indent="-457200" eaLnBrk="1" hangingPunct="1">
              <a:spcBef>
                <a:spcPct val="0"/>
              </a:spcBef>
              <a:buFont typeface="Wingdings" charset="2"/>
              <a:buAutoNum type="arabicPeriod"/>
            </a:pPr>
            <a:endParaRPr lang="es-ES" altLang="es-ES_tradnl" sz="2800" b="1">
              <a:ea typeface="Times New Roman" charset="0"/>
              <a:cs typeface="Times New Roman" charset="0"/>
            </a:endParaRPr>
          </a:p>
          <a:p>
            <a:pPr marL="457200" indent="-457200" eaLnBrk="1" hangingPunct="1">
              <a:spcBef>
                <a:spcPct val="0"/>
              </a:spcBef>
              <a:buFont typeface="Wingdings" charset="2"/>
              <a:buAutoNum type="arabicPeriod"/>
            </a:pPr>
            <a:r>
              <a:rPr lang="es-ES" altLang="es-ES_tradnl" sz="2800" b="1">
                <a:ea typeface="Times New Roman" charset="0"/>
                <a:cs typeface="Times New Roman" charset="0"/>
              </a:rPr>
              <a:t>Uno de los brazos o ambos son un metanálisis</a:t>
            </a:r>
          </a:p>
          <a:p>
            <a:pPr marL="457200" indent="-457200" eaLnBrk="1" hangingPunct="1">
              <a:spcBef>
                <a:spcPct val="0"/>
              </a:spcBef>
              <a:buFont typeface="Wingdings" charset="2"/>
              <a:buAutoNum type="arabicPeriod"/>
            </a:pPr>
            <a:r>
              <a:rPr lang="es-ES" altLang="es-ES_tradnl" sz="2800" b="1">
                <a:ea typeface="Times New Roman" charset="0"/>
                <a:cs typeface="Times New Roman" charset="0"/>
              </a:rPr>
              <a:t>Comparaciones múltiples entre distintos tratamientos</a:t>
            </a:r>
            <a:endParaRPr lang="es-ES" altLang="es-ES_tradnl" sz="2800" b="1"/>
          </a:p>
        </p:txBody>
      </p:sp>
      <p:grpSp>
        <p:nvGrpSpPr>
          <p:cNvPr id="125955" name="Group 10"/>
          <p:cNvGrpSpPr>
            <a:grpSpLocks/>
          </p:cNvGrpSpPr>
          <p:nvPr/>
        </p:nvGrpSpPr>
        <p:grpSpPr bwMode="auto">
          <a:xfrm>
            <a:off x="5638800" y="2895600"/>
            <a:ext cx="2924175" cy="1311275"/>
            <a:chOff x="672" y="2872"/>
            <a:chExt cx="2720" cy="1183"/>
          </a:xfrm>
        </p:grpSpPr>
        <p:sp>
          <p:nvSpPr>
            <p:cNvPr id="71684" name="Text Box 4"/>
            <p:cNvSpPr txBox="1">
              <a:spLocks noChangeArrowheads="1"/>
            </p:cNvSpPr>
            <p:nvPr/>
          </p:nvSpPr>
          <p:spPr bwMode="auto">
            <a:xfrm>
              <a:off x="672" y="3587"/>
              <a:ext cx="411" cy="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s-ES_tradnl" altLang="es-ES_tradnl" b="1">
                  <a:ea typeface="Arial" charset="0"/>
                  <a:cs typeface="Arial" charset="0"/>
                </a:rPr>
                <a:t>A</a:t>
              </a:r>
            </a:p>
          </p:txBody>
        </p:sp>
        <p:sp>
          <p:nvSpPr>
            <p:cNvPr id="71685" name="Text Box 5"/>
            <p:cNvSpPr txBox="1">
              <a:spLocks noChangeArrowheads="1"/>
            </p:cNvSpPr>
            <p:nvPr/>
          </p:nvSpPr>
          <p:spPr bwMode="auto">
            <a:xfrm>
              <a:off x="2981" y="3538"/>
              <a:ext cx="411" cy="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s-ES_tradnl" altLang="es-ES_tradnl" b="1">
                  <a:ea typeface="Arial" charset="0"/>
                  <a:cs typeface="Arial" charset="0"/>
                </a:rPr>
                <a:t>B</a:t>
              </a:r>
            </a:p>
          </p:txBody>
        </p:sp>
        <p:sp>
          <p:nvSpPr>
            <p:cNvPr id="71686" name="Text Box 6"/>
            <p:cNvSpPr txBox="1">
              <a:spLocks noChangeArrowheads="1"/>
            </p:cNvSpPr>
            <p:nvPr/>
          </p:nvSpPr>
          <p:spPr bwMode="auto">
            <a:xfrm>
              <a:off x="1757" y="2872"/>
              <a:ext cx="411" cy="46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s-ES_tradnl" altLang="es-ES_tradnl" b="1">
                  <a:ea typeface="Arial" charset="0"/>
                  <a:cs typeface="Arial" charset="0"/>
                </a:rPr>
                <a:t>C</a:t>
              </a:r>
            </a:p>
          </p:txBody>
        </p:sp>
        <p:sp>
          <p:nvSpPr>
            <p:cNvPr id="71687" name="Line 7"/>
            <p:cNvSpPr>
              <a:spLocks noChangeShapeType="1"/>
            </p:cNvSpPr>
            <p:nvPr/>
          </p:nvSpPr>
          <p:spPr bwMode="auto">
            <a:xfrm flipV="1">
              <a:off x="992" y="3150"/>
              <a:ext cx="631" cy="468"/>
            </a:xfrm>
            <a:prstGeom prst="line">
              <a:avLst/>
            </a:prstGeom>
            <a:noFill/>
            <a:ln w="127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s-ES_tradnl"/>
            </a:p>
          </p:txBody>
        </p:sp>
        <p:sp>
          <p:nvSpPr>
            <p:cNvPr id="71688" name="Line 8"/>
            <p:cNvSpPr>
              <a:spLocks noChangeShapeType="1"/>
            </p:cNvSpPr>
            <p:nvPr/>
          </p:nvSpPr>
          <p:spPr bwMode="auto">
            <a:xfrm>
              <a:off x="2222" y="3138"/>
              <a:ext cx="678" cy="486"/>
            </a:xfrm>
            <a:prstGeom prst="line">
              <a:avLst/>
            </a:prstGeom>
            <a:noFill/>
            <a:ln w="1270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s-ES_tradnl"/>
            </a:p>
          </p:txBody>
        </p:sp>
        <p:sp>
          <p:nvSpPr>
            <p:cNvPr id="71689" name="Line 9"/>
            <p:cNvSpPr>
              <a:spLocks noChangeShapeType="1"/>
            </p:cNvSpPr>
            <p:nvPr/>
          </p:nvSpPr>
          <p:spPr bwMode="auto">
            <a:xfrm flipV="1">
              <a:off x="1280" y="3714"/>
              <a:ext cx="1487" cy="0"/>
            </a:xfrm>
            <a:prstGeom prst="line">
              <a:avLst/>
            </a:prstGeom>
            <a:noFill/>
            <a:ln w="127000" cap="rnd">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s-ES_tradnl"/>
            </a:p>
          </p:txBody>
        </p:sp>
      </p:grpSp>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cSld>
  <p:clrMapOvr>
    <a:masterClrMapping/>
  </p:clrMapOvr>
  <p:transition advTm="150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7" descr="2v140n04-90186274fig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2750" y="0"/>
            <a:ext cx="6191250" cy="433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9" name="Picture 5" descr="cutt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429125"/>
            <a:ext cx="55626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advTm="135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04800" y="685800"/>
            <a:ext cx="8229600" cy="1143000"/>
          </a:xfrm>
        </p:spPr>
        <p:txBody>
          <a:bodyPr/>
          <a:lstStyle/>
          <a:p>
            <a:pPr eaLnBrk="1" hangingPunct="1">
              <a:defRPr/>
            </a:pPr>
            <a:r>
              <a:rPr lang="es-ES_tradnl" altLang="es-ES_tradnl" sz="4000" smtClean="0"/>
              <a:t>¿Es necesario realizar comparaciones indirectas?</a:t>
            </a:r>
            <a:endParaRPr lang="es-ES" altLang="es-ES_tradnl" sz="4000" smtClean="0"/>
          </a:p>
        </p:txBody>
      </p:sp>
      <p:sp>
        <p:nvSpPr>
          <p:cNvPr id="10243" name="Rectangle 3"/>
          <p:cNvSpPr>
            <a:spLocks noGrp="1" noChangeArrowheads="1"/>
          </p:cNvSpPr>
          <p:nvPr>
            <p:ph type="body" idx="1"/>
          </p:nvPr>
        </p:nvSpPr>
        <p:spPr>
          <a:xfrm>
            <a:off x="685800" y="2286000"/>
            <a:ext cx="5410200" cy="4191000"/>
          </a:xfrm>
        </p:spPr>
        <p:txBody>
          <a:bodyPr/>
          <a:lstStyle/>
          <a:p>
            <a:pPr algn="ctr" eaLnBrk="1" hangingPunct="1">
              <a:lnSpc>
                <a:spcPct val="90000"/>
              </a:lnSpc>
              <a:buFontTx/>
              <a:buNone/>
              <a:defRPr/>
            </a:pPr>
            <a:r>
              <a:rPr lang="es-ES" altLang="es-ES_tradnl" smtClean="0"/>
              <a:t>La información comparativa es crítica para la toma de decisiones</a:t>
            </a:r>
          </a:p>
          <a:p>
            <a:pPr algn="ctr" eaLnBrk="1" hangingPunct="1">
              <a:lnSpc>
                <a:spcPct val="90000"/>
              </a:lnSpc>
              <a:buFontTx/>
              <a:buNone/>
              <a:defRPr/>
            </a:pPr>
            <a:endParaRPr lang="es-ES" altLang="es-ES_tradnl" smtClean="0"/>
          </a:p>
          <a:p>
            <a:pPr algn="ctr" eaLnBrk="1" hangingPunct="1">
              <a:lnSpc>
                <a:spcPct val="90000"/>
              </a:lnSpc>
              <a:buFontTx/>
              <a:buNone/>
              <a:defRPr/>
            </a:pPr>
            <a:r>
              <a:rPr lang="es-ES" altLang="es-ES_tradnl" smtClean="0"/>
              <a:t>Incluso existiendo ECAs</a:t>
            </a:r>
          </a:p>
          <a:p>
            <a:pPr algn="ctr" eaLnBrk="1" hangingPunct="1">
              <a:lnSpc>
                <a:spcPct val="90000"/>
              </a:lnSpc>
              <a:buFontTx/>
              <a:buNone/>
              <a:defRPr/>
            </a:pPr>
            <a:r>
              <a:rPr lang="es-ES" altLang="es-ES_tradnl" smtClean="0"/>
              <a:t>comparativos directos </a:t>
            </a:r>
          </a:p>
          <a:p>
            <a:pPr algn="ctr" eaLnBrk="1" hangingPunct="1">
              <a:lnSpc>
                <a:spcPct val="90000"/>
              </a:lnSpc>
              <a:buFontTx/>
              <a:buNone/>
              <a:defRPr/>
            </a:pPr>
            <a:r>
              <a:rPr lang="es-ES" altLang="es-ES_tradnl" smtClean="0"/>
              <a:t>en ocasiones es útil </a:t>
            </a:r>
          </a:p>
          <a:p>
            <a:pPr algn="ctr" eaLnBrk="1" hangingPunct="1">
              <a:lnSpc>
                <a:spcPct val="90000"/>
              </a:lnSpc>
              <a:buFontTx/>
              <a:buNone/>
              <a:defRPr/>
            </a:pPr>
            <a:r>
              <a:rPr lang="es-ES" altLang="es-ES_tradnl" smtClean="0"/>
              <a:t>la evidencia indirecta</a:t>
            </a:r>
          </a:p>
        </p:txBody>
      </p:sp>
      <p:pic>
        <p:nvPicPr>
          <p:cNvPr id="128003" name="Picture 6" descr="monkey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3911600"/>
            <a:ext cx="33528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661"/>
    </mc:Choice>
    <mc:Fallback xmlns="">
      <p:transition spd="slow" advTm="18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04800" y="685800"/>
            <a:ext cx="8229600" cy="1143000"/>
          </a:xfrm>
        </p:spPr>
        <p:txBody>
          <a:bodyPr/>
          <a:lstStyle/>
          <a:p>
            <a:pPr eaLnBrk="1" hangingPunct="1">
              <a:defRPr/>
            </a:pPr>
            <a:r>
              <a:rPr lang="es-ES_tradnl" altLang="es-ES_tradnl" sz="4000" smtClean="0"/>
              <a:t>¿Son válidas las comparaciones indirectas?</a:t>
            </a:r>
            <a:endParaRPr lang="es-ES" altLang="es-ES_tradnl" sz="4000" smtClean="0"/>
          </a:p>
        </p:txBody>
      </p:sp>
      <p:sp>
        <p:nvSpPr>
          <p:cNvPr id="11269" name="Text Box 5"/>
          <p:cNvSpPr txBox="1">
            <a:spLocks noChangeArrowheads="1"/>
          </p:cNvSpPr>
          <p:nvPr/>
        </p:nvSpPr>
        <p:spPr bwMode="auto">
          <a:xfrm>
            <a:off x="609600" y="2286000"/>
            <a:ext cx="5943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s-ES_tradnl" altLang="es-ES_tradnl" sz="3200"/>
              <a:t>¿Como lo podríamos saber?</a:t>
            </a:r>
            <a:endParaRPr lang="es-ES" altLang="es-ES_tradnl" sz="3200"/>
          </a:p>
        </p:txBody>
      </p:sp>
      <p:grpSp>
        <p:nvGrpSpPr>
          <p:cNvPr id="11274" name="Group 10"/>
          <p:cNvGrpSpPr>
            <a:grpSpLocks/>
          </p:cNvGrpSpPr>
          <p:nvPr/>
        </p:nvGrpSpPr>
        <p:grpSpPr bwMode="auto">
          <a:xfrm>
            <a:off x="0" y="2895600"/>
            <a:ext cx="6248400" cy="3962400"/>
            <a:chOff x="0" y="1824"/>
            <a:chExt cx="3936" cy="2496"/>
          </a:xfrm>
        </p:grpSpPr>
        <p:pic>
          <p:nvPicPr>
            <p:cNvPr id="1127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94"/>
              <a:ext cx="2208" cy="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27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 y="1824"/>
              <a:ext cx="3792" cy="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pic>
        <p:nvPicPr>
          <p:cNvPr id="129028" name="Picture 6" descr="monkey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3889375"/>
            <a:ext cx="4762500"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229100"/>
            <a:ext cx="3733800"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 name="Sonid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78800" y="58928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1572"/>
    </mc:Choice>
    <mc:Fallback xmlns="">
      <p:transition spd="slow" advTm="51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2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2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04800" y="457200"/>
            <a:ext cx="8610600" cy="1143000"/>
          </a:xfrm>
        </p:spPr>
        <p:txBody>
          <a:bodyPr/>
          <a:lstStyle/>
          <a:p>
            <a:pPr eaLnBrk="1" hangingPunct="1">
              <a:defRPr/>
            </a:pPr>
            <a:r>
              <a:rPr lang="es-ES_tradnl" altLang="es-ES_tradnl" sz="4000" smtClean="0"/>
              <a:t>¿Tipos de Comparaciones Indirectas?</a:t>
            </a:r>
            <a:endParaRPr lang="es-ES" altLang="es-ES_tradnl" sz="4000" smtClean="0"/>
          </a:p>
        </p:txBody>
      </p:sp>
      <p:pic>
        <p:nvPicPr>
          <p:cNvPr id="130050" name="Picture 5" descr="bombilla planta"/>
          <p:cNvPicPr>
            <a:picLocks noChangeAspect="1" noChangeArrowheads="1"/>
          </p:cNvPicPr>
          <p:nvPr/>
        </p:nvPicPr>
        <p:blipFill>
          <a:blip r:embed="rId5">
            <a:extLst>
              <a:ext uri="{28A0092B-C50C-407E-A947-70E740481C1C}">
                <a14:useLocalDpi xmlns:a14="http://schemas.microsoft.com/office/drawing/2010/main" val="0"/>
              </a:ext>
            </a:extLst>
          </a:blip>
          <a:srcRect l="1671" r="642"/>
          <a:stretch>
            <a:fillRect/>
          </a:stretch>
        </p:blipFill>
        <p:spPr bwMode="auto">
          <a:xfrm>
            <a:off x="0" y="1524000"/>
            <a:ext cx="398303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 Box 6"/>
          <p:cNvSpPr txBox="1">
            <a:spLocks noChangeArrowheads="1"/>
          </p:cNvSpPr>
          <p:nvPr/>
        </p:nvSpPr>
        <p:spPr bwMode="auto">
          <a:xfrm>
            <a:off x="5105400" y="2819400"/>
            <a:ext cx="2420938"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eaLnBrk="1" hangingPunct="1">
              <a:buFontTx/>
              <a:buAutoNum type="arabicPeriod"/>
              <a:defRPr/>
            </a:pPr>
            <a:r>
              <a:rPr lang="es-ES_tradnl" altLang="es-ES_tradnl" sz="3200" smtClean="0"/>
              <a:t>Naïve</a:t>
            </a:r>
          </a:p>
          <a:p>
            <a:pPr eaLnBrk="1" hangingPunct="1">
              <a:buFontTx/>
              <a:buAutoNum type="arabicPeriod"/>
              <a:defRPr/>
            </a:pPr>
            <a:endParaRPr lang="es-ES_tradnl" altLang="es-ES_tradnl" sz="3200" smtClean="0"/>
          </a:p>
          <a:p>
            <a:pPr eaLnBrk="1" hangingPunct="1">
              <a:buFontTx/>
              <a:buAutoNum type="arabicPeriod"/>
              <a:defRPr/>
            </a:pPr>
            <a:r>
              <a:rPr lang="es-ES_tradnl" altLang="es-ES_tradnl" sz="3200" smtClean="0"/>
              <a:t>Informales</a:t>
            </a:r>
          </a:p>
          <a:p>
            <a:pPr eaLnBrk="1" hangingPunct="1">
              <a:buFontTx/>
              <a:buAutoNum type="arabicPeriod"/>
              <a:defRPr/>
            </a:pPr>
            <a:endParaRPr lang="es-ES_tradnl" altLang="es-ES_tradnl" sz="3200" smtClean="0"/>
          </a:p>
          <a:p>
            <a:pPr eaLnBrk="1" hangingPunct="1">
              <a:buFontTx/>
              <a:buAutoNum type="arabicPeriod"/>
              <a:defRPr/>
            </a:pPr>
            <a:r>
              <a:rPr lang="es-ES_tradnl" altLang="es-ES_tradnl" sz="3200" smtClean="0"/>
              <a:t>Ajustadas</a:t>
            </a:r>
            <a:endParaRPr lang="es-ES" altLang="es-ES_tradnl" sz="3200" smtClean="0"/>
          </a:p>
        </p:txBody>
      </p:sp>
      <p:pic>
        <p:nvPicPr>
          <p:cNvPr id="2" name="Sonid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1431"/>
    </mc:Choice>
    <mc:Fallback xmlns="">
      <p:transition spd="slow" advTm="11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13318"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0466" name="Rectangle 2"/>
          <p:cNvSpPr>
            <a:spLocks noChangeArrowheads="1"/>
          </p:cNvSpPr>
          <p:nvPr/>
        </p:nvSpPr>
        <p:spPr bwMode="auto">
          <a:xfrm>
            <a:off x="1350963" y="333375"/>
            <a:ext cx="77930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eaLnBrk="0" hangingPunct="0">
              <a:defRPr sz="3200" b="1">
                <a:solidFill>
                  <a:schemeClr val="tx2"/>
                </a:solidFill>
                <a:latin typeface="Arial" charset="0"/>
              </a:defRPr>
            </a:lvl1pPr>
            <a:lvl2pPr eaLnBrk="0" hangingPunct="0">
              <a:defRPr sz="3200" b="1">
                <a:solidFill>
                  <a:schemeClr val="tx2"/>
                </a:solidFill>
                <a:latin typeface="Arial" charset="0"/>
              </a:defRPr>
            </a:lvl2pPr>
            <a:lvl3pPr eaLnBrk="0" hangingPunct="0">
              <a:defRPr sz="3200" b="1">
                <a:solidFill>
                  <a:schemeClr val="tx2"/>
                </a:solidFill>
                <a:latin typeface="Arial" charset="0"/>
              </a:defRPr>
            </a:lvl3pPr>
            <a:lvl4pPr eaLnBrk="0" hangingPunct="0">
              <a:defRPr sz="3200" b="1">
                <a:solidFill>
                  <a:schemeClr val="tx2"/>
                </a:solidFill>
                <a:latin typeface="Arial" charset="0"/>
              </a:defRPr>
            </a:lvl4pPr>
            <a:lvl5pPr eaLnBrk="0" hangingPunct="0">
              <a:defRPr sz="3200" b="1">
                <a:solidFill>
                  <a:schemeClr val="tx2"/>
                </a:solidFill>
                <a:latin typeface="Arial" charset="0"/>
              </a:defRPr>
            </a:lvl5pPr>
            <a:lvl6pPr marL="457200" eaLnBrk="0" fontAlgn="base" hangingPunct="0">
              <a:spcBef>
                <a:spcPct val="0"/>
              </a:spcBef>
              <a:spcAft>
                <a:spcPct val="0"/>
              </a:spcAft>
              <a:defRPr sz="3200" b="1">
                <a:solidFill>
                  <a:schemeClr val="tx2"/>
                </a:solidFill>
                <a:latin typeface="Arial" charset="0"/>
              </a:defRPr>
            </a:lvl6pPr>
            <a:lvl7pPr marL="914400" eaLnBrk="0" fontAlgn="base" hangingPunct="0">
              <a:spcBef>
                <a:spcPct val="0"/>
              </a:spcBef>
              <a:spcAft>
                <a:spcPct val="0"/>
              </a:spcAft>
              <a:defRPr sz="3200" b="1">
                <a:solidFill>
                  <a:schemeClr val="tx2"/>
                </a:solidFill>
                <a:latin typeface="Arial" charset="0"/>
              </a:defRPr>
            </a:lvl7pPr>
            <a:lvl8pPr marL="1371600" eaLnBrk="0" fontAlgn="base" hangingPunct="0">
              <a:spcBef>
                <a:spcPct val="0"/>
              </a:spcBef>
              <a:spcAft>
                <a:spcPct val="0"/>
              </a:spcAft>
              <a:defRPr sz="3200" b="1">
                <a:solidFill>
                  <a:schemeClr val="tx2"/>
                </a:solidFill>
                <a:latin typeface="Arial" charset="0"/>
              </a:defRPr>
            </a:lvl8pPr>
            <a:lvl9pPr marL="1828800" eaLnBrk="0" fontAlgn="base" hangingPunct="0">
              <a:spcBef>
                <a:spcPct val="0"/>
              </a:spcBef>
              <a:spcAft>
                <a:spcPct val="0"/>
              </a:spcAft>
              <a:defRPr sz="3200" b="1">
                <a:solidFill>
                  <a:schemeClr val="tx2"/>
                </a:solidFill>
                <a:latin typeface="Arial" charset="0"/>
              </a:defRPr>
            </a:lvl9pPr>
          </a:lstStyle>
          <a:p>
            <a:pPr>
              <a:defRPr/>
            </a:pPr>
            <a:r>
              <a:rPr lang="es-ES_tradnl" altLang="es-ES_tradnl" sz="2400" b="0" smtClean="0">
                <a:solidFill>
                  <a:schemeClr val="hlink"/>
                </a:solidFill>
              </a:rPr>
              <a:t>2.¿Es el diseño adecuado?</a:t>
            </a:r>
            <a:endParaRPr lang="es-ES" altLang="es-ES_tradnl" sz="2400" b="0" smtClean="0">
              <a:solidFill>
                <a:schemeClr val="hlink"/>
              </a:solidFill>
            </a:endParaRPr>
          </a:p>
        </p:txBody>
      </p:sp>
      <p:pic>
        <p:nvPicPr>
          <p:cNvPr id="190467" name="Picture 3" descr="mone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350" y="1844675"/>
            <a:ext cx="7715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68" name="Picture 4" descr="cieguit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7813" y="3068638"/>
            <a:ext cx="825500"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9" name="Text Box 5"/>
          <p:cNvSpPr txBox="1">
            <a:spLocks noChangeArrowheads="1"/>
          </p:cNvSpPr>
          <p:nvPr/>
        </p:nvSpPr>
        <p:spPr bwMode="auto">
          <a:xfrm>
            <a:off x="2268538" y="2173288"/>
            <a:ext cx="4064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3200">
                <a:latin typeface="Verdana" charset="0"/>
              </a:rPr>
              <a:t>?</a:t>
            </a:r>
          </a:p>
        </p:txBody>
      </p:sp>
      <p:sp>
        <p:nvSpPr>
          <p:cNvPr id="190470" name="Oval 6"/>
          <p:cNvSpPr>
            <a:spLocks noChangeAspect="1" noChangeArrowheads="1"/>
          </p:cNvSpPr>
          <p:nvPr/>
        </p:nvSpPr>
        <p:spPr bwMode="auto">
          <a:xfrm>
            <a:off x="1116013" y="2439988"/>
            <a:ext cx="215900" cy="215900"/>
          </a:xfrm>
          <a:prstGeom prst="ellipse">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p>
        </p:txBody>
      </p:sp>
      <p:sp>
        <p:nvSpPr>
          <p:cNvPr id="190471" name="Oval 7"/>
          <p:cNvSpPr>
            <a:spLocks noChangeAspect="1" noChangeArrowheads="1"/>
          </p:cNvSpPr>
          <p:nvPr/>
        </p:nvSpPr>
        <p:spPr bwMode="auto">
          <a:xfrm>
            <a:off x="1116013" y="3746500"/>
            <a:ext cx="215900" cy="215900"/>
          </a:xfrm>
          <a:prstGeom prst="ellipse">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p>
        </p:txBody>
      </p:sp>
      <p:sp>
        <p:nvSpPr>
          <p:cNvPr id="190472" name="Text Box 8"/>
          <p:cNvSpPr txBox="1">
            <a:spLocks noChangeArrowheads="1"/>
          </p:cNvSpPr>
          <p:nvPr/>
        </p:nvSpPr>
        <p:spPr bwMode="auto">
          <a:xfrm>
            <a:off x="2268538" y="3500438"/>
            <a:ext cx="4064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3200">
                <a:latin typeface="Verdana" charset="0"/>
              </a:rPr>
              <a:t>?</a:t>
            </a:r>
          </a:p>
        </p:txBody>
      </p:sp>
      <p:sp>
        <p:nvSpPr>
          <p:cNvPr id="190473" name="Oval 9"/>
          <p:cNvSpPr>
            <a:spLocks noChangeAspect="1" noChangeArrowheads="1"/>
          </p:cNvSpPr>
          <p:nvPr/>
        </p:nvSpPr>
        <p:spPr bwMode="auto">
          <a:xfrm>
            <a:off x="5003800" y="4221163"/>
            <a:ext cx="215900" cy="215900"/>
          </a:xfrm>
          <a:prstGeom prst="ellipse">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p>
        </p:txBody>
      </p:sp>
      <p:sp>
        <p:nvSpPr>
          <p:cNvPr id="190474" name="Oval 10"/>
          <p:cNvSpPr>
            <a:spLocks noChangeAspect="1" noChangeArrowheads="1"/>
          </p:cNvSpPr>
          <p:nvPr/>
        </p:nvSpPr>
        <p:spPr bwMode="auto">
          <a:xfrm>
            <a:off x="1116013" y="5105400"/>
            <a:ext cx="215900" cy="215900"/>
          </a:xfrm>
          <a:prstGeom prst="ellipse">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p>
        </p:txBody>
      </p:sp>
      <p:sp>
        <p:nvSpPr>
          <p:cNvPr id="190475" name="Text Box 11"/>
          <p:cNvSpPr txBox="1">
            <a:spLocks noChangeArrowheads="1"/>
          </p:cNvSpPr>
          <p:nvPr/>
        </p:nvSpPr>
        <p:spPr bwMode="auto">
          <a:xfrm>
            <a:off x="2870200" y="4859338"/>
            <a:ext cx="4064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3200">
                <a:latin typeface="Verdana" charset="0"/>
              </a:rPr>
              <a:t>?</a:t>
            </a:r>
          </a:p>
        </p:txBody>
      </p:sp>
      <p:pic>
        <p:nvPicPr>
          <p:cNvPr id="190476" name="Picture 12" descr="blue_emboss_2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62976">
            <a:off x="1547813" y="4889500"/>
            <a:ext cx="1295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0477" name="Group 13"/>
          <p:cNvGrpSpPr>
            <a:grpSpLocks/>
          </p:cNvGrpSpPr>
          <p:nvPr/>
        </p:nvGrpSpPr>
        <p:grpSpPr bwMode="auto">
          <a:xfrm>
            <a:off x="5580063" y="3789363"/>
            <a:ext cx="1103312" cy="1917700"/>
            <a:chOff x="4422" y="2704"/>
            <a:chExt cx="695" cy="1208"/>
          </a:xfrm>
        </p:grpSpPr>
        <p:pic>
          <p:nvPicPr>
            <p:cNvPr id="24592" name="Picture 14" descr="drop-wat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22" y="3475"/>
              <a:ext cx="247"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3" name="Picture 15" descr="brass%20ta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22" y="2704"/>
              <a:ext cx="695" cy="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0480" name="Group 16"/>
          <p:cNvGrpSpPr>
            <a:grpSpLocks/>
          </p:cNvGrpSpPr>
          <p:nvPr/>
        </p:nvGrpSpPr>
        <p:grpSpPr bwMode="auto">
          <a:xfrm>
            <a:off x="4932363" y="2133600"/>
            <a:ext cx="1636712" cy="1181100"/>
            <a:chOff x="3107" y="1344"/>
            <a:chExt cx="1031" cy="744"/>
          </a:xfrm>
        </p:grpSpPr>
        <p:sp>
          <p:nvSpPr>
            <p:cNvPr id="190481" name="Oval 17"/>
            <p:cNvSpPr>
              <a:spLocks noChangeAspect="1" noChangeArrowheads="1"/>
            </p:cNvSpPr>
            <p:nvPr/>
          </p:nvSpPr>
          <p:spPr bwMode="auto">
            <a:xfrm>
              <a:off x="3107" y="1616"/>
              <a:ext cx="136" cy="136"/>
            </a:xfrm>
            <a:prstGeom prst="ellipse">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p>
          </p:txBody>
        </p:sp>
        <p:pic>
          <p:nvPicPr>
            <p:cNvPr id="24591" name="Picture 18" descr="measur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70" y="1344"/>
              <a:ext cx="668" cy="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Sonid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178800" y="5892800"/>
            <a:ext cx="812800" cy="812800"/>
          </a:xfrm>
          <a:prstGeom prst="rect">
            <a:avLst/>
          </a:prstGeom>
        </p:spPr>
      </p:pic>
    </p:spTree>
    <p:custDataLst>
      <p:tags r:id="rId1"/>
    </p:custDataLst>
  </p:cSld>
  <p:clrMapOvr>
    <a:masterClrMapping/>
  </p:clrMapOvr>
  <p:transition advTm="2130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nodeType="clickEffect">
                                  <p:stCondLst>
                                    <p:cond delay="0"/>
                                  </p:stCondLst>
                                  <p:childTnLst>
                                    <p:set>
                                      <p:cBhvr>
                                        <p:cTn id="10" dur="1" fill="hold">
                                          <p:stCondLst>
                                            <p:cond delay="0"/>
                                          </p:stCondLst>
                                        </p:cTn>
                                        <p:tgtEl>
                                          <p:spTgt spid="190467"/>
                                        </p:tgtEl>
                                        <p:attrNameLst>
                                          <p:attrName>style.visibility</p:attrName>
                                        </p:attrNameLst>
                                      </p:cBhvr>
                                      <p:to>
                                        <p:strVal val="visible"/>
                                      </p:to>
                                    </p:set>
                                    <p:animEffect transition="in" filter="checkerboard(across)">
                                      <p:cBhvr>
                                        <p:cTn id="11" dur="500"/>
                                        <p:tgtEl>
                                          <p:spTgt spid="190467"/>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904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90470"/>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9047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9047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90468"/>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9047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90475"/>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90476"/>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190480"/>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90473"/>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90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2"/>
                </p:tgtEl>
              </p:cMediaNode>
            </p:audio>
          </p:childTnLst>
        </p:cTn>
      </p:par>
    </p:tnLst>
    <p:bldLst>
      <p:bldP spid="190469" grpId="0"/>
      <p:bldP spid="190470" grpId="0" animBg="1"/>
      <p:bldP spid="190471" grpId="0" animBg="1"/>
      <p:bldP spid="190472" grpId="0"/>
      <p:bldP spid="190473" grpId="0" animBg="1"/>
      <p:bldP spid="190474" grpId="0" animBg="1"/>
      <p:bldP spid="19047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04800" y="457200"/>
            <a:ext cx="8610600" cy="1143000"/>
          </a:xfrm>
        </p:spPr>
        <p:txBody>
          <a:bodyPr/>
          <a:lstStyle/>
          <a:p>
            <a:pPr eaLnBrk="1" hangingPunct="1">
              <a:defRPr/>
            </a:pPr>
            <a:r>
              <a:rPr lang="es-ES_tradnl" altLang="es-ES_tradnl" sz="4000" smtClean="0"/>
              <a:t>Comparaciones Indirectas Naïve</a:t>
            </a:r>
            <a:endParaRPr lang="es-ES" altLang="es-ES_tradnl" sz="4000" smtClean="0"/>
          </a:p>
        </p:txBody>
      </p:sp>
      <p:pic>
        <p:nvPicPr>
          <p:cNvPr id="131074" name="Picture 3" descr="bombilla planta"/>
          <p:cNvPicPr>
            <a:picLocks noChangeAspect="1" noChangeArrowheads="1"/>
          </p:cNvPicPr>
          <p:nvPr/>
        </p:nvPicPr>
        <p:blipFill>
          <a:blip r:embed="rId5">
            <a:extLst>
              <a:ext uri="{28A0092B-C50C-407E-A947-70E740481C1C}">
                <a14:useLocalDpi xmlns:a14="http://schemas.microsoft.com/office/drawing/2010/main" val="0"/>
              </a:ext>
            </a:extLst>
          </a:blip>
          <a:srcRect l="1671" r="642"/>
          <a:stretch>
            <a:fillRect/>
          </a:stretch>
        </p:blipFill>
        <p:spPr bwMode="auto">
          <a:xfrm>
            <a:off x="0" y="4953000"/>
            <a:ext cx="1422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2" name="TextBox 46"/>
          <p:cNvSpPr txBox="1">
            <a:spLocks noChangeArrowheads="1"/>
          </p:cNvSpPr>
          <p:nvPr/>
        </p:nvSpPr>
        <p:spPr bwMode="auto">
          <a:xfrm>
            <a:off x="1524000" y="5942013"/>
            <a:ext cx="7620000" cy="915987"/>
          </a:xfrm>
          <a:prstGeom prst="rect">
            <a:avLst/>
          </a:prstGeom>
          <a:noFill/>
          <a:ln w="9525">
            <a:noFill/>
            <a:miter lim="800000"/>
            <a:headEnd/>
            <a:tailEnd/>
          </a:ln>
        </p:spPr>
        <p:txBody>
          <a:bodyPr>
            <a:spAutoFit/>
          </a:bodyPr>
          <a:lstStyle/>
          <a:p>
            <a:pPr eaLnBrk="1" hangingPunct="1">
              <a:lnSpc>
                <a:spcPct val="90000"/>
              </a:lnSpc>
              <a:spcBef>
                <a:spcPts val="1000"/>
              </a:spcBef>
              <a:spcAft>
                <a:spcPts val="700"/>
              </a:spcAft>
              <a:buClr>
                <a:srgbClr val="8B3D9A"/>
              </a:buClr>
              <a:buFont typeface="Arial" charset="0"/>
              <a:buNone/>
              <a:defRPr/>
            </a:pPr>
            <a:r>
              <a:rPr lang="en-US" sz="1200" dirty="0">
                <a:solidFill>
                  <a:schemeClr val="bg2">
                    <a:lumMod val="50000"/>
                  </a:schemeClr>
                </a:solidFill>
              </a:rPr>
              <a:t>1. Carithers RL Jr., et al. Hepatology. 1997;26(3 suppl 1):83S-88S. 2. Zeuzem S, et al. N Engl J Med. 2000;343:1666-1672. 3. Poynard T, et al. Lancet. 1998;352:1426-1432. 4. McHutchison JG, et al. N Engl J Med. 1998;339:1485-1492. </a:t>
            </a:r>
            <a:br>
              <a:rPr lang="en-US" sz="1200" dirty="0">
                <a:solidFill>
                  <a:schemeClr val="bg2">
                    <a:lumMod val="50000"/>
                  </a:schemeClr>
                </a:solidFill>
              </a:rPr>
            </a:br>
            <a:r>
              <a:rPr lang="en-US" sz="1200" dirty="0">
                <a:solidFill>
                  <a:schemeClr val="bg2">
                    <a:lumMod val="50000"/>
                  </a:schemeClr>
                </a:solidFill>
              </a:rPr>
              <a:t>5. Lindsay KL, et al. Hepatology. 2001;34:395-403. 6. Fried MW, et al. N Engl J Med. 2002;347:975-982. 7. Manns MP, et al. Lancet. 2001;358:958-965.</a:t>
            </a:r>
          </a:p>
        </p:txBody>
      </p:sp>
      <p:grpSp>
        <p:nvGrpSpPr>
          <p:cNvPr id="131076" name="Group 43"/>
          <p:cNvGrpSpPr>
            <a:grpSpLocks/>
          </p:cNvGrpSpPr>
          <p:nvPr/>
        </p:nvGrpSpPr>
        <p:grpSpPr bwMode="auto">
          <a:xfrm>
            <a:off x="838200" y="1676400"/>
            <a:ext cx="8075613" cy="4038600"/>
            <a:chOff x="1022" y="1056"/>
            <a:chExt cx="4152" cy="2135"/>
          </a:xfrm>
        </p:grpSpPr>
        <p:sp>
          <p:nvSpPr>
            <p:cNvPr id="6146" name="Rectangle 21"/>
            <p:cNvSpPr>
              <a:spLocks noChangeArrowheads="1"/>
            </p:cNvSpPr>
            <p:nvPr/>
          </p:nvSpPr>
          <p:spPr bwMode="auto">
            <a:xfrm>
              <a:off x="1589" y="2797"/>
              <a:ext cx="162" cy="149"/>
            </a:xfrm>
            <a:prstGeom prst="rect">
              <a:avLst/>
            </a:prstGeom>
            <a:solidFill>
              <a:schemeClr val="accent2"/>
            </a:solidFill>
            <a:ln w="9525" algn="ctr">
              <a:solidFill>
                <a:schemeClr val="bg2">
                  <a:lumMod val="10000"/>
                </a:schemeClr>
              </a:solidFill>
              <a:round/>
              <a:headEnd/>
              <a:tailEnd/>
            </a:ln>
          </p:spPr>
          <p:txBody>
            <a:bodyPr/>
            <a:lstStyle/>
            <a:p>
              <a:pPr eaLnBrk="1" hangingPunct="1">
                <a:lnSpc>
                  <a:spcPct val="90000"/>
                </a:lnSpc>
                <a:spcBef>
                  <a:spcPct val="35000"/>
                </a:spcBef>
                <a:spcAft>
                  <a:spcPct val="25000"/>
                </a:spcAft>
                <a:buClr>
                  <a:srgbClr val="969696"/>
                </a:buClr>
                <a:buFont typeface="Arial" pitchFamily="34" charset="0"/>
                <a:buChar char="•"/>
                <a:defRPr/>
              </a:pPr>
              <a:endParaRPr lang="en-US" b="1" dirty="0">
                <a:solidFill>
                  <a:srgbClr val="00003E"/>
                </a:solidFill>
                <a:ea typeface="MS PGothic"/>
                <a:cs typeface="MS PGothic"/>
              </a:endParaRPr>
            </a:p>
          </p:txBody>
        </p:sp>
        <p:sp>
          <p:nvSpPr>
            <p:cNvPr id="131078" name="Line 30"/>
            <p:cNvSpPr>
              <a:spLocks noChangeShapeType="1"/>
            </p:cNvSpPr>
            <p:nvPr/>
          </p:nvSpPr>
          <p:spPr bwMode="auto">
            <a:xfrm>
              <a:off x="1391" y="1102"/>
              <a:ext cx="0" cy="1840"/>
            </a:xfrm>
            <a:prstGeom prst="line">
              <a:avLst/>
            </a:prstGeom>
            <a:noFill/>
            <a:ln w="26988">
              <a:solidFill>
                <a:schemeClr val="bg1"/>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131079" name="Line 31"/>
            <p:cNvSpPr>
              <a:spLocks noChangeShapeType="1"/>
            </p:cNvSpPr>
            <p:nvPr/>
          </p:nvSpPr>
          <p:spPr bwMode="auto">
            <a:xfrm>
              <a:off x="1356" y="2941"/>
              <a:ext cx="35" cy="0"/>
            </a:xfrm>
            <a:prstGeom prst="line">
              <a:avLst/>
            </a:prstGeom>
            <a:noFill/>
            <a:ln w="26988">
              <a:solidFill>
                <a:schemeClr val="bg1"/>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131080" name="Line 34"/>
            <p:cNvSpPr>
              <a:spLocks noChangeShapeType="1"/>
            </p:cNvSpPr>
            <p:nvPr/>
          </p:nvSpPr>
          <p:spPr bwMode="auto">
            <a:xfrm>
              <a:off x="1356" y="2572"/>
              <a:ext cx="35" cy="1"/>
            </a:xfrm>
            <a:prstGeom prst="line">
              <a:avLst/>
            </a:prstGeom>
            <a:noFill/>
            <a:ln w="26988">
              <a:solidFill>
                <a:schemeClr val="bg1"/>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131081" name="Line 36"/>
            <p:cNvSpPr>
              <a:spLocks noChangeShapeType="1"/>
            </p:cNvSpPr>
            <p:nvPr/>
          </p:nvSpPr>
          <p:spPr bwMode="auto">
            <a:xfrm>
              <a:off x="1356" y="2207"/>
              <a:ext cx="35" cy="0"/>
            </a:xfrm>
            <a:prstGeom prst="line">
              <a:avLst/>
            </a:prstGeom>
            <a:noFill/>
            <a:ln w="26988">
              <a:solidFill>
                <a:schemeClr val="bg1"/>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131082" name="Line 37"/>
            <p:cNvSpPr>
              <a:spLocks noChangeShapeType="1"/>
            </p:cNvSpPr>
            <p:nvPr/>
          </p:nvSpPr>
          <p:spPr bwMode="auto">
            <a:xfrm>
              <a:off x="1356" y="1842"/>
              <a:ext cx="35" cy="1"/>
            </a:xfrm>
            <a:prstGeom prst="line">
              <a:avLst/>
            </a:prstGeom>
            <a:noFill/>
            <a:ln w="26988">
              <a:solidFill>
                <a:schemeClr val="bg1"/>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131083" name="Line 38"/>
            <p:cNvSpPr>
              <a:spLocks noChangeShapeType="1"/>
            </p:cNvSpPr>
            <p:nvPr/>
          </p:nvSpPr>
          <p:spPr bwMode="auto">
            <a:xfrm>
              <a:off x="1356" y="1477"/>
              <a:ext cx="35" cy="0"/>
            </a:xfrm>
            <a:prstGeom prst="line">
              <a:avLst/>
            </a:prstGeom>
            <a:noFill/>
            <a:ln w="26988">
              <a:solidFill>
                <a:schemeClr val="bg1"/>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131084" name="Line 40"/>
            <p:cNvSpPr>
              <a:spLocks noChangeShapeType="1"/>
            </p:cNvSpPr>
            <p:nvPr/>
          </p:nvSpPr>
          <p:spPr bwMode="auto">
            <a:xfrm flipV="1">
              <a:off x="1391" y="2941"/>
              <a:ext cx="0" cy="35"/>
            </a:xfrm>
            <a:prstGeom prst="line">
              <a:avLst/>
            </a:prstGeom>
            <a:noFill/>
            <a:ln w="26988">
              <a:solidFill>
                <a:schemeClr val="bg1"/>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131085" name="Rectangle 53"/>
            <p:cNvSpPr>
              <a:spLocks noChangeArrowheads="1"/>
            </p:cNvSpPr>
            <p:nvPr/>
          </p:nvSpPr>
          <p:spPr bwMode="auto">
            <a:xfrm>
              <a:off x="1270" y="2896"/>
              <a:ext cx="5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lnSpc>
                  <a:spcPct val="90000"/>
                </a:lnSpc>
                <a:spcBef>
                  <a:spcPct val="35000"/>
                </a:spcBef>
                <a:spcAft>
                  <a:spcPct val="25000"/>
                </a:spcAft>
                <a:buClr>
                  <a:srgbClr val="8B3D9A"/>
                </a:buClr>
                <a:buFontTx/>
                <a:buNone/>
              </a:pPr>
              <a:r>
                <a:rPr lang="en-US" altLang="es-ES_tradnl" sz="1600">
                  <a:solidFill>
                    <a:srgbClr val="141415"/>
                  </a:solidFill>
                </a:rPr>
                <a:t>0</a:t>
              </a:r>
            </a:p>
          </p:txBody>
        </p:sp>
        <p:sp>
          <p:nvSpPr>
            <p:cNvPr id="131086" name="Rectangle 55"/>
            <p:cNvSpPr>
              <a:spLocks noChangeArrowheads="1"/>
            </p:cNvSpPr>
            <p:nvPr/>
          </p:nvSpPr>
          <p:spPr bwMode="auto">
            <a:xfrm>
              <a:off x="1212" y="2524"/>
              <a:ext cx="11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lnSpc>
                  <a:spcPct val="90000"/>
                </a:lnSpc>
                <a:spcBef>
                  <a:spcPct val="35000"/>
                </a:spcBef>
                <a:spcAft>
                  <a:spcPct val="25000"/>
                </a:spcAft>
                <a:buClr>
                  <a:srgbClr val="8B3D9A"/>
                </a:buClr>
                <a:buFontTx/>
                <a:buNone/>
              </a:pPr>
              <a:r>
                <a:rPr lang="en-US" altLang="es-ES_tradnl" sz="1600">
                  <a:solidFill>
                    <a:srgbClr val="141415"/>
                  </a:solidFill>
                </a:rPr>
                <a:t>20</a:t>
              </a:r>
            </a:p>
          </p:txBody>
        </p:sp>
        <p:sp>
          <p:nvSpPr>
            <p:cNvPr id="131087" name="Rectangle 57"/>
            <p:cNvSpPr>
              <a:spLocks noChangeArrowheads="1"/>
            </p:cNvSpPr>
            <p:nvPr/>
          </p:nvSpPr>
          <p:spPr bwMode="auto">
            <a:xfrm>
              <a:off x="1212" y="2156"/>
              <a:ext cx="116"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lnSpc>
                  <a:spcPct val="90000"/>
                </a:lnSpc>
                <a:spcBef>
                  <a:spcPct val="35000"/>
                </a:spcBef>
                <a:spcAft>
                  <a:spcPct val="25000"/>
                </a:spcAft>
                <a:buClr>
                  <a:srgbClr val="8B3D9A"/>
                </a:buClr>
                <a:buFontTx/>
                <a:buNone/>
              </a:pPr>
              <a:r>
                <a:rPr lang="en-US" altLang="es-ES_tradnl" sz="1600">
                  <a:solidFill>
                    <a:srgbClr val="141415"/>
                  </a:solidFill>
                </a:rPr>
                <a:t>40</a:t>
              </a:r>
            </a:p>
          </p:txBody>
        </p:sp>
        <p:sp>
          <p:nvSpPr>
            <p:cNvPr id="131088" name="Line 35"/>
            <p:cNvSpPr>
              <a:spLocks noChangeShapeType="1"/>
            </p:cNvSpPr>
            <p:nvPr/>
          </p:nvSpPr>
          <p:spPr bwMode="auto">
            <a:xfrm>
              <a:off x="1356" y="1107"/>
              <a:ext cx="35" cy="0"/>
            </a:xfrm>
            <a:prstGeom prst="line">
              <a:avLst/>
            </a:prstGeom>
            <a:noFill/>
            <a:ln w="26988">
              <a:solidFill>
                <a:schemeClr val="bg1"/>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131089" name="Rectangle 53"/>
            <p:cNvSpPr>
              <a:spLocks noChangeArrowheads="1"/>
            </p:cNvSpPr>
            <p:nvPr/>
          </p:nvSpPr>
          <p:spPr bwMode="auto">
            <a:xfrm>
              <a:off x="1212" y="1790"/>
              <a:ext cx="116"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lnSpc>
                  <a:spcPct val="90000"/>
                </a:lnSpc>
                <a:spcBef>
                  <a:spcPct val="35000"/>
                </a:spcBef>
                <a:spcAft>
                  <a:spcPct val="25000"/>
                </a:spcAft>
                <a:buClr>
                  <a:srgbClr val="8B3D9A"/>
                </a:buClr>
                <a:buFontTx/>
                <a:buNone/>
              </a:pPr>
              <a:r>
                <a:rPr lang="en-US" altLang="es-ES_tradnl" sz="1600">
                  <a:solidFill>
                    <a:srgbClr val="141415"/>
                  </a:solidFill>
                </a:rPr>
                <a:t>60</a:t>
              </a:r>
            </a:p>
          </p:txBody>
        </p:sp>
        <p:sp>
          <p:nvSpPr>
            <p:cNvPr id="131090" name="Rectangle 55"/>
            <p:cNvSpPr>
              <a:spLocks noChangeArrowheads="1"/>
            </p:cNvSpPr>
            <p:nvPr/>
          </p:nvSpPr>
          <p:spPr bwMode="auto">
            <a:xfrm>
              <a:off x="1212" y="1423"/>
              <a:ext cx="11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lnSpc>
                  <a:spcPct val="90000"/>
                </a:lnSpc>
                <a:spcBef>
                  <a:spcPct val="35000"/>
                </a:spcBef>
                <a:spcAft>
                  <a:spcPct val="25000"/>
                </a:spcAft>
                <a:buClr>
                  <a:srgbClr val="8B3D9A"/>
                </a:buClr>
                <a:buFontTx/>
                <a:buNone/>
              </a:pPr>
              <a:r>
                <a:rPr lang="en-US" altLang="es-ES_tradnl" sz="1600">
                  <a:solidFill>
                    <a:srgbClr val="141415"/>
                  </a:solidFill>
                </a:rPr>
                <a:t>80</a:t>
              </a:r>
            </a:p>
          </p:txBody>
        </p:sp>
        <p:sp>
          <p:nvSpPr>
            <p:cNvPr id="131091" name="Rectangle 57"/>
            <p:cNvSpPr>
              <a:spLocks noChangeArrowheads="1"/>
            </p:cNvSpPr>
            <p:nvPr/>
          </p:nvSpPr>
          <p:spPr bwMode="auto">
            <a:xfrm>
              <a:off x="1154" y="1056"/>
              <a:ext cx="17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lnSpc>
                  <a:spcPct val="90000"/>
                </a:lnSpc>
                <a:spcBef>
                  <a:spcPct val="35000"/>
                </a:spcBef>
                <a:spcAft>
                  <a:spcPct val="25000"/>
                </a:spcAft>
                <a:buClr>
                  <a:srgbClr val="8B3D9A"/>
                </a:buClr>
                <a:buFontTx/>
                <a:buNone/>
              </a:pPr>
              <a:r>
                <a:rPr lang="en-US" altLang="es-ES_tradnl" sz="1600">
                  <a:solidFill>
                    <a:srgbClr val="141415"/>
                  </a:solidFill>
                </a:rPr>
                <a:t>100</a:t>
              </a:r>
            </a:p>
          </p:txBody>
        </p:sp>
        <p:sp>
          <p:nvSpPr>
            <p:cNvPr id="37" name="Rectangle 36"/>
            <p:cNvSpPr/>
            <p:nvPr/>
          </p:nvSpPr>
          <p:spPr bwMode="auto">
            <a:xfrm>
              <a:off x="2410" y="2575"/>
              <a:ext cx="160" cy="362"/>
            </a:xfrm>
            <a:prstGeom prst="rect">
              <a:avLst/>
            </a:prstGeom>
            <a:solidFill>
              <a:schemeClr val="accent3"/>
            </a:solidFill>
            <a:ln w="9525" cap="flat" cmpd="sng" algn="ctr">
              <a:solidFill>
                <a:schemeClr val="bg2">
                  <a:lumMod val="10000"/>
                </a:schemeClr>
              </a:solidFill>
              <a:prstDash val="solid"/>
              <a:round/>
              <a:headEnd type="none" w="med" len="med"/>
              <a:tailEnd type="none" w="med" len="med"/>
            </a:ln>
            <a:effectLst/>
          </p:spPr>
          <p:txBody>
            <a:bodyPr/>
            <a:lstStyle/>
            <a:p>
              <a:pPr eaLnBrk="1" hangingPunct="1">
                <a:lnSpc>
                  <a:spcPct val="90000"/>
                </a:lnSpc>
                <a:spcBef>
                  <a:spcPct val="35000"/>
                </a:spcBef>
                <a:spcAft>
                  <a:spcPct val="25000"/>
                </a:spcAft>
                <a:buClr>
                  <a:srgbClr val="969696"/>
                </a:buClr>
                <a:buFont typeface="Arial" charset="0"/>
                <a:buChar char="•"/>
                <a:defRPr/>
              </a:pPr>
              <a:endParaRPr lang="en-US" b="1" dirty="0">
                <a:solidFill>
                  <a:srgbClr val="00003E"/>
                </a:solidFill>
                <a:latin typeface="+mn-lt"/>
                <a:ea typeface="MS PGothic" pitchFamily="34" charset="-128"/>
              </a:endParaRPr>
            </a:p>
          </p:txBody>
        </p:sp>
        <p:sp>
          <p:nvSpPr>
            <p:cNvPr id="6166" name="Rectangle 37"/>
            <p:cNvSpPr>
              <a:spLocks noChangeArrowheads="1"/>
            </p:cNvSpPr>
            <p:nvPr/>
          </p:nvSpPr>
          <p:spPr bwMode="auto">
            <a:xfrm>
              <a:off x="3187" y="2216"/>
              <a:ext cx="161" cy="721"/>
            </a:xfrm>
            <a:prstGeom prst="rect">
              <a:avLst/>
            </a:prstGeom>
            <a:solidFill>
              <a:schemeClr val="accent1"/>
            </a:solidFill>
            <a:ln w="9525" algn="ctr">
              <a:solidFill>
                <a:schemeClr val="bg2">
                  <a:lumMod val="10000"/>
                </a:schemeClr>
              </a:solidFill>
              <a:round/>
              <a:headEnd/>
              <a:tailEnd/>
            </a:ln>
          </p:spPr>
          <p:txBody>
            <a:bodyPr/>
            <a:lstStyle/>
            <a:p>
              <a:pPr eaLnBrk="1" hangingPunct="1">
                <a:lnSpc>
                  <a:spcPct val="90000"/>
                </a:lnSpc>
                <a:spcBef>
                  <a:spcPct val="35000"/>
                </a:spcBef>
                <a:spcAft>
                  <a:spcPct val="25000"/>
                </a:spcAft>
                <a:buClr>
                  <a:srgbClr val="969696"/>
                </a:buClr>
                <a:buFont typeface="Arial" pitchFamily="34" charset="0"/>
                <a:buChar char="•"/>
                <a:defRPr/>
              </a:pPr>
              <a:endParaRPr lang="en-US" b="1" dirty="0">
                <a:solidFill>
                  <a:srgbClr val="00003E"/>
                </a:solidFill>
                <a:ea typeface="MS PGothic"/>
                <a:cs typeface="MS PGothic"/>
              </a:endParaRPr>
            </a:p>
          </p:txBody>
        </p:sp>
        <p:sp>
          <p:nvSpPr>
            <p:cNvPr id="39" name="Rectangle 38"/>
            <p:cNvSpPr/>
            <p:nvPr/>
          </p:nvSpPr>
          <p:spPr bwMode="auto">
            <a:xfrm>
              <a:off x="3862" y="2389"/>
              <a:ext cx="162" cy="548"/>
            </a:xfrm>
            <a:prstGeom prst="rect">
              <a:avLst/>
            </a:prstGeom>
            <a:solidFill>
              <a:schemeClr val="bg2"/>
            </a:solidFill>
            <a:ln w="9525" cap="flat" cmpd="sng" algn="ctr">
              <a:solidFill>
                <a:schemeClr val="bg2">
                  <a:lumMod val="10000"/>
                </a:schemeClr>
              </a:solidFill>
              <a:prstDash val="solid"/>
              <a:round/>
              <a:headEnd type="none" w="med" len="med"/>
              <a:tailEnd type="none" w="med" len="med"/>
            </a:ln>
            <a:effectLst/>
          </p:spPr>
          <p:txBody>
            <a:bodyPr/>
            <a:lstStyle/>
            <a:p>
              <a:pPr eaLnBrk="1" hangingPunct="1">
                <a:lnSpc>
                  <a:spcPct val="90000"/>
                </a:lnSpc>
                <a:spcBef>
                  <a:spcPct val="35000"/>
                </a:spcBef>
                <a:spcAft>
                  <a:spcPct val="25000"/>
                </a:spcAft>
                <a:buClr>
                  <a:srgbClr val="969696"/>
                </a:buClr>
                <a:buFont typeface="Arial" charset="0"/>
                <a:buChar char="•"/>
                <a:defRPr/>
              </a:pPr>
              <a:endParaRPr lang="en-US" b="1" dirty="0">
                <a:solidFill>
                  <a:srgbClr val="00003E"/>
                </a:solidFill>
                <a:latin typeface="+mn-lt"/>
                <a:ea typeface="MS PGothic" pitchFamily="34" charset="-128"/>
              </a:endParaRPr>
            </a:p>
          </p:txBody>
        </p:sp>
        <p:sp>
          <p:nvSpPr>
            <p:cNvPr id="40" name="Rectangle 39"/>
            <p:cNvSpPr/>
            <p:nvPr/>
          </p:nvSpPr>
          <p:spPr bwMode="auto">
            <a:xfrm>
              <a:off x="4285" y="1845"/>
              <a:ext cx="161" cy="1092"/>
            </a:xfrm>
            <a:prstGeom prst="rect">
              <a:avLst/>
            </a:prstGeom>
            <a:solidFill>
              <a:schemeClr val="accent6"/>
            </a:solidFill>
            <a:ln w="9525" cap="flat" cmpd="sng" algn="ctr">
              <a:solidFill>
                <a:schemeClr val="bg2">
                  <a:lumMod val="10000"/>
                </a:schemeClr>
              </a:solidFill>
              <a:prstDash val="solid"/>
              <a:round/>
              <a:headEnd type="none" w="med" len="med"/>
              <a:tailEnd type="none" w="med" len="med"/>
            </a:ln>
            <a:effectLst/>
          </p:spPr>
          <p:txBody>
            <a:bodyPr/>
            <a:lstStyle/>
            <a:p>
              <a:pPr eaLnBrk="1" hangingPunct="1">
                <a:lnSpc>
                  <a:spcPct val="90000"/>
                </a:lnSpc>
                <a:spcBef>
                  <a:spcPct val="35000"/>
                </a:spcBef>
                <a:spcAft>
                  <a:spcPct val="25000"/>
                </a:spcAft>
                <a:buClr>
                  <a:srgbClr val="969696"/>
                </a:buClr>
                <a:buFont typeface="Arial" charset="0"/>
                <a:buChar char="•"/>
                <a:defRPr/>
              </a:pPr>
              <a:endParaRPr lang="en-US" b="1" dirty="0">
                <a:solidFill>
                  <a:srgbClr val="00003E"/>
                </a:solidFill>
                <a:latin typeface="+mn-lt"/>
                <a:ea typeface="MS PGothic" pitchFamily="34" charset="-128"/>
              </a:endParaRPr>
            </a:p>
          </p:txBody>
        </p:sp>
        <p:sp>
          <p:nvSpPr>
            <p:cNvPr id="131096" name="TextBox 40"/>
            <p:cNvSpPr txBox="1">
              <a:spLocks noChangeArrowheads="1"/>
            </p:cNvSpPr>
            <p:nvPr/>
          </p:nvSpPr>
          <p:spPr bwMode="auto">
            <a:xfrm>
              <a:off x="1536" y="2647"/>
              <a:ext cx="277"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35000"/>
                </a:spcBef>
                <a:spcAft>
                  <a:spcPct val="25000"/>
                </a:spcAft>
                <a:buClr>
                  <a:srgbClr val="8B3D9A"/>
                </a:buClr>
                <a:buFontTx/>
                <a:buNone/>
              </a:pPr>
              <a:r>
                <a:rPr lang="en-US" altLang="es-ES_tradnl" sz="1400" b="1">
                  <a:solidFill>
                    <a:srgbClr val="000000"/>
                  </a:solidFill>
                </a:rPr>
                <a:t>8-12</a:t>
              </a:r>
            </a:p>
          </p:txBody>
        </p:sp>
        <p:sp>
          <p:nvSpPr>
            <p:cNvPr id="131097" name="Rectangle 64"/>
            <p:cNvSpPr>
              <a:spLocks noChangeArrowheads="1"/>
            </p:cNvSpPr>
            <p:nvPr/>
          </p:nvSpPr>
          <p:spPr bwMode="auto">
            <a:xfrm rot="-5400000">
              <a:off x="129" y="1985"/>
              <a:ext cx="189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35000"/>
                </a:spcBef>
                <a:spcAft>
                  <a:spcPct val="25000"/>
                </a:spcAft>
                <a:buClr>
                  <a:srgbClr val="8B3D9A"/>
                </a:buClr>
                <a:buFontTx/>
                <a:buNone/>
              </a:pPr>
              <a:r>
                <a:rPr lang="en-US" altLang="es-ES_tradnl" sz="1600" b="1">
                  <a:solidFill>
                    <a:srgbClr val="141415"/>
                  </a:solidFill>
                </a:rPr>
                <a:t>RVS (%)</a:t>
              </a:r>
            </a:p>
          </p:txBody>
        </p:sp>
        <p:sp>
          <p:nvSpPr>
            <p:cNvPr id="131098" name="TextBox 42"/>
            <p:cNvSpPr txBox="1">
              <a:spLocks noChangeArrowheads="1"/>
            </p:cNvSpPr>
            <p:nvPr/>
          </p:nvSpPr>
          <p:spPr bwMode="auto">
            <a:xfrm>
              <a:off x="2319" y="2419"/>
              <a:ext cx="327"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35000"/>
                </a:spcBef>
                <a:spcAft>
                  <a:spcPct val="25000"/>
                </a:spcAft>
                <a:buClr>
                  <a:srgbClr val="8B3D9A"/>
                </a:buClr>
                <a:buFontTx/>
                <a:buNone/>
              </a:pPr>
              <a:r>
                <a:rPr lang="en-US" altLang="es-ES_tradnl" sz="1400" b="1">
                  <a:solidFill>
                    <a:srgbClr val="000000"/>
                  </a:solidFill>
                </a:rPr>
                <a:t>15-20</a:t>
              </a:r>
            </a:p>
          </p:txBody>
        </p:sp>
        <p:sp>
          <p:nvSpPr>
            <p:cNvPr id="131099" name="TextBox 43"/>
            <p:cNvSpPr txBox="1">
              <a:spLocks noChangeArrowheads="1"/>
            </p:cNvSpPr>
            <p:nvPr/>
          </p:nvSpPr>
          <p:spPr bwMode="auto">
            <a:xfrm>
              <a:off x="3097" y="2063"/>
              <a:ext cx="327"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35000"/>
                </a:spcBef>
                <a:spcAft>
                  <a:spcPct val="25000"/>
                </a:spcAft>
                <a:buClr>
                  <a:srgbClr val="8B3D9A"/>
                </a:buClr>
                <a:buFontTx/>
                <a:buNone/>
              </a:pPr>
              <a:r>
                <a:rPr lang="en-US" altLang="es-ES_tradnl" sz="1400" b="1">
                  <a:solidFill>
                    <a:srgbClr val="000000"/>
                  </a:solidFill>
                </a:rPr>
                <a:t>38-43</a:t>
              </a:r>
            </a:p>
          </p:txBody>
        </p:sp>
        <p:sp>
          <p:nvSpPr>
            <p:cNvPr id="131100" name="TextBox 44"/>
            <p:cNvSpPr txBox="1">
              <a:spLocks noChangeArrowheads="1"/>
            </p:cNvSpPr>
            <p:nvPr/>
          </p:nvSpPr>
          <p:spPr bwMode="auto">
            <a:xfrm>
              <a:off x="3775" y="2235"/>
              <a:ext cx="327"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35000"/>
                </a:spcBef>
                <a:spcAft>
                  <a:spcPct val="25000"/>
                </a:spcAft>
                <a:buClr>
                  <a:srgbClr val="8B3D9A"/>
                </a:buClr>
                <a:buFontTx/>
                <a:buNone/>
              </a:pPr>
              <a:r>
                <a:rPr lang="en-US" altLang="es-ES_tradnl" sz="1400" b="1">
                  <a:solidFill>
                    <a:srgbClr val="000000"/>
                  </a:solidFill>
                </a:rPr>
                <a:t>25-30</a:t>
              </a:r>
            </a:p>
          </p:txBody>
        </p:sp>
        <p:sp>
          <p:nvSpPr>
            <p:cNvPr id="131101" name="TextBox 45"/>
            <p:cNvSpPr txBox="1">
              <a:spLocks noChangeArrowheads="1"/>
            </p:cNvSpPr>
            <p:nvPr/>
          </p:nvSpPr>
          <p:spPr bwMode="auto">
            <a:xfrm>
              <a:off x="4207" y="1689"/>
              <a:ext cx="327"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35000"/>
                </a:spcBef>
                <a:spcAft>
                  <a:spcPct val="25000"/>
                </a:spcAft>
                <a:buClr>
                  <a:srgbClr val="8B3D9A"/>
                </a:buClr>
                <a:buFontTx/>
                <a:buNone/>
              </a:pPr>
              <a:r>
                <a:rPr lang="en-US" altLang="es-ES_tradnl" sz="1400" b="1">
                  <a:solidFill>
                    <a:srgbClr val="000000"/>
                  </a:solidFill>
                </a:rPr>
                <a:t>50-60</a:t>
              </a:r>
            </a:p>
          </p:txBody>
        </p:sp>
        <p:sp>
          <p:nvSpPr>
            <p:cNvPr id="131102" name="TextBox 54"/>
            <p:cNvSpPr txBox="1">
              <a:spLocks noChangeArrowheads="1"/>
            </p:cNvSpPr>
            <p:nvPr/>
          </p:nvSpPr>
          <p:spPr bwMode="auto">
            <a:xfrm>
              <a:off x="1408" y="2175"/>
              <a:ext cx="565"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Clr>
                  <a:srgbClr val="8B3D9A"/>
                </a:buClr>
                <a:buFontTx/>
                <a:buNone/>
              </a:pPr>
              <a:r>
                <a:rPr lang="en-US" altLang="es-ES_tradnl" sz="1400" b="1">
                  <a:solidFill>
                    <a:srgbClr val="000000"/>
                  </a:solidFill>
                </a:rPr>
                <a:t>Interferon</a:t>
              </a:r>
            </a:p>
            <a:p>
              <a:pPr algn="ctr" eaLnBrk="1" hangingPunct="1">
                <a:spcBef>
                  <a:spcPct val="0"/>
                </a:spcBef>
                <a:buClr>
                  <a:srgbClr val="8B3D9A"/>
                </a:buClr>
                <a:buFontTx/>
                <a:buNone/>
              </a:pPr>
              <a:r>
                <a:rPr lang="en-US" altLang="es-ES_tradnl" sz="1400" b="1">
                  <a:solidFill>
                    <a:srgbClr val="000000"/>
                  </a:solidFill>
                </a:rPr>
                <a:t>Estandar</a:t>
              </a:r>
            </a:p>
            <a:p>
              <a:pPr algn="ctr" eaLnBrk="1" hangingPunct="1">
                <a:spcBef>
                  <a:spcPct val="0"/>
                </a:spcBef>
                <a:buClr>
                  <a:srgbClr val="8B3D9A"/>
                </a:buClr>
                <a:buFontTx/>
                <a:buNone/>
              </a:pPr>
              <a:r>
                <a:rPr lang="en-US" altLang="es-ES_tradnl" sz="1400">
                  <a:solidFill>
                    <a:srgbClr val="000000"/>
                  </a:solidFill>
                </a:rPr>
                <a:t>(6 meses)</a:t>
              </a:r>
              <a:r>
                <a:rPr lang="en-US" altLang="es-ES_tradnl" sz="1400" baseline="30000">
                  <a:solidFill>
                    <a:srgbClr val="000000"/>
                  </a:solidFill>
                </a:rPr>
                <a:t>[1]</a:t>
              </a:r>
            </a:p>
          </p:txBody>
        </p:sp>
        <p:sp>
          <p:nvSpPr>
            <p:cNvPr id="131103" name="TextBox 55"/>
            <p:cNvSpPr txBox="1">
              <a:spLocks noChangeArrowheads="1"/>
            </p:cNvSpPr>
            <p:nvPr/>
          </p:nvSpPr>
          <p:spPr bwMode="auto">
            <a:xfrm>
              <a:off x="1912" y="1996"/>
              <a:ext cx="1168"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Clr>
                  <a:srgbClr val="8B3D9A"/>
                </a:buClr>
                <a:buFontTx/>
                <a:buNone/>
              </a:pPr>
              <a:r>
                <a:rPr lang="en-US" altLang="es-ES_tradnl" sz="1400" b="1">
                  <a:solidFill>
                    <a:srgbClr val="000000"/>
                  </a:solidFill>
                </a:rPr>
                <a:t>Interferon estandar</a:t>
              </a:r>
            </a:p>
            <a:p>
              <a:pPr algn="ctr" eaLnBrk="1" hangingPunct="1">
                <a:spcBef>
                  <a:spcPct val="0"/>
                </a:spcBef>
                <a:buClr>
                  <a:srgbClr val="8B3D9A"/>
                </a:buClr>
                <a:buFontTx/>
                <a:buNone/>
              </a:pPr>
              <a:r>
                <a:rPr lang="en-US" altLang="es-ES_tradnl" sz="1400">
                  <a:solidFill>
                    <a:srgbClr val="000000"/>
                  </a:solidFill>
                </a:rPr>
                <a:t>(12-18 meses)</a:t>
              </a:r>
              <a:r>
                <a:rPr lang="en-US" altLang="es-ES_tradnl" sz="1400" baseline="30000">
                  <a:solidFill>
                    <a:srgbClr val="000000"/>
                  </a:solidFill>
                </a:rPr>
                <a:t>[2,3]</a:t>
              </a:r>
              <a:endParaRPr lang="en-US" altLang="es-ES_tradnl" sz="1400">
                <a:solidFill>
                  <a:srgbClr val="000000"/>
                </a:solidFill>
              </a:endParaRPr>
            </a:p>
          </p:txBody>
        </p:sp>
        <p:sp>
          <p:nvSpPr>
            <p:cNvPr id="131104" name="TextBox 56"/>
            <p:cNvSpPr txBox="1">
              <a:spLocks noChangeArrowheads="1"/>
            </p:cNvSpPr>
            <p:nvPr/>
          </p:nvSpPr>
          <p:spPr bwMode="auto">
            <a:xfrm>
              <a:off x="2894" y="1609"/>
              <a:ext cx="745"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Clr>
                  <a:srgbClr val="8B3D9A"/>
                </a:buClr>
                <a:buFontTx/>
                <a:buNone/>
              </a:pPr>
              <a:r>
                <a:rPr lang="en-US" altLang="es-ES_tradnl" sz="1400" b="1">
                  <a:solidFill>
                    <a:srgbClr val="000000"/>
                  </a:solidFill>
                </a:rPr>
                <a:t>Interferon/</a:t>
              </a:r>
              <a:br>
                <a:rPr lang="en-US" altLang="es-ES_tradnl" sz="1400" b="1">
                  <a:solidFill>
                    <a:srgbClr val="000000"/>
                  </a:solidFill>
                </a:rPr>
              </a:br>
              <a:r>
                <a:rPr lang="en-US" altLang="es-ES_tradnl" sz="1400" b="1">
                  <a:solidFill>
                    <a:srgbClr val="000000"/>
                  </a:solidFill>
                </a:rPr>
                <a:t>ribavirina</a:t>
              </a:r>
            </a:p>
            <a:p>
              <a:pPr algn="ctr" eaLnBrk="1" hangingPunct="1">
                <a:spcBef>
                  <a:spcPct val="0"/>
                </a:spcBef>
                <a:buClr>
                  <a:srgbClr val="8B3D9A"/>
                </a:buClr>
                <a:buFontTx/>
                <a:buNone/>
              </a:pPr>
              <a:r>
                <a:rPr lang="en-US" altLang="es-ES_tradnl" sz="1400">
                  <a:solidFill>
                    <a:srgbClr val="000000"/>
                  </a:solidFill>
                </a:rPr>
                <a:t>(6-12 meses)</a:t>
              </a:r>
              <a:r>
                <a:rPr lang="en-US" altLang="es-ES_tradnl" sz="1400" baseline="30000">
                  <a:solidFill>
                    <a:srgbClr val="000000"/>
                  </a:solidFill>
                </a:rPr>
                <a:t>[3,4]</a:t>
              </a:r>
              <a:endParaRPr lang="en-US" altLang="es-ES_tradnl" sz="1400">
                <a:solidFill>
                  <a:srgbClr val="000000"/>
                </a:solidFill>
              </a:endParaRPr>
            </a:p>
          </p:txBody>
        </p:sp>
        <p:sp>
          <p:nvSpPr>
            <p:cNvPr id="131105" name="TextBox 57"/>
            <p:cNvSpPr txBox="1">
              <a:spLocks noChangeArrowheads="1"/>
            </p:cNvSpPr>
            <p:nvPr/>
          </p:nvSpPr>
          <p:spPr bwMode="auto">
            <a:xfrm>
              <a:off x="3565" y="1789"/>
              <a:ext cx="745"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Clr>
                  <a:srgbClr val="8B3D9A"/>
                </a:buClr>
                <a:buFontTx/>
                <a:buNone/>
              </a:pPr>
              <a:r>
                <a:rPr lang="en-US" altLang="es-ES_tradnl" sz="1400" b="1">
                  <a:solidFill>
                    <a:srgbClr val="000000"/>
                  </a:solidFill>
                </a:rPr>
                <a:t>PegIFN</a:t>
              </a:r>
              <a:br>
                <a:rPr lang="en-US" altLang="es-ES_tradnl" sz="1400" b="1">
                  <a:solidFill>
                    <a:srgbClr val="000000"/>
                  </a:solidFill>
                </a:rPr>
              </a:br>
              <a:r>
                <a:rPr lang="en-US" altLang="es-ES_tradnl" sz="1400" b="1">
                  <a:solidFill>
                    <a:srgbClr val="000000"/>
                  </a:solidFill>
                </a:rPr>
                <a:t>monoterapia</a:t>
              </a:r>
            </a:p>
            <a:p>
              <a:pPr algn="ctr" eaLnBrk="1" hangingPunct="1">
                <a:spcBef>
                  <a:spcPct val="0"/>
                </a:spcBef>
                <a:buClr>
                  <a:srgbClr val="8B3D9A"/>
                </a:buClr>
                <a:buFontTx/>
                <a:buNone/>
              </a:pPr>
              <a:r>
                <a:rPr lang="en-US" altLang="es-ES_tradnl" sz="1400">
                  <a:solidFill>
                    <a:srgbClr val="000000"/>
                  </a:solidFill>
                </a:rPr>
                <a:t>(6-12 meses)</a:t>
              </a:r>
              <a:r>
                <a:rPr lang="en-US" altLang="es-ES_tradnl" sz="1400" baseline="30000">
                  <a:solidFill>
                    <a:srgbClr val="000000"/>
                  </a:solidFill>
                </a:rPr>
                <a:t>[5,6]</a:t>
              </a:r>
              <a:endParaRPr lang="en-US" altLang="es-ES_tradnl" sz="1400">
                <a:solidFill>
                  <a:srgbClr val="000000"/>
                </a:solidFill>
              </a:endParaRPr>
            </a:p>
          </p:txBody>
        </p:sp>
        <p:sp>
          <p:nvSpPr>
            <p:cNvPr id="131106" name="TextBox 58"/>
            <p:cNvSpPr txBox="1">
              <a:spLocks noChangeArrowheads="1"/>
            </p:cNvSpPr>
            <p:nvPr/>
          </p:nvSpPr>
          <p:spPr bwMode="auto">
            <a:xfrm>
              <a:off x="3979" y="1246"/>
              <a:ext cx="771"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Clr>
                  <a:srgbClr val="8B3D9A"/>
                </a:buClr>
                <a:buFontTx/>
                <a:buNone/>
              </a:pPr>
              <a:r>
                <a:rPr lang="en-US" altLang="es-ES_tradnl" sz="1400" b="1">
                  <a:solidFill>
                    <a:srgbClr val="000000"/>
                  </a:solidFill>
                </a:rPr>
                <a:t>PegIFN/</a:t>
              </a:r>
              <a:br>
                <a:rPr lang="en-US" altLang="es-ES_tradnl" sz="1400" b="1">
                  <a:solidFill>
                    <a:srgbClr val="000000"/>
                  </a:solidFill>
                </a:rPr>
              </a:br>
              <a:r>
                <a:rPr lang="en-US" altLang="es-ES_tradnl" sz="1400" b="1">
                  <a:solidFill>
                    <a:srgbClr val="000000"/>
                  </a:solidFill>
                </a:rPr>
                <a:t>ribavirina</a:t>
              </a:r>
            </a:p>
            <a:p>
              <a:pPr algn="ctr" eaLnBrk="1" hangingPunct="1">
                <a:spcBef>
                  <a:spcPct val="0"/>
                </a:spcBef>
                <a:buClr>
                  <a:srgbClr val="8B3D9A"/>
                </a:buClr>
                <a:buFontTx/>
                <a:buNone/>
              </a:pPr>
              <a:r>
                <a:rPr lang="en-US" altLang="es-ES_tradnl" sz="1400">
                  <a:solidFill>
                    <a:srgbClr val="000000"/>
                  </a:solidFill>
                </a:rPr>
                <a:t> (6-12 meses)</a:t>
              </a:r>
              <a:r>
                <a:rPr lang="en-US" altLang="es-ES_tradnl" sz="1400" baseline="30000">
                  <a:solidFill>
                    <a:srgbClr val="000000"/>
                  </a:solidFill>
                </a:rPr>
                <a:t>[6,7]</a:t>
              </a:r>
              <a:endParaRPr lang="en-US" altLang="es-ES_tradnl" sz="1400">
                <a:solidFill>
                  <a:srgbClr val="000000"/>
                </a:solidFill>
              </a:endParaRPr>
            </a:p>
          </p:txBody>
        </p:sp>
        <p:sp>
          <p:nvSpPr>
            <p:cNvPr id="4" name="Right Arrow 3"/>
            <p:cNvSpPr/>
            <p:nvPr/>
          </p:nvSpPr>
          <p:spPr bwMode="auto">
            <a:xfrm>
              <a:off x="1387" y="2850"/>
              <a:ext cx="3787" cy="341"/>
            </a:xfrm>
            <a:prstGeom prst="rightArrow">
              <a:avLst/>
            </a:prstGeom>
            <a:solidFill>
              <a:schemeClr val="bg2">
                <a:lumMod val="10000"/>
              </a:schemeClr>
            </a:solidFill>
            <a:ln w="9525" cap="flat" cmpd="sng" algn="ctr">
              <a:noFill/>
              <a:prstDash val="solid"/>
              <a:round/>
              <a:headEnd type="none" w="med" len="med"/>
              <a:tailEnd type="none" w="med" len="med"/>
            </a:ln>
            <a:effectLst/>
          </p:spPr>
          <p:txBody>
            <a:bodyPr/>
            <a:lstStyle/>
            <a:p>
              <a:pPr eaLnBrk="1" hangingPunct="1">
                <a:lnSpc>
                  <a:spcPct val="90000"/>
                </a:lnSpc>
                <a:spcBef>
                  <a:spcPct val="35000"/>
                </a:spcBef>
                <a:spcAft>
                  <a:spcPct val="25000"/>
                </a:spcAft>
                <a:buClr>
                  <a:srgbClr val="8B3D9A"/>
                </a:buClr>
                <a:buFont typeface="Arial" charset="0"/>
                <a:buChar char="•"/>
                <a:defRPr/>
              </a:pPr>
              <a:endParaRPr lang="en-US" b="1" dirty="0">
                <a:solidFill>
                  <a:srgbClr val="FFFFFF"/>
                </a:solidFill>
                <a:latin typeface="+mn-lt"/>
              </a:endParaRPr>
            </a:p>
          </p:txBody>
        </p:sp>
        <p:sp>
          <p:nvSpPr>
            <p:cNvPr id="131108" name="TextBox 4"/>
            <p:cNvSpPr txBox="1">
              <a:spLocks noChangeArrowheads="1"/>
            </p:cNvSpPr>
            <p:nvPr/>
          </p:nvSpPr>
          <p:spPr bwMode="auto">
            <a:xfrm>
              <a:off x="1488" y="2941"/>
              <a:ext cx="326"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spcBef>
                  <a:spcPct val="35000"/>
                </a:spcBef>
                <a:spcAft>
                  <a:spcPct val="25000"/>
                </a:spcAft>
                <a:buClr>
                  <a:srgbClr val="8B3D9A"/>
                </a:buClr>
                <a:buFontTx/>
                <a:buNone/>
              </a:pPr>
              <a:r>
                <a:rPr lang="en-US" altLang="es-ES_tradnl" sz="1600" b="1">
                  <a:solidFill>
                    <a:srgbClr val="FFFFFF"/>
                  </a:solidFill>
                </a:rPr>
                <a:t>1991</a:t>
              </a:r>
            </a:p>
          </p:txBody>
        </p:sp>
        <p:sp>
          <p:nvSpPr>
            <p:cNvPr id="131109" name="TextBox 13"/>
            <p:cNvSpPr txBox="1">
              <a:spLocks noChangeArrowheads="1"/>
            </p:cNvSpPr>
            <p:nvPr/>
          </p:nvSpPr>
          <p:spPr bwMode="auto">
            <a:xfrm>
              <a:off x="3971" y="2937"/>
              <a:ext cx="326"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spcBef>
                  <a:spcPct val="35000"/>
                </a:spcBef>
                <a:spcAft>
                  <a:spcPct val="25000"/>
                </a:spcAft>
                <a:buClr>
                  <a:srgbClr val="8B3D9A"/>
                </a:buClr>
                <a:buFontTx/>
                <a:buNone/>
              </a:pPr>
              <a:r>
                <a:rPr lang="en-US" altLang="es-ES_tradnl" sz="1600" b="1">
                  <a:solidFill>
                    <a:srgbClr val="FFFFFF"/>
                  </a:solidFill>
                </a:rPr>
                <a:t>2001</a:t>
              </a:r>
            </a:p>
          </p:txBody>
        </p:sp>
        <p:sp>
          <p:nvSpPr>
            <p:cNvPr id="131110" name="TextBox 52"/>
            <p:cNvSpPr txBox="1">
              <a:spLocks noChangeArrowheads="1"/>
            </p:cNvSpPr>
            <p:nvPr/>
          </p:nvSpPr>
          <p:spPr bwMode="auto">
            <a:xfrm>
              <a:off x="2307" y="2937"/>
              <a:ext cx="327"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spcBef>
                  <a:spcPct val="35000"/>
                </a:spcBef>
                <a:spcAft>
                  <a:spcPct val="25000"/>
                </a:spcAft>
                <a:buClr>
                  <a:srgbClr val="8B3D9A"/>
                </a:buClr>
                <a:buFontTx/>
                <a:buNone/>
              </a:pPr>
              <a:r>
                <a:rPr lang="en-US" altLang="es-ES_tradnl" sz="1600" b="1">
                  <a:solidFill>
                    <a:srgbClr val="FFFFFF"/>
                  </a:solidFill>
                </a:rPr>
                <a:t>1995</a:t>
              </a:r>
            </a:p>
          </p:txBody>
        </p:sp>
        <p:sp>
          <p:nvSpPr>
            <p:cNvPr id="131111" name="TextBox 53"/>
            <p:cNvSpPr txBox="1">
              <a:spLocks noChangeArrowheads="1"/>
            </p:cNvSpPr>
            <p:nvPr/>
          </p:nvSpPr>
          <p:spPr bwMode="auto">
            <a:xfrm>
              <a:off x="3085" y="2937"/>
              <a:ext cx="327"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spcBef>
                  <a:spcPct val="35000"/>
                </a:spcBef>
                <a:spcAft>
                  <a:spcPct val="25000"/>
                </a:spcAft>
                <a:buClr>
                  <a:srgbClr val="8B3D9A"/>
                </a:buClr>
                <a:buFontTx/>
                <a:buNone/>
              </a:pPr>
              <a:r>
                <a:rPr lang="en-US" altLang="es-ES_tradnl" sz="1600" b="1">
                  <a:solidFill>
                    <a:srgbClr val="FFFFFF"/>
                  </a:solidFill>
                </a:rPr>
                <a:t>1998</a:t>
              </a:r>
            </a:p>
          </p:txBody>
        </p:sp>
        <p:sp>
          <p:nvSpPr>
            <p:cNvPr id="14378" name="Line 42"/>
            <p:cNvSpPr>
              <a:spLocks noChangeShapeType="1"/>
            </p:cNvSpPr>
            <p:nvPr/>
          </p:nvSpPr>
          <p:spPr bwMode="auto">
            <a:xfrm>
              <a:off x="1392" y="1056"/>
              <a:ext cx="0" cy="19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s-ES_tradnl"/>
            </a:p>
          </p:txBody>
        </p:sp>
      </p:grpSp>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245"/>
    </mc:Choice>
    <mc:Fallback xmlns="">
      <p:transition spd="slow" advTm="26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dado N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1828800"/>
            <a:ext cx="10696575" cy="1023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id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cSld>
  <p:clrMapOvr>
    <a:masterClrMapping/>
  </p:clrMapOvr>
  <p:transition advTm="76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mph" presetSubtype="0" fill="hold" nodeType="clickEffect">
                                  <p:stCondLst>
                                    <p:cond delay="0"/>
                                  </p:stCondLst>
                                  <p:childTnLst>
                                    <p:animScale>
                                      <p:cBhvr>
                                        <p:cTn id="10" dur="3000" fill="hold"/>
                                        <p:tgtEl>
                                          <p:spTgt spid="6150"/>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04800" y="457200"/>
            <a:ext cx="8610600" cy="1143000"/>
          </a:xfrm>
        </p:spPr>
        <p:txBody>
          <a:bodyPr/>
          <a:lstStyle/>
          <a:p>
            <a:pPr eaLnBrk="1" hangingPunct="1">
              <a:defRPr/>
            </a:pPr>
            <a:r>
              <a:rPr lang="es-ES_tradnl" altLang="es-ES_tradnl" sz="4000" smtClean="0"/>
              <a:t>Comparaciones Indirectas </a:t>
            </a:r>
            <a:br>
              <a:rPr lang="es-ES_tradnl" altLang="es-ES_tradnl" sz="4000" smtClean="0"/>
            </a:br>
            <a:r>
              <a:rPr lang="es-ES_tradnl" altLang="es-ES_tradnl" sz="4000" smtClean="0"/>
              <a:t>informales o no ajustadas</a:t>
            </a:r>
            <a:endParaRPr lang="es-ES" altLang="es-ES_tradnl" sz="4000" smtClean="0"/>
          </a:p>
        </p:txBody>
      </p:sp>
      <p:pic>
        <p:nvPicPr>
          <p:cNvPr id="135170" name="Picture 3" descr="bombilla planta"/>
          <p:cNvPicPr>
            <a:picLocks noChangeAspect="1" noChangeArrowheads="1"/>
          </p:cNvPicPr>
          <p:nvPr/>
        </p:nvPicPr>
        <p:blipFill>
          <a:blip r:embed="rId5">
            <a:extLst>
              <a:ext uri="{28A0092B-C50C-407E-A947-70E740481C1C}">
                <a14:useLocalDpi xmlns:a14="http://schemas.microsoft.com/office/drawing/2010/main" val="0"/>
              </a:ext>
            </a:extLst>
          </a:blip>
          <a:srcRect l="1671" r="642"/>
          <a:stretch>
            <a:fillRect/>
          </a:stretch>
        </p:blipFill>
        <p:spPr bwMode="auto">
          <a:xfrm>
            <a:off x="0" y="4953000"/>
            <a:ext cx="1422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50" name="Picture 42"/>
          <p:cNvPicPr>
            <a:picLocks noChangeAspect="1" noChangeArrowheads="1"/>
          </p:cNvPicPr>
          <p:nvPr/>
        </p:nvPicPr>
        <p:blipFill>
          <a:blip r:embed="rId6">
            <a:extLst>
              <a:ext uri="{28A0092B-C50C-407E-A947-70E740481C1C}">
                <a14:useLocalDpi xmlns:a14="http://schemas.microsoft.com/office/drawing/2010/main" val="0"/>
              </a:ext>
            </a:extLst>
          </a:blip>
          <a:srcRect l="1563" b="52310"/>
          <a:stretch>
            <a:fillRect/>
          </a:stretch>
        </p:blipFill>
        <p:spPr bwMode="auto">
          <a:xfrm>
            <a:off x="2514600" y="1905000"/>
            <a:ext cx="4800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451" name="Picture 43"/>
          <p:cNvPicPr>
            <a:picLocks noChangeAspect="1" noChangeArrowheads="1"/>
          </p:cNvPicPr>
          <p:nvPr/>
        </p:nvPicPr>
        <p:blipFill>
          <a:blip r:embed="rId7">
            <a:extLst>
              <a:ext uri="{28A0092B-C50C-407E-A947-70E740481C1C}">
                <a14:useLocalDpi xmlns:a14="http://schemas.microsoft.com/office/drawing/2010/main" val="0"/>
              </a:ext>
            </a:extLst>
          </a:blip>
          <a:srcRect l="1511" t="2116" r="3366" b="48016"/>
          <a:stretch>
            <a:fillRect/>
          </a:stretch>
        </p:blipFill>
        <p:spPr bwMode="auto">
          <a:xfrm>
            <a:off x="2514600" y="3429000"/>
            <a:ext cx="48006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452" name="Text Box 44"/>
          <p:cNvSpPr txBox="1">
            <a:spLocks noChangeArrowheads="1"/>
          </p:cNvSpPr>
          <p:nvPr/>
        </p:nvSpPr>
        <p:spPr bwMode="auto">
          <a:xfrm>
            <a:off x="4343400" y="6248400"/>
            <a:ext cx="434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s-ES_tradnl" altLang="es-ES_tradnl"/>
              <a:t>Lectura: estar sin mejora clínica es malo</a:t>
            </a:r>
            <a:endParaRPr lang="es-ES" altLang="es-ES_tradnl"/>
          </a:p>
        </p:txBody>
      </p:sp>
      <p:pic>
        <p:nvPicPr>
          <p:cNvPr id="2" name="Sonid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58928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1415"/>
    </mc:Choice>
    <mc:Fallback xmlns="">
      <p:transition spd="slow" advTm="61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4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26" descr="bombilla planta"/>
          <p:cNvPicPr>
            <a:picLocks noChangeAspect="1" noChangeArrowheads="1"/>
          </p:cNvPicPr>
          <p:nvPr/>
        </p:nvPicPr>
        <p:blipFill>
          <a:blip r:embed="rId5">
            <a:extLst>
              <a:ext uri="{28A0092B-C50C-407E-A947-70E740481C1C}">
                <a14:useLocalDpi xmlns:a14="http://schemas.microsoft.com/office/drawing/2010/main" val="0"/>
              </a:ext>
            </a:extLst>
          </a:blip>
          <a:srcRect l="1671" r="642"/>
          <a:stretch>
            <a:fillRect/>
          </a:stretch>
        </p:blipFill>
        <p:spPr bwMode="auto">
          <a:xfrm>
            <a:off x="0" y="4953000"/>
            <a:ext cx="1422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3" name="Line 25"/>
          <p:cNvSpPr>
            <a:spLocks noChangeShapeType="1"/>
          </p:cNvSpPr>
          <p:nvPr/>
        </p:nvSpPr>
        <p:spPr bwMode="auto">
          <a:xfrm flipH="1">
            <a:off x="1770063" y="5330825"/>
            <a:ext cx="1524000" cy="0"/>
          </a:xfrm>
          <a:prstGeom prst="line">
            <a:avLst/>
          </a:prstGeom>
          <a:noFill/>
          <a:ln w="9525">
            <a:solidFill>
              <a:schemeClr val="tx1"/>
            </a:solidFill>
            <a:round/>
            <a:headEnd/>
            <a:tailEnd/>
          </a:ln>
          <a:effectLst>
            <a:prstShdw prst="shdw17" dist="17961" dir="2700000">
              <a:schemeClr val="tx1">
                <a:gamma/>
                <a:shade val="60000"/>
                <a:invGamma/>
                <a:alpha val="74998"/>
              </a:schemeClr>
            </a:prstShdw>
          </a:effectLst>
          <a:extLst>
            <a:ext uri="{909E8E84-426E-40DD-AFC4-6F175D3DCCD1}">
              <a14:hiddenFill xmlns:a14="http://schemas.microsoft.com/office/drawing/2010/main">
                <a:noFill/>
              </a14:hiddenFill>
            </a:ext>
          </a:extLst>
        </p:spPr>
        <p:txBody>
          <a:bodyPr/>
          <a:lstStyle/>
          <a:p>
            <a:pPr eaLnBrk="1" hangingPunct="1">
              <a:defRPr/>
            </a:pPr>
            <a:endParaRPr lang="es-ES_tradnl"/>
          </a:p>
        </p:txBody>
      </p:sp>
      <p:sp>
        <p:nvSpPr>
          <p:cNvPr id="22530" name="Rectangle 2"/>
          <p:cNvSpPr>
            <a:spLocks noGrp="1" noChangeArrowheads="1"/>
          </p:cNvSpPr>
          <p:nvPr>
            <p:ph type="title"/>
          </p:nvPr>
        </p:nvSpPr>
        <p:spPr/>
        <p:txBody>
          <a:bodyPr/>
          <a:lstStyle/>
          <a:p>
            <a:pPr eaLnBrk="1" hangingPunct="1">
              <a:defRPr/>
            </a:pPr>
            <a:r>
              <a:rPr lang="es-ES" altLang="es-ES_tradnl" sz="4000" b="1" smtClean="0">
                <a:solidFill>
                  <a:schemeClr val="tx1"/>
                </a:solidFill>
              </a:rPr>
              <a:t>CI no ajustadas: </a:t>
            </a:r>
            <a:br>
              <a:rPr lang="es-ES" altLang="es-ES_tradnl" sz="4000" b="1" smtClean="0">
                <a:solidFill>
                  <a:schemeClr val="tx1"/>
                </a:solidFill>
              </a:rPr>
            </a:br>
            <a:r>
              <a:rPr lang="es-ES" altLang="es-ES_tradnl" sz="4000" b="1" smtClean="0">
                <a:solidFill>
                  <a:schemeClr val="tx1"/>
                </a:solidFill>
              </a:rPr>
              <a:t>cuidado con los IC!!</a:t>
            </a:r>
          </a:p>
        </p:txBody>
      </p:sp>
      <p:sp>
        <p:nvSpPr>
          <p:cNvPr id="22532" name="Text Box 4"/>
          <p:cNvSpPr txBox="1">
            <a:spLocks noChangeArrowheads="1"/>
          </p:cNvSpPr>
          <p:nvPr/>
        </p:nvSpPr>
        <p:spPr bwMode="auto">
          <a:xfrm>
            <a:off x="3751263" y="4495800"/>
            <a:ext cx="4935537" cy="968375"/>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lnSpc>
                <a:spcPct val="80000"/>
              </a:lnSpc>
              <a:spcBef>
                <a:spcPct val="0"/>
              </a:spcBef>
              <a:buFontTx/>
              <a:buNone/>
            </a:pPr>
            <a:r>
              <a:rPr lang="es-ES_tradnl" altLang="es-ES_tradnl" sz="2400" b="1">
                <a:solidFill>
                  <a:schemeClr val="bg1"/>
                </a:solidFill>
                <a:ea typeface="Arial" charset="0"/>
                <a:cs typeface="Arial" charset="0"/>
              </a:rPr>
              <a:t>Los IC pueden solapar hasta un 29% y ser diferentes estadísticamente!!!</a:t>
            </a:r>
            <a:endParaRPr lang="es-ES" altLang="es-ES_tradnl" b="1">
              <a:solidFill>
                <a:schemeClr val="bg1"/>
              </a:solidFill>
              <a:ea typeface="Arial" charset="0"/>
              <a:cs typeface="Arial" charset="0"/>
            </a:endParaRPr>
          </a:p>
        </p:txBody>
      </p:sp>
      <p:sp>
        <p:nvSpPr>
          <p:cNvPr id="22534" name="AutoShape 6"/>
          <p:cNvSpPr>
            <a:spLocks noChangeArrowheads="1"/>
          </p:cNvSpPr>
          <p:nvPr/>
        </p:nvSpPr>
        <p:spPr bwMode="auto">
          <a:xfrm>
            <a:off x="2436813" y="5191125"/>
            <a:ext cx="238125" cy="219075"/>
          </a:xfrm>
          <a:prstGeom prst="diamond">
            <a:avLst/>
          </a:prstGeom>
          <a:solidFill>
            <a:srgbClr val="0000FF"/>
          </a:solidFill>
          <a:ln>
            <a:noFill/>
          </a:ln>
          <a:effectLst>
            <a:prstShdw prst="shdw17" dist="17961" dir="2700000">
              <a:srgbClr val="000099">
                <a:alpha val="74997"/>
              </a:srgb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s-ES_tradnl" altLang="es-ES_tradnl" sz="2800"/>
          </a:p>
        </p:txBody>
      </p:sp>
      <p:sp>
        <p:nvSpPr>
          <p:cNvPr id="22535" name="Line 7"/>
          <p:cNvSpPr>
            <a:spLocks noChangeShapeType="1"/>
          </p:cNvSpPr>
          <p:nvPr/>
        </p:nvSpPr>
        <p:spPr bwMode="auto">
          <a:xfrm flipH="1">
            <a:off x="1160463" y="4800600"/>
            <a:ext cx="1038225" cy="6350"/>
          </a:xfrm>
          <a:prstGeom prst="line">
            <a:avLst/>
          </a:prstGeom>
          <a:noFill/>
          <a:ln w="9525">
            <a:solidFill>
              <a:schemeClr val="tx1"/>
            </a:solidFill>
            <a:round/>
            <a:headEnd/>
            <a:tailEnd/>
          </a:ln>
          <a:effectLst>
            <a:prstShdw prst="shdw17" dist="17961" dir="2700000">
              <a:schemeClr val="tx1">
                <a:gamma/>
                <a:shade val="60000"/>
                <a:invGamma/>
                <a:alpha val="74998"/>
              </a:schemeClr>
            </a:prstShdw>
          </a:effectLst>
          <a:extLst>
            <a:ext uri="{909E8E84-426E-40DD-AFC4-6F175D3DCCD1}">
              <a14:hiddenFill xmlns:a14="http://schemas.microsoft.com/office/drawing/2010/main">
                <a:noFill/>
              </a14:hiddenFill>
            </a:ext>
          </a:extLst>
        </p:spPr>
        <p:txBody>
          <a:bodyPr/>
          <a:lstStyle/>
          <a:p>
            <a:pPr eaLnBrk="1" hangingPunct="1">
              <a:defRPr/>
            </a:pPr>
            <a:endParaRPr lang="es-ES_tradnl"/>
          </a:p>
        </p:txBody>
      </p:sp>
      <p:sp>
        <p:nvSpPr>
          <p:cNvPr id="22536" name="AutoShape 8"/>
          <p:cNvSpPr>
            <a:spLocks noChangeArrowheads="1"/>
          </p:cNvSpPr>
          <p:nvPr/>
        </p:nvSpPr>
        <p:spPr bwMode="auto">
          <a:xfrm>
            <a:off x="1531938" y="4692650"/>
            <a:ext cx="238125" cy="219075"/>
          </a:xfrm>
          <a:prstGeom prst="diamond">
            <a:avLst/>
          </a:prstGeom>
          <a:solidFill>
            <a:srgbClr val="0000FF"/>
          </a:solidFill>
          <a:ln>
            <a:noFill/>
          </a:ln>
          <a:effectLst>
            <a:prstShdw prst="shdw17" dist="17961" dir="2700000">
              <a:srgbClr val="000099">
                <a:alpha val="74997"/>
              </a:srgb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s-ES_tradnl" altLang="es-ES_tradnl" sz="2800"/>
          </a:p>
        </p:txBody>
      </p:sp>
      <p:sp>
        <p:nvSpPr>
          <p:cNvPr id="136200" name="Line 7"/>
          <p:cNvSpPr>
            <a:spLocks noChangeShapeType="1"/>
          </p:cNvSpPr>
          <p:nvPr/>
        </p:nvSpPr>
        <p:spPr bwMode="auto">
          <a:xfrm flipV="1">
            <a:off x="558800" y="1717675"/>
            <a:ext cx="1588" cy="523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136201" name="Rectangle 13"/>
          <p:cNvSpPr>
            <a:spLocks noChangeArrowheads="1"/>
          </p:cNvSpPr>
          <p:nvPr/>
        </p:nvSpPr>
        <p:spPr bwMode="auto">
          <a:xfrm>
            <a:off x="228600" y="2057400"/>
            <a:ext cx="15621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s-ES_tradnl" sz="1800" b="1"/>
              <a:t>Porcentaje de </a:t>
            </a:r>
          </a:p>
          <a:p>
            <a:pPr>
              <a:spcBef>
                <a:spcPct val="0"/>
              </a:spcBef>
              <a:buFontTx/>
              <a:buNone/>
            </a:pPr>
            <a:r>
              <a:rPr lang="en-US" altLang="es-ES_tradnl" sz="1800" b="1"/>
              <a:t>solapamiento </a:t>
            </a:r>
          </a:p>
          <a:p>
            <a:pPr>
              <a:spcBef>
                <a:spcPct val="0"/>
              </a:spcBef>
              <a:buFontTx/>
              <a:buNone/>
            </a:pPr>
            <a:r>
              <a:rPr lang="en-US" altLang="es-ES_tradnl" sz="1800" b="1"/>
              <a:t>del IC</a:t>
            </a:r>
            <a:endParaRPr lang="en-US" altLang="es-ES_tradnl" sz="1800">
              <a:latin typeface="Times New Roman" charset="0"/>
            </a:endParaRPr>
          </a:p>
        </p:txBody>
      </p:sp>
      <p:sp>
        <p:nvSpPr>
          <p:cNvPr id="136202" name="Rectangle 13"/>
          <p:cNvSpPr>
            <a:spLocks noChangeArrowheads="1"/>
          </p:cNvSpPr>
          <p:nvPr/>
        </p:nvSpPr>
        <p:spPr bwMode="auto">
          <a:xfrm>
            <a:off x="2144713" y="2135188"/>
            <a:ext cx="330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s-ES_tradnl" sz="1800" b="1"/>
              <a:t>0%</a:t>
            </a:r>
            <a:endParaRPr lang="en-US" altLang="es-ES_tradnl" sz="1800">
              <a:latin typeface="Times New Roman" charset="0"/>
            </a:endParaRPr>
          </a:p>
        </p:txBody>
      </p:sp>
      <p:sp>
        <p:nvSpPr>
          <p:cNvPr id="136203" name="Rectangle 13"/>
          <p:cNvSpPr>
            <a:spLocks noChangeArrowheads="1"/>
          </p:cNvSpPr>
          <p:nvPr/>
        </p:nvSpPr>
        <p:spPr bwMode="auto">
          <a:xfrm>
            <a:off x="1943100" y="3128963"/>
            <a:ext cx="698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s-ES_tradnl" sz="1800" b="1"/>
              <a:t>0.0056</a:t>
            </a:r>
            <a:endParaRPr lang="en-US" altLang="es-ES_tradnl" sz="1800">
              <a:latin typeface="Times New Roman" charset="0"/>
            </a:endParaRPr>
          </a:p>
        </p:txBody>
      </p:sp>
      <p:sp>
        <p:nvSpPr>
          <p:cNvPr id="22541" name="Rectangle 13"/>
          <p:cNvSpPr>
            <a:spLocks noChangeArrowheads="1"/>
          </p:cNvSpPr>
          <p:nvPr/>
        </p:nvSpPr>
        <p:spPr bwMode="auto">
          <a:xfrm>
            <a:off x="152400" y="1728788"/>
            <a:ext cx="8610600" cy="2005012"/>
          </a:xfrm>
          <a:prstGeom prst="rect">
            <a:avLst/>
          </a:prstGeom>
          <a:noFill/>
          <a:ln w="9525">
            <a:solidFill>
              <a:schemeClr val="tx1"/>
            </a:solidFill>
            <a:miter lim="800000"/>
            <a:headEnd/>
            <a:tailEnd/>
          </a:ln>
          <a:effectLst>
            <a:prstShdw prst="shdw17" dist="17961" dir="2700000">
              <a:schemeClr val="tx1">
                <a:gamma/>
                <a:shade val="60000"/>
                <a:invGamma/>
                <a:alpha val="74998"/>
              </a:schemeClr>
            </a:prstShdw>
          </a:effectLst>
          <a:extLst>
            <a:ext uri="{909E8E84-426E-40DD-AFC4-6F175D3DCCD1}">
              <a14:hiddenFill xmlns:a14="http://schemas.microsoft.com/office/drawing/2010/main">
                <a:solidFill>
                  <a:schemeClr val="accent1"/>
                </a:solidFill>
              </a14:hiddenFill>
            </a:ext>
          </a:extLst>
        </p:spPr>
        <p:txBody>
          <a:bodyPr wrap="none" anchor="ctr"/>
          <a:lstStyle/>
          <a:p>
            <a:pPr algn="ctr" eaLnBrk="1" hangingPunct="1">
              <a:defRPr/>
            </a:pPr>
            <a:endParaRPr lang="es-ES_tradnl" altLang="es-ES_tradnl"/>
          </a:p>
        </p:txBody>
      </p:sp>
      <p:sp>
        <p:nvSpPr>
          <p:cNvPr id="136205" name="Rectangle 13"/>
          <p:cNvSpPr>
            <a:spLocks noChangeArrowheads="1"/>
          </p:cNvSpPr>
          <p:nvPr/>
        </p:nvSpPr>
        <p:spPr bwMode="auto">
          <a:xfrm>
            <a:off x="304800" y="3124200"/>
            <a:ext cx="1117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s-ES_tradnl" sz="1800" b="1"/>
              <a:t>Valor de P</a:t>
            </a:r>
            <a:endParaRPr lang="en-US" altLang="es-ES_tradnl" sz="1800">
              <a:latin typeface="Times New Roman" charset="0"/>
            </a:endParaRPr>
          </a:p>
        </p:txBody>
      </p:sp>
      <p:sp>
        <p:nvSpPr>
          <p:cNvPr id="136206" name="Rectangle 13"/>
          <p:cNvSpPr>
            <a:spLocks noChangeArrowheads="1"/>
          </p:cNvSpPr>
          <p:nvPr/>
        </p:nvSpPr>
        <p:spPr bwMode="auto">
          <a:xfrm>
            <a:off x="3335338" y="2133600"/>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s-ES_tradnl" sz="1800" b="1"/>
              <a:t>5%</a:t>
            </a:r>
            <a:endParaRPr lang="en-US" altLang="es-ES_tradnl" sz="1800">
              <a:latin typeface="Times New Roman" charset="0"/>
            </a:endParaRPr>
          </a:p>
        </p:txBody>
      </p:sp>
      <p:sp>
        <p:nvSpPr>
          <p:cNvPr id="136207" name="Rectangle 13"/>
          <p:cNvSpPr>
            <a:spLocks noChangeArrowheads="1"/>
          </p:cNvSpPr>
          <p:nvPr/>
        </p:nvSpPr>
        <p:spPr bwMode="auto">
          <a:xfrm>
            <a:off x="4464050" y="2154238"/>
            <a:ext cx="457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s-ES_tradnl" sz="1800" b="1"/>
              <a:t>10%</a:t>
            </a:r>
            <a:endParaRPr lang="en-US" altLang="es-ES_tradnl" sz="1800">
              <a:latin typeface="Times New Roman" charset="0"/>
            </a:endParaRPr>
          </a:p>
        </p:txBody>
      </p:sp>
      <p:sp>
        <p:nvSpPr>
          <p:cNvPr id="136208" name="Rectangle 13"/>
          <p:cNvSpPr>
            <a:spLocks noChangeArrowheads="1"/>
          </p:cNvSpPr>
          <p:nvPr/>
        </p:nvSpPr>
        <p:spPr bwMode="auto">
          <a:xfrm>
            <a:off x="5754688" y="2154238"/>
            <a:ext cx="457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s-ES_tradnl" sz="1800" b="1"/>
              <a:t>15%</a:t>
            </a:r>
            <a:endParaRPr lang="en-US" altLang="es-ES_tradnl" sz="1800">
              <a:latin typeface="Times New Roman" charset="0"/>
            </a:endParaRPr>
          </a:p>
        </p:txBody>
      </p:sp>
      <p:sp>
        <p:nvSpPr>
          <p:cNvPr id="136209" name="Rectangle 13"/>
          <p:cNvSpPr>
            <a:spLocks noChangeArrowheads="1"/>
          </p:cNvSpPr>
          <p:nvPr/>
        </p:nvSpPr>
        <p:spPr bwMode="auto">
          <a:xfrm>
            <a:off x="6951663" y="2184400"/>
            <a:ext cx="45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s-ES_tradnl" sz="1800" b="1"/>
              <a:t>20%</a:t>
            </a:r>
            <a:endParaRPr lang="en-US" altLang="es-ES_tradnl" sz="1800">
              <a:latin typeface="Times New Roman" charset="0"/>
            </a:endParaRPr>
          </a:p>
        </p:txBody>
      </p:sp>
      <p:sp>
        <p:nvSpPr>
          <p:cNvPr id="136210" name="Rectangle 13"/>
          <p:cNvSpPr>
            <a:spLocks noChangeArrowheads="1"/>
          </p:cNvSpPr>
          <p:nvPr/>
        </p:nvSpPr>
        <p:spPr bwMode="auto">
          <a:xfrm>
            <a:off x="8135938" y="2133600"/>
            <a:ext cx="45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s-ES_tradnl" sz="1800" b="1"/>
              <a:t>25%</a:t>
            </a:r>
            <a:endParaRPr lang="en-US" altLang="es-ES_tradnl" sz="1800">
              <a:latin typeface="Times New Roman" charset="0"/>
            </a:endParaRPr>
          </a:p>
        </p:txBody>
      </p:sp>
      <p:sp>
        <p:nvSpPr>
          <p:cNvPr id="136211" name="Rectangle 13"/>
          <p:cNvSpPr>
            <a:spLocks noChangeArrowheads="1"/>
          </p:cNvSpPr>
          <p:nvPr/>
        </p:nvSpPr>
        <p:spPr bwMode="auto">
          <a:xfrm>
            <a:off x="3143250" y="3114675"/>
            <a:ext cx="698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s-ES_tradnl" sz="1800" b="1"/>
              <a:t>0.0085</a:t>
            </a:r>
            <a:endParaRPr lang="en-US" altLang="es-ES_tradnl" sz="1800">
              <a:latin typeface="Times New Roman" charset="0"/>
            </a:endParaRPr>
          </a:p>
        </p:txBody>
      </p:sp>
      <p:sp>
        <p:nvSpPr>
          <p:cNvPr id="136212" name="Rectangle 13"/>
          <p:cNvSpPr>
            <a:spLocks noChangeArrowheads="1"/>
          </p:cNvSpPr>
          <p:nvPr/>
        </p:nvSpPr>
        <p:spPr bwMode="auto">
          <a:xfrm>
            <a:off x="4343400" y="3130550"/>
            <a:ext cx="698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s-ES_tradnl" sz="1800" b="1"/>
              <a:t>0.0126</a:t>
            </a:r>
            <a:endParaRPr lang="en-US" altLang="es-ES_tradnl" sz="1800">
              <a:latin typeface="Times New Roman" charset="0"/>
            </a:endParaRPr>
          </a:p>
        </p:txBody>
      </p:sp>
      <p:sp>
        <p:nvSpPr>
          <p:cNvPr id="136213" name="Rectangle 13"/>
          <p:cNvSpPr>
            <a:spLocks noChangeArrowheads="1"/>
          </p:cNvSpPr>
          <p:nvPr/>
        </p:nvSpPr>
        <p:spPr bwMode="auto">
          <a:xfrm>
            <a:off x="5570538" y="3141663"/>
            <a:ext cx="698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s-ES_tradnl" sz="1800" b="1"/>
              <a:t>0.0185</a:t>
            </a:r>
            <a:endParaRPr lang="en-US" altLang="es-ES_tradnl" sz="1800">
              <a:latin typeface="Times New Roman" charset="0"/>
            </a:endParaRPr>
          </a:p>
        </p:txBody>
      </p:sp>
      <p:sp>
        <p:nvSpPr>
          <p:cNvPr id="136214" name="Rectangle 13"/>
          <p:cNvSpPr>
            <a:spLocks noChangeArrowheads="1"/>
          </p:cNvSpPr>
          <p:nvPr/>
        </p:nvSpPr>
        <p:spPr bwMode="auto">
          <a:xfrm>
            <a:off x="6821488" y="3141663"/>
            <a:ext cx="698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s-ES_tradnl" sz="1800" b="1"/>
              <a:t>0.0266</a:t>
            </a:r>
            <a:endParaRPr lang="en-US" altLang="es-ES_tradnl" sz="1800">
              <a:latin typeface="Times New Roman" charset="0"/>
            </a:endParaRPr>
          </a:p>
        </p:txBody>
      </p:sp>
      <p:sp>
        <p:nvSpPr>
          <p:cNvPr id="136215" name="Rectangle 13"/>
          <p:cNvSpPr>
            <a:spLocks noChangeArrowheads="1"/>
          </p:cNvSpPr>
          <p:nvPr/>
        </p:nvSpPr>
        <p:spPr bwMode="auto">
          <a:xfrm>
            <a:off x="7988300" y="3154363"/>
            <a:ext cx="698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s-ES_tradnl" sz="1800" b="1"/>
              <a:t>0.0376</a:t>
            </a:r>
            <a:endParaRPr lang="en-US" altLang="es-ES_tradnl" sz="1800">
              <a:latin typeface="Times New Roman" charset="0"/>
            </a:endParaRPr>
          </a:p>
        </p:txBody>
      </p:sp>
      <p:pic>
        <p:nvPicPr>
          <p:cNvPr id="2" name="Sonid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4471"/>
    </mc:Choice>
    <mc:Fallback xmlns="">
      <p:transition spd="slow" advTm="24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553"/>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225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5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5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5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22532" grpId="0" animBg="1"/>
      <p:bldP spid="22532" grpId="1" animBg="1"/>
      <p:bldP spid="22534" grpId="0" animBg="1"/>
      <p:bldP spid="2253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3"/>
          <p:cNvSpPr txBox="1">
            <a:spLocks noChangeArrowheads="1"/>
          </p:cNvSpPr>
          <p:nvPr/>
        </p:nvSpPr>
        <p:spPr bwMode="auto">
          <a:xfrm>
            <a:off x="3276600" y="2209800"/>
            <a:ext cx="571500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eaLnBrk="1" hangingPunct="1">
              <a:buFontTx/>
              <a:buAutoNum type="arabicPeriod"/>
              <a:defRPr/>
            </a:pPr>
            <a:r>
              <a:rPr lang="es-ES_tradnl" altLang="es-ES_tradnl" smtClean="0"/>
              <a:t>Los IC son demasiado amplios</a:t>
            </a:r>
          </a:p>
          <a:p>
            <a:pPr eaLnBrk="1" hangingPunct="1">
              <a:buFontTx/>
              <a:buAutoNum type="arabicPeriod"/>
              <a:defRPr/>
            </a:pPr>
            <a:endParaRPr lang="es-ES_tradnl" altLang="es-ES_tradnl" smtClean="0"/>
          </a:p>
          <a:p>
            <a:pPr eaLnBrk="1" hangingPunct="1">
              <a:buFontTx/>
              <a:buAutoNum type="arabicPeriod"/>
              <a:defRPr/>
            </a:pPr>
            <a:r>
              <a:rPr lang="es-ES_tradnl" altLang="es-ES_tradnl" smtClean="0"/>
              <a:t>En cada ECA se obtienen los datos correpondientes a cada IC</a:t>
            </a:r>
          </a:p>
          <a:p>
            <a:pPr eaLnBrk="1" hangingPunct="1">
              <a:buFontTx/>
              <a:buAutoNum type="arabicPeriod"/>
              <a:defRPr/>
            </a:pPr>
            <a:endParaRPr lang="es-ES_tradnl" altLang="es-ES_tradnl" smtClean="0"/>
          </a:p>
          <a:p>
            <a:pPr eaLnBrk="1" hangingPunct="1">
              <a:buFontTx/>
              <a:buAutoNum type="arabicPeriod"/>
              <a:defRPr/>
            </a:pPr>
            <a:r>
              <a:rPr lang="es-ES_tradnl" altLang="es-ES_tradnl" smtClean="0"/>
              <a:t>La comparación de dos o más IC procedentes de distintos ECAs no es un test estadístico</a:t>
            </a:r>
            <a:endParaRPr lang="es-ES" altLang="es-ES_tradnl" smtClean="0"/>
          </a:p>
        </p:txBody>
      </p:sp>
      <p:pic>
        <p:nvPicPr>
          <p:cNvPr id="137218" name="Picture 4" descr="bombilla planta"/>
          <p:cNvPicPr>
            <a:picLocks noChangeAspect="1" noChangeArrowheads="1"/>
          </p:cNvPicPr>
          <p:nvPr/>
        </p:nvPicPr>
        <p:blipFill>
          <a:blip r:embed="rId6">
            <a:extLst>
              <a:ext uri="{28A0092B-C50C-407E-A947-70E740481C1C}">
                <a14:useLocalDpi xmlns:a14="http://schemas.microsoft.com/office/drawing/2010/main" val="0"/>
              </a:ext>
            </a:extLst>
          </a:blip>
          <a:srcRect l="1671" r="642"/>
          <a:stretch>
            <a:fillRect/>
          </a:stretch>
        </p:blipFill>
        <p:spPr bwMode="auto">
          <a:xfrm>
            <a:off x="0" y="4953000"/>
            <a:ext cx="1422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descr="not-to-d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596900"/>
            <a:ext cx="8439150" cy="745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id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5867400"/>
            <a:ext cx="812800" cy="812800"/>
          </a:xfrm>
          <a:prstGeom prst="rect">
            <a:avLst/>
          </a:prstGeom>
        </p:spPr>
      </p:pic>
    </p:spTree>
    <p:custDataLst>
      <p:tags r:id="rId1"/>
    </p:custDataLst>
  </p:cSld>
  <p:clrMapOvr>
    <a:masterClrMapping/>
  </p:clrMapOvr>
  <p:transition advTm="183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6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mph" presetSubtype="0" fill="hold" nodeType="clickEffect">
                                  <p:stCondLst>
                                    <p:cond delay="0"/>
                                  </p:stCondLst>
                                  <p:childTnLst>
                                    <p:animScale>
                                      <p:cBhvr>
                                        <p:cTn id="14" dur="3000" fill="hold"/>
                                        <p:tgtEl>
                                          <p:spTgt spid="15365"/>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1536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defRPr/>
            </a:pPr>
            <a:r>
              <a:rPr lang="es-ES_tradnl" altLang="es-ES_tradnl" sz="4000" smtClean="0"/>
              <a:t>Comparaciones Indirectas ajustadas</a:t>
            </a:r>
            <a:endParaRPr lang="es-ES" altLang="es-ES_tradnl" sz="4000" smtClean="0"/>
          </a:p>
        </p:txBody>
      </p:sp>
      <p:pic>
        <p:nvPicPr>
          <p:cNvPr id="235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581400"/>
            <a:ext cx="7620000"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35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2057400"/>
            <a:ext cx="1243013"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35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2057400"/>
            <a:ext cx="2347913" cy="134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39269" name="Picture 4" descr="bombilla planta"/>
          <p:cNvPicPr>
            <a:picLocks noChangeAspect="1" noChangeArrowheads="1"/>
          </p:cNvPicPr>
          <p:nvPr/>
        </p:nvPicPr>
        <p:blipFill>
          <a:blip r:embed="rId7">
            <a:extLst>
              <a:ext uri="{28A0092B-C50C-407E-A947-70E740481C1C}">
                <a14:useLocalDpi xmlns:a14="http://schemas.microsoft.com/office/drawing/2010/main" val="0"/>
              </a:ext>
            </a:extLst>
          </a:blip>
          <a:srcRect l="1671" r="642"/>
          <a:stretch>
            <a:fillRect/>
          </a:stretch>
        </p:blipFill>
        <p:spPr bwMode="auto">
          <a:xfrm>
            <a:off x="0" y="4953000"/>
            <a:ext cx="1422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2133600"/>
            <a:ext cx="1347788" cy="119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 name="Sonid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811"/>
    </mc:Choice>
    <mc:Fallback xmlns="">
      <p:transition spd="slow" advTm="38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04800" y="685800"/>
            <a:ext cx="8229600" cy="1143000"/>
          </a:xfrm>
        </p:spPr>
        <p:txBody>
          <a:bodyPr/>
          <a:lstStyle/>
          <a:p>
            <a:pPr eaLnBrk="1" hangingPunct="1">
              <a:defRPr/>
            </a:pPr>
            <a:r>
              <a:rPr lang="es-ES_tradnl" altLang="es-ES_tradnl" sz="4000" smtClean="0"/>
              <a:t>¿Qué criterios ha de cumplir una CI ajustada?</a:t>
            </a:r>
            <a:endParaRPr lang="es-ES" altLang="es-ES_tradnl" sz="4000" smtClean="0"/>
          </a:p>
        </p:txBody>
      </p:sp>
      <p:pic>
        <p:nvPicPr>
          <p:cNvPr id="140290" name="Picture 9" descr="las-tres-bombill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905000"/>
            <a:ext cx="4248150" cy="424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40"/>
    </mc:Choice>
    <mc:Fallback xmlns="">
      <p:transition spd="slow" advTm="1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idx="4294967295"/>
          </p:nvPr>
        </p:nvSpPr>
        <p:spPr>
          <a:xfrm>
            <a:off x="211138" y="428625"/>
            <a:ext cx="8750300" cy="1427163"/>
          </a:xfrm>
        </p:spPr>
        <p:txBody>
          <a:bodyPr/>
          <a:lstStyle/>
          <a:p>
            <a:pPr eaLnBrk="1" hangingPunct="1">
              <a:defRPr/>
            </a:pPr>
            <a:r>
              <a:rPr lang="es-ES_tradnl" altLang="es-ES_tradnl" smtClean="0"/>
              <a:t>Los mismos que los metanálisis</a:t>
            </a:r>
            <a:endParaRPr lang="es-ES" altLang="es-ES_tradnl" smtClean="0"/>
          </a:p>
        </p:txBody>
      </p:sp>
      <p:grpSp>
        <p:nvGrpSpPr>
          <p:cNvPr id="321566" name="Group 30"/>
          <p:cNvGrpSpPr>
            <a:grpSpLocks/>
          </p:cNvGrpSpPr>
          <p:nvPr/>
        </p:nvGrpSpPr>
        <p:grpSpPr bwMode="auto">
          <a:xfrm>
            <a:off x="412750" y="1273175"/>
            <a:ext cx="6273800" cy="4933950"/>
            <a:chOff x="253" y="914"/>
            <a:chExt cx="3952" cy="3108"/>
          </a:xfrm>
        </p:grpSpPr>
        <p:pic>
          <p:nvPicPr>
            <p:cNvPr id="78852" name="Picture 12"/>
            <p:cNvPicPr>
              <a:picLocks noChangeAspect="1" noChangeArrowheads="1"/>
            </p:cNvPicPr>
            <p:nvPr/>
          </p:nvPicPr>
          <p:blipFill>
            <a:blip r:embed="rId5">
              <a:extLst>
                <a:ext uri="{28A0092B-C50C-407E-A947-70E740481C1C}">
                  <a14:useLocalDpi xmlns:a14="http://schemas.microsoft.com/office/drawing/2010/main" val="0"/>
                </a:ext>
              </a:extLst>
            </a:blip>
            <a:srcRect l="33359" t="9563" r="30000" b="8083"/>
            <a:stretch>
              <a:fillRect/>
            </a:stretch>
          </p:blipFill>
          <p:spPr bwMode="auto">
            <a:xfrm>
              <a:off x="253" y="1871"/>
              <a:ext cx="956" cy="1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rgbClr val="0B681A">
                        <a:alpha val="74998"/>
                      </a:srgbClr>
                    </a:outerShdw>
                  </a:effectLst>
                </a14:hiddenEffects>
              </a:ext>
            </a:extLst>
          </p:spPr>
        </p:pic>
        <p:pic>
          <p:nvPicPr>
            <p:cNvPr id="78853" name="Picture 13"/>
            <p:cNvPicPr>
              <a:picLocks noChangeAspect="1" noChangeArrowheads="1"/>
            </p:cNvPicPr>
            <p:nvPr/>
          </p:nvPicPr>
          <p:blipFill>
            <a:blip r:embed="rId6">
              <a:extLst>
                <a:ext uri="{28A0092B-C50C-407E-A947-70E740481C1C}">
                  <a14:useLocalDpi xmlns:a14="http://schemas.microsoft.com/office/drawing/2010/main" val="0"/>
                </a:ext>
              </a:extLst>
            </a:blip>
            <a:srcRect l="33510" t="13747" r="31531" b="11621"/>
            <a:stretch>
              <a:fillRect/>
            </a:stretch>
          </p:blipFill>
          <p:spPr bwMode="auto">
            <a:xfrm>
              <a:off x="3178" y="2652"/>
              <a:ext cx="1027" cy="1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rgbClr val="0B681A">
                        <a:alpha val="74998"/>
                      </a:srgbClr>
                    </a:outerShdw>
                  </a:effectLst>
                </a14:hiddenEffects>
              </a:ext>
            </a:extLst>
          </p:spPr>
        </p:pic>
        <p:pic>
          <p:nvPicPr>
            <p:cNvPr id="78854" name="Picture 14"/>
            <p:cNvPicPr>
              <a:picLocks noChangeAspect="1" noChangeArrowheads="1"/>
            </p:cNvPicPr>
            <p:nvPr/>
          </p:nvPicPr>
          <p:blipFill>
            <a:blip r:embed="rId7">
              <a:extLst>
                <a:ext uri="{28A0092B-C50C-407E-A947-70E740481C1C}">
                  <a14:useLocalDpi xmlns:a14="http://schemas.microsoft.com/office/drawing/2010/main" val="0"/>
                </a:ext>
              </a:extLst>
            </a:blip>
            <a:srcRect l="32135" t="10521" r="30756" b="7959"/>
            <a:stretch>
              <a:fillRect/>
            </a:stretch>
          </p:blipFill>
          <p:spPr bwMode="auto">
            <a:xfrm>
              <a:off x="934" y="914"/>
              <a:ext cx="992" cy="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rgbClr val="0B681A">
                        <a:alpha val="74998"/>
                      </a:srgbClr>
                    </a:outerShdw>
                  </a:effectLst>
                </a14:hiddenEffects>
              </a:ext>
            </a:extLst>
          </p:spPr>
        </p:pic>
        <p:pic>
          <p:nvPicPr>
            <p:cNvPr id="78855" name="Picture 15"/>
            <p:cNvPicPr>
              <a:picLocks noChangeAspect="1" noChangeArrowheads="1"/>
            </p:cNvPicPr>
            <p:nvPr/>
          </p:nvPicPr>
          <p:blipFill>
            <a:blip r:embed="rId8">
              <a:extLst>
                <a:ext uri="{28A0092B-C50C-407E-A947-70E740481C1C}">
                  <a14:useLocalDpi xmlns:a14="http://schemas.microsoft.com/office/drawing/2010/main" val="0"/>
                </a:ext>
              </a:extLst>
            </a:blip>
            <a:srcRect l="32747" t="13458" r="31224" b="8208"/>
            <a:stretch>
              <a:fillRect/>
            </a:stretch>
          </p:blipFill>
          <p:spPr bwMode="auto">
            <a:xfrm>
              <a:off x="1661" y="1249"/>
              <a:ext cx="1018" cy="1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rgbClr val="0B681A">
                        <a:alpha val="74998"/>
                      </a:srgbClr>
                    </a:outerShdw>
                  </a:effectLst>
                </a14:hiddenEffects>
              </a:ext>
            </a:extLst>
          </p:spPr>
        </p:pic>
        <p:pic>
          <p:nvPicPr>
            <p:cNvPr id="78856" name="Picture 16"/>
            <p:cNvPicPr>
              <a:picLocks noChangeAspect="1" noChangeArrowheads="1"/>
            </p:cNvPicPr>
            <p:nvPr/>
          </p:nvPicPr>
          <p:blipFill>
            <a:blip r:embed="rId9">
              <a:extLst>
                <a:ext uri="{28A0092B-C50C-407E-A947-70E740481C1C}">
                  <a14:useLocalDpi xmlns:a14="http://schemas.microsoft.com/office/drawing/2010/main" val="0"/>
                </a:ext>
              </a:extLst>
            </a:blip>
            <a:srcRect l="33073" t="10292" r="29688" b="7854"/>
            <a:stretch>
              <a:fillRect/>
            </a:stretch>
          </p:blipFill>
          <p:spPr bwMode="auto">
            <a:xfrm>
              <a:off x="2530" y="1209"/>
              <a:ext cx="1014" cy="1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rgbClr val="0B681A">
                        <a:alpha val="74998"/>
                      </a:srgbClr>
                    </a:outerShdw>
                  </a:effectLst>
                </a14:hiddenEffects>
              </a:ext>
            </a:extLst>
          </p:spPr>
        </p:pic>
        <p:pic>
          <p:nvPicPr>
            <p:cNvPr id="78857" name="Picture 17"/>
            <p:cNvPicPr>
              <a:picLocks noChangeAspect="1" noChangeArrowheads="1"/>
            </p:cNvPicPr>
            <p:nvPr/>
          </p:nvPicPr>
          <p:blipFill>
            <a:blip r:embed="rId10">
              <a:extLst>
                <a:ext uri="{28A0092B-C50C-407E-A947-70E740481C1C}">
                  <a14:useLocalDpi xmlns:a14="http://schemas.microsoft.com/office/drawing/2010/main" val="0"/>
                </a:ext>
              </a:extLst>
            </a:blip>
            <a:srcRect l="33203" t="9563" r="30000" b="8313"/>
            <a:stretch>
              <a:fillRect/>
            </a:stretch>
          </p:blipFill>
          <p:spPr bwMode="auto">
            <a:xfrm>
              <a:off x="651" y="2459"/>
              <a:ext cx="1116" cy="1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rgbClr val="0B681A">
                        <a:alpha val="74998"/>
                      </a:srgbClr>
                    </a:outerShdw>
                  </a:effectLst>
                </a14:hiddenEffects>
              </a:ext>
            </a:extLst>
          </p:spPr>
        </p:pic>
        <p:pic>
          <p:nvPicPr>
            <p:cNvPr id="78858" name="Picture 18"/>
            <p:cNvPicPr>
              <a:picLocks noChangeAspect="1" noChangeArrowheads="1"/>
            </p:cNvPicPr>
            <p:nvPr/>
          </p:nvPicPr>
          <p:blipFill>
            <a:blip r:embed="rId11">
              <a:extLst>
                <a:ext uri="{28A0092B-C50C-407E-A947-70E740481C1C}">
                  <a14:useLocalDpi xmlns:a14="http://schemas.microsoft.com/office/drawing/2010/main" val="0"/>
                </a:ext>
              </a:extLst>
            </a:blip>
            <a:srcRect l="33971" t="20563" r="32149" b="12375"/>
            <a:stretch>
              <a:fillRect/>
            </a:stretch>
          </p:blipFill>
          <p:spPr bwMode="auto">
            <a:xfrm>
              <a:off x="2034" y="2432"/>
              <a:ext cx="1130" cy="1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rgbClr val="0B681A">
                        <a:alpha val="74998"/>
                      </a:srgbClr>
                    </a:outerShdw>
                  </a:effectLst>
                </a14:hiddenEffects>
              </a:ext>
            </a:extLst>
          </p:spPr>
        </p:pic>
        <p:pic>
          <p:nvPicPr>
            <p:cNvPr id="78859" name="Picture 19"/>
            <p:cNvPicPr>
              <a:picLocks noChangeAspect="1" noChangeArrowheads="1"/>
            </p:cNvPicPr>
            <p:nvPr/>
          </p:nvPicPr>
          <p:blipFill>
            <a:blip r:embed="rId12">
              <a:extLst>
                <a:ext uri="{28A0092B-C50C-407E-A947-70E740481C1C}">
                  <a14:useLocalDpi xmlns:a14="http://schemas.microsoft.com/office/drawing/2010/main" val="0"/>
                </a:ext>
              </a:extLst>
            </a:blip>
            <a:srcRect l="34283" t="13708" r="31836" b="12375"/>
            <a:stretch>
              <a:fillRect/>
            </a:stretch>
          </p:blipFill>
          <p:spPr bwMode="auto">
            <a:xfrm>
              <a:off x="2964" y="1542"/>
              <a:ext cx="964" cy="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rgbClr val="0B681A">
                        <a:alpha val="74998"/>
                      </a:srgbClr>
                    </a:outerShdw>
                  </a:effectLst>
                </a14:hiddenEffects>
              </a:ext>
            </a:extLst>
          </p:spPr>
        </p:pic>
      </p:grpSp>
      <p:grpSp>
        <p:nvGrpSpPr>
          <p:cNvPr id="321567" name="Group 31"/>
          <p:cNvGrpSpPr>
            <a:grpSpLocks/>
          </p:cNvGrpSpPr>
          <p:nvPr/>
        </p:nvGrpSpPr>
        <p:grpSpPr bwMode="auto">
          <a:xfrm>
            <a:off x="1285875" y="2455863"/>
            <a:ext cx="6364288" cy="2997200"/>
            <a:chOff x="5073" y="338"/>
            <a:chExt cx="4009" cy="1888"/>
          </a:xfrm>
        </p:grpSpPr>
        <p:pic>
          <p:nvPicPr>
            <p:cNvPr id="141318" name="Picture 21" descr="incredible-machine"/>
            <p:cNvPicPr>
              <a:picLocks noChangeAspect="1" noChangeArrowheads="1"/>
            </p:cNvPicPr>
            <p:nvPr/>
          </p:nvPicPr>
          <p:blipFill>
            <a:blip r:embed="rId13">
              <a:extLst>
                <a:ext uri="{28A0092B-C50C-407E-A947-70E740481C1C}">
                  <a14:useLocalDpi xmlns:a14="http://schemas.microsoft.com/office/drawing/2010/main" val="0"/>
                </a:ext>
              </a:extLst>
            </a:blip>
            <a:srcRect t="30493"/>
            <a:stretch>
              <a:fillRect/>
            </a:stretch>
          </p:blipFill>
          <p:spPr bwMode="auto">
            <a:xfrm>
              <a:off x="5182" y="1100"/>
              <a:ext cx="3900" cy="1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58" name="Text Box 22"/>
            <p:cNvSpPr txBox="1">
              <a:spLocks noChangeArrowheads="1"/>
            </p:cNvSpPr>
            <p:nvPr/>
          </p:nvSpPr>
          <p:spPr bwMode="auto">
            <a:xfrm>
              <a:off x="6254" y="817"/>
              <a:ext cx="1188" cy="231"/>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defRPr/>
              </a:pPr>
              <a:r>
                <a:rPr lang="es-ES_tradnl" b="1" i="1"/>
                <a:t>The Metanalisis</a:t>
              </a:r>
            </a:p>
          </p:txBody>
        </p:sp>
        <p:sp>
          <p:nvSpPr>
            <p:cNvPr id="141320" name="WordArt 23"/>
            <p:cNvSpPr>
              <a:spLocks noChangeArrowheads="1" noChangeShapeType="1" noTextEdit="1"/>
            </p:cNvSpPr>
            <p:nvPr/>
          </p:nvSpPr>
          <p:spPr bwMode="auto">
            <a:xfrm rot="186172">
              <a:off x="5073" y="338"/>
              <a:ext cx="3803" cy="689"/>
            </a:xfrm>
            <a:prstGeom prst="rect">
              <a:avLst/>
            </a:prstGeom>
          </p:spPr>
          <p:txBody>
            <a:bodyPr wrap="none" fromWordArt="1">
              <a:prstTxWarp prst="textCascadeUp">
                <a:avLst>
                  <a:gd name="adj" fmla="val 100000"/>
                </a:avLst>
              </a:prstTxWarp>
              <a:scene3d>
                <a:camera prst="legacyPerspectiveFront">
                  <a:rot lat="20519994" lon="1080000" rev="0"/>
                </a:camera>
                <a:lightRig rig="legacyHarsh2" dir="b"/>
              </a:scene3d>
              <a:sp3d extrusionH="430200" contourW="12700" prstMaterial="legacyMatte">
                <a:extrusionClr>
                  <a:srgbClr val="FF6600"/>
                </a:extrusionClr>
                <a:contourClr>
                  <a:srgbClr val="FFE701"/>
                </a:contourClr>
              </a:sp3d>
            </a:bodyPr>
            <a:lstStyle/>
            <a:p>
              <a:pPr algn="ctr"/>
              <a:r>
                <a:rPr lang="es-ES_tradnl" sz="3600" b="1" i="1" kern="10">
                  <a:ln w="9525">
                    <a:round/>
                    <a:headEnd/>
                    <a:tailEnd/>
                  </a:ln>
                  <a:gradFill rotWithShape="1">
                    <a:gsLst>
                      <a:gs pos="0">
                        <a:srgbClr val="FFE701"/>
                      </a:gs>
                      <a:gs pos="100000">
                        <a:srgbClr val="FE3E02"/>
                      </a:gs>
                    </a:gsLst>
                    <a:lin ang="5160000" scaled="1"/>
                  </a:gradFill>
                  <a:latin typeface="Impact" charset="0"/>
                  <a:ea typeface="Impact" charset="0"/>
                  <a:cs typeface="Impact" charset="0"/>
                </a:rPr>
                <a:t>The Metanalisis</a:t>
              </a:r>
            </a:p>
          </p:txBody>
        </p:sp>
      </p:grpSp>
      <p:pic>
        <p:nvPicPr>
          <p:cNvPr id="321563" name="Picture 27"/>
          <p:cNvPicPr>
            <a:picLocks noChangeAspect="1" noChangeArrowheads="1"/>
          </p:cNvPicPr>
          <p:nvPr/>
        </p:nvPicPr>
        <p:blipFill>
          <a:blip r:embed="rId14">
            <a:extLst>
              <a:ext uri="{28A0092B-C50C-407E-A947-70E740481C1C}">
                <a14:useLocalDpi xmlns:a14="http://schemas.microsoft.com/office/drawing/2010/main" val="0"/>
              </a:ext>
            </a:extLst>
          </a:blip>
          <a:srcRect l="20052" t="23500" r="29388" b="15312"/>
          <a:stretch>
            <a:fillRect/>
          </a:stretch>
        </p:blipFill>
        <p:spPr bwMode="auto">
          <a:xfrm>
            <a:off x="1249363" y="1501775"/>
            <a:ext cx="6669087" cy="504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rgbClr val="0B681A">
                      <a:alpha val="74998"/>
                    </a:srgbClr>
                  </a:outerShdw>
                </a:effectLst>
              </a14:hiddenEffects>
            </a:ext>
          </a:extLst>
        </p:spPr>
      </p:pic>
      <p:sp>
        <p:nvSpPr>
          <p:cNvPr id="321568" name="Rectangle 32"/>
          <p:cNvSpPr>
            <a:spLocks noChangeArrowheads="1"/>
          </p:cNvSpPr>
          <p:nvPr/>
        </p:nvSpPr>
        <p:spPr bwMode="auto">
          <a:xfrm>
            <a:off x="1573213" y="3330575"/>
            <a:ext cx="5894387" cy="1190625"/>
          </a:xfrm>
          <a:prstGeom prst="rect">
            <a:avLst/>
          </a:prstGeom>
          <a:solidFill>
            <a:schemeClr val="tx1"/>
          </a:solidFill>
          <a:ln>
            <a:noFill/>
          </a:ln>
          <a:effectLst>
            <a:prstShdw prst="shdw17" dist="17961" dir="2700000">
              <a:schemeClr val="tx1">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r>
              <a:rPr lang="en-US" b="1" i="1">
                <a:solidFill>
                  <a:schemeClr val="bg1"/>
                </a:solidFill>
              </a:rPr>
              <a:t>Glass GV, 1976: análisis estadístico del conjunto de resultados obtenidos en diferentes ensayos clínicos sobre una misma cuestión, con la finalidad de evaluarlos de manera conjunta </a:t>
            </a:r>
          </a:p>
        </p:txBody>
      </p:sp>
      <p:pic>
        <p:nvPicPr>
          <p:cNvPr id="2" name="Sonid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178800" y="5892800"/>
            <a:ext cx="812800" cy="812800"/>
          </a:xfrm>
          <a:prstGeom prst="rect">
            <a:avLst/>
          </a:prstGeom>
        </p:spPr>
      </p:pic>
    </p:spTree>
    <p:custDataLst>
      <p:tags r:id="rId1"/>
    </p:custDataLst>
  </p:cSld>
  <p:clrMapOvr>
    <a:masterClrMapping/>
  </p:clrMapOvr>
  <p:transition advTm="862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2156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nodeType="clickEffect">
                                  <p:stCondLst>
                                    <p:cond delay="0"/>
                                  </p:stCondLst>
                                  <p:childTnLst>
                                    <p:animEffect transition="out" filter="fade">
                                      <p:cBhvr>
                                        <p:cTn id="14" dur="2000"/>
                                        <p:tgtEl>
                                          <p:spTgt spid="321566"/>
                                        </p:tgtEl>
                                      </p:cBhvr>
                                    </p:animEffect>
                                    <p:set>
                                      <p:cBhvr>
                                        <p:cTn id="15" dur="1" fill="hold">
                                          <p:stCondLst>
                                            <p:cond delay="1999"/>
                                          </p:stCondLst>
                                        </p:cTn>
                                        <p:tgtEl>
                                          <p:spTgt spid="321566"/>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321567"/>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321563"/>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215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2"/>
                </p:tgtEl>
              </p:cMediaNode>
            </p:audio>
          </p:childTnLst>
        </p:cTn>
      </p:par>
    </p:tnLst>
    <p:bldLst>
      <p:bldP spid="32156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idx="4294967295"/>
          </p:nvPr>
        </p:nvSpPr>
        <p:spPr>
          <a:xfrm>
            <a:off x="211138" y="428625"/>
            <a:ext cx="8750300" cy="1427163"/>
          </a:xfrm>
        </p:spPr>
        <p:txBody>
          <a:bodyPr/>
          <a:lstStyle/>
          <a:p>
            <a:pPr eaLnBrk="1" hangingPunct="1">
              <a:defRPr/>
            </a:pPr>
            <a:r>
              <a:rPr lang="es-ES_tradnl" altLang="es-ES_tradnl" smtClean="0"/>
              <a:t>metanálisis</a:t>
            </a:r>
            <a:endParaRPr lang="es-ES" altLang="es-ES_tradnl" smtClean="0"/>
          </a:p>
        </p:txBody>
      </p:sp>
      <p:grpSp>
        <p:nvGrpSpPr>
          <p:cNvPr id="142338" name="Group 3"/>
          <p:cNvGrpSpPr>
            <a:grpSpLocks/>
          </p:cNvGrpSpPr>
          <p:nvPr/>
        </p:nvGrpSpPr>
        <p:grpSpPr bwMode="auto">
          <a:xfrm>
            <a:off x="233363" y="3203575"/>
            <a:ext cx="2036762" cy="1927225"/>
            <a:chOff x="253" y="914"/>
            <a:chExt cx="3952" cy="3108"/>
          </a:xfrm>
        </p:grpSpPr>
        <p:pic>
          <p:nvPicPr>
            <p:cNvPr id="79876" name="Picture 4"/>
            <p:cNvPicPr>
              <a:picLocks noChangeAspect="1" noChangeArrowheads="1"/>
            </p:cNvPicPr>
            <p:nvPr/>
          </p:nvPicPr>
          <p:blipFill>
            <a:blip r:embed="rId4">
              <a:extLst>
                <a:ext uri="{28A0092B-C50C-407E-A947-70E740481C1C}">
                  <a14:useLocalDpi xmlns:a14="http://schemas.microsoft.com/office/drawing/2010/main" val="0"/>
                </a:ext>
              </a:extLst>
            </a:blip>
            <a:srcRect l="33359" t="9563" r="30000" b="8083"/>
            <a:stretch>
              <a:fillRect/>
            </a:stretch>
          </p:blipFill>
          <p:spPr bwMode="auto">
            <a:xfrm>
              <a:off x="253" y="1871"/>
              <a:ext cx="955" cy="1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rgbClr val="0B681A">
                        <a:alpha val="74998"/>
                      </a:srgbClr>
                    </a:outerShdw>
                  </a:effectLst>
                </a14:hiddenEffects>
              </a:ext>
            </a:extLst>
          </p:spPr>
        </p:pic>
        <p:pic>
          <p:nvPicPr>
            <p:cNvPr id="79877" name="Picture 5"/>
            <p:cNvPicPr>
              <a:picLocks noChangeAspect="1" noChangeArrowheads="1"/>
            </p:cNvPicPr>
            <p:nvPr/>
          </p:nvPicPr>
          <p:blipFill>
            <a:blip r:embed="rId5">
              <a:extLst>
                <a:ext uri="{28A0092B-C50C-407E-A947-70E740481C1C}">
                  <a14:useLocalDpi xmlns:a14="http://schemas.microsoft.com/office/drawing/2010/main" val="0"/>
                </a:ext>
              </a:extLst>
            </a:blip>
            <a:srcRect l="33510" t="13747" r="31531" b="11621"/>
            <a:stretch>
              <a:fillRect/>
            </a:stretch>
          </p:blipFill>
          <p:spPr bwMode="auto">
            <a:xfrm>
              <a:off x="3179" y="2652"/>
              <a:ext cx="1026" cy="1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rgbClr val="0B681A">
                        <a:alpha val="74998"/>
                      </a:srgbClr>
                    </a:outerShdw>
                  </a:effectLst>
                </a14:hiddenEffects>
              </a:ext>
            </a:extLst>
          </p:spPr>
        </p:pic>
        <p:pic>
          <p:nvPicPr>
            <p:cNvPr id="79878" name="Picture 6"/>
            <p:cNvPicPr>
              <a:picLocks noChangeAspect="1" noChangeArrowheads="1"/>
            </p:cNvPicPr>
            <p:nvPr/>
          </p:nvPicPr>
          <p:blipFill>
            <a:blip r:embed="rId6">
              <a:extLst>
                <a:ext uri="{28A0092B-C50C-407E-A947-70E740481C1C}">
                  <a14:useLocalDpi xmlns:a14="http://schemas.microsoft.com/office/drawing/2010/main" val="0"/>
                </a:ext>
              </a:extLst>
            </a:blip>
            <a:srcRect l="32135" t="10521" r="30756" b="7959"/>
            <a:stretch>
              <a:fillRect/>
            </a:stretch>
          </p:blipFill>
          <p:spPr bwMode="auto">
            <a:xfrm>
              <a:off x="934" y="914"/>
              <a:ext cx="992" cy="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rgbClr val="0B681A">
                        <a:alpha val="74998"/>
                      </a:srgbClr>
                    </a:outerShdw>
                  </a:effectLst>
                </a14:hiddenEffects>
              </a:ext>
            </a:extLst>
          </p:spPr>
        </p:pic>
        <p:pic>
          <p:nvPicPr>
            <p:cNvPr id="79879" name="Picture 7"/>
            <p:cNvPicPr>
              <a:picLocks noChangeAspect="1" noChangeArrowheads="1"/>
            </p:cNvPicPr>
            <p:nvPr/>
          </p:nvPicPr>
          <p:blipFill>
            <a:blip r:embed="rId7">
              <a:extLst>
                <a:ext uri="{28A0092B-C50C-407E-A947-70E740481C1C}">
                  <a14:useLocalDpi xmlns:a14="http://schemas.microsoft.com/office/drawing/2010/main" val="0"/>
                </a:ext>
              </a:extLst>
            </a:blip>
            <a:srcRect l="32747" t="13458" r="31224" b="8208"/>
            <a:stretch>
              <a:fillRect/>
            </a:stretch>
          </p:blipFill>
          <p:spPr bwMode="auto">
            <a:xfrm>
              <a:off x="1661" y="1249"/>
              <a:ext cx="1020" cy="1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rgbClr val="0B681A">
                        <a:alpha val="74998"/>
                      </a:srgbClr>
                    </a:outerShdw>
                  </a:effectLst>
                </a14:hiddenEffects>
              </a:ext>
            </a:extLst>
          </p:spPr>
        </p:pic>
        <p:pic>
          <p:nvPicPr>
            <p:cNvPr id="79880" name="Picture 8"/>
            <p:cNvPicPr>
              <a:picLocks noChangeAspect="1" noChangeArrowheads="1"/>
            </p:cNvPicPr>
            <p:nvPr/>
          </p:nvPicPr>
          <p:blipFill>
            <a:blip r:embed="rId8">
              <a:extLst>
                <a:ext uri="{28A0092B-C50C-407E-A947-70E740481C1C}">
                  <a14:useLocalDpi xmlns:a14="http://schemas.microsoft.com/office/drawing/2010/main" val="0"/>
                </a:ext>
              </a:extLst>
            </a:blip>
            <a:srcRect l="33073" t="10292" r="29688" b="7854"/>
            <a:stretch>
              <a:fillRect/>
            </a:stretch>
          </p:blipFill>
          <p:spPr bwMode="auto">
            <a:xfrm>
              <a:off x="2529" y="1208"/>
              <a:ext cx="1013" cy="1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rgbClr val="0B681A">
                        <a:alpha val="74998"/>
                      </a:srgbClr>
                    </a:outerShdw>
                  </a:effectLst>
                </a14:hiddenEffects>
              </a:ext>
            </a:extLst>
          </p:spPr>
        </p:pic>
        <p:pic>
          <p:nvPicPr>
            <p:cNvPr id="79881" name="Picture 9"/>
            <p:cNvPicPr>
              <a:picLocks noChangeAspect="1" noChangeArrowheads="1"/>
            </p:cNvPicPr>
            <p:nvPr/>
          </p:nvPicPr>
          <p:blipFill>
            <a:blip r:embed="rId9">
              <a:extLst>
                <a:ext uri="{28A0092B-C50C-407E-A947-70E740481C1C}">
                  <a14:useLocalDpi xmlns:a14="http://schemas.microsoft.com/office/drawing/2010/main" val="0"/>
                </a:ext>
              </a:extLst>
            </a:blip>
            <a:srcRect l="33203" t="9563" r="30000" b="8313"/>
            <a:stretch>
              <a:fillRect/>
            </a:stretch>
          </p:blipFill>
          <p:spPr bwMode="auto">
            <a:xfrm>
              <a:off x="650" y="2458"/>
              <a:ext cx="1118" cy="1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rgbClr val="0B681A">
                        <a:alpha val="74998"/>
                      </a:srgbClr>
                    </a:outerShdw>
                  </a:effectLst>
                </a14:hiddenEffects>
              </a:ext>
            </a:extLst>
          </p:spPr>
        </p:pic>
        <p:pic>
          <p:nvPicPr>
            <p:cNvPr id="79882" name="Picture 10"/>
            <p:cNvPicPr>
              <a:picLocks noChangeAspect="1" noChangeArrowheads="1"/>
            </p:cNvPicPr>
            <p:nvPr/>
          </p:nvPicPr>
          <p:blipFill>
            <a:blip r:embed="rId10">
              <a:extLst>
                <a:ext uri="{28A0092B-C50C-407E-A947-70E740481C1C}">
                  <a14:useLocalDpi xmlns:a14="http://schemas.microsoft.com/office/drawing/2010/main" val="0"/>
                </a:ext>
              </a:extLst>
            </a:blip>
            <a:srcRect l="33971" t="20563" r="32149" b="12375"/>
            <a:stretch>
              <a:fillRect/>
            </a:stretch>
          </p:blipFill>
          <p:spPr bwMode="auto">
            <a:xfrm>
              <a:off x="2033" y="2432"/>
              <a:ext cx="1130" cy="1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rgbClr val="0B681A">
                        <a:alpha val="74998"/>
                      </a:srgbClr>
                    </a:outerShdw>
                  </a:effectLst>
                </a14:hiddenEffects>
              </a:ext>
            </a:extLst>
          </p:spPr>
        </p:pic>
        <p:pic>
          <p:nvPicPr>
            <p:cNvPr id="79883" name="Picture 11"/>
            <p:cNvPicPr>
              <a:picLocks noChangeAspect="1" noChangeArrowheads="1"/>
            </p:cNvPicPr>
            <p:nvPr/>
          </p:nvPicPr>
          <p:blipFill>
            <a:blip r:embed="rId11">
              <a:extLst>
                <a:ext uri="{28A0092B-C50C-407E-A947-70E740481C1C}">
                  <a14:useLocalDpi xmlns:a14="http://schemas.microsoft.com/office/drawing/2010/main" val="0"/>
                </a:ext>
              </a:extLst>
            </a:blip>
            <a:srcRect l="34283" t="13708" r="31836" b="12375"/>
            <a:stretch>
              <a:fillRect/>
            </a:stretch>
          </p:blipFill>
          <p:spPr bwMode="auto">
            <a:xfrm>
              <a:off x="2964" y="1541"/>
              <a:ext cx="964" cy="1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rgbClr val="0B681A">
                        <a:alpha val="74998"/>
                      </a:srgbClr>
                    </a:outerShdw>
                  </a:effectLst>
                </a14:hiddenEffects>
              </a:ext>
            </a:extLst>
          </p:spPr>
        </p:pic>
      </p:grpSp>
      <p:sp>
        <p:nvSpPr>
          <p:cNvPr id="79884" name="Line 17"/>
          <p:cNvSpPr>
            <a:spLocks noChangeShapeType="1"/>
          </p:cNvSpPr>
          <p:nvPr/>
        </p:nvSpPr>
        <p:spPr bwMode="auto">
          <a:xfrm>
            <a:off x="8370888" y="3044825"/>
            <a:ext cx="0" cy="304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s-ES_tradnl"/>
          </a:p>
        </p:txBody>
      </p:sp>
      <p:sp>
        <p:nvSpPr>
          <p:cNvPr id="79885" name="Line 18"/>
          <p:cNvSpPr>
            <a:spLocks noChangeShapeType="1"/>
          </p:cNvSpPr>
          <p:nvPr/>
        </p:nvSpPr>
        <p:spPr bwMode="auto">
          <a:xfrm>
            <a:off x="7013575" y="3565525"/>
            <a:ext cx="0" cy="2286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s-ES_tradnl"/>
          </a:p>
        </p:txBody>
      </p:sp>
      <p:sp>
        <p:nvSpPr>
          <p:cNvPr id="79886" name="Text Box 20"/>
          <p:cNvSpPr txBox="1">
            <a:spLocks noChangeArrowheads="1"/>
          </p:cNvSpPr>
          <p:nvPr/>
        </p:nvSpPr>
        <p:spPr bwMode="auto">
          <a:xfrm>
            <a:off x="5675313" y="3870325"/>
            <a:ext cx="2824162" cy="469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defRPr/>
            </a:pPr>
            <a:r>
              <a:rPr lang="es-ES_tradnl" altLang="es-ES_tradnl" sz="2400" smtClean="0"/>
              <a:t>Análisis Estadístico</a:t>
            </a:r>
          </a:p>
        </p:txBody>
      </p:sp>
      <p:sp>
        <p:nvSpPr>
          <p:cNvPr id="322581" name="Text Box 21"/>
          <p:cNvSpPr txBox="1">
            <a:spLocks noChangeArrowheads="1"/>
          </p:cNvSpPr>
          <p:nvPr/>
        </p:nvSpPr>
        <p:spPr bwMode="auto">
          <a:xfrm>
            <a:off x="5659438" y="4751388"/>
            <a:ext cx="2889250" cy="654050"/>
          </a:xfrm>
          <a:prstGeom prst="rect">
            <a:avLst/>
          </a:prstGeom>
          <a:solidFill>
            <a:srgbClr val="008000"/>
          </a:solidFill>
          <a:ln w="12700">
            <a:solidFill>
              <a:srgbClr val="FF0000"/>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ctr">
              <a:defRPr/>
            </a:pPr>
            <a:r>
              <a:rPr lang="es-ES_tradnl" sz="3600">
                <a:effectLst>
                  <a:outerShdw blurRad="38100" dist="38100" dir="2700000" algn="tl">
                    <a:srgbClr val="000000"/>
                  </a:outerShdw>
                </a:effectLst>
              </a:rPr>
              <a:t>Meta-análisis</a:t>
            </a:r>
          </a:p>
        </p:txBody>
      </p:sp>
      <p:sp>
        <p:nvSpPr>
          <p:cNvPr id="79888" name="Text Box 23"/>
          <p:cNvSpPr txBox="1">
            <a:spLocks noChangeArrowheads="1"/>
          </p:cNvSpPr>
          <p:nvPr/>
        </p:nvSpPr>
        <p:spPr bwMode="auto">
          <a:xfrm>
            <a:off x="1098550" y="2125663"/>
            <a:ext cx="3911600" cy="469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defRPr/>
            </a:pPr>
            <a:r>
              <a:rPr lang="es-ES_tradnl" altLang="es-ES_tradnl" sz="2400" smtClean="0"/>
              <a:t>Sin protocolo de búsqueda </a:t>
            </a:r>
          </a:p>
        </p:txBody>
      </p:sp>
      <p:sp>
        <p:nvSpPr>
          <p:cNvPr id="79889" name="Text Box 24"/>
          <p:cNvSpPr txBox="1">
            <a:spLocks noChangeArrowheads="1"/>
          </p:cNvSpPr>
          <p:nvPr/>
        </p:nvSpPr>
        <p:spPr bwMode="auto">
          <a:xfrm>
            <a:off x="2159000" y="3078163"/>
            <a:ext cx="2690813" cy="4699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defRPr/>
            </a:pPr>
            <a:r>
              <a:rPr lang="es-ES_tradnl" altLang="es-ES_tradnl" sz="2400" smtClean="0"/>
              <a:t>Revisión Narrativa</a:t>
            </a:r>
          </a:p>
        </p:txBody>
      </p:sp>
      <p:sp>
        <p:nvSpPr>
          <p:cNvPr id="79890" name="Line 25"/>
          <p:cNvSpPr>
            <a:spLocks noChangeShapeType="1"/>
          </p:cNvSpPr>
          <p:nvPr/>
        </p:nvSpPr>
        <p:spPr bwMode="auto">
          <a:xfrm>
            <a:off x="3544888" y="2698750"/>
            <a:ext cx="0" cy="304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s-ES_tradnl"/>
          </a:p>
        </p:txBody>
      </p:sp>
      <p:sp>
        <p:nvSpPr>
          <p:cNvPr id="79891" name="Text Box 27"/>
          <p:cNvSpPr txBox="1">
            <a:spLocks noChangeArrowheads="1"/>
          </p:cNvSpPr>
          <p:nvPr/>
        </p:nvSpPr>
        <p:spPr bwMode="auto">
          <a:xfrm>
            <a:off x="5130800" y="2136775"/>
            <a:ext cx="3946525" cy="469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defRPr/>
            </a:pPr>
            <a:r>
              <a:rPr lang="es-ES_tradnl" altLang="es-ES_tradnl" sz="2400" smtClean="0"/>
              <a:t>Con protocolo de búsqueda</a:t>
            </a:r>
          </a:p>
        </p:txBody>
      </p:sp>
      <p:sp>
        <p:nvSpPr>
          <p:cNvPr id="322588" name="Text Box 28"/>
          <p:cNvSpPr txBox="1">
            <a:spLocks noChangeArrowheads="1"/>
          </p:cNvSpPr>
          <p:nvPr/>
        </p:nvSpPr>
        <p:spPr bwMode="auto">
          <a:xfrm>
            <a:off x="5519738" y="3076575"/>
            <a:ext cx="2978150" cy="469900"/>
          </a:xfrm>
          <a:prstGeom prst="rect">
            <a:avLst/>
          </a:prstGeom>
          <a:solidFill>
            <a:srgbClr val="008000"/>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r">
              <a:defRPr/>
            </a:pPr>
            <a:r>
              <a:rPr lang="es-ES_tradnl" sz="2400">
                <a:effectLst>
                  <a:outerShdw blurRad="38100" dist="38100" dir="2700000" algn="tl">
                    <a:srgbClr val="000000"/>
                  </a:outerShdw>
                </a:effectLst>
              </a:rPr>
              <a:t>Revisión sistemática</a:t>
            </a:r>
          </a:p>
        </p:txBody>
      </p:sp>
      <p:sp>
        <p:nvSpPr>
          <p:cNvPr id="79893" name="Line 29"/>
          <p:cNvSpPr>
            <a:spLocks noChangeShapeType="1"/>
          </p:cNvSpPr>
          <p:nvPr/>
        </p:nvSpPr>
        <p:spPr bwMode="auto">
          <a:xfrm>
            <a:off x="7088188" y="2728913"/>
            <a:ext cx="0" cy="304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s-ES_tradnl"/>
          </a:p>
        </p:txBody>
      </p:sp>
      <p:sp>
        <p:nvSpPr>
          <p:cNvPr id="79894" name="Line 30"/>
          <p:cNvSpPr>
            <a:spLocks noChangeShapeType="1"/>
          </p:cNvSpPr>
          <p:nvPr/>
        </p:nvSpPr>
        <p:spPr bwMode="auto">
          <a:xfrm>
            <a:off x="7013575" y="4456113"/>
            <a:ext cx="0" cy="2286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s-ES_tradnl"/>
          </a:p>
        </p:txBody>
      </p:sp>
      <p:sp>
        <p:nvSpPr>
          <p:cNvPr id="79895" name="Text Box 31"/>
          <p:cNvSpPr txBox="1">
            <a:spLocks noChangeArrowheads="1"/>
          </p:cNvSpPr>
          <p:nvPr/>
        </p:nvSpPr>
        <p:spPr bwMode="auto">
          <a:xfrm>
            <a:off x="593725" y="5360988"/>
            <a:ext cx="1368425" cy="469900"/>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defRPr/>
            </a:pPr>
            <a:r>
              <a:rPr lang="es-ES_tradnl" altLang="es-ES_tradnl" sz="2400" smtClean="0"/>
              <a:t>Revisión</a:t>
            </a:r>
          </a:p>
        </p:txBody>
      </p:sp>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178800" y="5892800"/>
            <a:ext cx="812800" cy="812800"/>
          </a:xfrm>
          <a:prstGeom prst="rect">
            <a:avLst/>
          </a:prstGeom>
        </p:spPr>
      </p:pic>
    </p:spTree>
  </p:cSld>
  <p:clrMapOvr>
    <a:masterClrMapping/>
  </p:clrMapOvr>
  <p:transition advTm="252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61" name="Group 3"/>
          <p:cNvGrpSpPr>
            <a:grpSpLocks/>
          </p:cNvGrpSpPr>
          <p:nvPr/>
        </p:nvGrpSpPr>
        <p:grpSpPr bwMode="auto">
          <a:xfrm>
            <a:off x="407988" y="3203575"/>
            <a:ext cx="2036762" cy="1927225"/>
            <a:chOff x="253" y="914"/>
            <a:chExt cx="3952" cy="3108"/>
          </a:xfrm>
        </p:grpSpPr>
        <p:pic>
          <p:nvPicPr>
            <p:cNvPr id="80899" name="Picture 4"/>
            <p:cNvPicPr>
              <a:picLocks noChangeAspect="1" noChangeArrowheads="1"/>
            </p:cNvPicPr>
            <p:nvPr/>
          </p:nvPicPr>
          <p:blipFill>
            <a:blip r:embed="rId4">
              <a:extLst>
                <a:ext uri="{28A0092B-C50C-407E-A947-70E740481C1C}">
                  <a14:useLocalDpi xmlns:a14="http://schemas.microsoft.com/office/drawing/2010/main" val="0"/>
                </a:ext>
              </a:extLst>
            </a:blip>
            <a:srcRect l="33359" t="9563" r="30000" b="8083"/>
            <a:stretch>
              <a:fillRect/>
            </a:stretch>
          </p:blipFill>
          <p:spPr bwMode="auto">
            <a:xfrm>
              <a:off x="253" y="1871"/>
              <a:ext cx="955" cy="1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rgbClr val="0B681A">
                        <a:alpha val="74998"/>
                      </a:srgbClr>
                    </a:outerShdw>
                  </a:effectLst>
                </a14:hiddenEffects>
              </a:ext>
            </a:extLst>
          </p:spPr>
        </p:pic>
        <p:pic>
          <p:nvPicPr>
            <p:cNvPr id="80900" name="Picture 5"/>
            <p:cNvPicPr>
              <a:picLocks noChangeAspect="1" noChangeArrowheads="1"/>
            </p:cNvPicPr>
            <p:nvPr/>
          </p:nvPicPr>
          <p:blipFill>
            <a:blip r:embed="rId5">
              <a:extLst>
                <a:ext uri="{28A0092B-C50C-407E-A947-70E740481C1C}">
                  <a14:useLocalDpi xmlns:a14="http://schemas.microsoft.com/office/drawing/2010/main" val="0"/>
                </a:ext>
              </a:extLst>
            </a:blip>
            <a:srcRect l="33510" t="13747" r="31531" b="11621"/>
            <a:stretch>
              <a:fillRect/>
            </a:stretch>
          </p:blipFill>
          <p:spPr bwMode="auto">
            <a:xfrm>
              <a:off x="3179" y="2652"/>
              <a:ext cx="1026" cy="1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rgbClr val="0B681A">
                        <a:alpha val="74998"/>
                      </a:srgbClr>
                    </a:outerShdw>
                  </a:effectLst>
                </a14:hiddenEffects>
              </a:ext>
            </a:extLst>
          </p:spPr>
        </p:pic>
        <p:pic>
          <p:nvPicPr>
            <p:cNvPr id="80901" name="Picture 6"/>
            <p:cNvPicPr>
              <a:picLocks noChangeAspect="1" noChangeArrowheads="1"/>
            </p:cNvPicPr>
            <p:nvPr/>
          </p:nvPicPr>
          <p:blipFill>
            <a:blip r:embed="rId6">
              <a:extLst>
                <a:ext uri="{28A0092B-C50C-407E-A947-70E740481C1C}">
                  <a14:useLocalDpi xmlns:a14="http://schemas.microsoft.com/office/drawing/2010/main" val="0"/>
                </a:ext>
              </a:extLst>
            </a:blip>
            <a:srcRect l="32135" t="10521" r="30756" b="7959"/>
            <a:stretch>
              <a:fillRect/>
            </a:stretch>
          </p:blipFill>
          <p:spPr bwMode="auto">
            <a:xfrm>
              <a:off x="934" y="914"/>
              <a:ext cx="992" cy="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rgbClr val="0B681A">
                        <a:alpha val="74998"/>
                      </a:srgbClr>
                    </a:outerShdw>
                  </a:effectLst>
                </a14:hiddenEffects>
              </a:ext>
            </a:extLst>
          </p:spPr>
        </p:pic>
        <p:pic>
          <p:nvPicPr>
            <p:cNvPr id="80902" name="Picture 7"/>
            <p:cNvPicPr>
              <a:picLocks noChangeAspect="1" noChangeArrowheads="1"/>
            </p:cNvPicPr>
            <p:nvPr/>
          </p:nvPicPr>
          <p:blipFill>
            <a:blip r:embed="rId7">
              <a:extLst>
                <a:ext uri="{28A0092B-C50C-407E-A947-70E740481C1C}">
                  <a14:useLocalDpi xmlns:a14="http://schemas.microsoft.com/office/drawing/2010/main" val="0"/>
                </a:ext>
              </a:extLst>
            </a:blip>
            <a:srcRect l="32747" t="13458" r="31224" b="8208"/>
            <a:stretch>
              <a:fillRect/>
            </a:stretch>
          </p:blipFill>
          <p:spPr bwMode="auto">
            <a:xfrm>
              <a:off x="1661" y="1249"/>
              <a:ext cx="1020" cy="1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rgbClr val="0B681A">
                        <a:alpha val="74998"/>
                      </a:srgbClr>
                    </a:outerShdw>
                  </a:effectLst>
                </a14:hiddenEffects>
              </a:ext>
            </a:extLst>
          </p:spPr>
        </p:pic>
        <p:pic>
          <p:nvPicPr>
            <p:cNvPr id="80903" name="Picture 8"/>
            <p:cNvPicPr>
              <a:picLocks noChangeAspect="1" noChangeArrowheads="1"/>
            </p:cNvPicPr>
            <p:nvPr/>
          </p:nvPicPr>
          <p:blipFill>
            <a:blip r:embed="rId8">
              <a:extLst>
                <a:ext uri="{28A0092B-C50C-407E-A947-70E740481C1C}">
                  <a14:useLocalDpi xmlns:a14="http://schemas.microsoft.com/office/drawing/2010/main" val="0"/>
                </a:ext>
              </a:extLst>
            </a:blip>
            <a:srcRect l="33073" t="10292" r="29688" b="7854"/>
            <a:stretch>
              <a:fillRect/>
            </a:stretch>
          </p:blipFill>
          <p:spPr bwMode="auto">
            <a:xfrm>
              <a:off x="2529" y="1208"/>
              <a:ext cx="1013" cy="1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rgbClr val="0B681A">
                        <a:alpha val="74998"/>
                      </a:srgbClr>
                    </a:outerShdw>
                  </a:effectLst>
                </a14:hiddenEffects>
              </a:ext>
            </a:extLst>
          </p:spPr>
        </p:pic>
        <p:pic>
          <p:nvPicPr>
            <p:cNvPr id="80904" name="Picture 9"/>
            <p:cNvPicPr>
              <a:picLocks noChangeAspect="1" noChangeArrowheads="1"/>
            </p:cNvPicPr>
            <p:nvPr/>
          </p:nvPicPr>
          <p:blipFill>
            <a:blip r:embed="rId9">
              <a:extLst>
                <a:ext uri="{28A0092B-C50C-407E-A947-70E740481C1C}">
                  <a14:useLocalDpi xmlns:a14="http://schemas.microsoft.com/office/drawing/2010/main" val="0"/>
                </a:ext>
              </a:extLst>
            </a:blip>
            <a:srcRect l="33203" t="9563" r="30000" b="8313"/>
            <a:stretch>
              <a:fillRect/>
            </a:stretch>
          </p:blipFill>
          <p:spPr bwMode="auto">
            <a:xfrm>
              <a:off x="650" y="2458"/>
              <a:ext cx="1118" cy="1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rgbClr val="0B681A">
                        <a:alpha val="74998"/>
                      </a:srgbClr>
                    </a:outerShdw>
                  </a:effectLst>
                </a14:hiddenEffects>
              </a:ext>
            </a:extLst>
          </p:spPr>
        </p:pic>
        <p:pic>
          <p:nvPicPr>
            <p:cNvPr id="80905" name="Picture 10"/>
            <p:cNvPicPr>
              <a:picLocks noChangeAspect="1" noChangeArrowheads="1"/>
            </p:cNvPicPr>
            <p:nvPr/>
          </p:nvPicPr>
          <p:blipFill>
            <a:blip r:embed="rId10">
              <a:extLst>
                <a:ext uri="{28A0092B-C50C-407E-A947-70E740481C1C}">
                  <a14:useLocalDpi xmlns:a14="http://schemas.microsoft.com/office/drawing/2010/main" val="0"/>
                </a:ext>
              </a:extLst>
            </a:blip>
            <a:srcRect l="33971" t="20563" r="32149" b="12375"/>
            <a:stretch>
              <a:fillRect/>
            </a:stretch>
          </p:blipFill>
          <p:spPr bwMode="auto">
            <a:xfrm>
              <a:off x="2033" y="2432"/>
              <a:ext cx="1130" cy="1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rgbClr val="0B681A">
                        <a:alpha val="74998"/>
                      </a:srgbClr>
                    </a:outerShdw>
                  </a:effectLst>
                </a14:hiddenEffects>
              </a:ext>
            </a:extLst>
          </p:spPr>
        </p:pic>
        <p:pic>
          <p:nvPicPr>
            <p:cNvPr id="80906" name="Picture 11"/>
            <p:cNvPicPr>
              <a:picLocks noChangeAspect="1" noChangeArrowheads="1"/>
            </p:cNvPicPr>
            <p:nvPr/>
          </p:nvPicPr>
          <p:blipFill>
            <a:blip r:embed="rId11">
              <a:extLst>
                <a:ext uri="{28A0092B-C50C-407E-A947-70E740481C1C}">
                  <a14:useLocalDpi xmlns:a14="http://schemas.microsoft.com/office/drawing/2010/main" val="0"/>
                </a:ext>
              </a:extLst>
            </a:blip>
            <a:srcRect l="34283" t="13708" r="31836" b="12375"/>
            <a:stretch>
              <a:fillRect/>
            </a:stretch>
          </p:blipFill>
          <p:spPr bwMode="auto">
            <a:xfrm>
              <a:off x="2964" y="1541"/>
              <a:ext cx="964" cy="1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rgbClr val="0B681A">
                        <a:alpha val="74998"/>
                      </a:srgbClr>
                    </a:outerShdw>
                  </a:effectLst>
                </a14:hiddenEffects>
              </a:ext>
            </a:extLst>
          </p:spPr>
        </p:pic>
      </p:grpSp>
      <p:sp>
        <p:nvSpPr>
          <p:cNvPr id="80907" name="Oval 27"/>
          <p:cNvSpPr>
            <a:spLocks noChangeArrowheads="1"/>
          </p:cNvSpPr>
          <p:nvPr/>
        </p:nvSpPr>
        <p:spPr bwMode="auto">
          <a:xfrm>
            <a:off x="2808288" y="2452688"/>
            <a:ext cx="6335712" cy="3311525"/>
          </a:xfrm>
          <a:prstGeom prst="ellipse">
            <a:avLst/>
          </a:prstGeom>
          <a:gradFill rotWithShape="1">
            <a:gsLst>
              <a:gs pos="0">
                <a:srgbClr val="760000"/>
              </a:gs>
              <a:gs pos="100000">
                <a:srgbClr val="FF0000"/>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endParaRPr lang="es-ES_tradnl" altLang="es-ES_tradnl" b="1" i="1" smtClean="0"/>
          </a:p>
        </p:txBody>
      </p:sp>
      <p:sp>
        <p:nvSpPr>
          <p:cNvPr id="80908" name="Text Box 28"/>
          <p:cNvSpPr txBox="1">
            <a:spLocks noChangeArrowheads="1"/>
          </p:cNvSpPr>
          <p:nvPr/>
        </p:nvSpPr>
        <p:spPr bwMode="auto">
          <a:xfrm>
            <a:off x="5289550" y="2522538"/>
            <a:ext cx="16335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spcBef>
                <a:spcPct val="50000"/>
              </a:spcBef>
              <a:defRPr/>
            </a:pPr>
            <a:r>
              <a:rPr lang="en-US" altLang="zh-TW" sz="2000" b="1" smtClean="0">
                <a:ea typeface="PMingLiU" charset="0"/>
              </a:rPr>
              <a:t>Revisiones</a:t>
            </a:r>
          </a:p>
        </p:txBody>
      </p:sp>
      <p:sp>
        <p:nvSpPr>
          <p:cNvPr id="80909" name="Oval 30"/>
          <p:cNvSpPr>
            <a:spLocks noChangeArrowheads="1"/>
          </p:cNvSpPr>
          <p:nvPr/>
        </p:nvSpPr>
        <p:spPr bwMode="auto">
          <a:xfrm>
            <a:off x="3494088" y="3170238"/>
            <a:ext cx="4752975" cy="1871662"/>
          </a:xfrm>
          <a:prstGeom prst="ellipse">
            <a:avLst/>
          </a:prstGeom>
          <a:gradFill rotWithShape="1">
            <a:gsLst>
              <a:gs pos="0">
                <a:srgbClr val="000079"/>
              </a:gs>
              <a:gs pos="100000">
                <a:srgbClr val="0000FF"/>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endParaRPr lang="es-ES_tradnl" altLang="es-ES_tradnl" b="1" i="1" smtClean="0"/>
          </a:p>
        </p:txBody>
      </p:sp>
      <p:sp>
        <p:nvSpPr>
          <p:cNvPr id="80910" name="Text Box 31"/>
          <p:cNvSpPr txBox="1">
            <a:spLocks noChangeArrowheads="1"/>
          </p:cNvSpPr>
          <p:nvPr/>
        </p:nvSpPr>
        <p:spPr bwMode="auto">
          <a:xfrm>
            <a:off x="4154488" y="3744913"/>
            <a:ext cx="2640012"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spcBef>
                <a:spcPct val="50000"/>
              </a:spcBef>
              <a:defRPr/>
            </a:pPr>
            <a:r>
              <a:rPr lang="en-US" altLang="zh-TW" sz="2000" b="1" smtClean="0">
                <a:ea typeface="PMingLiU" charset="0"/>
              </a:rPr>
              <a:t>Revisiones</a:t>
            </a:r>
          </a:p>
          <a:p>
            <a:pPr eaLnBrk="1" hangingPunct="1">
              <a:spcBef>
                <a:spcPct val="50000"/>
              </a:spcBef>
              <a:defRPr/>
            </a:pPr>
            <a:r>
              <a:rPr lang="en-US" altLang="zh-TW" sz="2000" b="1" smtClean="0">
                <a:ea typeface="PMingLiU" charset="0"/>
              </a:rPr>
              <a:t>sistemáticas</a:t>
            </a:r>
          </a:p>
        </p:txBody>
      </p:sp>
      <p:sp>
        <p:nvSpPr>
          <p:cNvPr id="80911" name="Oval 33"/>
          <p:cNvSpPr>
            <a:spLocks noChangeArrowheads="1"/>
          </p:cNvSpPr>
          <p:nvPr/>
        </p:nvSpPr>
        <p:spPr bwMode="auto">
          <a:xfrm>
            <a:off x="6478588" y="3475038"/>
            <a:ext cx="2182812" cy="1296987"/>
          </a:xfrm>
          <a:prstGeom prst="ellipse">
            <a:avLst/>
          </a:prstGeom>
          <a:gradFill rotWithShape="1">
            <a:gsLst>
              <a:gs pos="0">
                <a:srgbClr val="004100"/>
              </a:gs>
              <a:gs pos="100000">
                <a:srgbClr val="00FF00">
                  <a:alpha val="29999"/>
                </a:srgb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endParaRPr lang="es-ES_tradnl" altLang="es-ES_tradnl" b="1" i="1" smtClean="0"/>
          </a:p>
        </p:txBody>
      </p:sp>
      <p:sp>
        <p:nvSpPr>
          <p:cNvPr id="80912" name="Text Box 34"/>
          <p:cNvSpPr txBox="1">
            <a:spLocks noChangeArrowheads="1"/>
          </p:cNvSpPr>
          <p:nvPr/>
        </p:nvSpPr>
        <p:spPr bwMode="auto">
          <a:xfrm>
            <a:off x="6613525" y="3908425"/>
            <a:ext cx="165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spcBef>
                <a:spcPct val="50000"/>
              </a:spcBef>
              <a:defRPr/>
            </a:pPr>
            <a:r>
              <a:rPr lang="en-US" altLang="zh-TW" sz="2000" b="1" smtClean="0">
                <a:ea typeface="PMingLiU" charset="0"/>
              </a:rPr>
              <a:t>Metanálisis</a:t>
            </a:r>
          </a:p>
        </p:txBody>
      </p:sp>
      <p:sp>
        <p:nvSpPr>
          <p:cNvPr id="80913" name="Rectangle 2"/>
          <p:cNvSpPr>
            <a:spLocks noChangeArrowheads="1"/>
          </p:cNvSpPr>
          <p:nvPr/>
        </p:nvSpPr>
        <p:spPr bwMode="auto">
          <a:xfrm>
            <a:off x="211138" y="428625"/>
            <a:ext cx="8750300" cy="142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ctr">
              <a:defRPr sz="4400">
                <a:solidFill>
                  <a:schemeClr val="tx2"/>
                </a:solidFill>
                <a:latin typeface="Arial" charset="0"/>
                <a:ea typeface="Arial Unicode MS" charset="0"/>
              </a:defRPr>
            </a:lvl1pPr>
            <a:lvl2pPr algn="ctr">
              <a:defRPr sz="4400">
                <a:solidFill>
                  <a:schemeClr val="tx2"/>
                </a:solidFill>
                <a:latin typeface="Arial" charset="0"/>
                <a:ea typeface="Arial Unicode MS" charset="0"/>
              </a:defRPr>
            </a:lvl2pPr>
            <a:lvl3pPr algn="ctr">
              <a:defRPr sz="4400">
                <a:solidFill>
                  <a:schemeClr val="tx2"/>
                </a:solidFill>
                <a:latin typeface="Arial" charset="0"/>
                <a:ea typeface="Arial Unicode MS" charset="0"/>
              </a:defRPr>
            </a:lvl3pPr>
            <a:lvl4pPr algn="ctr">
              <a:defRPr sz="4400">
                <a:solidFill>
                  <a:schemeClr val="tx2"/>
                </a:solidFill>
                <a:latin typeface="Arial" charset="0"/>
                <a:ea typeface="Arial Unicode MS" charset="0"/>
              </a:defRPr>
            </a:lvl4pPr>
            <a:lvl5pPr algn="ctr">
              <a:defRPr sz="4400">
                <a:solidFill>
                  <a:schemeClr val="tx2"/>
                </a:solidFill>
                <a:latin typeface="Arial" charset="0"/>
                <a:ea typeface="Arial Unicode MS" charset="0"/>
              </a:defRPr>
            </a:lvl5pPr>
            <a:lvl6pPr marL="457200" algn="ctr" fontAlgn="base">
              <a:spcBef>
                <a:spcPct val="0"/>
              </a:spcBef>
              <a:spcAft>
                <a:spcPct val="0"/>
              </a:spcAft>
              <a:defRPr sz="4400">
                <a:solidFill>
                  <a:schemeClr val="tx2"/>
                </a:solidFill>
                <a:latin typeface="Arial" charset="0"/>
                <a:ea typeface="Arial Unicode MS" charset="0"/>
              </a:defRPr>
            </a:lvl6pPr>
            <a:lvl7pPr marL="914400" algn="ctr" fontAlgn="base">
              <a:spcBef>
                <a:spcPct val="0"/>
              </a:spcBef>
              <a:spcAft>
                <a:spcPct val="0"/>
              </a:spcAft>
              <a:defRPr sz="4400">
                <a:solidFill>
                  <a:schemeClr val="tx2"/>
                </a:solidFill>
                <a:latin typeface="Arial" charset="0"/>
                <a:ea typeface="Arial Unicode MS" charset="0"/>
              </a:defRPr>
            </a:lvl7pPr>
            <a:lvl8pPr marL="1371600" algn="ctr" fontAlgn="base">
              <a:spcBef>
                <a:spcPct val="0"/>
              </a:spcBef>
              <a:spcAft>
                <a:spcPct val="0"/>
              </a:spcAft>
              <a:defRPr sz="4400">
                <a:solidFill>
                  <a:schemeClr val="tx2"/>
                </a:solidFill>
                <a:latin typeface="Arial" charset="0"/>
                <a:ea typeface="Arial Unicode MS" charset="0"/>
              </a:defRPr>
            </a:lvl8pPr>
            <a:lvl9pPr marL="1828800" algn="ctr" fontAlgn="base">
              <a:spcBef>
                <a:spcPct val="0"/>
              </a:spcBef>
              <a:spcAft>
                <a:spcPct val="0"/>
              </a:spcAft>
              <a:defRPr sz="4400">
                <a:solidFill>
                  <a:schemeClr val="tx2"/>
                </a:solidFill>
                <a:latin typeface="Arial" charset="0"/>
                <a:ea typeface="Arial Unicode MS" charset="0"/>
              </a:defRPr>
            </a:lvl9pPr>
          </a:lstStyle>
          <a:p>
            <a:pPr eaLnBrk="1" hangingPunct="1">
              <a:defRPr/>
            </a:pPr>
            <a:r>
              <a:rPr lang="es-ES_tradnl" altLang="es-ES_tradnl" smtClean="0"/>
              <a:t>metanálisis</a:t>
            </a:r>
            <a:endParaRPr lang="es-ES" altLang="es-ES_tradnl" smtClean="0"/>
          </a:p>
        </p:txBody>
      </p:sp>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178800" y="5892800"/>
            <a:ext cx="812800" cy="812800"/>
          </a:xfrm>
          <a:prstGeom prst="rect">
            <a:avLst/>
          </a:prstGeom>
        </p:spPr>
      </p:pic>
    </p:spTree>
  </p:cSld>
  <p:clrMapOvr>
    <a:masterClrMapping/>
  </p:clrMapOvr>
  <p:transition advTm="137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1150938" y="333375"/>
            <a:ext cx="77930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eaLnBrk="0" hangingPunct="0">
              <a:defRPr sz="3200" b="1">
                <a:solidFill>
                  <a:schemeClr val="tx2"/>
                </a:solidFill>
                <a:latin typeface="Arial" charset="0"/>
              </a:defRPr>
            </a:lvl1pPr>
            <a:lvl2pPr eaLnBrk="0" hangingPunct="0">
              <a:defRPr sz="3200" b="1">
                <a:solidFill>
                  <a:schemeClr val="tx2"/>
                </a:solidFill>
                <a:latin typeface="Arial" charset="0"/>
              </a:defRPr>
            </a:lvl2pPr>
            <a:lvl3pPr eaLnBrk="0" hangingPunct="0">
              <a:defRPr sz="3200" b="1">
                <a:solidFill>
                  <a:schemeClr val="tx2"/>
                </a:solidFill>
                <a:latin typeface="Arial" charset="0"/>
              </a:defRPr>
            </a:lvl3pPr>
            <a:lvl4pPr eaLnBrk="0" hangingPunct="0">
              <a:defRPr sz="3200" b="1">
                <a:solidFill>
                  <a:schemeClr val="tx2"/>
                </a:solidFill>
                <a:latin typeface="Arial" charset="0"/>
              </a:defRPr>
            </a:lvl4pPr>
            <a:lvl5pPr eaLnBrk="0" hangingPunct="0">
              <a:defRPr sz="3200" b="1">
                <a:solidFill>
                  <a:schemeClr val="tx2"/>
                </a:solidFill>
                <a:latin typeface="Arial" charset="0"/>
              </a:defRPr>
            </a:lvl5pPr>
            <a:lvl6pPr marL="457200" eaLnBrk="0" fontAlgn="base" hangingPunct="0">
              <a:spcBef>
                <a:spcPct val="0"/>
              </a:spcBef>
              <a:spcAft>
                <a:spcPct val="0"/>
              </a:spcAft>
              <a:defRPr sz="3200" b="1">
                <a:solidFill>
                  <a:schemeClr val="tx2"/>
                </a:solidFill>
                <a:latin typeface="Arial" charset="0"/>
              </a:defRPr>
            </a:lvl6pPr>
            <a:lvl7pPr marL="914400" eaLnBrk="0" fontAlgn="base" hangingPunct="0">
              <a:spcBef>
                <a:spcPct val="0"/>
              </a:spcBef>
              <a:spcAft>
                <a:spcPct val="0"/>
              </a:spcAft>
              <a:defRPr sz="3200" b="1">
                <a:solidFill>
                  <a:schemeClr val="tx2"/>
                </a:solidFill>
                <a:latin typeface="Arial" charset="0"/>
              </a:defRPr>
            </a:lvl7pPr>
            <a:lvl8pPr marL="1371600" eaLnBrk="0" fontAlgn="base" hangingPunct="0">
              <a:spcBef>
                <a:spcPct val="0"/>
              </a:spcBef>
              <a:spcAft>
                <a:spcPct val="0"/>
              </a:spcAft>
              <a:defRPr sz="3200" b="1">
                <a:solidFill>
                  <a:schemeClr val="tx2"/>
                </a:solidFill>
                <a:latin typeface="Arial" charset="0"/>
              </a:defRPr>
            </a:lvl8pPr>
            <a:lvl9pPr marL="1828800" eaLnBrk="0" fontAlgn="base" hangingPunct="0">
              <a:spcBef>
                <a:spcPct val="0"/>
              </a:spcBef>
              <a:spcAft>
                <a:spcPct val="0"/>
              </a:spcAft>
              <a:defRPr sz="3200" b="1">
                <a:solidFill>
                  <a:schemeClr val="tx2"/>
                </a:solidFill>
                <a:latin typeface="Arial" charset="0"/>
              </a:defRPr>
            </a:lvl9pPr>
          </a:lstStyle>
          <a:p>
            <a:pPr>
              <a:defRPr/>
            </a:pPr>
            <a:r>
              <a:rPr lang="es-ES_tradnl" altLang="es-ES_tradnl" sz="2400" b="0" smtClean="0">
                <a:solidFill>
                  <a:schemeClr val="hlink"/>
                </a:solidFill>
              </a:rPr>
              <a:t>2.¿Es el diseño adecuado?</a:t>
            </a:r>
            <a:endParaRPr lang="es-ES" altLang="es-ES_tradnl" sz="2400" b="0" smtClean="0">
              <a:solidFill>
                <a:schemeClr val="hlink"/>
              </a:solidFill>
            </a:endParaRPr>
          </a:p>
        </p:txBody>
      </p:sp>
      <p:pic>
        <p:nvPicPr>
          <p:cNvPr id="26626" name="Picture 3" descr="mone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1700213"/>
            <a:ext cx="7715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6" name="Text Box 4"/>
          <p:cNvSpPr txBox="1">
            <a:spLocks noChangeArrowheads="1"/>
          </p:cNvSpPr>
          <p:nvPr/>
        </p:nvSpPr>
        <p:spPr bwMode="auto">
          <a:xfrm>
            <a:off x="1619250" y="2349500"/>
            <a:ext cx="7151688" cy="424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Char char="•"/>
              <a:defRPr/>
            </a:pPr>
            <a:r>
              <a:rPr lang="es-ES" altLang="es-ES_tradnl" sz="1800" dirty="0">
                <a:latin typeface="Arial Unicode MS" charset="0"/>
              </a:rPr>
              <a:t>Factor </a:t>
            </a:r>
            <a:r>
              <a:rPr lang="es-ES" altLang="es-ES_tradnl" sz="1800" dirty="0" err="1">
                <a:latin typeface="Arial Unicode MS" charset="0"/>
              </a:rPr>
              <a:t>aparetemente</a:t>
            </a:r>
            <a:r>
              <a:rPr lang="es-ES" altLang="es-ES_tradnl" sz="1800" dirty="0">
                <a:latin typeface="Arial Unicode MS" charset="0"/>
              </a:rPr>
              <a:t> simple</a:t>
            </a:r>
          </a:p>
          <a:p>
            <a:pPr lvl="1">
              <a:buFontTx/>
              <a:buChar char="•"/>
              <a:defRPr/>
            </a:pPr>
            <a:r>
              <a:rPr lang="es-ES" altLang="es-ES_tradnl" sz="1800" dirty="0">
                <a:latin typeface="Arial Unicode MS" charset="0"/>
              </a:rPr>
              <a:t>No predecible</a:t>
            </a:r>
          </a:p>
          <a:p>
            <a:pPr lvl="1">
              <a:buFontTx/>
              <a:buChar char="•"/>
              <a:defRPr/>
            </a:pPr>
            <a:r>
              <a:rPr lang="es-ES" altLang="es-ES_tradnl" sz="1800" dirty="0">
                <a:latin typeface="Arial Unicode MS" charset="0"/>
              </a:rPr>
              <a:t>Aplicarse después de decidir incluir al paciente</a:t>
            </a:r>
          </a:p>
          <a:p>
            <a:pPr>
              <a:buFontTx/>
              <a:buChar char="•"/>
              <a:defRPr/>
            </a:pPr>
            <a:endParaRPr lang="es-ES" altLang="es-ES_tradnl" sz="1800" dirty="0">
              <a:latin typeface="Arial Unicode MS" charset="0"/>
            </a:endParaRPr>
          </a:p>
          <a:p>
            <a:pPr>
              <a:buFontTx/>
              <a:buChar char="•"/>
              <a:defRPr/>
            </a:pPr>
            <a:r>
              <a:rPr lang="es-ES" altLang="es-ES_tradnl" sz="1800" dirty="0">
                <a:latin typeface="Arial Unicode MS" charset="0"/>
              </a:rPr>
              <a:t>El azar tiende a producir grupos comparables</a:t>
            </a:r>
          </a:p>
          <a:p>
            <a:pPr>
              <a:buFontTx/>
              <a:buChar char="•"/>
              <a:defRPr/>
            </a:pPr>
            <a:endParaRPr lang="es-ES" altLang="es-ES_tradnl" sz="1800" dirty="0">
              <a:latin typeface="Arial Unicode MS" charset="0"/>
            </a:endParaRPr>
          </a:p>
          <a:p>
            <a:pPr>
              <a:buFontTx/>
              <a:buChar char="•"/>
              <a:defRPr/>
            </a:pPr>
            <a:r>
              <a:rPr lang="es-ES" altLang="es-ES_tradnl" sz="1800" dirty="0">
                <a:latin typeface="Arial Unicode MS" charset="0"/>
              </a:rPr>
              <a:t>Produce distribución equilibrada variables </a:t>
            </a:r>
            <a:r>
              <a:rPr lang="es-ES" altLang="es-ES_tradnl" sz="1800" dirty="0" err="1">
                <a:latin typeface="Arial Unicode MS" charset="0"/>
              </a:rPr>
              <a:t>pronósticas</a:t>
            </a:r>
            <a:endParaRPr lang="es-ES" altLang="es-ES_tradnl" sz="1800" dirty="0">
              <a:latin typeface="Arial Unicode MS" charset="0"/>
            </a:endParaRPr>
          </a:p>
          <a:p>
            <a:pPr lvl="1">
              <a:buFontTx/>
              <a:buChar char="•"/>
              <a:defRPr/>
            </a:pPr>
            <a:r>
              <a:rPr lang="es-ES" altLang="es-ES_tradnl" sz="1800" dirty="0">
                <a:latin typeface="Arial Unicode MS" charset="0"/>
              </a:rPr>
              <a:t>Conocidas</a:t>
            </a:r>
          </a:p>
          <a:p>
            <a:pPr lvl="1">
              <a:buFontTx/>
              <a:buChar char="•"/>
              <a:defRPr/>
            </a:pPr>
            <a:r>
              <a:rPr lang="es-ES" altLang="es-ES_tradnl" sz="1800" dirty="0">
                <a:latin typeface="Arial Unicode MS" charset="0"/>
              </a:rPr>
              <a:t>Desconocidas: factores de confusión</a:t>
            </a:r>
          </a:p>
          <a:p>
            <a:pPr lvl="1">
              <a:buFontTx/>
              <a:buChar char="•"/>
              <a:defRPr/>
            </a:pPr>
            <a:endParaRPr lang="es-ES" altLang="es-ES_tradnl" sz="1800" dirty="0">
              <a:latin typeface="Arial Unicode MS" charset="0"/>
            </a:endParaRPr>
          </a:p>
          <a:p>
            <a:pPr>
              <a:buFontTx/>
              <a:buChar char="•"/>
              <a:defRPr/>
            </a:pPr>
            <a:r>
              <a:rPr lang="es-ES" altLang="es-ES_tradnl" sz="1800" dirty="0">
                <a:latin typeface="Arial Unicode MS" charset="0"/>
              </a:rPr>
              <a:t>Cuanto mayor sea N mayor equilibrio</a:t>
            </a:r>
          </a:p>
          <a:p>
            <a:pPr>
              <a:buFontTx/>
              <a:buChar char="•"/>
              <a:defRPr/>
            </a:pPr>
            <a:endParaRPr lang="es-ES" altLang="es-ES_tradnl" sz="1800" dirty="0">
              <a:latin typeface="Arial Unicode MS" charset="0"/>
            </a:endParaRPr>
          </a:p>
          <a:p>
            <a:pPr>
              <a:buFontTx/>
              <a:buChar char="•"/>
              <a:defRPr/>
            </a:pPr>
            <a:r>
              <a:rPr lang="es-ES" altLang="es-ES_tradnl" sz="1800" dirty="0">
                <a:latin typeface="Arial Unicode MS" charset="0"/>
              </a:rPr>
              <a:t>Previene sesgos y permite cálculo de probabilidades (P)</a:t>
            </a:r>
          </a:p>
          <a:p>
            <a:pPr>
              <a:buFontTx/>
              <a:buChar char="•"/>
              <a:defRPr/>
            </a:pPr>
            <a:endParaRPr lang="es-ES" altLang="es-ES_tradnl" sz="1800" dirty="0">
              <a:latin typeface="Arial Unicode MS" charset="0"/>
            </a:endParaRPr>
          </a:p>
          <a:p>
            <a:pPr>
              <a:buFontTx/>
              <a:buChar char="•"/>
              <a:defRPr/>
            </a:pPr>
            <a:r>
              <a:rPr lang="es-ES" altLang="es-ES_tradnl" sz="1800" dirty="0">
                <a:latin typeface="Arial Unicode MS" charset="0"/>
              </a:rPr>
              <a:t>Distintos tipos de aleatorización: Bloques, estratificada, adaptativas</a:t>
            </a:r>
          </a:p>
        </p:txBody>
      </p:sp>
      <p:sp>
        <p:nvSpPr>
          <p:cNvPr id="192517" name="Text Box 5"/>
          <p:cNvSpPr txBox="1">
            <a:spLocks noChangeArrowheads="1"/>
          </p:cNvSpPr>
          <p:nvPr/>
        </p:nvSpPr>
        <p:spPr bwMode="auto">
          <a:xfrm>
            <a:off x="1835150" y="1700213"/>
            <a:ext cx="2152650" cy="508000"/>
          </a:xfrm>
          <a:prstGeom prst="rect">
            <a:avLst/>
          </a:prstGeom>
          <a:noFill/>
          <a:ln w="50800">
            <a:solidFill>
              <a:srgbClr val="FF0000"/>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2400">
                <a:latin typeface="Arial Unicode MS" charset="0"/>
              </a:rPr>
              <a:t>Aleatorización</a:t>
            </a:r>
          </a:p>
        </p:txBody>
      </p:sp>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advTm="11002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538" y="1892300"/>
            <a:ext cx="3817937" cy="408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25652" name="Rectangle 20"/>
          <p:cNvSpPr>
            <a:spLocks noChangeArrowheads="1"/>
          </p:cNvSpPr>
          <p:nvPr/>
        </p:nvSpPr>
        <p:spPr bwMode="auto">
          <a:xfrm>
            <a:off x="636588" y="4068763"/>
            <a:ext cx="3676650" cy="1912937"/>
          </a:xfrm>
          <a:prstGeom prst="rect">
            <a:avLst/>
          </a:prstGeom>
          <a:noFill/>
          <a:ln w="9525">
            <a:solidFill>
              <a:srgbClr val="FF0000"/>
            </a:solidFill>
            <a:miter lim="800000"/>
            <a:headEnd/>
            <a:tailEnd/>
          </a:ln>
          <a:effectLst>
            <a:prstShdw prst="shdw17" dist="17961" dir="2700000">
              <a:srgbClr val="990000">
                <a:alpha val="74997"/>
              </a:srgbClr>
            </a:prstShdw>
          </a:effectLst>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s-ES_tradnl" altLang="es-ES_tradnl" sz="1800" b="1" i="1"/>
          </a:p>
        </p:txBody>
      </p:sp>
      <p:pic>
        <p:nvPicPr>
          <p:cNvPr id="325651"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703388"/>
            <a:ext cx="9139238" cy="458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25653"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2688" y="333375"/>
            <a:ext cx="1116012"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1926" name="Rectangle 2"/>
          <p:cNvSpPr>
            <a:spLocks noChangeArrowheads="1"/>
          </p:cNvSpPr>
          <p:nvPr/>
        </p:nvSpPr>
        <p:spPr bwMode="auto">
          <a:xfrm>
            <a:off x="211138" y="428625"/>
            <a:ext cx="8750300" cy="142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ctr">
              <a:defRPr sz="4400">
                <a:solidFill>
                  <a:schemeClr val="tx2"/>
                </a:solidFill>
                <a:latin typeface="Arial" charset="0"/>
                <a:ea typeface="Arial Unicode MS" charset="0"/>
              </a:defRPr>
            </a:lvl1pPr>
            <a:lvl2pPr algn="ctr">
              <a:defRPr sz="4400">
                <a:solidFill>
                  <a:schemeClr val="tx2"/>
                </a:solidFill>
                <a:latin typeface="Arial" charset="0"/>
                <a:ea typeface="Arial Unicode MS" charset="0"/>
              </a:defRPr>
            </a:lvl2pPr>
            <a:lvl3pPr algn="ctr">
              <a:defRPr sz="4400">
                <a:solidFill>
                  <a:schemeClr val="tx2"/>
                </a:solidFill>
                <a:latin typeface="Arial" charset="0"/>
                <a:ea typeface="Arial Unicode MS" charset="0"/>
              </a:defRPr>
            </a:lvl3pPr>
            <a:lvl4pPr algn="ctr">
              <a:defRPr sz="4400">
                <a:solidFill>
                  <a:schemeClr val="tx2"/>
                </a:solidFill>
                <a:latin typeface="Arial" charset="0"/>
                <a:ea typeface="Arial Unicode MS" charset="0"/>
              </a:defRPr>
            </a:lvl4pPr>
            <a:lvl5pPr algn="ctr">
              <a:defRPr sz="4400">
                <a:solidFill>
                  <a:schemeClr val="tx2"/>
                </a:solidFill>
                <a:latin typeface="Arial" charset="0"/>
                <a:ea typeface="Arial Unicode MS" charset="0"/>
              </a:defRPr>
            </a:lvl5pPr>
            <a:lvl6pPr marL="457200" algn="ctr" fontAlgn="base">
              <a:spcBef>
                <a:spcPct val="0"/>
              </a:spcBef>
              <a:spcAft>
                <a:spcPct val="0"/>
              </a:spcAft>
              <a:defRPr sz="4400">
                <a:solidFill>
                  <a:schemeClr val="tx2"/>
                </a:solidFill>
                <a:latin typeface="Arial" charset="0"/>
                <a:ea typeface="Arial Unicode MS" charset="0"/>
              </a:defRPr>
            </a:lvl6pPr>
            <a:lvl7pPr marL="914400" algn="ctr" fontAlgn="base">
              <a:spcBef>
                <a:spcPct val="0"/>
              </a:spcBef>
              <a:spcAft>
                <a:spcPct val="0"/>
              </a:spcAft>
              <a:defRPr sz="4400">
                <a:solidFill>
                  <a:schemeClr val="tx2"/>
                </a:solidFill>
                <a:latin typeface="Arial" charset="0"/>
                <a:ea typeface="Arial Unicode MS" charset="0"/>
              </a:defRPr>
            </a:lvl7pPr>
            <a:lvl8pPr marL="1371600" algn="ctr" fontAlgn="base">
              <a:spcBef>
                <a:spcPct val="0"/>
              </a:spcBef>
              <a:spcAft>
                <a:spcPct val="0"/>
              </a:spcAft>
              <a:defRPr sz="4400">
                <a:solidFill>
                  <a:schemeClr val="tx2"/>
                </a:solidFill>
                <a:latin typeface="Arial" charset="0"/>
                <a:ea typeface="Arial Unicode MS" charset="0"/>
              </a:defRPr>
            </a:lvl8pPr>
            <a:lvl9pPr marL="1828800" algn="ctr" fontAlgn="base">
              <a:spcBef>
                <a:spcPct val="0"/>
              </a:spcBef>
              <a:spcAft>
                <a:spcPct val="0"/>
              </a:spcAft>
              <a:defRPr sz="4400">
                <a:solidFill>
                  <a:schemeClr val="tx2"/>
                </a:solidFill>
                <a:latin typeface="Arial" charset="0"/>
                <a:ea typeface="Arial Unicode MS" charset="0"/>
              </a:defRPr>
            </a:lvl9pPr>
          </a:lstStyle>
          <a:p>
            <a:pPr eaLnBrk="1" hangingPunct="1">
              <a:defRPr/>
            </a:pPr>
            <a:r>
              <a:rPr lang="es-ES_tradnl" altLang="es-ES_tradnl" smtClean="0"/>
              <a:t>metanálisis</a:t>
            </a:r>
            <a:endParaRPr lang="es-ES" altLang="es-ES_tradnl" smtClean="0"/>
          </a:p>
        </p:txBody>
      </p:sp>
      <p:pic>
        <p:nvPicPr>
          <p:cNvPr id="2" name="Sonid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5892800"/>
            <a:ext cx="812800" cy="812800"/>
          </a:xfrm>
          <a:prstGeom prst="rect">
            <a:avLst/>
          </a:prstGeom>
        </p:spPr>
      </p:pic>
    </p:spTree>
    <p:custDataLst>
      <p:tags r:id="rId1"/>
    </p:custDataLst>
  </p:cSld>
  <p:clrMapOvr>
    <a:masterClrMapping/>
  </p:clrMapOvr>
  <p:transition advTm="283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565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2565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256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32565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idx="4294967295"/>
          </p:nvPr>
        </p:nvSpPr>
        <p:spPr>
          <a:xfrm>
            <a:off x="393700" y="428625"/>
            <a:ext cx="8750300" cy="1427163"/>
          </a:xfrm>
        </p:spPr>
        <p:txBody>
          <a:bodyPr/>
          <a:lstStyle/>
          <a:p>
            <a:pPr eaLnBrk="1" hangingPunct="1">
              <a:defRPr/>
            </a:pPr>
            <a:r>
              <a:rPr lang="es-ES_tradnl" altLang="es-ES_tradnl" smtClean="0"/>
              <a:t>Herramientas de metanálisis. Sesgos</a:t>
            </a:r>
            <a:endParaRPr lang="es-ES" altLang="es-ES_tradnl" smtClean="0"/>
          </a:p>
        </p:txBody>
      </p:sp>
      <p:pic>
        <p:nvPicPr>
          <p:cNvPr id="911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2713" y="2128838"/>
            <a:ext cx="5891212"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advTm="68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5"/>
          <p:cNvSpPr txBox="1">
            <a:spLocks noGrp="1" noChangeArrowheads="1"/>
          </p:cNvSpPr>
          <p:nvPr/>
        </p:nvSpPr>
        <p:spPr bwMode="auto">
          <a:xfrm>
            <a:off x="457200" y="5943600"/>
            <a:ext cx="3200400" cy="457200"/>
          </a:xfrm>
          <a:prstGeom prst="rect">
            <a:avLst/>
          </a:prstGeom>
          <a:noFill/>
          <a:ln w="9525">
            <a:solidFill>
              <a:srgbClr val="CC99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de-DE" altLang="es-ES_tradnl" sz="1200"/>
              <a:t>Egger M, Cochrane Colloquium Lyon 2001</a:t>
            </a:r>
          </a:p>
        </p:txBody>
      </p:sp>
      <p:sp>
        <p:nvSpPr>
          <p:cNvPr id="146434" name="Rectangle 6"/>
          <p:cNvSpPr txBox="1">
            <a:spLocks noGrp="1" noChangeArrowheads="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a:spcBef>
                <a:spcPct val="0"/>
              </a:spcBef>
              <a:buFontTx/>
              <a:buNone/>
            </a:pPr>
            <a:fld id="{2578130A-44FB-164C-853E-6EBC7204EC84}" type="slidenum">
              <a:rPr lang="de-DE" altLang="es-ES_tradnl" sz="1400">
                <a:latin typeface="Times New Roman" charset="0"/>
              </a:rPr>
              <a:pPr algn="r">
                <a:spcBef>
                  <a:spcPct val="0"/>
                </a:spcBef>
                <a:buFontTx/>
                <a:buNone/>
              </a:pPr>
              <a:t>82</a:t>
            </a:fld>
            <a:endParaRPr lang="de-DE" altLang="es-ES_tradnl" sz="1400">
              <a:latin typeface="Times New Roman" charset="0"/>
            </a:endParaRPr>
          </a:p>
        </p:txBody>
      </p:sp>
      <p:sp>
        <p:nvSpPr>
          <p:cNvPr id="146435" name="Rectangle 2"/>
          <p:cNvSpPr>
            <a:spLocks noChangeArrowheads="1"/>
          </p:cNvSpPr>
          <p:nvPr/>
        </p:nvSpPr>
        <p:spPr bwMode="auto">
          <a:xfrm>
            <a:off x="830263" y="228600"/>
            <a:ext cx="70088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s-ES_tradnl" sz="3600">
                <a:solidFill>
                  <a:schemeClr val="tx2"/>
                </a:solidFill>
                <a:latin typeface="Century Gothic" charset="0"/>
              </a:rPr>
              <a:t>Funnel plot</a:t>
            </a:r>
          </a:p>
        </p:txBody>
      </p:sp>
      <p:sp>
        <p:nvSpPr>
          <p:cNvPr id="146436" name="Rectangle 3"/>
          <p:cNvSpPr>
            <a:spLocks noChangeArrowheads="1"/>
          </p:cNvSpPr>
          <p:nvPr/>
        </p:nvSpPr>
        <p:spPr bwMode="auto">
          <a:xfrm rot="-5400000">
            <a:off x="-406400" y="2921000"/>
            <a:ext cx="218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charset="0"/>
              </a:defRPr>
            </a:lvl1pPr>
            <a:lvl2pPr marL="742950" indent="-285750" defTabSz="762000">
              <a:spcBef>
                <a:spcPct val="20000"/>
              </a:spcBef>
              <a:buChar char="–"/>
              <a:defRPr sz="2800">
                <a:solidFill>
                  <a:schemeClr val="tx1"/>
                </a:solidFill>
                <a:latin typeface="Arial" charset="0"/>
              </a:defRPr>
            </a:lvl2pPr>
            <a:lvl3pPr marL="1143000" indent="-228600" defTabSz="762000">
              <a:spcBef>
                <a:spcPct val="20000"/>
              </a:spcBef>
              <a:buChar char="•"/>
              <a:defRPr sz="2400">
                <a:solidFill>
                  <a:schemeClr val="tx1"/>
                </a:solidFill>
                <a:latin typeface="Arial" charset="0"/>
              </a:defRPr>
            </a:lvl3pPr>
            <a:lvl4pPr marL="1600200" indent="-228600" defTabSz="762000">
              <a:spcBef>
                <a:spcPct val="20000"/>
              </a:spcBef>
              <a:buChar char="–"/>
              <a:defRPr sz="2000">
                <a:solidFill>
                  <a:schemeClr val="tx1"/>
                </a:solidFill>
                <a:latin typeface="Arial" charset="0"/>
              </a:defRPr>
            </a:lvl4pPr>
            <a:lvl5pPr marL="2057400" indent="-228600" defTabSz="762000">
              <a:spcBef>
                <a:spcPct val="20000"/>
              </a:spcBef>
              <a:buChar char="»"/>
              <a:defRPr sz="2000">
                <a:solidFill>
                  <a:schemeClr val="tx1"/>
                </a:solidFill>
                <a:latin typeface="Arial" charset="0"/>
              </a:defRPr>
            </a:lvl5pPr>
            <a:lvl6pPr marL="2514600" indent="-228600" defTabSz="762000" eaLnBrk="0" fontAlgn="base" hangingPunct="0">
              <a:spcBef>
                <a:spcPct val="20000"/>
              </a:spcBef>
              <a:spcAft>
                <a:spcPct val="0"/>
              </a:spcAft>
              <a:buChar char="»"/>
              <a:defRPr sz="2000">
                <a:solidFill>
                  <a:schemeClr val="tx1"/>
                </a:solidFill>
                <a:latin typeface="Arial" charset="0"/>
              </a:defRPr>
            </a:lvl6pPr>
            <a:lvl7pPr marL="2971800" indent="-228600" defTabSz="762000" eaLnBrk="0" fontAlgn="base" hangingPunct="0">
              <a:spcBef>
                <a:spcPct val="20000"/>
              </a:spcBef>
              <a:spcAft>
                <a:spcPct val="0"/>
              </a:spcAft>
              <a:buChar char="»"/>
              <a:defRPr sz="2000">
                <a:solidFill>
                  <a:schemeClr val="tx1"/>
                </a:solidFill>
                <a:latin typeface="Arial" charset="0"/>
              </a:defRPr>
            </a:lvl7pPr>
            <a:lvl8pPr marL="3429000" indent="-228600" defTabSz="762000" eaLnBrk="0" fontAlgn="base" hangingPunct="0">
              <a:spcBef>
                <a:spcPct val="20000"/>
              </a:spcBef>
              <a:spcAft>
                <a:spcPct val="0"/>
              </a:spcAft>
              <a:buChar char="»"/>
              <a:defRPr sz="2000">
                <a:solidFill>
                  <a:schemeClr val="tx1"/>
                </a:solidFill>
                <a:latin typeface="Arial" charset="0"/>
              </a:defRPr>
            </a:lvl8pPr>
            <a:lvl9pPr marL="3886200" indent="-228600" defTabSz="7620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GB" altLang="es-ES_tradnl" sz="2400"/>
              <a:t>Standard Error</a:t>
            </a:r>
          </a:p>
        </p:txBody>
      </p:sp>
      <p:sp>
        <p:nvSpPr>
          <p:cNvPr id="146437" name="Rectangle 4"/>
          <p:cNvSpPr>
            <a:spLocks noChangeArrowheads="1"/>
          </p:cNvSpPr>
          <p:nvPr/>
        </p:nvSpPr>
        <p:spPr bwMode="auto">
          <a:xfrm>
            <a:off x="3814763" y="5751513"/>
            <a:ext cx="159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har char="•"/>
              <a:defRPr sz="3200">
                <a:solidFill>
                  <a:schemeClr val="tx1"/>
                </a:solidFill>
                <a:latin typeface="Arial" charset="0"/>
              </a:defRPr>
            </a:lvl1pPr>
            <a:lvl2pPr marL="742950" indent="-285750" defTabSz="762000">
              <a:spcBef>
                <a:spcPct val="20000"/>
              </a:spcBef>
              <a:buChar char="–"/>
              <a:defRPr sz="2800">
                <a:solidFill>
                  <a:schemeClr val="tx1"/>
                </a:solidFill>
                <a:latin typeface="Arial" charset="0"/>
              </a:defRPr>
            </a:lvl2pPr>
            <a:lvl3pPr marL="1143000" indent="-228600" defTabSz="762000">
              <a:spcBef>
                <a:spcPct val="20000"/>
              </a:spcBef>
              <a:buChar char="•"/>
              <a:defRPr sz="2400">
                <a:solidFill>
                  <a:schemeClr val="tx1"/>
                </a:solidFill>
                <a:latin typeface="Arial" charset="0"/>
              </a:defRPr>
            </a:lvl3pPr>
            <a:lvl4pPr marL="1600200" indent="-228600" defTabSz="762000">
              <a:spcBef>
                <a:spcPct val="20000"/>
              </a:spcBef>
              <a:buChar char="–"/>
              <a:defRPr sz="2000">
                <a:solidFill>
                  <a:schemeClr val="tx1"/>
                </a:solidFill>
                <a:latin typeface="Arial" charset="0"/>
              </a:defRPr>
            </a:lvl4pPr>
            <a:lvl5pPr marL="2057400" indent="-228600" defTabSz="762000">
              <a:spcBef>
                <a:spcPct val="20000"/>
              </a:spcBef>
              <a:buChar char="»"/>
              <a:defRPr sz="2000">
                <a:solidFill>
                  <a:schemeClr val="tx1"/>
                </a:solidFill>
                <a:latin typeface="Arial" charset="0"/>
              </a:defRPr>
            </a:lvl5pPr>
            <a:lvl6pPr marL="2514600" indent="-228600" defTabSz="762000" eaLnBrk="0" fontAlgn="base" hangingPunct="0">
              <a:spcBef>
                <a:spcPct val="20000"/>
              </a:spcBef>
              <a:spcAft>
                <a:spcPct val="0"/>
              </a:spcAft>
              <a:buChar char="»"/>
              <a:defRPr sz="2000">
                <a:solidFill>
                  <a:schemeClr val="tx1"/>
                </a:solidFill>
                <a:latin typeface="Arial" charset="0"/>
              </a:defRPr>
            </a:lvl6pPr>
            <a:lvl7pPr marL="2971800" indent="-228600" defTabSz="762000" eaLnBrk="0" fontAlgn="base" hangingPunct="0">
              <a:spcBef>
                <a:spcPct val="20000"/>
              </a:spcBef>
              <a:spcAft>
                <a:spcPct val="0"/>
              </a:spcAft>
              <a:buChar char="»"/>
              <a:defRPr sz="2000">
                <a:solidFill>
                  <a:schemeClr val="tx1"/>
                </a:solidFill>
                <a:latin typeface="Arial" charset="0"/>
              </a:defRPr>
            </a:lvl7pPr>
            <a:lvl8pPr marL="3429000" indent="-228600" defTabSz="762000" eaLnBrk="0" fontAlgn="base" hangingPunct="0">
              <a:spcBef>
                <a:spcPct val="20000"/>
              </a:spcBef>
              <a:spcAft>
                <a:spcPct val="0"/>
              </a:spcAft>
              <a:buChar char="»"/>
              <a:defRPr sz="2000">
                <a:solidFill>
                  <a:schemeClr val="tx1"/>
                </a:solidFill>
                <a:latin typeface="Arial" charset="0"/>
              </a:defRPr>
            </a:lvl8pPr>
            <a:lvl9pPr marL="3886200" indent="-228600" defTabSz="7620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GB" altLang="es-ES_tradnl" sz="2400"/>
              <a:t>Odds ratio</a:t>
            </a:r>
          </a:p>
        </p:txBody>
      </p:sp>
      <p:sp>
        <p:nvSpPr>
          <p:cNvPr id="146438" name="Rectangle 5"/>
          <p:cNvSpPr>
            <a:spLocks noChangeArrowheads="1"/>
          </p:cNvSpPr>
          <p:nvPr/>
        </p:nvSpPr>
        <p:spPr bwMode="auto">
          <a:xfrm>
            <a:off x="1960563" y="5484813"/>
            <a:ext cx="536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charset="0"/>
              </a:defRPr>
            </a:lvl1pPr>
            <a:lvl2pPr marL="742950" indent="-285750" defTabSz="762000">
              <a:spcBef>
                <a:spcPct val="20000"/>
              </a:spcBef>
              <a:buChar char="–"/>
              <a:defRPr sz="2800">
                <a:solidFill>
                  <a:schemeClr val="tx1"/>
                </a:solidFill>
                <a:latin typeface="Arial" charset="0"/>
              </a:defRPr>
            </a:lvl2pPr>
            <a:lvl3pPr marL="1143000" indent="-228600" defTabSz="762000">
              <a:spcBef>
                <a:spcPct val="20000"/>
              </a:spcBef>
              <a:buChar char="•"/>
              <a:defRPr sz="2400">
                <a:solidFill>
                  <a:schemeClr val="tx1"/>
                </a:solidFill>
                <a:latin typeface="Arial" charset="0"/>
              </a:defRPr>
            </a:lvl3pPr>
            <a:lvl4pPr marL="1600200" indent="-228600" defTabSz="762000">
              <a:spcBef>
                <a:spcPct val="20000"/>
              </a:spcBef>
              <a:buChar char="–"/>
              <a:defRPr sz="2000">
                <a:solidFill>
                  <a:schemeClr val="tx1"/>
                </a:solidFill>
                <a:latin typeface="Arial" charset="0"/>
              </a:defRPr>
            </a:lvl4pPr>
            <a:lvl5pPr marL="2057400" indent="-228600" defTabSz="762000">
              <a:spcBef>
                <a:spcPct val="20000"/>
              </a:spcBef>
              <a:buChar char="»"/>
              <a:defRPr sz="2000">
                <a:solidFill>
                  <a:schemeClr val="tx1"/>
                </a:solidFill>
                <a:latin typeface="Arial" charset="0"/>
              </a:defRPr>
            </a:lvl5pPr>
            <a:lvl6pPr marL="2514600" indent="-228600" defTabSz="762000" eaLnBrk="0" fontAlgn="base" hangingPunct="0">
              <a:spcBef>
                <a:spcPct val="20000"/>
              </a:spcBef>
              <a:spcAft>
                <a:spcPct val="0"/>
              </a:spcAft>
              <a:buChar char="»"/>
              <a:defRPr sz="2000">
                <a:solidFill>
                  <a:schemeClr val="tx1"/>
                </a:solidFill>
                <a:latin typeface="Arial" charset="0"/>
              </a:defRPr>
            </a:lvl6pPr>
            <a:lvl7pPr marL="2971800" indent="-228600" defTabSz="762000" eaLnBrk="0" fontAlgn="base" hangingPunct="0">
              <a:spcBef>
                <a:spcPct val="20000"/>
              </a:spcBef>
              <a:spcAft>
                <a:spcPct val="0"/>
              </a:spcAft>
              <a:buChar char="»"/>
              <a:defRPr sz="2000">
                <a:solidFill>
                  <a:schemeClr val="tx1"/>
                </a:solidFill>
                <a:latin typeface="Arial" charset="0"/>
              </a:defRPr>
            </a:lvl7pPr>
            <a:lvl8pPr marL="3429000" indent="-228600" defTabSz="762000" eaLnBrk="0" fontAlgn="base" hangingPunct="0">
              <a:spcBef>
                <a:spcPct val="20000"/>
              </a:spcBef>
              <a:spcAft>
                <a:spcPct val="0"/>
              </a:spcAft>
              <a:buChar char="»"/>
              <a:defRPr sz="2000">
                <a:solidFill>
                  <a:schemeClr val="tx1"/>
                </a:solidFill>
                <a:latin typeface="Arial" charset="0"/>
              </a:defRPr>
            </a:lvl8pPr>
            <a:lvl9pPr marL="3886200" indent="-228600" defTabSz="7620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GB" altLang="es-ES_tradnl" sz="2000" b="1"/>
              <a:t>0.1</a:t>
            </a:r>
          </a:p>
        </p:txBody>
      </p:sp>
      <p:sp>
        <p:nvSpPr>
          <p:cNvPr id="146439" name="Line 6"/>
          <p:cNvSpPr>
            <a:spLocks noChangeShapeType="1"/>
          </p:cNvSpPr>
          <p:nvPr/>
        </p:nvSpPr>
        <p:spPr bwMode="auto">
          <a:xfrm flipV="1">
            <a:off x="2195513" y="5432425"/>
            <a:ext cx="0" cy="9525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_tradnl"/>
          </a:p>
        </p:txBody>
      </p:sp>
      <p:sp>
        <p:nvSpPr>
          <p:cNvPr id="146440" name="Rectangle 7"/>
          <p:cNvSpPr>
            <a:spLocks noChangeArrowheads="1"/>
          </p:cNvSpPr>
          <p:nvPr/>
        </p:nvSpPr>
        <p:spPr bwMode="auto">
          <a:xfrm>
            <a:off x="3373438" y="5484813"/>
            <a:ext cx="536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charset="0"/>
              </a:defRPr>
            </a:lvl1pPr>
            <a:lvl2pPr marL="742950" indent="-285750" defTabSz="762000">
              <a:spcBef>
                <a:spcPct val="20000"/>
              </a:spcBef>
              <a:buChar char="–"/>
              <a:defRPr sz="2800">
                <a:solidFill>
                  <a:schemeClr val="tx1"/>
                </a:solidFill>
                <a:latin typeface="Arial" charset="0"/>
              </a:defRPr>
            </a:lvl2pPr>
            <a:lvl3pPr marL="1143000" indent="-228600" defTabSz="762000">
              <a:spcBef>
                <a:spcPct val="20000"/>
              </a:spcBef>
              <a:buChar char="•"/>
              <a:defRPr sz="2400">
                <a:solidFill>
                  <a:schemeClr val="tx1"/>
                </a:solidFill>
                <a:latin typeface="Arial" charset="0"/>
              </a:defRPr>
            </a:lvl3pPr>
            <a:lvl4pPr marL="1600200" indent="-228600" defTabSz="762000">
              <a:spcBef>
                <a:spcPct val="20000"/>
              </a:spcBef>
              <a:buChar char="–"/>
              <a:defRPr sz="2000">
                <a:solidFill>
                  <a:schemeClr val="tx1"/>
                </a:solidFill>
                <a:latin typeface="Arial" charset="0"/>
              </a:defRPr>
            </a:lvl4pPr>
            <a:lvl5pPr marL="2057400" indent="-228600" defTabSz="762000">
              <a:spcBef>
                <a:spcPct val="20000"/>
              </a:spcBef>
              <a:buChar char="»"/>
              <a:defRPr sz="2000">
                <a:solidFill>
                  <a:schemeClr val="tx1"/>
                </a:solidFill>
                <a:latin typeface="Arial" charset="0"/>
              </a:defRPr>
            </a:lvl5pPr>
            <a:lvl6pPr marL="2514600" indent="-228600" defTabSz="762000" eaLnBrk="0" fontAlgn="base" hangingPunct="0">
              <a:spcBef>
                <a:spcPct val="20000"/>
              </a:spcBef>
              <a:spcAft>
                <a:spcPct val="0"/>
              </a:spcAft>
              <a:buChar char="»"/>
              <a:defRPr sz="2000">
                <a:solidFill>
                  <a:schemeClr val="tx1"/>
                </a:solidFill>
                <a:latin typeface="Arial" charset="0"/>
              </a:defRPr>
            </a:lvl6pPr>
            <a:lvl7pPr marL="2971800" indent="-228600" defTabSz="762000" eaLnBrk="0" fontAlgn="base" hangingPunct="0">
              <a:spcBef>
                <a:spcPct val="20000"/>
              </a:spcBef>
              <a:spcAft>
                <a:spcPct val="0"/>
              </a:spcAft>
              <a:buChar char="»"/>
              <a:defRPr sz="2000">
                <a:solidFill>
                  <a:schemeClr val="tx1"/>
                </a:solidFill>
                <a:latin typeface="Arial" charset="0"/>
              </a:defRPr>
            </a:lvl7pPr>
            <a:lvl8pPr marL="3429000" indent="-228600" defTabSz="762000" eaLnBrk="0" fontAlgn="base" hangingPunct="0">
              <a:spcBef>
                <a:spcPct val="20000"/>
              </a:spcBef>
              <a:spcAft>
                <a:spcPct val="0"/>
              </a:spcAft>
              <a:buChar char="»"/>
              <a:defRPr sz="2000">
                <a:solidFill>
                  <a:schemeClr val="tx1"/>
                </a:solidFill>
                <a:latin typeface="Arial" charset="0"/>
              </a:defRPr>
            </a:lvl8pPr>
            <a:lvl9pPr marL="3886200" indent="-228600" defTabSz="7620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GB" altLang="es-ES_tradnl" sz="2000" b="1"/>
              <a:t>0.3</a:t>
            </a:r>
          </a:p>
        </p:txBody>
      </p:sp>
      <p:sp>
        <p:nvSpPr>
          <p:cNvPr id="146441" name="Line 8"/>
          <p:cNvSpPr>
            <a:spLocks noChangeShapeType="1"/>
          </p:cNvSpPr>
          <p:nvPr/>
        </p:nvSpPr>
        <p:spPr bwMode="auto">
          <a:xfrm flipV="1">
            <a:off x="3608388" y="5432425"/>
            <a:ext cx="0" cy="9525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_tradnl"/>
          </a:p>
        </p:txBody>
      </p:sp>
      <p:sp>
        <p:nvSpPr>
          <p:cNvPr id="146442" name="Rectangle 9"/>
          <p:cNvSpPr>
            <a:spLocks noChangeArrowheads="1"/>
          </p:cNvSpPr>
          <p:nvPr/>
        </p:nvSpPr>
        <p:spPr bwMode="auto">
          <a:xfrm>
            <a:off x="4864100" y="5484813"/>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charset="0"/>
              </a:defRPr>
            </a:lvl1pPr>
            <a:lvl2pPr marL="742950" indent="-285750" defTabSz="762000">
              <a:spcBef>
                <a:spcPct val="20000"/>
              </a:spcBef>
              <a:buChar char="–"/>
              <a:defRPr sz="2800">
                <a:solidFill>
                  <a:schemeClr val="tx1"/>
                </a:solidFill>
                <a:latin typeface="Arial" charset="0"/>
              </a:defRPr>
            </a:lvl2pPr>
            <a:lvl3pPr marL="1143000" indent="-228600" defTabSz="762000">
              <a:spcBef>
                <a:spcPct val="20000"/>
              </a:spcBef>
              <a:buChar char="•"/>
              <a:defRPr sz="2400">
                <a:solidFill>
                  <a:schemeClr val="tx1"/>
                </a:solidFill>
                <a:latin typeface="Arial" charset="0"/>
              </a:defRPr>
            </a:lvl3pPr>
            <a:lvl4pPr marL="1600200" indent="-228600" defTabSz="762000">
              <a:spcBef>
                <a:spcPct val="20000"/>
              </a:spcBef>
              <a:buChar char="–"/>
              <a:defRPr sz="2000">
                <a:solidFill>
                  <a:schemeClr val="tx1"/>
                </a:solidFill>
                <a:latin typeface="Arial" charset="0"/>
              </a:defRPr>
            </a:lvl4pPr>
            <a:lvl5pPr marL="2057400" indent="-228600" defTabSz="762000">
              <a:spcBef>
                <a:spcPct val="20000"/>
              </a:spcBef>
              <a:buChar char="»"/>
              <a:defRPr sz="2000">
                <a:solidFill>
                  <a:schemeClr val="tx1"/>
                </a:solidFill>
                <a:latin typeface="Arial" charset="0"/>
              </a:defRPr>
            </a:lvl5pPr>
            <a:lvl6pPr marL="2514600" indent="-228600" defTabSz="762000" eaLnBrk="0" fontAlgn="base" hangingPunct="0">
              <a:spcBef>
                <a:spcPct val="20000"/>
              </a:spcBef>
              <a:spcAft>
                <a:spcPct val="0"/>
              </a:spcAft>
              <a:buChar char="»"/>
              <a:defRPr sz="2000">
                <a:solidFill>
                  <a:schemeClr val="tx1"/>
                </a:solidFill>
                <a:latin typeface="Arial" charset="0"/>
              </a:defRPr>
            </a:lvl6pPr>
            <a:lvl7pPr marL="2971800" indent="-228600" defTabSz="762000" eaLnBrk="0" fontAlgn="base" hangingPunct="0">
              <a:spcBef>
                <a:spcPct val="20000"/>
              </a:spcBef>
              <a:spcAft>
                <a:spcPct val="0"/>
              </a:spcAft>
              <a:buChar char="»"/>
              <a:defRPr sz="2000">
                <a:solidFill>
                  <a:schemeClr val="tx1"/>
                </a:solidFill>
                <a:latin typeface="Arial" charset="0"/>
              </a:defRPr>
            </a:lvl7pPr>
            <a:lvl8pPr marL="3429000" indent="-228600" defTabSz="762000" eaLnBrk="0" fontAlgn="base" hangingPunct="0">
              <a:spcBef>
                <a:spcPct val="20000"/>
              </a:spcBef>
              <a:spcAft>
                <a:spcPct val="0"/>
              </a:spcAft>
              <a:buChar char="»"/>
              <a:defRPr sz="2000">
                <a:solidFill>
                  <a:schemeClr val="tx1"/>
                </a:solidFill>
                <a:latin typeface="Arial" charset="0"/>
              </a:defRPr>
            </a:lvl8pPr>
            <a:lvl9pPr marL="3886200" indent="-228600" defTabSz="7620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GB" altLang="es-ES_tradnl" sz="2000" b="1"/>
              <a:t>1</a:t>
            </a:r>
          </a:p>
        </p:txBody>
      </p:sp>
      <p:sp>
        <p:nvSpPr>
          <p:cNvPr id="146443" name="Line 10"/>
          <p:cNvSpPr>
            <a:spLocks noChangeShapeType="1"/>
          </p:cNvSpPr>
          <p:nvPr/>
        </p:nvSpPr>
        <p:spPr bwMode="auto">
          <a:xfrm flipV="1">
            <a:off x="5021263" y="5432425"/>
            <a:ext cx="0" cy="9525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_tradnl"/>
          </a:p>
        </p:txBody>
      </p:sp>
      <p:sp>
        <p:nvSpPr>
          <p:cNvPr id="146444" name="Rectangle 11"/>
          <p:cNvSpPr>
            <a:spLocks noChangeArrowheads="1"/>
          </p:cNvSpPr>
          <p:nvPr/>
        </p:nvSpPr>
        <p:spPr bwMode="auto">
          <a:xfrm>
            <a:off x="6299200" y="5484813"/>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charset="0"/>
              </a:defRPr>
            </a:lvl1pPr>
            <a:lvl2pPr marL="742950" indent="-285750" defTabSz="762000">
              <a:spcBef>
                <a:spcPct val="20000"/>
              </a:spcBef>
              <a:buChar char="–"/>
              <a:defRPr sz="2800">
                <a:solidFill>
                  <a:schemeClr val="tx1"/>
                </a:solidFill>
                <a:latin typeface="Arial" charset="0"/>
              </a:defRPr>
            </a:lvl2pPr>
            <a:lvl3pPr marL="1143000" indent="-228600" defTabSz="762000">
              <a:spcBef>
                <a:spcPct val="20000"/>
              </a:spcBef>
              <a:buChar char="•"/>
              <a:defRPr sz="2400">
                <a:solidFill>
                  <a:schemeClr val="tx1"/>
                </a:solidFill>
                <a:latin typeface="Arial" charset="0"/>
              </a:defRPr>
            </a:lvl3pPr>
            <a:lvl4pPr marL="1600200" indent="-228600" defTabSz="762000">
              <a:spcBef>
                <a:spcPct val="20000"/>
              </a:spcBef>
              <a:buChar char="–"/>
              <a:defRPr sz="2000">
                <a:solidFill>
                  <a:schemeClr val="tx1"/>
                </a:solidFill>
                <a:latin typeface="Arial" charset="0"/>
              </a:defRPr>
            </a:lvl4pPr>
            <a:lvl5pPr marL="2057400" indent="-228600" defTabSz="762000">
              <a:spcBef>
                <a:spcPct val="20000"/>
              </a:spcBef>
              <a:buChar char="»"/>
              <a:defRPr sz="2000">
                <a:solidFill>
                  <a:schemeClr val="tx1"/>
                </a:solidFill>
                <a:latin typeface="Arial" charset="0"/>
              </a:defRPr>
            </a:lvl5pPr>
            <a:lvl6pPr marL="2514600" indent="-228600" defTabSz="762000" eaLnBrk="0" fontAlgn="base" hangingPunct="0">
              <a:spcBef>
                <a:spcPct val="20000"/>
              </a:spcBef>
              <a:spcAft>
                <a:spcPct val="0"/>
              </a:spcAft>
              <a:buChar char="»"/>
              <a:defRPr sz="2000">
                <a:solidFill>
                  <a:schemeClr val="tx1"/>
                </a:solidFill>
                <a:latin typeface="Arial" charset="0"/>
              </a:defRPr>
            </a:lvl6pPr>
            <a:lvl7pPr marL="2971800" indent="-228600" defTabSz="762000" eaLnBrk="0" fontAlgn="base" hangingPunct="0">
              <a:spcBef>
                <a:spcPct val="20000"/>
              </a:spcBef>
              <a:spcAft>
                <a:spcPct val="0"/>
              </a:spcAft>
              <a:buChar char="»"/>
              <a:defRPr sz="2000">
                <a:solidFill>
                  <a:schemeClr val="tx1"/>
                </a:solidFill>
                <a:latin typeface="Arial" charset="0"/>
              </a:defRPr>
            </a:lvl7pPr>
            <a:lvl8pPr marL="3429000" indent="-228600" defTabSz="762000" eaLnBrk="0" fontAlgn="base" hangingPunct="0">
              <a:spcBef>
                <a:spcPct val="20000"/>
              </a:spcBef>
              <a:spcAft>
                <a:spcPct val="0"/>
              </a:spcAft>
              <a:buChar char="»"/>
              <a:defRPr sz="2000">
                <a:solidFill>
                  <a:schemeClr val="tx1"/>
                </a:solidFill>
                <a:latin typeface="Arial" charset="0"/>
              </a:defRPr>
            </a:lvl8pPr>
            <a:lvl9pPr marL="3886200" indent="-228600" defTabSz="7620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GB" altLang="es-ES_tradnl" sz="2000" b="1"/>
              <a:t>3</a:t>
            </a:r>
          </a:p>
        </p:txBody>
      </p:sp>
      <p:sp>
        <p:nvSpPr>
          <p:cNvPr id="146445" name="Line 12"/>
          <p:cNvSpPr>
            <a:spLocks noChangeShapeType="1"/>
          </p:cNvSpPr>
          <p:nvPr/>
        </p:nvSpPr>
        <p:spPr bwMode="auto">
          <a:xfrm flipV="1">
            <a:off x="6429375" y="5432425"/>
            <a:ext cx="0" cy="9525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_tradnl"/>
          </a:p>
        </p:txBody>
      </p:sp>
      <p:sp>
        <p:nvSpPr>
          <p:cNvPr id="146446" name="Line 13"/>
          <p:cNvSpPr>
            <a:spLocks noChangeShapeType="1"/>
          </p:cNvSpPr>
          <p:nvPr/>
        </p:nvSpPr>
        <p:spPr bwMode="auto">
          <a:xfrm flipV="1">
            <a:off x="4552950" y="1143000"/>
            <a:ext cx="0" cy="4162425"/>
          </a:xfrm>
          <a:prstGeom prst="line">
            <a:avLst/>
          </a:prstGeom>
          <a:noFill/>
          <a:ln w="254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_tradnl"/>
          </a:p>
        </p:txBody>
      </p:sp>
      <p:sp>
        <p:nvSpPr>
          <p:cNvPr id="146447" name="Rectangle 14"/>
          <p:cNvSpPr>
            <a:spLocks noChangeArrowheads="1"/>
          </p:cNvSpPr>
          <p:nvPr/>
        </p:nvSpPr>
        <p:spPr bwMode="auto">
          <a:xfrm>
            <a:off x="782638" y="5118100"/>
            <a:ext cx="325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charset="0"/>
              </a:defRPr>
            </a:lvl1pPr>
            <a:lvl2pPr marL="742950" indent="-285750" defTabSz="762000">
              <a:spcBef>
                <a:spcPct val="20000"/>
              </a:spcBef>
              <a:buChar char="–"/>
              <a:defRPr sz="2800">
                <a:solidFill>
                  <a:schemeClr val="tx1"/>
                </a:solidFill>
                <a:latin typeface="Arial" charset="0"/>
              </a:defRPr>
            </a:lvl2pPr>
            <a:lvl3pPr marL="1143000" indent="-228600" defTabSz="762000">
              <a:spcBef>
                <a:spcPct val="20000"/>
              </a:spcBef>
              <a:buChar char="•"/>
              <a:defRPr sz="2400">
                <a:solidFill>
                  <a:schemeClr val="tx1"/>
                </a:solidFill>
                <a:latin typeface="Arial" charset="0"/>
              </a:defRPr>
            </a:lvl3pPr>
            <a:lvl4pPr marL="1600200" indent="-228600" defTabSz="762000">
              <a:spcBef>
                <a:spcPct val="20000"/>
              </a:spcBef>
              <a:buChar char="–"/>
              <a:defRPr sz="2000">
                <a:solidFill>
                  <a:schemeClr val="tx1"/>
                </a:solidFill>
                <a:latin typeface="Arial" charset="0"/>
              </a:defRPr>
            </a:lvl4pPr>
            <a:lvl5pPr marL="2057400" indent="-228600" defTabSz="762000">
              <a:spcBef>
                <a:spcPct val="20000"/>
              </a:spcBef>
              <a:buChar char="»"/>
              <a:defRPr sz="2000">
                <a:solidFill>
                  <a:schemeClr val="tx1"/>
                </a:solidFill>
                <a:latin typeface="Arial" charset="0"/>
              </a:defRPr>
            </a:lvl5pPr>
            <a:lvl6pPr marL="2514600" indent="-228600" defTabSz="762000" eaLnBrk="0" fontAlgn="base" hangingPunct="0">
              <a:spcBef>
                <a:spcPct val="20000"/>
              </a:spcBef>
              <a:spcAft>
                <a:spcPct val="0"/>
              </a:spcAft>
              <a:buChar char="»"/>
              <a:defRPr sz="2000">
                <a:solidFill>
                  <a:schemeClr val="tx1"/>
                </a:solidFill>
                <a:latin typeface="Arial" charset="0"/>
              </a:defRPr>
            </a:lvl6pPr>
            <a:lvl7pPr marL="2971800" indent="-228600" defTabSz="762000" eaLnBrk="0" fontAlgn="base" hangingPunct="0">
              <a:spcBef>
                <a:spcPct val="20000"/>
              </a:spcBef>
              <a:spcAft>
                <a:spcPct val="0"/>
              </a:spcAft>
              <a:buChar char="»"/>
              <a:defRPr sz="2000">
                <a:solidFill>
                  <a:schemeClr val="tx1"/>
                </a:solidFill>
                <a:latin typeface="Arial" charset="0"/>
              </a:defRPr>
            </a:lvl7pPr>
            <a:lvl8pPr marL="3429000" indent="-228600" defTabSz="762000" eaLnBrk="0" fontAlgn="base" hangingPunct="0">
              <a:spcBef>
                <a:spcPct val="20000"/>
              </a:spcBef>
              <a:spcAft>
                <a:spcPct val="0"/>
              </a:spcAft>
              <a:buChar char="»"/>
              <a:defRPr sz="2000">
                <a:solidFill>
                  <a:schemeClr val="tx1"/>
                </a:solidFill>
                <a:latin typeface="Arial" charset="0"/>
              </a:defRPr>
            </a:lvl8pPr>
            <a:lvl9pPr marL="3886200" indent="-228600" defTabSz="762000" eaLnBrk="0" fontAlgn="base" hangingPunct="0">
              <a:spcBef>
                <a:spcPct val="20000"/>
              </a:spcBef>
              <a:spcAft>
                <a:spcPct val="0"/>
              </a:spcAft>
              <a:buChar char="»"/>
              <a:defRPr sz="2000">
                <a:solidFill>
                  <a:schemeClr val="tx1"/>
                </a:solidFill>
                <a:latin typeface="Arial" charset="0"/>
              </a:defRPr>
            </a:lvl9pPr>
          </a:lstStyle>
          <a:p>
            <a:pPr algn="r">
              <a:spcBef>
                <a:spcPct val="0"/>
              </a:spcBef>
              <a:buFontTx/>
              <a:buNone/>
            </a:pPr>
            <a:r>
              <a:rPr lang="en-GB" altLang="es-ES_tradnl" sz="2000" b="1"/>
              <a:t>3</a:t>
            </a:r>
          </a:p>
        </p:txBody>
      </p:sp>
      <p:sp>
        <p:nvSpPr>
          <p:cNvPr id="146448" name="Line 15"/>
          <p:cNvSpPr>
            <a:spLocks noChangeShapeType="1"/>
          </p:cNvSpPr>
          <p:nvPr/>
        </p:nvSpPr>
        <p:spPr bwMode="auto">
          <a:xfrm flipH="1">
            <a:off x="1131888" y="5275263"/>
            <a:ext cx="104775"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_tradnl"/>
          </a:p>
        </p:txBody>
      </p:sp>
      <p:sp>
        <p:nvSpPr>
          <p:cNvPr id="146449" name="Rectangle 16"/>
          <p:cNvSpPr>
            <a:spLocks noChangeArrowheads="1"/>
          </p:cNvSpPr>
          <p:nvPr/>
        </p:nvSpPr>
        <p:spPr bwMode="auto">
          <a:xfrm>
            <a:off x="782638" y="3729038"/>
            <a:ext cx="325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charset="0"/>
              </a:defRPr>
            </a:lvl1pPr>
            <a:lvl2pPr marL="742950" indent="-285750" defTabSz="762000">
              <a:spcBef>
                <a:spcPct val="20000"/>
              </a:spcBef>
              <a:buChar char="–"/>
              <a:defRPr sz="2800">
                <a:solidFill>
                  <a:schemeClr val="tx1"/>
                </a:solidFill>
                <a:latin typeface="Arial" charset="0"/>
              </a:defRPr>
            </a:lvl2pPr>
            <a:lvl3pPr marL="1143000" indent="-228600" defTabSz="762000">
              <a:spcBef>
                <a:spcPct val="20000"/>
              </a:spcBef>
              <a:buChar char="•"/>
              <a:defRPr sz="2400">
                <a:solidFill>
                  <a:schemeClr val="tx1"/>
                </a:solidFill>
                <a:latin typeface="Arial" charset="0"/>
              </a:defRPr>
            </a:lvl3pPr>
            <a:lvl4pPr marL="1600200" indent="-228600" defTabSz="762000">
              <a:spcBef>
                <a:spcPct val="20000"/>
              </a:spcBef>
              <a:buChar char="–"/>
              <a:defRPr sz="2000">
                <a:solidFill>
                  <a:schemeClr val="tx1"/>
                </a:solidFill>
                <a:latin typeface="Arial" charset="0"/>
              </a:defRPr>
            </a:lvl4pPr>
            <a:lvl5pPr marL="2057400" indent="-228600" defTabSz="762000">
              <a:spcBef>
                <a:spcPct val="20000"/>
              </a:spcBef>
              <a:buChar char="»"/>
              <a:defRPr sz="2000">
                <a:solidFill>
                  <a:schemeClr val="tx1"/>
                </a:solidFill>
                <a:latin typeface="Arial" charset="0"/>
              </a:defRPr>
            </a:lvl5pPr>
            <a:lvl6pPr marL="2514600" indent="-228600" defTabSz="762000" eaLnBrk="0" fontAlgn="base" hangingPunct="0">
              <a:spcBef>
                <a:spcPct val="20000"/>
              </a:spcBef>
              <a:spcAft>
                <a:spcPct val="0"/>
              </a:spcAft>
              <a:buChar char="»"/>
              <a:defRPr sz="2000">
                <a:solidFill>
                  <a:schemeClr val="tx1"/>
                </a:solidFill>
                <a:latin typeface="Arial" charset="0"/>
              </a:defRPr>
            </a:lvl6pPr>
            <a:lvl7pPr marL="2971800" indent="-228600" defTabSz="762000" eaLnBrk="0" fontAlgn="base" hangingPunct="0">
              <a:spcBef>
                <a:spcPct val="20000"/>
              </a:spcBef>
              <a:spcAft>
                <a:spcPct val="0"/>
              </a:spcAft>
              <a:buChar char="»"/>
              <a:defRPr sz="2000">
                <a:solidFill>
                  <a:schemeClr val="tx1"/>
                </a:solidFill>
                <a:latin typeface="Arial" charset="0"/>
              </a:defRPr>
            </a:lvl7pPr>
            <a:lvl8pPr marL="3429000" indent="-228600" defTabSz="762000" eaLnBrk="0" fontAlgn="base" hangingPunct="0">
              <a:spcBef>
                <a:spcPct val="20000"/>
              </a:spcBef>
              <a:spcAft>
                <a:spcPct val="0"/>
              </a:spcAft>
              <a:buChar char="»"/>
              <a:defRPr sz="2000">
                <a:solidFill>
                  <a:schemeClr val="tx1"/>
                </a:solidFill>
                <a:latin typeface="Arial" charset="0"/>
              </a:defRPr>
            </a:lvl8pPr>
            <a:lvl9pPr marL="3886200" indent="-228600" defTabSz="762000" eaLnBrk="0" fontAlgn="base" hangingPunct="0">
              <a:spcBef>
                <a:spcPct val="20000"/>
              </a:spcBef>
              <a:spcAft>
                <a:spcPct val="0"/>
              </a:spcAft>
              <a:buChar char="»"/>
              <a:defRPr sz="2000">
                <a:solidFill>
                  <a:schemeClr val="tx1"/>
                </a:solidFill>
                <a:latin typeface="Arial" charset="0"/>
              </a:defRPr>
            </a:lvl9pPr>
          </a:lstStyle>
          <a:p>
            <a:pPr algn="r">
              <a:spcBef>
                <a:spcPct val="0"/>
              </a:spcBef>
              <a:buFontTx/>
              <a:buNone/>
            </a:pPr>
            <a:r>
              <a:rPr lang="en-GB" altLang="es-ES_tradnl" sz="2000" b="1"/>
              <a:t>2</a:t>
            </a:r>
          </a:p>
        </p:txBody>
      </p:sp>
      <p:sp>
        <p:nvSpPr>
          <p:cNvPr id="146450" name="Line 17"/>
          <p:cNvSpPr>
            <a:spLocks noChangeShapeType="1"/>
          </p:cNvSpPr>
          <p:nvPr/>
        </p:nvSpPr>
        <p:spPr bwMode="auto">
          <a:xfrm flipH="1">
            <a:off x="1131888" y="3886200"/>
            <a:ext cx="104775"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_tradnl"/>
          </a:p>
        </p:txBody>
      </p:sp>
      <p:sp>
        <p:nvSpPr>
          <p:cNvPr id="146451" name="Rectangle 18"/>
          <p:cNvSpPr>
            <a:spLocks noChangeArrowheads="1"/>
          </p:cNvSpPr>
          <p:nvPr/>
        </p:nvSpPr>
        <p:spPr bwMode="auto">
          <a:xfrm>
            <a:off x="782638" y="2341563"/>
            <a:ext cx="325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charset="0"/>
              </a:defRPr>
            </a:lvl1pPr>
            <a:lvl2pPr marL="742950" indent="-285750" defTabSz="762000">
              <a:spcBef>
                <a:spcPct val="20000"/>
              </a:spcBef>
              <a:buChar char="–"/>
              <a:defRPr sz="2800">
                <a:solidFill>
                  <a:schemeClr val="tx1"/>
                </a:solidFill>
                <a:latin typeface="Arial" charset="0"/>
              </a:defRPr>
            </a:lvl2pPr>
            <a:lvl3pPr marL="1143000" indent="-228600" defTabSz="762000">
              <a:spcBef>
                <a:spcPct val="20000"/>
              </a:spcBef>
              <a:buChar char="•"/>
              <a:defRPr sz="2400">
                <a:solidFill>
                  <a:schemeClr val="tx1"/>
                </a:solidFill>
                <a:latin typeface="Arial" charset="0"/>
              </a:defRPr>
            </a:lvl3pPr>
            <a:lvl4pPr marL="1600200" indent="-228600" defTabSz="762000">
              <a:spcBef>
                <a:spcPct val="20000"/>
              </a:spcBef>
              <a:buChar char="–"/>
              <a:defRPr sz="2000">
                <a:solidFill>
                  <a:schemeClr val="tx1"/>
                </a:solidFill>
                <a:latin typeface="Arial" charset="0"/>
              </a:defRPr>
            </a:lvl4pPr>
            <a:lvl5pPr marL="2057400" indent="-228600" defTabSz="762000">
              <a:spcBef>
                <a:spcPct val="20000"/>
              </a:spcBef>
              <a:buChar char="»"/>
              <a:defRPr sz="2000">
                <a:solidFill>
                  <a:schemeClr val="tx1"/>
                </a:solidFill>
                <a:latin typeface="Arial" charset="0"/>
              </a:defRPr>
            </a:lvl5pPr>
            <a:lvl6pPr marL="2514600" indent="-228600" defTabSz="762000" eaLnBrk="0" fontAlgn="base" hangingPunct="0">
              <a:spcBef>
                <a:spcPct val="20000"/>
              </a:spcBef>
              <a:spcAft>
                <a:spcPct val="0"/>
              </a:spcAft>
              <a:buChar char="»"/>
              <a:defRPr sz="2000">
                <a:solidFill>
                  <a:schemeClr val="tx1"/>
                </a:solidFill>
                <a:latin typeface="Arial" charset="0"/>
              </a:defRPr>
            </a:lvl6pPr>
            <a:lvl7pPr marL="2971800" indent="-228600" defTabSz="762000" eaLnBrk="0" fontAlgn="base" hangingPunct="0">
              <a:spcBef>
                <a:spcPct val="20000"/>
              </a:spcBef>
              <a:spcAft>
                <a:spcPct val="0"/>
              </a:spcAft>
              <a:buChar char="»"/>
              <a:defRPr sz="2000">
                <a:solidFill>
                  <a:schemeClr val="tx1"/>
                </a:solidFill>
                <a:latin typeface="Arial" charset="0"/>
              </a:defRPr>
            </a:lvl7pPr>
            <a:lvl8pPr marL="3429000" indent="-228600" defTabSz="762000" eaLnBrk="0" fontAlgn="base" hangingPunct="0">
              <a:spcBef>
                <a:spcPct val="20000"/>
              </a:spcBef>
              <a:spcAft>
                <a:spcPct val="0"/>
              </a:spcAft>
              <a:buChar char="»"/>
              <a:defRPr sz="2000">
                <a:solidFill>
                  <a:schemeClr val="tx1"/>
                </a:solidFill>
                <a:latin typeface="Arial" charset="0"/>
              </a:defRPr>
            </a:lvl8pPr>
            <a:lvl9pPr marL="3886200" indent="-228600" defTabSz="762000" eaLnBrk="0" fontAlgn="base" hangingPunct="0">
              <a:spcBef>
                <a:spcPct val="20000"/>
              </a:spcBef>
              <a:spcAft>
                <a:spcPct val="0"/>
              </a:spcAft>
              <a:buChar char="»"/>
              <a:defRPr sz="2000">
                <a:solidFill>
                  <a:schemeClr val="tx1"/>
                </a:solidFill>
                <a:latin typeface="Arial" charset="0"/>
              </a:defRPr>
            </a:lvl9pPr>
          </a:lstStyle>
          <a:p>
            <a:pPr algn="r">
              <a:spcBef>
                <a:spcPct val="0"/>
              </a:spcBef>
              <a:buFontTx/>
              <a:buNone/>
            </a:pPr>
            <a:r>
              <a:rPr lang="en-GB" altLang="es-ES_tradnl" sz="2000" b="1"/>
              <a:t>1</a:t>
            </a:r>
          </a:p>
        </p:txBody>
      </p:sp>
      <p:sp>
        <p:nvSpPr>
          <p:cNvPr id="146452" name="Line 19"/>
          <p:cNvSpPr>
            <a:spLocks noChangeShapeType="1"/>
          </p:cNvSpPr>
          <p:nvPr/>
        </p:nvSpPr>
        <p:spPr bwMode="auto">
          <a:xfrm flipH="1">
            <a:off x="1131888" y="2498725"/>
            <a:ext cx="104775"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_tradnl"/>
          </a:p>
        </p:txBody>
      </p:sp>
      <p:sp>
        <p:nvSpPr>
          <p:cNvPr id="146453" name="Rectangle 20"/>
          <p:cNvSpPr>
            <a:spLocks noChangeArrowheads="1"/>
          </p:cNvSpPr>
          <p:nvPr/>
        </p:nvSpPr>
        <p:spPr bwMode="auto">
          <a:xfrm>
            <a:off x="782638" y="957263"/>
            <a:ext cx="325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charset="0"/>
              </a:defRPr>
            </a:lvl1pPr>
            <a:lvl2pPr marL="742950" indent="-285750" defTabSz="762000">
              <a:spcBef>
                <a:spcPct val="20000"/>
              </a:spcBef>
              <a:buChar char="–"/>
              <a:defRPr sz="2800">
                <a:solidFill>
                  <a:schemeClr val="tx1"/>
                </a:solidFill>
                <a:latin typeface="Arial" charset="0"/>
              </a:defRPr>
            </a:lvl2pPr>
            <a:lvl3pPr marL="1143000" indent="-228600" defTabSz="762000">
              <a:spcBef>
                <a:spcPct val="20000"/>
              </a:spcBef>
              <a:buChar char="•"/>
              <a:defRPr sz="2400">
                <a:solidFill>
                  <a:schemeClr val="tx1"/>
                </a:solidFill>
                <a:latin typeface="Arial" charset="0"/>
              </a:defRPr>
            </a:lvl3pPr>
            <a:lvl4pPr marL="1600200" indent="-228600" defTabSz="762000">
              <a:spcBef>
                <a:spcPct val="20000"/>
              </a:spcBef>
              <a:buChar char="–"/>
              <a:defRPr sz="2000">
                <a:solidFill>
                  <a:schemeClr val="tx1"/>
                </a:solidFill>
                <a:latin typeface="Arial" charset="0"/>
              </a:defRPr>
            </a:lvl4pPr>
            <a:lvl5pPr marL="2057400" indent="-228600" defTabSz="762000">
              <a:spcBef>
                <a:spcPct val="20000"/>
              </a:spcBef>
              <a:buChar char="»"/>
              <a:defRPr sz="2000">
                <a:solidFill>
                  <a:schemeClr val="tx1"/>
                </a:solidFill>
                <a:latin typeface="Arial" charset="0"/>
              </a:defRPr>
            </a:lvl5pPr>
            <a:lvl6pPr marL="2514600" indent="-228600" defTabSz="762000" eaLnBrk="0" fontAlgn="base" hangingPunct="0">
              <a:spcBef>
                <a:spcPct val="20000"/>
              </a:spcBef>
              <a:spcAft>
                <a:spcPct val="0"/>
              </a:spcAft>
              <a:buChar char="»"/>
              <a:defRPr sz="2000">
                <a:solidFill>
                  <a:schemeClr val="tx1"/>
                </a:solidFill>
                <a:latin typeface="Arial" charset="0"/>
              </a:defRPr>
            </a:lvl6pPr>
            <a:lvl7pPr marL="2971800" indent="-228600" defTabSz="762000" eaLnBrk="0" fontAlgn="base" hangingPunct="0">
              <a:spcBef>
                <a:spcPct val="20000"/>
              </a:spcBef>
              <a:spcAft>
                <a:spcPct val="0"/>
              </a:spcAft>
              <a:buChar char="»"/>
              <a:defRPr sz="2000">
                <a:solidFill>
                  <a:schemeClr val="tx1"/>
                </a:solidFill>
                <a:latin typeface="Arial" charset="0"/>
              </a:defRPr>
            </a:lvl7pPr>
            <a:lvl8pPr marL="3429000" indent="-228600" defTabSz="762000" eaLnBrk="0" fontAlgn="base" hangingPunct="0">
              <a:spcBef>
                <a:spcPct val="20000"/>
              </a:spcBef>
              <a:spcAft>
                <a:spcPct val="0"/>
              </a:spcAft>
              <a:buChar char="»"/>
              <a:defRPr sz="2000">
                <a:solidFill>
                  <a:schemeClr val="tx1"/>
                </a:solidFill>
                <a:latin typeface="Arial" charset="0"/>
              </a:defRPr>
            </a:lvl8pPr>
            <a:lvl9pPr marL="3886200" indent="-228600" defTabSz="762000" eaLnBrk="0" fontAlgn="base" hangingPunct="0">
              <a:spcBef>
                <a:spcPct val="20000"/>
              </a:spcBef>
              <a:spcAft>
                <a:spcPct val="0"/>
              </a:spcAft>
              <a:buChar char="»"/>
              <a:defRPr sz="2000">
                <a:solidFill>
                  <a:schemeClr val="tx1"/>
                </a:solidFill>
                <a:latin typeface="Arial" charset="0"/>
              </a:defRPr>
            </a:lvl9pPr>
          </a:lstStyle>
          <a:p>
            <a:pPr algn="r">
              <a:spcBef>
                <a:spcPct val="0"/>
              </a:spcBef>
              <a:buFontTx/>
              <a:buNone/>
            </a:pPr>
            <a:r>
              <a:rPr lang="en-GB" altLang="es-ES_tradnl" sz="2000" b="1"/>
              <a:t>0</a:t>
            </a:r>
          </a:p>
        </p:txBody>
      </p:sp>
      <p:sp>
        <p:nvSpPr>
          <p:cNvPr id="146454" name="Line 21"/>
          <p:cNvSpPr>
            <a:spLocks noChangeShapeType="1"/>
          </p:cNvSpPr>
          <p:nvPr/>
        </p:nvSpPr>
        <p:spPr bwMode="auto">
          <a:xfrm flipH="1">
            <a:off x="1131888" y="1109663"/>
            <a:ext cx="104775"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_tradnl"/>
          </a:p>
        </p:txBody>
      </p:sp>
      <p:sp>
        <p:nvSpPr>
          <p:cNvPr id="146455" name="Line 22"/>
          <p:cNvSpPr>
            <a:spLocks noChangeShapeType="1"/>
          </p:cNvSpPr>
          <p:nvPr/>
        </p:nvSpPr>
        <p:spPr bwMode="auto">
          <a:xfrm flipH="1">
            <a:off x="1238250" y="5430838"/>
            <a:ext cx="6599238"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_tradnl"/>
          </a:p>
        </p:txBody>
      </p:sp>
      <p:sp>
        <p:nvSpPr>
          <p:cNvPr id="146456" name="Line 23"/>
          <p:cNvSpPr>
            <a:spLocks noChangeShapeType="1"/>
          </p:cNvSpPr>
          <p:nvPr/>
        </p:nvSpPr>
        <p:spPr bwMode="auto">
          <a:xfrm flipV="1">
            <a:off x="1236663" y="955675"/>
            <a:ext cx="0" cy="4473575"/>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_tradnl"/>
          </a:p>
        </p:txBody>
      </p:sp>
      <p:grpSp>
        <p:nvGrpSpPr>
          <p:cNvPr id="146457" name="Group 24"/>
          <p:cNvGrpSpPr>
            <a:grpSpLocks/>
          </p:cNvGrpSpPr>
          <p:nvPr/>
        </p:nvGrpSpPr>
        <p:grpSpPr bwMode="auto">
          <a:xfrm>
            <a:off x="4708525" y="3708400"/>
            <a:ext cx="1590675" cy="1409700"/>
            <a:chOff x="2966" y="2336"/>
            <a:chExt cx="1002" cy="888"/>
          </a:xfrm>
        </p:grpSpPr>
        <p:sp>
          <p:nvSpPr>
            <p:cNvPr id="146487" name="Oval 25"/>
            <p:cNvSpPr>
              <a:spLocks noChangeArrowheads="1"/>
            </p:cNvSpPr>
            <p:nvPr/>
          </p:nvSpPr>
          <p:spPr bwMode="auto">
            <a:xfrm>
              <a:off x="3404" y="2761"/>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6488" name="Oval 26"/>
            <p:cNvSpPr>
              <a:spLocks noChangeArrowheads="1"/>
            </p:cNvSpPr>
            <p:nvPr/>
          </p:nvSpPr>
          <p:spPr bwMode="auto">
            <a:xfrm>
              <a:off x="3408" y="2336"/>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6489" name="Oval 27"/>
            <p:cNvSpPr>
              <a:spLocks noChangeArrowheads="1"/>
            </p:cNvSpPr>
            <p:nvPr/>
          </p:nvSpPr>
          <p:spPr bwMode="auto">
            <a:xfrm>
              <a:off x="3782" y="2761"/>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6490" name="Oval 28"/>
            <p:cNvSpPr>
              <a:spLocks noChangeArrowheads="1"/>
            </p:cNvSpPr>
            <p:nvPr/>
          </p:nvSpPr>
          <p:spPr bwMode="auto">
            <a:xfrm>
              <a:off x="2966" y="2743"/>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6491" name="Oval 29"/>
            <p:cNvSpPr>
              <a:spLocks noChangeArrowheads="1"/>
            </p:cNvSpPr>
            <p:nvPr/>
          </p:nvSpPr>
          <p:spPr bwMode="auto">
            <a:xfrm>
              <a:off x="3640" y="2515"/>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6492" name="Oval 30"/>
            <p:cNvSpPr>
              <a:spLocks noChangeArrowheads="1"/>
            </p:cNvSpPr>
            <p:nvPr/>
          </p:nvSpPr>
          <p:spPr bwMode="auto">
            <a:xfrm>
              <a:off x="3877" y="3055"/>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6493" name="Oval 31"/>
            <p:cNvSpPr>
              <a:spLocks noChangeArrowheads="1"/>
            </p:cNvSpPr>
            <p:nvPr/>
          </p:nvSpPr>
          <p:spPr bwMode="auto">
            <a:xfrm>
              <a:off x="3458" y="3037"/>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6494" name="Oval 32"/>
            <p:cNvSpPr>
              <a:spLocks noChangeArrowheads="1"/>
            </p:cNvSpPr>
            <p:nvPr/>
          </p:nvSpPr>
          <p:spPr bwMode="auto">
            <a:xfrm>
              <a:off x="3014" y="3133"/>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grpSp>
      <p:sp>
        <p:nvSpPr>
          <p:cNvPr id="146458" name="Line 33"/>
          <p:cNvSpPr>
            <a:spLocks noChangeShapeType="1"/>
          </p:cNvSpPr>
          <p:nvPr/>
        </p:nvSpPr>
        <p:spPr bwMode="auto">
          <a:xfrm flipV="1">
            <a:off x="6430963" y="5432425"/>
            <a:ext cx="0" cy="9525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_tradnl"/>
          </a:p>
        </p:txBody>
      </p:sp>
      <p:sp>
        <p:nvSpPr>
          <p:cNvPr id="146459" name="Line 34"/>
          <p:cNvSpPr>
            <a:spLocks noChangeShapeType="1"/>
          </p:cNvSpPr>
          <p:nvPr/>
        </p:nvSpPr>
        <p:spPr bwMode="auto">
          <a:xfrm flipV="1">
            <a:off x="7839075" y="5432425"/>
            <a:ext cx="0" cy="9525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_tradnl"/>
          </a:p>
        </p:txBody>
      </p:sp>
      <p:sp>
        <p:nvSpPr>
          <p:cNvPr id="146460" name="Rectangle 35"/>
          <p:cNvSpPr>
            <a:spLocks noChangeArrowheads="1"/>
          </p:cNvSpPr>
          <p:nvPr/>
        </p:nvSpPr>
        <p:spPr bwMode="auto">
          <a:xfrm>
            <a:off x="7600950" y="5484813"/>
            <a:ext cx="466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charset="0"/>
              </a:defRPr>
            </a:lvl1pPr>
            <a:lvl2pPr marL="742950" indent="-285750" defTabSz="762000">
              <a:spcBef>
                <a:spcPct val="20000"/>
              </a:spcBef>
              <a:buChar char="–"/>
              <a:defRPr sz="2800">
                <a:solidFill>
                  <a:schemeClr val="tx1"/>
                </a:solidFill>
                <a:latin typeface="Arial" charset="0"/>
              </a:defRPr>
            </a:lvl2pPr>
            <a:lvl3pPr marL="1143000" indent="-228600" defTabSz="762000">
              <a:spcBef>
                <a:spcPct val="20000"/>
              </a:spcBef>
              <a:buChar char="•"/>
              <a:defRPr sz="2400">
                <a:solidFill>
                  <a:schemeClr val="tx1"/>
                </a:solidFill>
                <a:latin typeface="Arial" charset="0"/>
              </a:defRPr>
            </a:lvl3pPr>
            <a:lvl4pPr marL="1600200" indent="-228600" defTabSz="762000">
              <a:spcBef>
                <a:spcPct val="20000"/>
              </a:spcBef>
              <a:buChar char="–"/>
              <a:defRPr sz="2000">
                <a:solidFill>
                  <a:schemeClr val="tx1"/>
                </a:solidFill>
                <a:latin typeface="Arial" charset="0"/>
              </a:defRPr>
            </a:lvl4pPr>
            <a:lvl5pPr marL="2057400" indent="-228600" defTabSz="762000">
              <a:spcBef>
                <a:spcPct val="20000"/>
              </a:spcBef>
              <a:buChar char="»"/>
              <a:defRPr sz="2000">
                <a:solidFill>
                  <a:schemeClr val="tx1"/>
                </a:solidFill>
                <a:latin typeface="Arial" charset="0"/>
              </a:defRPr>
            </a:lvl5pPr>
            <a:lvl6pPr marL="2514600" indent="-228600" defTabSz="762000" eaLnBrk="0" fontAlgn="base" hangingPunct="0">
              <a:spcBef>
                <a:spcPct val="20000"/>
              </a:spcBef>
              <a:spcAft>
                <a:spcPct val="0"/>
              </a:spcAft>
              <a:buChar char="»"/>
              <a:defRPr sz="2000">
                <a:solidFill>
                  <a:schemeClr val="tx1"/>
                </a:solidFill>
                <a:latin typeface="Arial" charset="0"/>
              </a:defRPr>
            </a:lvl6pPr>
            <a:lvl7pPr marL="2971800" indent="-228600" defTabSz="762000" eaLnBrk="0" fontAlgn="base" hangingPunct="0">
              <a:spcBef>
                <a:spcPct val="20000"/>
              </a:spcBef>
              <a:spcAft>
                <a:spcPct val="0"/>
              </a:spcAft>
              <a:buChar char="»"/>
              <a:defRPr sz="2000">
                <a:solidFill>
                  <a:schemeClr val="tx1"/>
                </a:solidFill>
                <a:latin typeface="Arial" charset="0"/>
              </a:defRPr>
            </a:lvl7pPr>
            <a:lvl8pPr marL="3429000" indent="-228600" defTabSz="762000" eaLnBrk="0" fontAlgn="base" hangingPunct="0">
              <a:spcBef>
                <a:spcPct val="20000"/>
              </a:spcBef>
              <a:spcAft>
                <a:spcPct val="0"/>
              </a:spcAft>
              <a:buChar char="»"/>
              <a:defRPr sz="2000">
                <a:solidFill>
                  <a:schemeClr val="tx1"/>
                </a:solidFill>
                <a:latin typeface="Arial" charset="0"/>
              </a:defRPr>
            </a:lvl8pPr>
            <a:lvl9pPr marL="3886200" indent="-228600" defTabSz="7620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GB" altLang="es-ES_tradnl" sz="2000" b="1"/>
              <a:t>10</a:t>
            </a:r>
          </a:p>
        </p:txBody>
      </p:sp>
      <p:grpSp>
        <p:nvGrpSpPr>
          <p:cNvPr id="146461" name="Group 36"/>
          <p:cNvGrpSpPr>
            <a:grpSpLocks/>
          </p:cNvGrpSpPr>
          <p:nvPr/>
        </p:nvGrpSpPr>
        <p:grpSpPr bwMode="auto">
          <a:xfrm>
            <a:off x="2574925" y="1801813"/>
            <a:ext cx="2830513" cy="3278187"/>
            <a:chOff x="1622" y="1135"/>
            <a:chExt cx="1783" cy="2065"/>
          </a:xfrm>
        </p:grpSpPr>
        <p:sp>
          <p:nvSpPr>
            <p:cNvPr id="146465" name="Oval 37"/>
            <p:cNvSpPr>
              <a:spLocks noChangeArrowheads="1"/>
            </p:cNvSpPr>
            <p:nvPr/>
          </p:nvSpPr>
          <p:spPr bwMode="auto">
            <a:xfrm>
              <a:off x="2582" y="1615"/>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6466" name="Oval 38"/>
            <p:cNvSpPr>
              <a:spLocks noChangeArrowheads="1"/>
            </p:cNvSpPr>
            <p:nvPr/>
          </p:nvSpPr>
          <p:spPr bwMode="auto">
            <a:xfrm>
              <a:off x="2731" y="1903"/>
              <a:ext cx="91" cy="90"/>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6467" name="Oval 39"/>
            <p:cNvSpPr>
              <a:spLocks noChangeArrowheads="1"/>
            </p:cNvSpPr>
            <p:nvPr/>
          </p:nvSpPr>
          <p:spPr bwMode="auto">
            <a:xfrm>
              <a:off x="3315" y="2053"/>
              <a:ext cx="90"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6468" name="Oval 40"/>
            <p:cNvSpPr>
              <a:spLocks noChangeArrowheads="1"/>
            </p:cNvSpPr>
            <p:nvPr/>
          </p:nvSpPr>
          <p:spPr bwMode="auto">
            <a:xfrm>
              <a:off x="2278" y="2045"/>
              <a:ext cx="90"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6469" name="Oval 41"/>
            <p:cNvSpPr>
              <a:spLocks noChangeArrowheads="1"/>
            </p:cNvSpPr>
            <p:nvPr/>
          </p:nvSpPr>
          <p:spPr bwMode="auto">
            <a:xfrm>
              <a:off x="2822" y="1135"/>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6470" name="Oval 42"/>
            <p:cNvSpPr>
              <a:spLocks noChangeArrowheads="1"/>
            </p:cNvSpPr>
            <p:nvPr/>
          </p:nvSpPr>
          <p:spPr bwMode="auto">
            <a:xfrm>
              <a:off x="3023" y="1592"/>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6471" name="Oval 43"/>
            <p:cNvSpPr>
              <a:spLocks noChangeArrowheads="1"/>
            </p:cNvSpPr>
            <p:nvPr/>
          </p:nvSpPr>
          <p:spPr bwMode="auto">
            <a:xfrm>
              <a:off x="2227" y="2358"/>
              <a:ext cx="90"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6472" name="Oval 44"/>
            <p:cNvSpPr>
              <a:spLocks noChangeArrowheads="1"/>
            </p:cNvSpPr>
            <p:nvPr/>
          </p:nvSpPr>
          <p:spPr bwMode="auto">
            <a:xfrm>
              <a:off x="3171" y="1849"/>
              <a:ext cx="90"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6473" name="Oval 45"/>
            <p:cNvSpPr>
              <a:spLocks noChangeArrowheads="1"/>
            </p:cNvSpPr>
            <p:nvPr/>
          </p:nvSpPr>
          <p:spPr bwMode="auto">
            <a:xfrm>
              <a:off x="1958" y="2815"/>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6474" name="Oval 46"/>
            <p:cNvSpPr>
              <a:spLocks noChangeArrowheads="1"/>
            </p:cNvSpPr>
            <p:nvPr/>
          </p:nvSpPr>
          <p:spPr bwMode="auto">
            <a:xfrm>
              <a:off x="2435" y="2809"/>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6475" name="Oval 47"/>
            <p:cNvSpPr>
              <a:spLocks noChangeArrowheads="1"/>
            </p:cNvSpPr>
            <p:nvPr/>
          </p:nvSpPr>
          <p:spPr bwMode="auto">
            <a:xfrm>
              <a:off x="2531" y="2515"/>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6476" name="Oval 48"/>
            <p:cNvSpPr>
              <a:spLocks noChangeArrowheads="1"/>
            </p:cNvSpPr>
            <p:nvPr/>
          </p:nvSpPr>
          <p:spPr bwMode="auto">
            <a:xfrm>
              <a:off x="2627" y="2221"/>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6477" name="Oval 49"/>
            <p:cNvSpPr>
              <a:spLocks noChangeArrowheads="1"/>
            </p:cNvSpPr>
            <p:nvPr/>
          </p:nvSpPr>
          <p:spPr bwMode="auto">
            <a:xfrm>
              <a:off x="2420" y="3109"/>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6478" name="Oval 50"/>
            <p:cNvSpPr>
              <a:spLocks noChangeArrowheads="1"/>
            </p:cNvSpPr>
            <p:nvPr/>
          </p:nvSpPr>
          <p:spPr bwMode="auto">
            <a:xfrm>
              <a:off x="1622" y="3055"/>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6479" name="Oval 51"/>
            <p:cNvSpPr>
              <a:spLocks noChangeArrowheads="1"/>
            </p:cNvSpPr>
            <p:nvPr/>
          </p:nvSpPr>
          <p:spPr bwMode="auto">
            <a:xfrm>
              <a:off x="2966" y="2095"/>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6480" name="Oval 52"/>
            <p:cNvSpPr>
              <a:spLocks noChangeArrowheads="1"/>
            </p:cNvSpPr>
            <p:nvPr/>
          </p:nvSpPr>
          <p:spPr bwMode="auto">
            <a:xfrm>
              <a:off x="3158" y="2479"/>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6481" name="Oval 53"/>
            <p:cNvSpPr>
              <a:spLocks noChangeArrowheads="1"/>
            </p:cNvSpPr>
            <p:nvPr/>
          </p:nvSpPr>
          <p:spPr bwMode="auto">
            <a:xfrm>
              <a:off x="1958" y="2479"/>
              <a:ext cx="84" cy="87"/>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6482" name="Oval 54"/>
            <p:cNvSpPr>
              <a:spLocks noChangeArrowheads="1"/>
            </p:cNvSpPr>
            <p:nvPr/>
          </p:nvSpPr>
          <p:spPr bwMode="auto">
            <a:xfrm>
              <a:off x="2054" y="3055"/>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6483" name="Oval 55"/>
            <p:cNvSpPr>
              <a:spLocks noChangeArrowheads="1"/>
            </p:cNvSpPr>
            <p:nvPr/>
          </p:nvSpPr>
          <p:spPr bwMode="auto">
            <a:xfrm>
              <a:off x="2726" y="1380"/>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6484" name="Oval 56"/>
            <p:cNvSpPr>
              <a:spLocks noChangeArrowheads="1"/>
            </p:cNvSpPr>
            <p:nvPr/>
          </p:nvSpPr>
          <p:spPr bwMode="auto">
            <a:xfrm>
              <a:off x="2822" y="1620"/>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6485" name="Oval 57"/>
            <p:cNvSpPr>
              <a:spLocks noChangeArrowheads="1"/>
            </p:cNvSpPr>
            <p:nvPr/>
          </p:nvSpPr>
          <p:spPr bwMode="auto">
            <a:xfrm>
              <a:off x="2971" y="1375"/>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6486" name="Oval 58"/>
            <p:cNvSpPr>
              <a:spLocks noChangeArrowheads="1"/>
            </p:cNvSpPr>
            <p:nvPr/>
          </p:nvSpPr>
          <p:spPr bwMode="auto">
            <a:xfrm>
              <a:off x="2486" y="1807"/>
              <a:ext cx="91" cy="90"/>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grpSp>
      <p:sp>
        <p:nvSpPr>
          <p:cNvPr id="146462" name="Rectangle 59"/>
          <p:cNvSpPr>
            <a:spLocks noChangeArrowheads="1"/>
          </p:cNvSpPr>
          <p:nvPr/>
        </p:nvSpPr>
        <p:spPr bwMode="auto">
          <a:xfrm>
            <a:off x="4262438" y="5484813"/>
            <a:ext cx="536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charset="0"/>
              </a:defRPr>
            </a:lvl1pPr>
            <a:lvl2pPr marL="742950" indent="-285750" defTabSz="762000">
              <a:spcBef>
                <a:spcPct val="20000"/>
              </a:spcBef>
              <a:buChar char="–"/>
              <a:defRPr sz="2800">
                <a:solidFill>
                  <a:schemeClr val="tx1"/>
                </a:solidFill>
                <a:latin typeface="Arial" charset="0"/>
              </a:defRPr>
            </a:lvl2pPr>
            <a:lvl3pPr marL="1143000" indent="-228600" defTabSz="762000">
              <a:spcBef>
                <a:spcPct val="20000"/>
              </a:spcBef>
              <a:buChar char="•"/>
              <a:defRPr sz="2400">
                <a:solidFill>
                  <a:schemeClr val="tx1"/>
                </a:solidFill>
                <a:latin typeface="Arial" charset="0"/>
              </a:defRPr>
            </a:lvl3pPr>
            <a:lvl4pPr marL="1600200" indent="-228600" defTabSz="762000">
              <a:spcBef>
                <a:spcPct val="20000"/>
              </a:spcBef>
              <a:buChar char="–"/>
              <a:defRPr sz="2000">
                <a:solidFill>
                  <a:schemeClr val="tx1"/>
                </a:solidFill>
                <a:latin typeface="Arial" charset="0"/>
              </a:defRPr>
            </a:lvl4pPr>
            <a:lvl5pPr marL="2057400" indent="-228600" defTabSz="762000">
              <a:spcBef>
                <a:spcPct val="20000"/>
              </a:spcBef>
              <a:buChar char="»"/>
              <a:defRPr sz="2000">
                <a:solidFill>
                  <a:schemeClr val="tx1"/>
                </a:solidFill>
                <a:latin typeface="Arial" charset="0"/>
              </a:defRPr>
            </a:lvl5pPr>
            <a:lvl6pPr marL="2514600" indent="-228600" defTabSz="762000" eaLnBrk="0" fontAlgn="base" hangingPunct="0">
              <a:spcBef>
                <a:spcPct val="20000"/>
              </a:spcBef>
              <a:spcAft>
                <a:spcPct val="0"/>
              </a:spcAft>
              <a:buChar char="»"/>
              <a:defRPr sz="2000">
                <a:solidFill>
                  <a:schemeClr val="tx1"/>
                </a:solidFill>
                <a:latin typeface="Arial" charset="0"/>
              </a:defRPr>
            </a:lvl6pPr>
            <a:lvl7pPr marL="2971800" indent="-228600" defTabSz="762000" eaLnBrk="0" fontAlgn="base" hangingPunct="0">
              <a:spcBef>
                <a:spcPct val="20000"/>
              </a:spcBef>
              <a:spcAft>
                <a:spcPct val="0"/>
              </a:spcAft>
              <a:buChar char="»"/>
              <a:defRPr sz="2000">
                <a:solidFill>
                  <a:schemeClr val="tx1"/>
                </a:solidFill>
                <a:latin typeface="Arial" charset="0"/>
              </a:defRPr>
            </a:lvl7pPr>
            <a:lvl8pPr marL="3429000" indent="-228600" defTabSz="762000" eaLnBrk="0" fontAlgn="base" hangingPunct="0">
              <a:spcBef>
                <a:spcPct val="20000"/>
              </a:spcBef>
              <a:spcAft>
                <a:spcPct val="0"/>
              </a:spcAft>
              <a:buChar char="»"/>
              <a:defRPr sz="2000">
                <a:solidFill>
                  <a:schemeClr val="tx1"/>
                </a:solidFill>
                <a:latin typeface="Arial" charset="0"/>
              </a:defRPr>
            </a:lvl8pPr>
            <a:lvl9pPr marL="3886200" indent="-228600" defTabSz="7620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GB" altLang="es-ES_tradnl" sz="2000" b="1"/>
              <a:t>0.6</a:t>
            </a:r>
          </a:p>
        </p:txBody>
      </p:sp>
      <p:sp>
        <p:nvSpPr>
          <p:cNvPr id="146463" name="Line 60"/>
          <p:cNvSpPr>
            <a:spLocks noChangeShapeType="1"/>
          </p:cNvSpPr>
          <p:nvPr/>
        </p:nvSpPr>
        <p:spPr bwMode="auto">
          <a:xfrm flipV="1">
            <a:off x="4556125" y="5446713"/>
            <a:ext cx="0" cy="9525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_tradnl"/>
          </a:p>
        </p:txBody>
      </p:sp>
      <p:sp>
        <p:nvSpPr>
          <p:cNvPr id="146464" name="Rectangle 61"/>
          <p:cNvSpPr>
            <a:spLocks noChangeArrowheads="1"/>
          </p:cNvSpPr>
          <p:nvPr/>
        </p:nvSpPr>
        <p:spPr bwMode="auto">
          <a:xfrm>
            <a:off x="6292850" y="1703388"/>
            <a:ext cx="2517775"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defTabSz="762000">
              <a:spcBef>
                <a:spcPct val="20000"/>
              </a:spcBef>
              <a:buChar char="•"/>
              <a:defRPr sz="3200">
                <a:solidFill>
                  <a:schemeClr val="tx1"/>
                </a:solidFill>
                <a:latin typeface="Arial" charset="0"/>
              </a:defRPr>
            </a:lvl1pPr>
            <a:lvl2pPr marL="742950" indent="-285750" defTabSz="762000">
              <a:spcBef>
                <a:spcPct val="20000"/>
              </a:spcBef>
              <a:buChar char="–"/>
              <a:defRPr sz="2800">
                <a:solidFill>
                  <a:schemeClr val="tx1"/>
                </a:solidFill>
                <a:latin typeface="Arial" charset="0"/>
              </a:defRPr>
            </a:lvl2pPr>
            <a:lvl3pPr marL="1143000" indent="-228600" defTabSz="762000">
              <a:spcBef>
                <a:spcPct val="20000"/>
              </a:spcBef>
              <a:buChar char="•"/>
              <a:defRPr sz="2400">
                <a:solidFill>
                  <a:schemeClr val="tx1"/>
                </a:solidFill>
                <a:latin typeface="Arial" charset="0"/>
              </a:defRPr>
            </a:lvl3pPr>
            <a:lvl4pPr marL="1600200" indent="-228600" defTabSz="762000">
              <a:spcBef>
                <a:spcPct val="20000"/>
              </a:spcBef>
              <a:buChar char="–"/>
              <a:defRPr sz="2000">
                <a:solidFill>
                  <a:schemeClr val="tx1"/>
                </a:solidFill>
                <a:latin typeface="Arial" charset="0"/>
              </a:defRPr>
            </a:lvl4pPr>
            <a:lvl5pPr marL="2057400" indent="-228600" defTabSz="762000">
              <a:spcBef>
                <a:spcPct val="20000"/>
              </a:spcBef>
              <a:buChar char="»"/>
              <a:defRPr sz="2000">
                <a:solidFill>
                  <a:schemeClr val="tx1"/>
                </a:solidFill>
                <a:latin typeface="Arial" charset="0"/>
              </a:defRPr>
            </a:lvl5pPr>
            <a:lvl6pPr marL="2514600" indent="-228600" defTabSz="762000" eaLnBrk="0" fontAlgn="base" hangingPunct="0">
              <a:spcBef>
                <a:spcPct val="20000"/>
              </a:spcBef>
              <a:spcAft>
                <a:spcPct val="0"/>
              </a:spcAft>
              <a:buChar char="»"/>
              <a:defRPr sz="2000">
                <a:solidFill>
                  <a:schemeClr val="tx1"/>
                </a:solidFill>
                <a:latin typeface="Arial" charset="0"/>
              </a:defRPr>
            </a:lvl6pPr>
            <a:lvl7pPr marL="2971800" indent="-228600" defTabSz="762000" eaLnBrk="0" fontAlgn="base" hangingPunct="0">
              <a:spcBef>
                <a:spcPct val="20000"/>
              </a:spcBef>
              <a:spcAft>
                <a:spcPct val="0"/>
              </a:spcAft>
              <a:buChar char="»"/>
              <a:defRPr sz="2000">
                <a:solidFill>
                  <a:schemeClr val="tx1"/>
                </a:solidFill>
                <a:latin typeface="Arial" charset="0"/>
              </a:defRPr>
            </a:lvl7pPr>
            <a:lvl8pPr marL="3429000" indent="-228600" defTabSz="762000" eaLnBrk="0" fontAlgn="base" hangingPunct="0">
              <a:spcBef>
                <a:spcPct val="20000"/>
              </a:spcBef>
              <a:spcAft>
                <a:spcPct val="0"/>
              </a:spcAft>
              <a:buChar char="»"/>
              <a:defRPr sz="2000">
                <a:solidFill>
                  <a:schemeClr val="tx1"/>
                </a:solidFill>
                <a:latin typeface="Arial" charset="0"/>
              </a:defRPr>
            </a:lvl8pPr>
            <a:lvl9pPr marL="3886200" indent="-228600" defTabSz="7620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GB" altLang="es-ES_tradnl" sz="2400"/>
              <a:t>Symmetrical:</a:t>
            </a:r>
          </a:p>
          <a:p>
            <a:pPr>
              <a:spcBef>
                <a:spcPct val="0"/>
              </a:spcBef>
              <a:buFontTx/>
              <a:buNone/>
            </a:pPr>
            <a:r>
              <a:rPr lang="en-GB" altLang="es-ES_tradnl" sz="2400"/>
              <a:t>No reporting bias</a:t>
            </a:r>
          </a:p>
        </p:txBody>
      </p:sp>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674"/>
    </mc:Choice>
    <mc:Fallback xmlns="">
      <p:transition spd="slow" advTm="49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5"/>
          <p:cNvSpPr txBox="1">
            <a:spLocks noGrp="1" noChangeArrowheads="1"/>
          </p:cNvSpPr>
          <p:nvPr/>
        </p:nvSpPr>
        <p:spPr bwMode="auto">
          <a:xfrm>
            <a:off x="457200" y="6019800"/>
            <a:ext cx="3200400" cy="304800"/>
          </a:xfrm>
          <a:prstGeom prst="rect">
            <a:avLst/>
          </a:prstGeom>
          <a:noFill/>
          <a:ln w="9525">
            <a:solidFill>
              <a:srgbClr val="CC99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de-DE" altLang="es-ES_tradnl" sz="1200"/>
              <a:t>Egger M, Cochrane Colloquium Lyon 2001</a:t>
            </a:r>
          </a:p>
        </p:txBody>
      </p:sp>
      <p:sp>
        <p:nvSpPr>
          <p:cNvPr id="148482" name="Rectangle 2"/>
          <p:cNvSpPr>
            <a:spLocks noChangeArrowheads="1"/>
          </p:cNvSpPr>
          <p:nvPr/>
        </p:nvSpPr>
        <p:spPr bwMode="auto">
          <a:xfrm>
            <a:off x="830263" y="228600"/>
            <a:ext cx="70088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s-ES_tradnl" sz="3600">
                <a:solidFill>
                  <a:schemeClr val="tx2"/>
                </a:solidFill>
                <a:latin typeface="Century Gothic" charset="0"/>
              </a:rPr>
              <a:t>Funnel plot</a:t>
            </a:r>
          </a:p>
        </p:txBody>
      </p:sp>
      <p:sp>
        <p:nvSpPr>
          <p:cNvPr id="148483" name="Rectangle 3"/>
          <p:cNvSpPr>
            <a:spLocks noChangeArrowheads="1"/>
          </p:cNvSpPr>
          <p:nvPr/>
        </p:nvSpPr>
        <p:spPr bwMode="auto">
          <a:xfrm rot="-5400000">
            <a:off x="-406400" y="2997200"/>
            <a:ext cx="218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charset="0"/>
              </a:defRPr>
            </a:lvl1pPr>
            <a:lvl2pPr marL="742950" indent="-285750" defTabSz="762000">
              <a:spcBef>
                <a:spcPct val="20000"/>
              </a:spcBef>
              <a:buChar char="–"/>
              <a:defRPr sz="2800">
                <a:solidFill>
                  <a:schemeClr val="tx1"/>
                </a:solidFill>
                <a:latin typeface="Arial" charset="0"/>
              </a:defRPr>
            </a:lvl2pPr>
            <a:lvl3pPr marL="1143000" indent="-228600" defTabSz="762000">
              <a:spcBef>
                <a:spcPct val="20000"/>
              </a:spcBef>
              <a:buChar char="•"/>
              <a:defRPr sz="2400">
                <a:solidFill>
                  <a:schemeClr val="tx1"/>
                </a:solidFill>
                <a:latin typeface="Arial" charset="0"/>
              </a:defRPr>
            </a:lvl3pPr>
            <a:lvl4pPr marL="1600200" indent="-228600" defTabSz="762000">
              <a:spcBef>
                <a:spcPct val="20000"/>
              </a:spcBef>
              <a:buChar char="–"/>
              <a:defRPr sz="2000">
                <a:solidFill>
                  <a:schemeClr val="tx1"/>
                </a:solidFill>
                <a:latin typeface="Arial" charset="0"/>
              </a:defRPr>
            </a:lvl4pPr>
            <a:lvl5pPr marL="2057400" indent="-228600" defTabSz="762000">
              <a:spcBef>
                <a:spcPct val="20000"/>
              </a:spcBef>
              <a:buChar char="»"/>
              <a:defRPr sz="2000">
                <a:solidFill>
                  <a:schemeClr val="tx1"/>
                </a:solidFill>
                <a:latin typeface="Arial" charset="0"/>
              </a:defRPr>
            </a:lvl5pPr>
            <a:lvl6pPr marL="2514600" indent="-228600" defTabSz="762000" eaLnBrk="0" fontAlgn="base" hangingPunct="0">
              <a:spcBef>
                <a:spcPct val="20000"/>
              </a:spcBef>
              <a:spcAft>
                <a:spcPct val="0"/>
              </a:spcAft>
              <a:buChar char="»"/>
              <a:defRPr sz="2000">
                <a:solidFill>
                  <a:schemeClr val="tx1"/>
                </a:solidFill>
                <a:latin typeface="Arial" charset="0"/>
              </a:defRPr>
            </a:lvl6pPr>
            <a:lvl7pPr marL="2971800" indent="-228600" defTabSz="762000" eaLnBrk="0" fontAlgn="base" hangingPunct="0">
              <a:spcBef>
                <a:spcPct val="20000"/>
              </a:spcBef>
              <a:spcAft>
                <a:spcPct val="0"/>
              </a:spcAft>
              <a:buChar char="»"/>
              <a:defRPr sz="2000">
                <a:solidFill>
                  <a:schemeClr val="tx1"/>
                </a:solidFill>
                <a:latin typeface="Arial" charset="0"/>
              </a:defRPr>
            </a:lvl7pPr>
            <a:lvl8pPr marL="3429000" indent="-228600" defTabSz="762000" eaLnBrk="0" fontAlgn="base" hangingPunct="0">
              <a:spcBef>
                <a:spcPct val="20000"/>
              </a:spcBef>
              <a:spcAft>
                <a:spcPct val="0"/>
              </a:spcAft>
              <a:buChar char="»"/>
              <a:defRPr sz="2000">
                <a:solidFill>
                  <a:schemeClr val="tx1"/>
                </a:solidFill>
                <a:latin typeface="Arial" charset="0"/>
              </a:defRPr>
            </a:lvl8pPr>
            <a:lvl9pPr marL="3886200" indent="-228600" defTabSz="7620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GB" altLang="es-ES_tradnl" sz="2400"/>
              <a:t>Standard Error</a:t>
            </a:r>
          </a:p>
        </p:txBody>
      </p:sp>
      <p:sp>
        <p:nvSpPr>
          <p:cNvPr id="148484" name="Rectangle 4"/>
          <p:cNvSpPr>
            <a:spLocks noChangeArrowheads="1"/>
          </p:cNvSpPr>
          <p:nvPr/>
        </p:nvSpPr>
        <p:spPr bwMode="auto">
          <a:xfrm>
            <a:off x="3814763" y="5751513"/>
            <a:ext cx="159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har char="•"/>
              <a:defRPr sz="3200">
                <a:solidFill>
                  <a:schemeClr val="tx1"/>
                </a:solidFill>
                <a:latin typeface="Arial" charset="0"/>
              </a:defRPr>
            </a:lvl1pPr>
            <a:lvl2pPr marL="742950" indent="-285750" defTabSz="762000">
              <a:spcBef>
                <a:spcPct val="20000"/>
              </a:spcBef>
              <a:buChar char="–"/>
              <a:defRPr sz="2800">
                <a:solidFill>
                  <a:schemeClr val="tx1"/>
                </a:solidFill>
                <a:latin typeface="Arial" charset="0"/>
              </a:defRPr>
            </a:lvl2pPr>
            <a:lvl3pPr marL="1143000" indent="-228600" defTabSz="762000">
              <a:spcBef>
                <a:spcPct val="20000"/>
              </a:spcBef>
              <a:buChar char="•"/>
              <a:defRPr sz="2400">
                <a:solidFill>
                  <a:schemeClr val="tx1"/>
                </a:solidFill>
                <a:latin typeface="Arial" charset="0"/>
              </a:defRPr>
            </a:lvl3pPr>
            <a:lvl4pPr marL="1600200" indent="-228600" defTabSz="762000">
              <a:spcBef>
                <a:spcPct val="20000"/>
              </a:spcBef>
              <a:buChar char="–"/>
              <a:defRPr sz="2000">
                <a:solidFill>
                  <a:schemeClr val="tx1"/>
                </a:solidFill>
                <a:latin typeface="Arial" charset="0"/>
              </a:defRPr>
            </a:lvl4pPr>
            <a:lvl5pPr marL="2057400" indent="-228600" defTabSz="762000">
              <a:spcBef>
                <a:spcPct val="20000"/>
              </a:spcBef>
              <a:buChar char="»"/>
              <a:defRPr sz="2000">
                <a:solidFill>
                  <a:schemeClr val="tx1"/>
                </a:solidFill>
                <a:latin typeface="Arial" charset="0"/>
              </a:defRPr>
            </a:lvl5pPr>
            <a:lvl6pPr marL="2514600" indent="-228600" defTabSz="762000" eaLnBrk="0" fontAlgn="base" hangingPunct="0">
              <a:spcBef>
                <a:spcPct val="20000"/>
              </a:spcBef>
              <a:spcAft>
                <a:spcPct val="0"/>
              </a:spcAft>
              <a:buChar char="»"/>
              <a:defRPr sz="2000">
                <a:solidFill>
                  <a:schemeClr val="tx1"/>
                </a:solidFill>
                <a:latin typeface="Arial" charset="0"/>
              </a:defRPr>
            </a:lvl6pPr>
            <a:lvl7pPr marL="2971800" indent="-228600" defTabSz="762000" eaLnBrk="0" fontAlgn="base" hangingPunct="0">
              <a:spcBef>
                <a:spcPct val="20000"/>
              </a:spcBef>
              <a:spcAft>
                <a:spcPct val="0"/>
              </a:spcAft>
              <a:buChar char="»"/>
              <a:defRPr sz="2000">
                <a:solidFill>
                  <a:schemeClr val="tx1"/>
                </a:solidFill>
                <a:latin typeface="Arial" charset="0"/>
              </a:defRPr>
            </a:lvl7pPr>
            <a:lvl8pPr marL="3429000" indent="-228600" defTabSz="762000" eaLnBrk="0" fontAlgn="base" hangingPunct="0">
              <a:spcBef>
                <a:spcPct val="20000"/>
              </a:spcBef>
              <a:spcAft>
                <a:spcPct val="0"/>
              </a:spcAft>
              <a:buChar char="»"/>
              <a:defRPr sz="2000">
                <a:solidFill>
                  <a:schemeClr val="tx1"/>
                </a:solidFill>
                <a:latin typeface="Arial" charset="0"/>
              </a:defRPr>
            </a:lvl8pPr>
            <a:lvl9pPr marL="3886200" indent="-228600" defTabSz="7620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GB" altLang="es-ES_tradnl" sz="2400"/>
              <a:t>Odds ratio</a:t>
            </a:r>
          </a:p>
        </p:txBody>
      </p:sp>
      <p:sp>
        <p:nvSpPr>
          <p:cNvPr id="148485" name="Rectangle 5"/>
          <p:cNvSpPr>
            <a:spLocks noChangeArrowheads="1"/>
          </p:cNvSpPr>
          <p:nvPr/>
        </p:nvSpPr>
        <p:spPr bwMode="auto">
          <a:xfrm>
            <a:off x="1960563" y="5484813"/>
            <a:ext cx="536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charset="0"/>
              </a:defRPr>
            </a:lvl1pPr>
            <a:lvl2pPr marL="742950" indent="-285750" defTabSz="762000">
              <a:spcBef>
                <a:spcPct val="20000"/>
              </a:spcBef>
              <a:buChar char="–"/>
              <a:defRPr sz="2800">
                <a:solidFill>
                  <a:schemeClr val="tx1"/>
                </a:solidFill>
                <a:latin typeface="Arial" charset="0"/>
              </a:defRPr>
            </a:lvl2pPr>
            <a:lvl3pPr marL="1143000" indent="-228600" defTabSz="762000">
              <a:spcBef>
                <a:spcPct val="20000"/>
              </a:spcBef>
              <a:buChar char="•"/>
              <a:defRPr sz="2400">
                <a:solidFill>
                  <a:schemeClr val="tx1"/>
                </a:solidFill>
                <a:latin typeface="Arial" charset="0"/>
              </a:defRPr>
            </a:lvl3pPr>
            <a:lvl4pPr marL="1600200" indent="-228600" defTabSz="762000">
              <a:spcBef>
                <a:spcPct val="20000"/>
              </a:spcBef>
              <a:buChar char="–"/>
              <a:defRPr sz="2000">
                <a:solidFill>
                  <a:schemeClr val="tx1"/>
                </a:solidFill>
                <a:latin typeface="Arial" charset="0"/>
              </a:defRPr>
            </a:lvl4pPr>
            <a:lvl5pPr marL="2057400" indent="-228600" defTabSz="762000">
              <a:spcBef>
                <a:spcPct val="20000"/>
              </a:spcBef>
              <a:buChar char="»"/>
              <a:defRPr sz="2000">
                <a:solidFill>
                  <a:schemeClr val="tx1"/>
                </a:solidFill>
                <a:latin typeface="Arial" charset="0"/>
              </a:defRPr>
            </a:lvl5pPr>
            <a:lvl6pPr marL="2514600" indent="-228600" defTabSz="762000" eaLnBrk="0" fontAlgn="base" hangingPunct="0">
              <a:spcBef>
                <a:spcPct val="20000"/>
              </a:spcBef>
              <a:spcAft>
                <a:spcPct val="0"/>
              </a:spcAft>
              <a:buChar char="»"/>
              <a:defRPr sz="2000">
                <a:solidFill>
                  <a:schemeClr val="tx1"/>
                </a:solidFill>
                <a:latin typeface="Arial" charset="0"/>
              </a:defRPr>
            </a:lvl6pPr>
            <a:lvl7pPr marL="2971800" indent="-228600" defTabSz="762000" eaLnBrk="0" fontAlgn="base" hangingPunct="0">
              <a:spcBef>
                <a:spcPct val="20000"/>
              </a:spcBef>
              <a:spcAft>
                <a:spcPct val="0"/>
              </a:spcAft>
              <a:buChar char="»"/>
              <a:defRPr sz="2000">
                <a:solidFill>
                  <a:schemeClr val="tx1"/>
                </a:solidFill>
                <a:latin typeface="Arial" charset="0"/>
              </a:defRPr>
            </a:lvl7pPr>
            <a:lvl8pPr marL="3429000" indent="-228600" defTabSz="762000" eaLnBrk="0" fontAlgn="base" hangingPunct="0">
              <a:spcBef>
                <a:spcPct val="20000"/>
              </a:spcBef>
              <a:spcAft>
                <a:spcPct val="0"/>
              </a:spcAft>
              <a:buChar char="»"/>
              <a:defRPr sz="2000">
                <a:solidFill>
                  <a:schemeClr val="tx1"/>
                </a:solidFill>
                <a:latin typeface="Arial" charset="0"/>
              </a:defRPr>
            </a:lvl8pPr>
            <a:lvl9pPr marL="3886200" indent="-228600" defTabSz="7620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GB" altLang="es-ES_tradnl" sz="2000" b="1"/>
              <a:t>0.1</a:t>
            </a:r>
          </a:p>
        </p:txBody>
      </p:sp>
      <p:sp>
        <p:nvSpPr>
          <p:cNvPr id="148486" name="Line 6"/>
          <p:cNvSpPr>
            <a:spLocks noChangeShapeType="1"/>
          </p:cNvSpPr>
          <p:nvPr/>
        </p:nvSpPr>
        <p:spPr bwMode="auto">
          <a:xfrm flipV="1">
            <a:off x="2195513" y="5432425"/>
            <a:ext cx="0" cy="9525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_tradnl"/>
          </a:p>
        </p:txBody>
      </p:sp>
      <p:sp>
        <p:nvSpPr>
          <p:cNvPr id="148487" name="Rectangle 7"/>
          <p:cNvSpPr>
            <a:spLocks noChangeArrowheads="1"/>
          </p:cNvSpPr>
          <p:nvPr/>
        </p:nvSpPr>
        <p:spPr bwMode="auto">
          <a:xfrm>
            <a:off x="3373438" y="5484813"/>
            <a:ext cx="536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charset="0"/>
              </a:defRPr>
            </a:lvl1pPr>
            <a:lvl2pPr marL="742950" indent="-285750" defTabSz="762000">
              <a:spcBef>
                <a:spcPct val="20000"/>
              </a:spcBef>
              <a:buChar char="–"/>
              <a:defRPr sz="2800">
                <a:solidFill>
                  <a:schemeClr val="tx1"/>
                </a:solidFill>
                <a:latin typeface="Arial" charset="0"/>
              </a:defRPr>
            </a:lvl2pPr>
            <a:lvl3pPr marL="1143000" indent="-228600" defTabSz="762000">
              <a:spcBef>
                <a:spcPct val="20000"/>
              </a:spcBef>
              <a:buChar char="•"/>
              <a:defRPr sz="2400">
                <a:solidFill>
                  <a:schemeClr val="tx1"/>
                </a:solidFill>
                <a:latin typeface="Arial" charset="0"/>
              </a:defRPr>
            </a:lvl3pPr>
            <a:lvl4pPr marL="1600200" indent="-228600" defTabSz="762000">
              <a:spcBef>
                <a:spcPct val="20000"/>
              </a:spcBef>
              <a:buChar char="–"/>
              <a:defRPr sz="2000">
                <a:solidFill>
                  <a:schemeClr val="tx1"/>
                </a:solidFill>
                <a:latin typeface="Arial" charset="0"/>
              </a:defRPr>
            </a:lvl4pPr>
            <a:lvl5pPr marL="2057400" indent="-228600" defTabSz="762000">
              <a:spcBef>
                <a:spcPct val="20000"/>
              </a:spcBef>
              <a:buChar char="»"/>
              <a:defRPr sz="2000">
                <a:solidFill>
                  <a:schemeClr val="tx1"/>
                </a:solidFill>
                <a:latin typeface="Arial" charset="0"/>
              </a:defRPr>
            </a:lvl5pPr>
            <a:lvl6pPr marL="2514600" indent="-228600" defTabSz="762000" eaLnBrk="0" fontAlgn="base" hangingPunct="0">
              <a:spcBef>
                <a:spcPct val="20000"/>
              </a:spcBef>
              <a:spcAft>
                <a:spcPct val="0"/>
              </a:spcAft>
              <a:buChar char="»"/>
              <a:defRPr sz="2000">
                <a:solidFill>
                  <a:schemeClr val="tx1"/>
                </a:solidFill>
                <a:latin typeface="Arial" charset="0"/>
              </a:defRPr>
            </a:lvl6pPr>
            <a:lvl7pPr marL="2971800" indent="-228600" defTabSz="762000" eaLnBrk="0" fontAlgn="base" hangingPunct="0">
              <a:spcBef>
                <a:spcPct val="20000"/>
              </a:spcBef>
              <a:spcAft>
                <a:spcPct val="0"/>
              </a:spcAft>
              <a:buChar char="»"/>
              <a:defRPr sz="2000">
                <a:solidFill>
                  <a:schemeClr val="tx1"/>
                </a:solidFill>
                <a:latin typeface="Arial" charset="0"/>
              </a:defRPr>
            </a:lvl7pPr>
            <a:lvl8pPr marL="3429000" indent="-228600" defTabSz="762000" eaLnBrk="0" fontAlgn="base" hangingPunct="0">
              <a:spcBef>
                <a:spcPct val="20000"/>
              </a:spcBef>
              <a:spcAft>
                <a:spcPct val="0"/>
              </a:spcAft>
              <a:buChar char="»"/>
              <a:defRPr sz="2000">
                <a:solidFill>
                  <a:schemeClr val="tx1"/>
                </a:solidFill>
                <a:latin typeface="Arial" charset="0"/>
              </a:defRPr>
            </a:lvl8pPr>
            <a:lvl9pPr marL="3886200" indent="-228600" defTabSz="7620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GB" altLang="es-ES_tradnl" sz="2000" b="1"/>
              <a:t>0.3</a:t>
            </a:r>
          </a:p>
        </p:txBody>
      </p:sp>
      <p:sp>
        <p:nvSpPr>
          <p:cNvPr id="148488" name="Line 8"/>
          <p:cNvSpPr>
            <a:spLocks noChangeShapeType="1"/>
          </p:cNvSpPr>
          <p:nvPr/>
        </p:nvSpPr>
        <p:spPr bwMode="auto">
          <a:xfrm flipV="1">
            <a:off x="3608388" y="5432425"/>
            <a:ext cx="0" cy="9525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_tradnl"/>
          </a:p>
        </p:txBody>
      </p:sp>
      <p:sp>
        <p:nvSpPr>
          <p:cNvPr id="148489" name="Rectangle 9"/>
          <p:cNvSpPr>
            <a:spLocks noChangeArrowheads="1"/>
          </p:cNvSpPr>
          <p:nvPr/>
        </p:nvSpPr>
        <p:spPr bwMode="auto">
          <a:xfrm>
            <a:off x="4864100" y="5484813"/>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charset="0"/>
              </a:defRPr>
            </a:lvl1pPr>
            <a:lvl2pPr marL="742950" indent="-285750" defTabSz="762000">
              <a:spcBef>
                <a:spcPct val="20000"/>
              </a:spcBef>
              <a:buChar char="–"/>
              <a:defRPr sz="2800">
                <a:solidFill>
                  <a:schemeClr val="tx1"/>
                </a:solidFill>
                <a:latin typeface="Arial" charset="0"/>
              </a:defRPr>
            </a:lvl2pPr>
            <a:lvl3pPr marL="1143000" indent="-228600" defTabSz="762000">
              <a:spcBef>
                <a:spcPct val="20000"/>
              </a:spcBef>
              <a:buChar char="•"/>
              <a:defRPr sz="2400">
                <a:solidFill>
                  <a:schemeClr val="tx1"/>
                </a:solidFill>
                <a:latin typeface="Arial" charset="0"/>
              </a:defRPr>
            </a:lvl3pPr>
            <a:lvl4pPr marL="1600200" indent="-228600" defTabSz="762000">
              <a:spcBef>
                <a:spcPct val="20000"/>
              </a:spcBef>
              <a:buChar char="–"/>
              <a:defRPr sz="2000">
                <a:solidFill>
                  <a:schemeClr val="tx1"/>
                </a:solidFill>
                <a:latin typeface="Arial" charset="0"/>
              </a:defRPr>
            </a:lvl4pPr>
            <a:lvl5pPr marL="2057400" indent="-228600" defTabSz="762000">
              <a:spcBef>
                <a:spcPct val="20000"/>
              </a:spcBef>
              <a:buChar char="»"/>
              <a:defRPr sz="2000">
                <a:solidFill>
                  <a:schemeClr val="tx1"/>
                </a:solidFill>
                <a:latin typeface="Arial" charset="0"/>
              </a:defRPr>
            </a:lvl5pPr>
            <a:lvl6pPr marL="2514600" indent="-228600" defTabSz="762000" eaLnBrk="0" fontAlgn="base" hangingPunct="0">
              <a:spcBef>
                <a:spcPct val="20000"/>
              </a:spcBef>
              <a:spcAft>
                <a:spcPct val="0"/>
              </a:spcAft>
              <a:buChar char="»"/>
              <a:defRPr sz="2000">
                <a:solidFill>
                  <a:schemeClr val="tx1"/>
                </a:solidFill>
                <a:latin typeface="Arial" charset="0"/>
              </a:defRPr>
            </a:lvl6pPr>
            <a:lvl7pPr marL="2971800" indent="-228600" defTabSz="762000" eaLnBrk="0" fontAlgn="base" hangingPunct="0">
              <a:spcBef>
                <a:spcPct val="20000"/>
              </a:spcBef>
              <a:spcAft>
                <a:spcPct val="0"/>
              </a:spcAft>
              <a:buChar char="»"/>
              <a:defRPr sz="2000">
                <a:solidFill>
                  <a:schemeClr val="tx1"/>
                </a:solidFill>
                <a:latin typeface="Arial" charset="0"/>
              </a:defRPr>
            </a:lvl7pPr>
            <a:lvl8pPr marL="3429000" indent="-228600" defTabSz="762000" eaLnBrk="0" fontAlgn="base" hangingPunct="0">
              <a:spcBef>
                <a:spcPct val="20000"/>
              </a:spcBef>
              <a:spcAft>
                <a:spcPct val="0"/>
              </a:spcAft>
              <a:buChar char="»"/>
              <a:defRPr sz="2000">
                <a:solidFill>
                  <a:schemeClr val="tx1"/>
                </a:solidFill>
                <a:latin typeface="Arial" charset="0"/>
              </a:defRPr>
            </a:lvl8pPr>
            <a:lvl9pPr marL="3886200" indent="-228600" defTabSz="7620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GB" altLang="es-ES_tradnl" sz="2000" b="1"/>
              <a:t>1</a:t>
            </a:r>
          </a:p>
        </p:txBody>
      </p:sp>
      <p:sp>
        <p:nvSpPr>
          <p:cNvPr id="148490" name="Line 10"/>
          <p:cNvSpPr>
            <a:spLocks noChangeShapeType="1"/>
          </p:cNvSpPr>
          <p:nvPr/>
        </p:nvSpPr>
        <p:spPr bwMode="auto">
          <a:xfrm flipV="1">
            <a:off x="5021263" y="5432425"/>
            <a:ext cx="0" cy="9525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_tradnl"/>
          </a:p>
        </p:txBody>
      </p:sp>
      <p:sp>
        <p:nvSpPr>
          <p:cNvPr id="148491" name="Rectangle 11"/>
          <p:cNvSpPr>
            <a:spLocks noChangeArrowheads="1"/>
          </p:cNvSpPr>
          <p:nvPr/>
        </p:nvSpPr>
        <p:spPr bwMode="auto">
          <a:xfrm>
            <a:off x="6299200" y="5484813"/>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charset="0"/>
              </a:defRPr>
            </a:lvl1pPr>
            <a:lvl2pPr marL="742950" indent="-285750" defTabSz="762000">
              <a:spcBef>
                <a:spcPct val="20000"/>
              </a:spcBef>
              <a:buChar char="–"/>
              <a:defRPr sz="2800">
                <a:solidFill>
                  <a:schemeClr val="tx1"/>
                </a:solidFill>
                <a:latin typeface="Arial" charset="0"/>
              </a:defRPr>
            </a:lvl2pPr>
            <a:lvl3pPr marL="1143000" indent="-228600" defTabSz="762000">
              <a:spcBef>
                <a:spcPct val="20000"/>
              </a:spcBef>
              <a:buChar char="•"/>
              <a:defRPr sz="2400">
                <a:solidFill>
                  <a:schemeClr val="tx1"/>
                </a:solidFill>
                <a:latin typeface="Arial" charset="0"/>
              </a:defRPr>
            </a:lvl3pPr>
            <a:lvl4pPr marL="1600200" indent="-228600" defTabSz="762000">
              <a:spcBef>
                <a:spcPct val="20000"/>
              </a:spcBef>
              <a:buChar char="–"/>
              <a:defRPr sz="2000">
                <a:solidFill>
                  <a:schemeClr val="tx1"/>
                </a:solidFill>
                <a:latin typeface="Arial" charset="0"/>
              </a:defRPr>
            </a:lvl4pPr>
            <a:lvl5pPr marL="2057400" indent="-228600" defTabSz="762000">
              <a:spcBef>
                <a:spcPct val="20000"/>
              </a:spcBef>
              <a:buChar char="»"/>
              <a:defRPr sz="2000">
                <a:solidFill>
                  <a:schemeClr val="tx1"/>
                </a:solidFill>
                <a:latin typeface="Arial" charset="0"/>
              </a:defRPr>
            </a:lvl5pPr>
            <a:lvl6pPr marL="2514600" indent="-228600" defTabSz="762000" eaLnBrk="0" fontAlgn="base" hangingPunct="0">
              <a:spcBef>
                <a:spcPct val="20000"/>
              </a:spcBef>
              <a:spcAft>
                <a:spcPct val="0"/>
              </a:spcAft>
              <a:buChar char="»"/>
              <a:defRPr sz="2000">
                <a:solidFill>
                  <a:schemeClr val="tx1"/>
                </a:solidFill>
                <a:latin typeface="Arial" charset="0"/>
              </a:defRPr>
            </a:lvl6pPr>
            <a:lvl7pPr marL="2971800" indent="-228600" defTabSz="762000" eaLnBrk="0" fontAlgn="base" hangingPunct="0">
              <a:spcBef>
                <a:spcPct val="20000"/>
              </a:spcBef>
              <a:spcAft>
                <a:spcPct val="0"/>
              </a:spcAft>
              <a:buChar char="»"/>
              <a:defRPr sz="2000">
                <a:solidFill>
                  <a:schemeClr val="tx1"/>
                </a:solidFill>
                <a:latin typeface="Arial" charset="0"/>
              </a:defRPr>
            </a:lvl7pPr>
            <a:lvl8pPr marL="3429000" indent="-228600" defTabSz="762000" eaLnBrk="0" fontAlgn="base" hangingPunct="0">
              <a:spcBef>
                <a:spcPct val="20000"/>
              </a:spcBef>
              <a:spcAft>
                <a:spcPct val="0"/>
              </a:spcAft>
              <a:buChar char="»"/>
              <a:defRPr sz="2000">
                <a:solidFill>
                  <a:schemeClr val="tx1"/>
                </a:solidFill>
                <a:latin typeface="Arial" charset="0"/>
              </a:defRPr>
            </a:lvl8pPr>
            <a:lvl9pPr marL="3886200" indent="-228600" defTabSz="7620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GB" altLang="es-ES_tradnl" sz="2000" b="1"/>
              <a:t>3</a:t>
            </a:r>
          </a:p>
        </p:txBody>
      </p:sp>
      <p:sp>
        <p:nvSpPr>
          <p:cNvPr id="148492" name="Line 12"/>
          <p:cNvSpPr>
            <a:spLocks noChangeShapeType="1"/>
          </p:cNvSpPr>
          <p:nvPr/>
        </p:nvSpPr>
        <p:spPr bwMode="auto">
          <a:xfrm flipV="1">
            <a:off x="6429375" y="5432425"/>
            <a:ext cx="0" cy="9525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_tradnl"/>
          </a:p>
        </p:txBody>
      </p:sp>
      <p:sp>
        <p:nvSpPr>
          <p:cNvPr id="148493" name="Line 13"/>
          <p:cNvSpPr>
            <a:spLocks noChangeShapeType="1"/>
          </p:cNvSpPr>
          <p:nvPr/>
        </p:nvSpPr>
        <p:spPr bwMode="auto">
          <a:xfrm flipV="1">
            <a:off x="4552950" y="1143000"/>
            <a:ext cx="0" cy="4162425"/>
          </a:xfrm>
          <a:prstGeom prst="line">
            <a:avLst/>
          </a:prstGeom>
          <a:noFill/>
          <a:ln w="254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_tradnl"/>
          </a:p>
        </p:txBody>
      </p:sp>
      <p:sp>
        <p:nvSpPr>
          <p:cNvPr id="148494" name="Rectangle 14"/>
          <p:cNvSpPr>
            <a:spLocks noChangeArrowheads="1"/>
          </p:cNvSpPr>
          <p:nvPr/>
        </p:nvSpPr>
        <p:spPr bwMode="auto">
          <a:xfrm>
            <a:off x="782638" y="5118100"/>
            <a:ext cx="325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charset="0"/>
              </a:defRPr>
            </a:lvl1pPr>
            <a:lvl2pPr marL="742950" indent="-285750" defTabSz="762000">
              <a:spcBef>
                <a:spcPct val="20000"/>
              </a:spcBef>
              <a:buChar char="–"/>
              <a:defRPr sz="2800">
                <a:solidFill>
                  <a:schemeClr val="tx1"/>
                </a:solidFill>
                <a:latin typeface="Arial" charset="0"/>
              </a:defRPr>
            </a:lvl2pPr>
            <a:lvl3pPr marL="1143000" indent="-228600" defTabSz="762000">
              <a:spcBef>
                <a:spcPct val="20000"/>
              </a:spcBef>
              <a:buChar char="•"/>
              <a:defRPr sz="2400">
                <a:solidFill>
                  <a:schemeClr val="tx1"/>
                </a:solidFill>
                <a:latin typeface="Arial" charset="0"/>
              </a:defRPr>
            </a:lvl3pPr>
            <a:lvl4pPr marL="1600200" indent="-228600" defTabSz="762000">
              <a:spcBef>
                <a:spcPct val="20000"/>
              </a:spcBef>
              <a:buChar char="–"/>
              <a:defRPr sz="2000">
                <a:solidFill>
                  <a:schemeClr val="tx1"/>
                </a:solidFill>
                <a:latin typeface="Arial" charset="0"/>
              </a:defRPr>
            </a:lvl4pPr>
            <a:lvl5pPr marL="2057400" indent="-228600" defTabSz="762000">
              <a:spcBef>
                <a:spcPct val="20000"/>
              </a:spcBef>
              <a:buChar char="»"/>
              <a:defRPr sz="2000">
                <a:solidFill>
                  <a:schemeClr val="tx1"/>
                </a:solidFill>
                <a:latin typeface="Arial" charset="0"/>
              </a:defRPr>
            </a:lvl5pPr>
            <a:lvl6pPr marL="2514600" indent="-228600" defTabSz="762000" eaLnBrk="0" fontAlgn="base" hangingPunct="0">
              <a:spcBef>
                <a:spcPct val="20000"/>
              </a:spcBef>
              <a:spcAft>
                <a:spcPct val="0"/>
              </a:spcAft>
              <a:buChar char="»"/>
              <a:defRPr sz="2000">
                <a:solidFill>
                  <a:schemeClr val="tx1"/>
                </a:solidFill>
                <a:latin typeface="Arial" charset="0"/>
              </a:defRPr>
            </a:lvl6pPr>
            <a:lvl7pPr marL="2971800" indent="-228600" defTabSz="762000" eaLnBrk="0" fontAlgn="base" hangingPunct="0">
              <a:spcBef>
                <a:spcPct val="20000"/>
              </a:spcBef>
              <a:spcAft>
                <a:spcPct val="0"/>
              </a:spcAft>
              <a:buChar char="»"/>
              <a:defRPr sz="2000">
                <a:solidFill>
                  <a:schemeClr val="tx1"/>
                </a:solidFill>
                <a:latin typeface="Arial" charset="0"/>
              </a:defRPr>
            </a:lvl7pPr>
            <a:lvl8pPr marL="3429000" indent="-228600" defTabSz="762000" eaLnBrk="0" fontAlgn="base" hangingPunct="0">
              <a:spcBef>
                <a:spcPct val="20000"/>
              </a:spcBef>
              <a:spcAft>
                <a:spcPct val="0"/>
              </a:spcAft>
              <a:buChar char="»"/>
              <a:defRPr sz="2000">
                <a:solidFill>
                  <a:schemeClr val="tx1"/>
                </a:solidFill>
                <a:latin typeface="Arial" charset="0"/>
              </a:defRPr>
            </a:lvl8pPr>
            <a:lvl9pPr marL="3886200" indent="-228600" defTabSz="762000" eaLnBrk="0" fontAlgn="base" hangingPunct="0">
              <a:spcBef>
                <a:spcPct val="20000"/>
              </a:spcBef>
              <a:spcAft>
                <a:spcPct val="0"/>
              </a:spcAft>
              <a:buChar char="»"/>
              <a:defRPr sz="2000">
                <a:solidFill>
                  <a:schemeClr val="tx1"/>
                </a:solidFill>
                <a:latin typeface="Arial" charset="0"/>
              </a:defRPr>
            </a:lvl9pPr>
          </a:lstStyle>
          <a:p>
            <a:pPr algn="r">
              <a:spcBef>
                <a:spcPct val="0"/>
              </a:spcBef>
              <a:buFontTx/>
              <a:buNone/>
            </a:pPr>
            <a:r>
              <a:rPr lang="en-GB" altLang="es-ES_tradnl" sz="2000" b="1"/>
              <a:t>3</a:t>
            </a:r>
          </a:p>
        </p:txBody>
      </p:sp>
      <p:sp>
        <p:nvSpPr>
          <p:cNvPr id="148495" name="Line 15"/>
          <p:cNvSpPr>
            <a:spLocks noChangeShapeType="1"/>
          </p:cNvSpPr>
          <p:nvPr/>
        </p:nvSpPr>
        <p:spPr bwMode="auto">
          <a:xfrm flipH="1">
            <a:off x="1131888" y="5275263"/>
            <a:ext cx="104775"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_tradnl"/>
          </a:p>
        </p:txBody>
      </p:sp>
      <p:sp>
        <p:nvSpPr>
          <p:cNvPr id="148496" name="Rectangle 16"/>
          <p:cNvSpPr>
            <a:spLocks noChangeArrowheads="1"/>
          </p:cNvSpPr>
          <p:nvPr/>
        </p:nvSpPr>
        <p:spPr bwMode="auto">
          <a:xfrm>
            <a:off x="782638" y="3729038"/>
            <a:ext cx="325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charset="0"/>
              </a:defRPr>
            </a:lvl1pPr>
            <a:lvl2pPr marL="742950" indent="-285750" defTabSz="762000">
              <a:spcBef>
                <a:spcPct val="20000"/>
              </a:spcBef>
              <a:buChar char="–"/>
              <a:defRPr sz="2800">
                <a:solidFill>
                  <a:schemeClr val="tx1"/>
                </a:solidFill>
                <a:latin typeface="Arial" charset="0"/>
              </a:defRPr>
            </a:lvl2pPr>
            <a:lvl3pPr marL="1143000" indent="-228600" defTabSz="762000">
              <a:spcBef>
                <a:spcPct val="20000"/>
              </a:spcBef>
              <a:buChar char="•"/>
              <a:defRPr sz="2400">
                <a:solidFill>
                  <a:schemeClr val="tx1"/>
                </a:solidFill>
                <a:latin typeface="Arial" charset="0"/>
              </a:defRPr>
            </a:lvl3pPr>
            <a:lvl4pPr marL="1600200" indent="-228600" defTabSz="762000">
              <a:spcBef>
                <a:spcPct val="20000"/>
              </a:spcBef>
              <a:buChar char="–"/>
              <a:defRPr sz="2000">
                <a:solidFill>
                  <a:schemeClr val="tx1"/>
                </a:solidFill>
                <a:latin typeface="Arial" charset="0"/>
              </a:defRPr>
            </a:lvl4pPr>
            <a:lvl5pPr marL="2057400" indent="-228600" defTabSz="762000">
              <a:spcBef>
                <a:spcPct val="20000"/>
              </a:spcBef>
              <a:buChar char="»"/>
              <a:defRPr sz="2000">
                <a:solidFill>
                  <a:schemeClr val="tx1"/>
                </a:solidFill>
                <a:latin typeface="Arial" charset="0"/>
              </a:defRPr>
            </a:lvl5pPr>
            <a:lvl6pPr marL="2514600" indent="-228600" defTabSz="762000" eaLnBrk="0" fontAlgn="base" hangingPunct="0">
              <a:spcBef>
                <a:spcPct val="20000"/>
              </a:spcBef>
              <a:spcAft>
                <a:spcPct val="0"/>
              </a:spcAft>
              <a:buChar char="»"/>
              <a:defRPr sz="2000">
                <a:solidFill>
                  <a:schemeClr val="tx1"/>
                </a:solidFill>
                <a:latin typeface="Arial" charset="0"/>
              </a:defRPr>
            </a:lvl6pPr>
            <a:lvl7pPr marL="2971800" indent="-228600" defTabSz="762000" eaLnBrk="0" fontAlgn="base" hangingPunct="0">
              <a:spcBef>
                <a:spcPct val="20000"/>
              </a:spcBef>
              <a:spcAft>
                <a:spcPct val="0"/>
              </a:spcAft>
              <a:buChar char="»"/>
              <a:defRPr sz="2000">
                <a:solidFill>
                  <a:schemeClr val="tx1"/>
                </a:solidFill>
                <a:latin typeface="Arial" charset="0"/>
              </a:defRPr>
            </a:lvl7pPr>
            <a:lvl8pPr marL="3429000" indent="-228600" defTabSz="762000" eaLnBrk="0" fontAlgn="base" hangingPunct="0">
              <a:spcBef>
                <a:spcPct val="20000"/>
              </a:spcBef>
              <a:spcAft>
                <a:spcPct val="0"/>
              </a:spcAft>
              <a:buChar char="»"/>
              <a:defRPr sz="2000">
                <a:solidFill>
                  <a:schemeClr val="tx1"/>
                </a:solidFill>
                <a:latin typeface="Arial" charset="0"/>
              </a:defRPr>
            </a:lvl8pPr>
            <a:lvl9pPr marL="3886200" indent="-228600" defTabSz="762000" eaLnBrk="0" fontAlgn="base" hangingPunct="0">
              <a:spcBef>
                <a:spcPct val="20000"/>
              </a:spcBef>
              <a:spcAft>
                <a:spcPct val="0"/>
              </a:spcAft>
              <a:buChar char="»"/>
              <a:defRPr sz="2000">
                <a:solidFill>
                  <a:schemeClr val="tx1"/>
                </a:solidFill>
                <a:latin typeface="Arial" charset="0"/>
              </a:defRPr>
            </a:lvl9pPr>
          </a:lstStyle>
          <a:p>
            <a:pPr algn="r">
              <a:spcBef>
                <a:spcPct val="0"/>
              </a:spcBef>
              <a:buFontTx/>
              <a:buNone/>
            </a:pPr>
            <a:r>
              <a:rPr lang="en-GB" altLang="es-ES_tradnl" sz="2000" b="1"/>
              <a:t>2</a:t>
            </a:r>
          </a:p>
        </p:txBody>
      </p:sp>
      <p:sp>
        <p:nvSpPr>
          <p:cNvPr id="148497" name="Line 17"/>
          <p:cNvSpPr>
            <a:spLocks noChangeShapeType="1"/>
          </p:cNvSpPr>
          <p:nvPr/>
        </p:nvSpPr>
        <p:spPr bwMode="auto">
          <a:xfrm flipH="1">
            <a:off x="1131888" y="3886200"/>
            <a:ext cx="104775"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_tradnl"/>
          </a:p>
        </p:txBody>
      </p:sp>
      <p:sp>
        <p:nvSpPr>
          <p:cNvPr id="148498" name="Rectangle 18"/>
          <p:cNvSpPr>
            <a:spLocks noChangeArrowheads="1"/>
          </p:cNvSpPr>
          <p:nvPr/>
        </p:nvSpPr>
        <p:spPr bwMode="auto">
          <a:xfrm>
            <a:off x="782638" y="2341563"/>
            <a:ext cx="325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charset="0"/>
              </a:defRPr>
            </a:lvl1pPr>
            <a:lvl2pPr marL="742950" indent="-285750" defTabSz="762000">
              <a:spcBef>
                <a:spcPct val="20000"/>
              </a:spcBef>
              <a:buChar char="–"/>
              <a:defRPr sz="2800">
                <a:solidFill>
                  <a:schemeClr val="tx1"/>
                </a:solidFill>
                <a:latin typeface="Arial" charset="0"/>
              </a:defRPr>
            </a:lvl2pPr>
            <a:lvl3pPr marL="1143000" indent="-228600" defTabSz="762000">
              <a:spcBef>
                <a:spcPct val="20000"/>
              </a:spcBef>
              <a:buChar char="•"/>
              <a:defRPr sz="2400">
                <a:solidFill>
                  <a:schemeClr val="tx1"/>
                </a:solidFill>
                <a:latin typeface="Arial" charset="0"/>
              </a:defRPr>
            </a:lvl3pPr>
            <a:lvl4pPr marL="1600200" indent="-228600" defTabSz="762000">
              <a:spcBef>
                <a:spcPct val="20000"/>
              </a:spcBef>
              <a:buChar char="–"/>
              <a:defRPr sz="2000">
                <a:solidFill>
                  <a:schemeClr val="tx1"/>
                </a:solidFill>
                <a:latin typeface="Arial" charset="0"/>
              </a:defRPr>
            </a:lvl4pPr>
            <a:lvl5pPr marL="2057400" indent="-228600" defTabSz="762000">
              <a:spcBef>
                <a:spcPct val="20000"/>
              </a:spcBef>
              <a:buChar char="»"/>
              <a:defRPr sz="2000">
                <a:solidFill>
                  <a:schemeClr val="tx1"/>
                </a:solidFill>
                <a:latin typeface="Arial" charset="0"/>
              </a:defRPr>
            </a:lvl5pPr>
            <a:lvl6pPr marL="2514600" indent="-228600" defTabSz="762000" eaLnBrk="0" fontAlgn="base" hangingPunct="0">
              <a:spcBef>
                <a:spcPct val="20000"/>
              </a:spcBef>
              <a:spcAft>
                <a:spcPct val="0"/>
              </a:spcAft>
              <a:buChar char="»"/>
              <a:defRPr sz="2000">
                <a:solidFill>
                  <a:schemeClr val="tx1"/>
                </a:solidFill>
                <a:latin typeface="Arial" charset="0"/>
              </a:defRPr>
            </a:lvl6pPr>
            <a:lvl7pPr marL="2971800" indent="-228600" defTabSz="762000" eaLnBrk="0" fontAlgn="base" hangingPunct="0">
              <a:spcBef>
                <a:spcPct val="20000"/>
              </a:spcBef>
              <a:spcAft>
                <a:spcPct val="0"/>
              </a:spcAft>
              <a:buChar char="»"/>
              <a:defRPr sz="2000">
                <a:solidFill>
                  <a:schemeClr val="tx1"/>
                </a:solidFill>
                <a:latin typeface="Arial" charset="0"/>
              </a:defRPr>
            </a:lvl7pPr>
            <a:lvl8pPr marL="3429000" indent="-228600" defTabSz="762000" eaLnBrk="0" fontAlgn="base" hangingPunct="0">
              <a:spcBef>
                <a:spcPct val="20000"/>
              </a:spcBef>
              <a:spcAft>
                <a:spcPct val="0"/>
              </a:spcAft>
              <a:buChar char="»"/>
              <a:defRPr sz="2000">
                <a:solidFill>
                  <a:schemeClr val="tx1"/>
                </a:solidFill>
                <a:latin typeface="Arial" charset="0"/>
              </a:defRPr>
            </a:lvl8pPr>
            <a:lvl9pPr marL="3886200" indent="-228600" defTabSz="762000" eaLnBrk="0" fontAlgn="base" hangingPunct="0">
              <a:spcBef>
                <a:spcPct val="20000"/>
              </a:spcBef>
              <a:spcAft>
                <a:spcPct val="0"/>
              </a:spcAft>
              <a:buChar char="»"/>
              <a:defRPr sz="2000">
                <a:solidFill>
                  <a:schemeClr val="tx1"/>
                </a:solidFill>
                <a:latin typeface="Arial" charset="0"/>
              </a:defRPr>
            </a:lvl9pPr>
          </a:lstStyle>
          <a:p>
            <a:pPr algn="r">
              <a:spcBef>
                <a:spcPct val="0"/>
              </a:spcBef>
              <a:buFontTx/>
              <a:buNone/>
            </a:pPr>
            <a:r>
              <a:rPr lang="en-GB" altLang="es-ES_tradnl" sz="2000" b="1"/>
              <a:t>1</a:t>
            </a:r>
          </a:p>
        </p:txBody>
      </p:sp>
      <p:sp>
        <p:nvSpPr>
          <p:cNvPr id="148499" name="Line 19"/>
          <p:cNvSpPr>
            <a:spLocks noChangeShapeType="1"/>
          </p:cNvSpPr>
          <p:nvPr/>
        </p:nvSpPr>
        <p:spPr bwMode="auto">
          <a:xfrm flipH="1">
            <a:off x="1131888" y="2498725"/>
            <a:ext cx="104775"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_tradnl"/>
          </a:p>
        </p:txBody>
      </p:sp>
      <p:sp>
        <p:nvSpPr>
          <p:cNvPr id="148500" name="Rectangle 20"/>
          <p:cNvSpPr>
            <a:spLocks noChangeArrowheads="1"/>
          </p:cNvSpPr>
          <p:nvPr/>
        </p:nvSpPr>
        <p:spPr bwMode="auto">
          <a:xfrm>
            <a:off x="782638" y="957263"/>
            <a:ext cx="325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charset="0"/>
              </a:defRPr>
            </a:lvl1pPr>
            <a:lvl2pPr marL="742950" indent="-285750" defTabSz="762000">
              <a:spcBef>
                <a:spcPct val="20000"/>
              </a:spcBef>
              <a:buChar char="–"/>
              <a:defRPr sz="2800">
                <a:solidFill>
                  <a:schemeClr val="tx1"/>
                </a:solidFill>
                <a:latin typeface="Arial" charset="0"/>
              </a:defRPr>
            </a:lvl2pPr>
            <a:lvl3pPr marL="1143000" indent="-228600" defTabSz="762000">
              <a:spcBef>
                <a:spcPct val="20000"/>
              </a:spcBef>
              <a:buChar char="•"/>
              <a:defRPr sz="2400">
                <a:solidFill>
                  <a:schemeClr val="tx1"/>
                </a:solidFill>
                <a:latin typeface="Arial" charset="0"/>
              </a:defRPr>
            </a:lvl3pPr>
            <a:lvl4pPr marL="1600200" indent="-228600" defTabSz="762000">
              <a:spcBef>
                <a:spcPct val="20000"/>
              </a:spcBef>
              <a:buChar char="–"/>
              <a:defRPr sz="2000">
                <a:solidFill>
                  <a:schemeClr val="tx1"/>
                </a:solidFill>
                <a:latin typeface="Arial" charset="0"/>
              </a:defRPr>
            </a:lvl4pPr>
            <a:lvl5pPr marL="2057400" indent="-228600" defTabSz="762000">
              <a:spcBef>
                <a:spcPct val="20000"/>
              </a:spcBef>
              <a:buChar char="»"/>
              <a:defRPr sz="2000">
                <a:solidFill>
                  <a:schemeClr val="tx1"/>
                </a:solidFill>
                <a:latin typeface="Arial" charset="0"/>
              </a:defRPr>
            </a:lvl5pPr>
            <a:lvl6pPr marL="2514600" indent="-228600" defTabSz="762000" eaLnBrk="0" fontAlgn="base" hangingPunct="0">
              <a:spcBef>
                <a:spcPct val="20000"/>
              </a:spcBef>
              <a:spcAft>
                <a:spcPct val="0"/>
              </a:spcAft>
              <a:buChar char="»"/>
              <a:defRPr sz="2000">
                <a:solidFill>
                  <a:schemeClr val="tx1"/>
                </a:solidFill>
                <a:latin typeface="Arial" charset="0"/>
              </a:defRPr>
            </a:lvl6pPr>
            <a:lvl7pPr marL="2971800" indent="-228600" defTabSz="762000" eaLnBrk="0" fontAlgn="base" hangingPunct="0">
              <a:spcBef>
                <a:spcPct val="20000"/>
              </a:spcBef>
              <a:spcAft>
                <a:spcPct val="0"/>
              </a:spcAft>
              <a:buChar char="»"/>
              <a:defRPr sz="2000">
                <a:solidFill>
                  <a:schemeClr val="tx1"/>
                </a:solidFill>
                <a:latin typeface="Arial" charset="0"/>
              </a:defRPr>
            </a:lvl7pPr>
            <a:lvl8pPr marL="3429000" indent="-228600" defTabSz="762000" eaLnBrk="0" fontAlgn="base" hangingPunct="0">
              <a:spcBef>
                <a:spcPct val="20000"/>
              </a:spcBef>
              <a:spcAft>
                <a:spcPct val="0"/>
              </a:spcAft>
              <a:buChar char="»"/>
              <a:defRPr sz="2000">
                <a:solidFill>
                  <a:schemeClr val="tx1"/>
                </a:solidFill>
                <a:latin typeface="Arial" charset="0"/>
              </a:defRPr>
            </a:lvl8pPr>
            <a:lvl9pPr marL="3886200" indent="-228600" defTabSz="762000" eaLnBrk="0" fontAlgn="base" hangingPunct="0">
              <a:spcBef>
                <a:spcPct val="20000"/>
              </a:spcBef>
              <a:spcAft>
                <a:spcPct val="0"/>
              </a:spcAft>
              <a:buChar char="»"/>
              <a:defRPr sz="2000">
                <a:solidFill>
                  <a:schemeClr val="tx1"/>
                </a:solidFill>
                <a:latin typeface="Arial" charset="0"/>
              </a:defRPr>
            </a:lvl9pPr>
          </a:lstStyle>
          <a:p>
            <a:pPr algn="r">
              <a:spcBef>
                <a:spcPct val="0"/>
              </a:spcBef>
              <a:buFontTx/>
              <a:buNone/>
            </a:pPr>
            <a:r>
              <a:rPr lang="en-GB" altLang="es-ES_tradnl" sz="2000" b="1"/>
              <a:t>0</a:t>
            </a:r>
          </a:p>
        </p:txBody>
      </p:sp>
      <p:sp>
        <p:nvSpPr>
          <p:cNvPr id="148501" name="Line 21"/>
          <p:cNvSpPr>
            <a:spLocks noChangeShapeType="1"/>
          </p:cNvSpPr>
          <p:nvPr/>
        </p:nvSpPr>
        <p:spPr bwMode="auto">
          <a:xfrm flipH="1">
            <a:off x="1131888" y="1109663"/>
            <a:ext cx="104775"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_tradnl"/>
          </a:p>
        </p:txBody>
      </p:sp>
      <p:sp>
        <p:nvSpPr>
          <p:cNvPr id="148502" name="Line 22"/>
          <p:cNvSpPr>
            <a:spLocks noChangeShapeType="1"/>
          </p:cNvSpPr>
          <p:nvPr/>
        </p:nvSpPr>
        <p:spPr bwMode="auto">
          <a:xfrm flipH="1">
            <a:off x="1238250" y="5430838"/>
            <a:ext cx="6599238"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_tradnl"/>
          </a:p>
        </p:txBody>
      </p:sp>
      <p:sp>
        <p:nvSpPr>
          <p:cNvPr id="148503" name="Line 23"/>
          <p:cNvSpPr>
            <a:spLocks noChangeShapeType="1"/>
          </p:cNvSpPr>
          <p:nvPr/>
        </p:nvSpPr>
        <p:spPr bwMode="auto">
          <a:xfrm flipV="1">
            <a:off x="1236663" y="955675"/>
            <a:ext cx="0" cy="4473575"/>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_tradnl"/>
          </a:p>
        </p:txBody>
      </p:sp>
      <p:grpSp>
        <p:nvGrpSpPr>
          <p:cNvPr id="148504" name="Group 24"/>
          <p:cNvGrpSpPr>
            <a:grpSpLocks/>
          </p:cNvGrpSpPr>
          <p:nvPr/>
        </p:nvGrpSpPr>
        <p:grpSpPr bwMode="auto">
          <a:xfrm>
            <a:off x="4708525" y="3708400"/>
            <a:ext cx="1590675" cy="1409700"/>
            <a:chOff x="2966" y="2336"/>
            <a:chExt cx="1002" cy="888"/>
          </a:xfrm>
        </p:grpSpPr>
        <p:sp>
          <p:nvSpPr>
            <p:cNvPr id="148534" name="Oval 25"/>
            <p:cNvSpPr>
              <a:spLocks noChangeArrowheads="1"/>
            </p:cNvSpPr>
            <p:nvPr/>
          </p:nvSpPr>
          <p:spPr bwMode="auto">
            <a:xfrm>
              <a:off x="3404" y="2761"/>
              <a:ext cx="91" cy="91"/>
            </a:xfrm>
            <a:prstGeom prst="ellipse">
              <a:avLst/>
            </a:prstGeom>
            <a:solidFill>
              <a:srgbClr val="FF0000"/>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8535" name="Oval 26"/>
            <p:cNvSpPr>
              <a:spLocks noChangeArrowheads="1"/>
            </p:cNvSpPr>
            <p:nvPr/>
          </p:nvSpPr>
          <p:spPr bwMode="auto">
            <a:xfrm>
              <a:off x="3408" y="2336"/>
              <a:ext cx="91" cy="91"/>
            </a:xfrm>
            <a:prstGeom prst="ellipse">
              <a:avLst/>
            </a:prstGeom>
            <a:solidFill>
              <a:srgbClr val="FF0000"/>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8536" name="Oval 27"/>
            <p:cNvSpPr>
              <a:spLocks noChangeArrowheads="1"/>
            </p:cNvSpPr>
            <p:nvPr/>
          </p:nvSpPr>
          <p:spPr bwMode="auto">
            <a:xfrm>
              <a:off x="3782" y="2761"/>
              <a:ext cx="91" cy="91"/>
            </a:xfrm>
            <a:prstGeom prst="ellipse">
              <a:avLst/>
            </a:prstGeom>
            <a:solidFill>
              <a:srgbClr val="FF0000"/>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8537" name="Oval 28"/>
            <p:cNvSpPr>
              <a:spLocks noChangeArrowheads="1"/>
            </p:cNvSpPr>
            <p:nvPr/>
          </p:nvSpPr>
          <p:spPr bwMode="auto">
            <a:xfrm>
              <a:off x="2966" y="2743"/>
              <a:ext cx="91" cy="91"/>
            </a:xfrm>
            <a:prstGeom prst="ellipse">
              <a:avLst/>
            </a:prstGeom>
            <a:solidFill>
              <a:srgbClr val="FF0000"/>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8538" name="Oval 29"/>
            <p:cNvSpPr>
              <a:spLocks noChangeArrowheads="1"/>
            </p:cNvSpPr>
            <p:nvPr/>
          </p:nvSpPr>
          <p:spPr bwMode="auto">
            <a:xfrm>
              <a:off x="3640" y="2515"/>
              <a:ext cx="91" cy="91"/>
            </a:xfrm>
            <a:prstGeom prst="ellipse">
              <a:avLst/>
            </a:prstGeom>
            <a:solidFill>
              <a:srgbClr val="FF0000"/>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8539" name="Oval 30"/>
            <p:cNvSpPr>
              <a:spLocks noChangeArrowheads="1"/>
            </p:cNvSpPr>
            <p:nvPr/>
          </p:nvSpPr>
          <p:spPr bwMode="auto">
            <a:xfrm>
              <a:off x="3877" y="3055"/>
              <a:ext cx="91" cy="91"/>
            </a:xfrm>
            <a:prstGeom prst="ellipse">
              <a:avLst/>
            </a:prstGeom>
            <a:solidFill>
              <a:srgbClr val="FF0000"/>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8540" name="Oval 31"/>
            <p:cNvSpPr>
              <a:spLocks noChangeArrowheads="1"/>
            </p:cNvSpPr>
            <p:nvPr/>
          </p:nvSpPr>
          <p:spPr bwMode="auto">
            <a:xfrm>
              <a:off x="3458" y="3037"/>
              <a:ext cx="91" cy="91"/>
            </a:xfrm>
            <a:prstGeom prst="ellipse">
              <a:avLst/>
            </a:prstGeom>
            <a:solidFill>
              <a:srgbClr val="FF0000"/>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8541" name="Oval 32"/>
            <p:cNvSpPr>
              <a:spLocks noChangeArrowheads="1"/>
            </p:cNvSpPr>
            <p:nvPr/>
          </p:nvSpPr>
          <p:spPr bwMode="auto">
            <a:xfrm>
              <a:off x="3014" y="3133"/>
              <a:ext cx="91" cy="91"/>
            </a:xfrm>
            <a:prstGeom prst="ellipse">
              <a:avLst/>
            </a:prstGeom>
            <a:solidFill>
              <a:srgbClr val="FF0000"/>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grpSp>
      <p:sp>
        <p:nvSpPr>
          <p:cNvPr id="148505" name="Line 33"/>
          <p:cNvSpPr>
            <a:spLocks noChangeShapeType="1"/>
          </p:cNvSpPr>
          <p:nvPr/>
        </p:nvSpPr>
        <p:spPr bwMode="auto">
          <a:xfrm flipV="1">
            <a:off x="6430963" y="5432425"/>
            <a:ext cx="0" cy="9525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_tradnl"/>
          </a:p>
        </p:txBody>
      </p:sp>
      <p:sp>
        <p:nvSpPr>
          <p:cNvPr id="148506" name="Line 34"/>
          <p:cNvSpPr>
            <a:spLocks noChangeShapeType="1"/>
          </p:cNvSpPr>
          <p:nvPr/>
        </p:nvSpPr>
        <p:spPr bwMode="auto">
          <a:xfrm flipV="1">
            <a:off x="7839075" y="5432425"/>
            <a:ext cx="0" cy="9525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_tradnl"/>
          </a:p>
        </p:txBody>
      </p:sp>
      <p:sp>
        <p:nvSpPr>
          <p:cNvPr id="148507" name="Rectangle 35"/>
          <p:cNvSpPr>
            <a:spLocks noChangeArrowheads="1"/>
          </p:cNvSpPr>
          <p:nvPr/>
        </p:nvSpPr>
        <p:spPr bwMode="auto">
          <a:xfrm>
            <a:off x="7600950" y="5484813"/>
            <a:ext cx="466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charset="0"/>
              </a:defRPr>
            </a:lvl1pPr>
            <a:lvl2pPr marL="742950" indent="-285750" defTabSz="762000">
              <a:spcBef>
                <a:spcPct val="20000"/>
              </a:spcBef>
              <a:buChar char="–"/>
              <a:defRPr sz="2800">
                <a:solidFill>
                  <a:schemeClr val="tx1"/>
                </a:solidFill>
                <a:latin typeface="Arial" charset="0"/>
              </a:defRPr>
            </a:lvl2pPr>
            <a:lvl3pPr marL="1143000" indent="-228600" defTabSz="762000">
              <a:spcBef>
                <a:spcPct val="20000"/>
              </a:spcBef>
              <a:buChar char="•"/>
              <a:defRPr sz="2400">
                <a:solidFill>
                  <a:schemeClr val="tx1"/>
                </a:solidFill>
                <a:latin typeface="Arial" charset="0"/>
              </a:defRPr>
            </a:lvl3pPr>
            <a:lvl4pPr marL="1600200" indent="-228600" defTabSz="762000">
              <a:spcBef>
                <a:spcPct val="20000"/>
              </a:spcBef>
              <a:buChar char="–"/>
              <a:defRPr sz="2000">
                <a:solidFill>
                  <a:schemeClr val="tx1"/>
                </a:solidFill>
                <a:latin typeface="Arial" charset="0"/>
              </a:defRPr>
            </a:lvl4pPr>
            <a:lvl5pPr marL="2057400" indent="-228600" defTabSz="762000">
              <a:spcBef>
                <a:spcPct val="20000"/>
              </a:spcBef>
              <a:buChar char="»"/>
              <a:defRPr sz="2000">
                <a:solidFill>
                  <a:schemeClr val="tx1"/>
                </a:solidFill>
                <a:latin typeface="Arial" charset="0"/>
              </a:defRPr>
            </a:lvl5pPr>
            <a:lvl6pPr marL="2514600" indent="-228600" defTabSz="762000" eaLnBrk="0" fontAlgn="base" hangingPunct="0">
              <a:spcBef>
                <a:spcPct val="20000"/>
              </a:spcBef>
              <a:spcAft>
                <a:spcPct val="0"/>
              </a:spcAft>
              <a:buChar char="»"/>
              <a:defRPr sz="2000">
                <a:solidFill>
                  <a:schemeClr val="tx1"/>
                </a:solidFill>
                <a:latin typeface="Arial" charset="0"/>
              </a:defRPr>
            </a:lvl6pPr>
            <a:lvl7pPr marL="2971800" indent="-228600" defTabSz="762000" eaLnBrk="0" fontAlgn="base" hangingPunct="0">
              <a:spcBef>
                <a:spcPct val="20000"/>
              </a:spcBef>
              <a:spcAft>
                <a:spcPct val="0"/>
              </a:spcAft>
              <a:buChar char="»"/>
              <a:defRPr sz="2000">
                <a:solidFill>
                  <a:schemeClr val="tx1"/>
                </a:solidFill>
                <a:latin typeface="Arial" charset="0"/>
              </a:defRPr>
            </a:lvl7pPr>
            <a:lvl8pPr marL="3429000" indent="-228600" defTabSz="762000" eaLnBrk="0" fontAlgn="base" hangingPunct="0">
              <a:spcBef>
                <a:spcPct val="20000"/>
              </a:spcBef>
              <a:spcAft>
                <a:spcPct val="0"/>
              </a:spcAft>
              <a:buChar char="»"/>
              <a:defRPr sz="2000">
                <a:solidFill>
                  <a:schemeClr val="tx1"/>
                </a:solidFill>
                <a:latin typeface="Arial" charset="0"/>
              </a:defRPr>
            </a:lvl8pPr>
            <a:lvl9pPr marL="3886200" indent="-228600" defTabSz="7620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GB" altLang="es-ES_tradnl" sz="2000" b="1"/>
              <a:t>10</a:t>
            </a:r>
          </a:p>
        </p:txBody>
      </p:sp>
      <p:grpSp>
        <p:nvGrpSpPr>
          <p:cNvPr id="148508" name="Group 36"/>
          <p:cNvGrpSpPr>
            <a:grpSpLocks/>
          </p:cNvGrpSpPr>
          <p:nvPr/>
        </p:nvGrpSpPr>
        <p:grpSpPr bwMode="auto">
          <a:xfrm>
            <a:off x="2574925" y="1801813"/>
            <a:ext cx="2830513" cy="3278187"/>
            <a:chOff x="1622" y="1135"/>
            <a:chExt cx="1783" cy="2065"/>
          </a:xfrm>
        </p:grpSpPr>
        <p:sp>
          <p:nvSpPr>
            <p:cNvPr id="148512" name="Oval 37"/>
            <p:cNvSpPr>
              <a:spLocks noChangeArrowheads="1"/>
            </p:cNvSpPr>
            <p:nvPr/>
          </p:nvSpPr>
          <p:spPr bwMode="auto">
            <a:xfrm>
              <a:off x="2582" y="1615"/>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8513" name="Oval 38"/>
            <p:cNvSpPr>
              <a:spLocks noChangeArrowheads="1"/>
            </p:cNvSpPr>
            <p:nvPr/>
          </p:nvSpPr>
          <p:spPr bwMode="auto">
            <a:xfrm>
              <a:off x="2731" y="1903"/>
              <a:ext cx="91" cy="90"/>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8514" name="Oval 39"/>
            <p:cNvSpPr>
              <a:spLocks noChangeArrowheads="1"/>
            </p:cNvSpPr>
            <p:nvPr/>
          </p:nvSpPr>
          <p:spPr bwMode="auto">
            <a:xfrm>
              <a:off x="3315" y="2053"/>
              <a:ext cx="90"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8515" name="Oval 40"/>
            <p:cNvSpPr>
              <a:spLocks noChangeArrowheads="1"/>
            </p:cNvSpPr>
            <p:nvPr/>
          </p:nvSpPr>
          <p:spPr bwMode="auto">
            <a:xfrm>
              <a:off x="2278" y="2045"/>
              <a:ext cx="90"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8516" name="Oval 41"/>
            <p:cNvSpPr>
              <a:spLocks noChangeArrowheads="1"/>
            </p:cNvSpPr>
            <p:nvPr/>
          </p:nvSpPr>
          <p:spPr bwMode="auto">
            <a:xfrm>
              <a:off x="2822" y="1135"/>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8517" name="Oval 42"/>
            <p:cNvSpPr>
              <a:spLocks noChangeArrowheads="1"/>
            </p:cNvSpPr>
            <p:nvPr/>
          </p:nvSpPr>
          <p:spPr bwMode="auto">
            <a:xfrm>
              <a:off x="3023" y="1592"/>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8518" name="Oval 43"/>
            <p:cNvSpPr>
              <a:spLocks noChangeArrowheads="1"/>
            </p:cNvSpPr>
            <p:nvPr/>
          </p:nvSpPr>
          <p:spPr bwMode="auto">
            <a:xfrm>
              <a:off x="2227" y="2358"/>
              <a:ext cx="90"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8519" name="Oval 44"/>
            <p:cNvSpPr>
              <a:spLocks noChangeArrowheads="1"/>
            </p:cNvSpPr>
            <p:nvPr/>
          </p:nvSpPr>
          <p:spPr bwMode="auto">
            <a:xfrm>
              <a:off x="3171" y="1849"/>
              <a:ext cx="90"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8520" name="Oval 45"/>
            <p:cNvSpPr>
              <a:spLocks noChangeArrowheads="1"/>
            </p:cNvSpPr>
            <p:nvPr/>
          </p:nvSpPr>
          <p:spPr bwMode="auto">
            <a:xfrm>
              <a:off x="1958" y="2815"/>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8521" name="Oval 46"/>
            <p:cNvSpPr>
              <a:spLocks noChangeArrowheads="1"/>
            </p:cNvSpPr>
            <p:nvPr/>
          </p:nvSpPr>
          <p:spPr bwMode="auto">
            <a:xfrm>
              <a:off x="2435" y="2809"/>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8522" name="Oval 47"/>
            <p:cNvSpPr>
              <a:spLocks noChangeArrowheads="1"/>
            </p:cNvSpPr>
            <p:nvPr/>
          </p:nvSpPr>
          <p:spPr bwMode="auto">
            <a:xfrm>
              <a:off x="2531" y="2515"/>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8523" name="Oval 48"/>
            <p:cNvSpPr>
              <a:spLocks noChangeArrowheads="1"/>
            </p:cNvSpPr>
            <p:nvPr/>
          </p:nvSpPr>
          <p:spPr bwMode="auto">
            <a:xfrm>
              <a:off x="2627" y="2221"/>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8524" name="Oval 49"/>
            <p:cNvSpPr>
              <a:spLocks noChangeArrowheads="1"/>
            </p:cNvSpPr>
            <p:nvPr/>
          </p:nvSpPr>
          <p:spPr bwMode="auto">
            <a:xfrm>
              <a:off x="2420" y="3109"/>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8525" name="Oval 50"/>
            <p:cNvSpPr>
              <a:spLocks noChangeArrowheads="1"/>
            </p:cNvSpPr>
            <p:nvPr/>
          </p:nvSpPr>
          <p:spPr bwMode="auto">
            <a:xfrm>
              <a:off x="1622" y="3055"/>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8526" name="Oval 51"/>
            <p:cNvSpPr>
              <a:spLocks noChangeArrowheads="1"/>
            </p:cNvSpPr>
            <p:nvPr/>
          </p:nvSpPr>
          <p:spPr bwMode="auto">
            <a:xfrm>
              <a:off x="2966" y="2095"/>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8527" name="Oval 52"/>
            <p:cNvSpPr>
              <a:spLocks noChangeArrowheads="1"/>
            </p:cNvSpPr>
            <p:nvPr/>
          </p:nvSpPr>
          <p:spPr bwMode="auto">
            <a:xfrm>
              <a:off x="3158" y="2479"/>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8528" name="Oval 53"/>
            <p:cNvSpPr>
              <a:spLocks noChangeArrowheads="1"/>
            </p:cNvSpPr>
            <p:nvPr/>
          </p:nvSpPr>
          <p:spPr bwMode="auto">
            <a:xfrm>
              <a:off x="1958" y="2479"/>
              <a:ext cx="84" cy="87"/>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8529" name="Oval 54"/>
            <p:cNvSpPr>
              <a:spLocks noChangeArrowheads="1"/>
            </p:cNvSpPr>
            <p:nvPr/>
          </p:nvSpPr>
          <p:spPr bwMode="auto">
            <a:xfrm>
              <a:off x="2054" y="3055"/>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8530" name="Oval 55"/>
            <p:cNvSpPr>
              <a:spLocks noChangeArrowheads="1"/>
            </p:cNvSpPr>
            <p:nvPr/>
          </p:nvSpPr>
          <p:spPr bwMode="auto">
            <a:xfrm>
              <a:off x="2726" y="1380"/>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8531" name="Oval 56"/>
            <p:cNvSpPr>
              <a:spLocks noChangeArrowheads="1"/>
            </p:cNvSpPr>
            <p:nvPr/>
          </p:nvSpPr>
          <p:spPr bwMode="auto">
            <a:xfrm>
              <a:off x="2822" y="1620"/>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8532" name="Oval 57"/>
            <p:cNvSpPr>
              <a:spLocks noChangeArrowheads="1"/>
            </p:cNvSpPr>
            <p:nvPr/>
          </p:nvSpPr>
          <p:spPr bwMode="auto">
            <a:xfrm>
              <a:off x="2971" y="1375"/>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48533" name="Oval 58"/>
            <p:cNvSpPr>
              <a:spLocks noChangeArrowheads="1"/>
            </p:cNvSpPr>
            <p:nvPr/>
          </p:nvSpPr>
          <p:spPr bwMode="auto">
            <a:xfrm>
              <a:off x="2486" y="1807"/>
              <a:ext cx="91" cy="90"/>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grpSp>
      <p:sp>
        <p:nvSpPr>
          <p:cNvPr id="148509" name="Rectangle 59"/>
          <p:cNvSpPr>
            <a:spLocks noChangeArrowheads="1"/>
          </p:cNvSpPr>
          <p:nvPr/>
        </p:nvSpPr>
        <p:spPr bwMode="auto">
          <a:xfrm>
            <a:off x="4262438" y="5484813"/>
            <a:ext cx="536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charset="0"/>
              </a:defRPr>
            </a:lvl1pPr>
            <a:lvl2pPr marL="742950" indent="-285750" defTabSz="762000">
              <a:spcBef>
                <a:spcPct val="20000"/>
              </a:spcBef>
              <a:buChar char="–"/>
              <a:defRPr sz="2800">
                <a:solidFill>
                  <a:schemeClr val="tx1"/>
                </a:solidFill>
                <a:latin typeface="Arial" charset="0"/>
              </a:defRPr>
            </a:lvl2pPr>
            <a:lvl3pPr marL="1143000" indent="-228600" defTabSz="762000">
              <a:spcBef>
                <a:spcPct val="20000"/>
              </a:spcBef>
              <a:buChar char="•"/>
              <a:defRPr sz="2400">
                <a:solidFill>
                  <a:schemeClr val="tx1"/>
                </a:solidFill>
                <a:latin typeface="Arial" charset="0"/>
              </a:defRPr>
            </a:lvl3pPr>
            <a:lvl4pPr marL="1600200" indent="-228600" defTabSz="762000">
              <a:spcBef>
                <a:spcPct val="20000"/>
              </a:spcBef>
              <a:buChar char="–"/>
              <a:defRPr sz="2000">
                <a:solidFill>
                  <a:schemeClr val="tx1"/>
                </a:solidFill>
                <a:latin typeface="Arial" charset="0"/>
              </a:defRPr>
            </a:lvl4pPr>
            <a:lvl5pPr marL="2057400" indent="-228600" defTabSz="762000">
              <a:spcBef>
                <a:spcPct val="20000"/>
              </a:spcBef>
              <a:buChar char="»"/>
              <a:defRPr sz="2000">
                <a:solidFill>
                  <a:schemeClr val="tx1"/>
                </a:solidFill>
                <a:latin typeface="Arial" charset="0"/>
              </a:defRPr>
            </a:lvl5pPr>
            <a:lvl6pPr marL="2514600" indent="-228600" defTabSz="762000" eaLnBrk="0" fontAlgn="base" hangingPunct="0">
              <a:spcBef>
                <a:spcPct val="20000"/>
              </a:spcBef>
              <a:spcAft>
                <a:spcPct val="0"/>
              </a:spcAft>
              <a:buChar char="»"/>
              <a:defRPr sz="2000">
                <a:solidFill>
                  <a:schemeClr val="tx1"/>
                </a:solidFill>
                <a:latin typeface="Arial" charset="0"/>
              </a:defRPr>
            </a:lvl6pPr>
            <a:lvl7pPr marL="2971800" indent="-228600" defTabSz="762000" eaLnBrk="0" fontAlgn="base" hangingPunct="0">
              <a:spcBef>
                <a:spcPct val="20000"/>
              </a:spcBef>
              <a:spcAft>
                <a:spcPct val="0"/>
              </a:spcAft>
              <a:buChar char="»"/>
              <a:defRPr sz="2000">
                <a:solidFill>
                  <a:schemeClr val="tx1"/>
                </a:solidFill>
                <a:latin typeface="Arial" charset="0"/>
              </a:defRPr>
            </a:lvl7pPr>
            <a:lvl8pPr marL="3429000" indent="-228600" defTabSz="762000" eaLnBrk="0" fontAlgn="base" hangingPunct="0">
              <a:spcBef>
                <a:spcPct val="20000"/>
              </a:spcBef>
              <a:spcAft>
                <a:spcPct val="0"/>
              </a:spcAft>
              <a:buChar char="»"/>
              <a:defRPr sz="2000">
                <a:solidFill>
                  <a:schemeClr val="tx1"/>
                </a:solidFill>
                <a:latin typeface="Arial" charset="0"/>
              </a:defRPr>
            </a:lvl8pPr>
            <a:lvl9pPr marL="3886200" indent="-228600" defTabSz="7620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GB" altLang="es-ES_tradnl" sz="2000" b="1"/>
              <a:t>0.6</a:t>
            </a:r>
          </a:p>
        </p:txBody>
      </p:sp>
      <p:sp>
        <p:nvSpPr>
          <p:cNvPr id="148510" name="Line 60"/>
          <p:cNvSpPr>
            <a:spLocks noChangeShapeType="1"/>
          </p:cNvSpPr>
          <p:nvPr/>
        </p:nvSpPr>
        <p:spPr bwMode="auto">
          <a:xfrm flipV="1">
            <a:off x="4556125" y="5446713"/>
            <a:ext cx="0" cy="9525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_tradnl"/>
          </a:p>
        </p:txBody>
      </p:sp>
      <p:sp>
        <p:nvSpPr>
          <p:cNvPr id="148511" name="Rectangle 61"/>
          <p:cNvSpPr>
            <a:spLocks noChangeArrowheads="1"/>
          </p:cNvSpPr>
          <p:nvPr/>
        </p:nvSpPr>
        <p:spPr bwMode="auto">
          <a:xfrm>
            <a:off x="6292850" y="1703388"/>
            <a:ext cx="2332038"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defTabSz="762000">
              <a:spcBef>
                <a:spcPct val="20000"/>
              </a:spcBef>
              <a:buChar char="•"/>
              <a:defRPr sz="3200">
                <a:solidFill>
                  <a:schemeClr val="tx1"/>
                </a:solidFill>
                <a:latin typeface="Arial" charset="0"/>
              </a:defRPr>
            </a:lvl1pPr>
            <a:lvl2pPr marL="742950" indent="-285750" defTabSz="762000">
              <a:spcBef>
                <a:spcPct val="20000"/>
              </a:spcBef>
              <a:buChar char="–"/>
              <a:defRPr sz="2800">
                <a:solidFill>
                  <a:schemeClr val="tx1"/>
                </a:solidFill>
                <a:latin typeface="Arial" charset="0"/>
              </a:defRPr>
            </a:lvl2pPr>
            <a:lvl3pPr marL="1143000" indent="-228600" defTabSz="762000">
              <a:spcBef>
                <a:spcPct val="20000"/>
              </a:spcBef>
              <a:buChar char="•"/>
              <a:defRPr sz="2400">
                <a:solidFill>
                  <a:schemeClr val="tx1"/>
                </a:solidFill>
                <a:latin typeface="Arial" charset="0"/>
              </a:defRPr>
            </a:lvl3pPr>
            <a:lvl4pPr marL="1600200" indent="-228600" defTabSz="762000">
              <a:spcBef>
                <a:spcPct val="20000"/>
              </a:spcBef>
              <a:buChar char="–"/>
              <a:defRPr sz="2000">
                <a:solidFill>
                  <a:schemeClr val="tx1"/>
                </a:solidFill>
                <a:latin typeface="Arial" charset="0"/>
              </a:defRPr>
            </a:lvl4pPr>
            <a:lvl5pPr marL="2057400" indent="-228600" defTabSz="762000">
              <a:spcBef>
                <a:spcPct val="20000"/>
              </a:spcBef>
              <a:buChar char="»"/>
              <a:defRPr sz="2000">
                <a:solidFill>
                  <a:schemeClr val="tx1"/>
                </a:solidFill>
                <a:latin typeface="Arial" charset="0"/>
              </a:defRPr>
            </a:lvl5pPr>
            <a:lvl6pPr marL="2514600" indent="-228600" defTabSz="762000" eaLnBrk="0" fontAlgn="base" hangingPunct="0">
              <a:spcBef>
                <a:spcPct val="20000"/>
              </a:spcBef>
              <a:spcAft>
                <a:spcPct val="0"/>
              </a:spcAft>
              <a:buChar char="»"/>
              <a:defRPr sz="2000">
                <a:solidFill>
                  <a:schemeClr val="tx1"/>
                </a:solidFill>
                <a:latin typeface="Arial" charset="0"/>
              </a:defRPr>
            </a:lvl6pPr>
            <a:lvl7pPr marL="2971800" indent="-228600" defTabSz="762000" eaLnBrk="0" fontAlgn="base" hangingPunct="0">
              <a:spcBef>
                <a:spcPct val="20000"/>
              </a:spcBef>
              <a:spcAft>
                <a:spcPct val="0"/>
              </a:spcAft>
              <a:buChar char="»"/>
              <a:defRPr sz="2000">
                <a:solidFill>
                  <a:schemeClr val="tx1"/>
                </a:solidFill>
                <a:latin typeface="Arial" charset="0"/>
              </a:defRPr>
            </a:lvl7pPr>
            <a:lvl8pPr marL="3429000" indent="-228600" defTabSz="762000" eaLnBrk="0" fontAlgn="base" hangingPunct="0">
              <a:spcBef>
                <a:spcPct val="20000"/>
              </a:spcBef>
              <a:spcAft>
                <a:spcPct val="0"/>
              </a:spcAft>
              <a:buChar char="»"/>
              <a:defRPr sz="2000">
                <a:solidFill>
                  <a:schemeClr val="tx1"/>
                </a:solidFill>
                <a:latin typeface="Arial" charset="0"/>
              </a:defRPr>
            </a:lvl8pPr>
            <a:lvl9pPr marL="3886200" indent="-228600" defTabSz="7620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GB" altLang="es-ES_tradnl" sz="2400"/>
              <a:t>Asymmetrical:</a:t>
            </a:r>
          </a:p>
          <a:p>
            <a:pPr>
              <a:spcBef>
                <a:spcPct val="0"/>
              </a:spcBef>
              <a:buFontTx/>
              <a:buNone/>
            </a:pPr>
            <a:r>
              <a:rPr lang="en-GB" altLang="es-ES_tradnl" sz="2400"/>
              <a:t>Reporting bias?</a:t>
            </a:r>
          </a:p>
        </p:txBody>
      </p:sp>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78"/>
    </mc:Choice>
    <mc:Fallback xmlns="">
      <p:transition spd="slow" advTm="1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5"/>
          <p:cNvSpPr txBox="1">
            <a:spLocks noGrp="1" noChangeArrowheads="1"/>
          </p:cNvSpPr>
          <p:nvPr/>
        </p:nvSpPr>
        <p:spPr bwMode="auto">
          <a:xfrm>
            <a:off x="457200" y="6019800"/>
            <a:ext cx="3200400" cy="304800"/>
          </a:xfrm>
          <a:prstGeom prst="rect">
            <a:avLst/>
          </a:prstGeom>
          <a:noFill/>
          <a:ln w="9525">
            <a:solidFill>
              <a:srgbClr val="CC99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de-DE" altLang="es-ES_tradnl" sz="1200"/>
              <a:t>Egger M, Cochrane Colloquium Lyon 2001</a:t>
            </a:r>
          </a:p>
        </p:txBody>
      </p:sp>
      <p:sp>
        <p:nvSpPr>
          <p:cNvPr id="150530" name="Rectangle 2"/>
          <p:cNvSpPr>
            <a:spLocks noChangeArrowheads="1"/>
          </p:cNvSpPr>
          <p:nvPr/>
        </p:nvSpPr>
        <p:spPr bwMode="auto">
          <a:xfrm>
            <a:off x="830263" y="228600"/>
            <a:ext cx="70088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s-ES_tradnl" sz="3600">
                <a:solidFill>
                  <a:schemeClr val="tx2"/>
                </a:solidFill>
                <a:latin typeface="Century Gothic" charset="0"/>
              </a:rPr>
              <a:t>Funnel plot</a:t>
            </a:r>
          </a:p>
        </p:txBody>
      </p:sp>
      <p:sp>
        <p:nvSpPr>
          <p:cNvPr id="150531" name="Rectangle 3"/>
          <p:cNvSpPr>
            <a:spLocks noChangeArrowheads="1"/>
          </p:cNvSpPr>
          <p:nvPr/>
        </p:nvSpPr>
        <p:spPr bwMode="auto">
          <a:xfrm rot="-5400000">
            <a:off x="-406400" y="2997200"/>
            <a:ext cx="218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charset="0"/>
              </a:defRPr>
            </a:lvl1pPr>
            <a:lvl2pPr marL="742950" indent="-285750" defTabSz="762000">
              <a:spcBef>
                <a:spcPct val="20000"/>
              </a:spcBef>
              <a:buChar char="–"/>
              <a:defRPr sz="2800">
                <a:solidFill>
                  <a:schemeClr val="tx1"/>
                </a:solidFill>
                <a:latin typeface="Arial" charset="0"/>
              </a:defRPr>
            </a:lvl2pPr>
            <a:lvl3pPr marL="1143000" indent="-228600" defTabSz="762000">
              <a:spcBef>
                <a:spcPct val="20000"/>
              </a:spcBef>
              <a:buChar char="•"/>
              <a:defRPr sz="2400">
                <a:solidFill>
                  <a:schemeClr val="tx1"/>
                </a:solidFill>
                <a:latin typeface="Arial" charset="0"/>
              </a:defRPr>
            </a:lvl3pPr>
            <a:lvl4pPr marL="1600200" indent="-228600" defTabSz="762000">
              <a:spcBef>
                <a:spcPct val="20000"/>
              </a:spcBef>
              <a:buChar char="–"/>
              <a:defRPr sz="2000">
                <a:solidFill>
                  <a:schemeClr val="tx1"/>
                </a:solidFill>
                <a:latin typeface="Arial" charset="0"/>
              </a:defRPr>
            </a:lvl4pPr>
            <a:lvl5pPr marL="2057400" indent="-228600" defTabSz="762000">
              <a:spcBef>
                <a:spcPct val="20000"/>
              </a:spcBef>
              <a:buChar char="»"/>
              <a:defRPr sz="2000">
                <a:solidFill>
                  <a:schemeClr val="tx1"/>
                </a:solidFill>
                <a:latin typeface="Arial" charset="0"/>
              </a:defRPr>
            </a:lvl5pPr>
            <a:lvl6pPr marL="2514600" indent="-228600" defTabSz="762000" eaLnBrk="0" fontAlgn="base" hangingPunct="0">
              <a:spcBef>
                <a:spcPct val="20000"/>
              </a:spcBef>
              <a:spcAft>
                <a:spcPct val="0"/>
              </a:spcAft>
              <a:buChar char="»"/>
              <a:defRPr sz="2000">
                <a:solidFill>
                  <a:schemeClr val="tx1"/>
                </a:solidFill>
                <a:latin typeface="Arial" charset="0"/>
              </a:defRPr>
            </a:lvl6pPr>
            <a:lvl7pPr marL="2971800" indent="-228600" defTabSz="762000" eaLnBrk="0" fontAlgn="base" hangingPunct="0">
              <a:spcBef>
                <a:spcPct val="20000"/>
              </a:spcBef>
              <a:spcAft>
                <a:spcPct val="0"/>
              </a:spcAft>
              <a:buChar char="»"/>
              <a:defRPr sz="2000">
                <a:solidFill>
                  <a:schemeClr val="tx1"/>
                </a:solidFill>
                <a:latin typeface="Arial" charset="0"/>
              </a:defRPr>
            </a:lvl7pPr>
            <a:lvl8pPr marL="3429000" indent="-228600" defTabSz="762000" eaLnBrk="0" fontAlgn="base" hangingPunct="0">
              <a:spcBef>
                <a:spcPct val="20000"/>
              </a:spcBef>
              <a:spcAft>
                <a:spcPct val="0"/>
              </a:spcAft>
              <a:buChar char="»"/>
              <a:defRPr sz="2000">
                <a:solidFill>
                  <a:schemeClr val="tx1"/>
                </a:solidFill>
                <a:latin typeface="Arial" charset="0"/>
              </a:defRPr>
            </a:lvl8pPr>
            <a:lvl9pPr marL="3886200" indent="-228600" defTabSz="7620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GB" altLang="es-ES_tradnl" sz="2400"/>
              <a:t>Standard Error</a:t>
            </a:r>
          </a:p>
        </p:txBody>
      </p:sp>
      <p:sp>
        <p:nvSpPr>
          <p:cNvPr id="150532" name="Rectangle 4"/>
          <p:cNvSpPr>
            <a:spLocks noChangeArrowheads="1"/>
          </p:cNvSpPr>
          <p:nvPr/>
        </p:nvSpPr>
        <p:spPr bwMode="auto">
          <a:xfrm>
            <a:off x="3814763" y="5751513"/>
            <a:ext cx="159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har char="•"/>
              <a:defRPr sz="3200">
                <a:solidFill>
                  <a:schemeClr val="tx1"/>
                </a:solidFill>
                <a:latin typeface="Arial" charset="0"/>
              </a:defRPr>
            </a:lvl1pPr>
            <a:lvl2pPr marL="742950" indent="-285750" defTabSz="762000">
              <a:spcBef>
                <a:spcPct val="20000"/>
              </a:spcBef>
              <a:buChar char="–"/>
              <a:defRPr sz="2800">
                <a:solidFill>
                  <a:schemeClr val="tx1"/>
                </a:solidFill>
                <a:latin typeface="Arial" charset="0"/>
              </a:defRPr>
            </a:lvl2pPr>
            <a:lvl3pPr marL="1143000" indent="-228600" defTabSz="762000">
              <a:spcBef>
                <a:spcPct val="20000"/>
              </a:spcBef>
              <a:buChar char="•"/>
              <a:defRPr sz="2400">
                <a:solidFill>
                  <a:schemeClr val="tx1"/>
                </a:solidFill>
                <a:latin typeface="Arial" charset="0"/>
              </a:defRPr>
            </a:lvl3pPr>
            <a:lvl4pPr marL="1600200" indent="-228600" defTabSz="762000">
              <a:spcBef>
                <a:spcPct val="20000"/>
              </a:spcBef>
              <a:buChar char="–"/>
              <a:defRPr sz="2000">
                <a:solidFill>
                  <a:schemeClr val="tx1"/>
                </a:solidFill>
                <a:latin typeface="Arial" charset="0"/>
              </a:defRPr>
            </a:lvl4pPr>
            <a:lvl5pPr marL="2057400" indent="-228600" defTabSz="762000">
              <a:spcBef>
                <a:spcPct val="20000"/>
              </a:spcBef>
              <a:buChar char="»"/>
              <a:defRPr sz="2000">
                <a:solidFill>
                  <a:schemeClr val="tx1"/>
                </a:solidFill>
                <a:latin typeface="Arial" charset="0"/>
              </a:defRPr>
            </a:lvl5pPr>
            <a:lvl6pPr marL="2514600" indent="-228600" defTabSz="762000" eaLnBrk="0" fontAlgn="base" hangingPunct="0">
              <a:spcBef>
                <a:spcPct val="20000"/>
              </a:spcBef>
              <a:spcAft>
                <a:spcPct val="0"/>
              </a:spcAft>
              <a:buChar char="»"/>
              <a:defRPr sz="2000">
                <a:solidFill>
                  <a:schemeClr val="tx1"/>
                </a:solidFill>
                <a:latin typeface="Arial" charset="0"/>
              </a:defRPr>
            </a:lvl6pPr>
            <a:lvl7pPr marL="2971800" indent="-228600" defTabSz="762000" eaLnBrk="0" fontAlgn="base" hangingPunct="0">
              <a:spcBef>
                <a:spcPct val="20000"/>
              </a:spcBef>
              <a:spcAft>
                <a:spcPct val="0"/>
              </a:spcAft>
              <a:buChar char="»"/>
              <a:defRPr sz="2000">
                <a:solidFill>
                  <a:schemeClr val="tx1"/>
                </a:solidFill>
                <a:latin typeface="Arial" charset="0"/>
              </a:defRPr>
            </a:lvl7pPr>
            <a:lvl8pPr marL="3429000" indent="-228600" defTabSz="762000" eaLnBrk="0" fontAlgn="base" hangingPunct="0">
              <a:spcBef>
                <a:spcPct val="20000"/>
              </a:spcBef>
              <a:spcAft>
                <a:spcPct val="0"/>
              </a:spcAft>
              <a:buChar char="»"/>
              <a:defRPr sz="2000">
                <a:solidFill>
                  <a:schemeClr val="tx1"/>
                </a:solidFill>
                <a:latin typeface="Arial" charset="0"/>
              </a:defRPr>
            </a:lvl8pPr>
            <a:lvl9pPr marL="3886200" indent="-228600" defTabSz="7620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GB" altLang="es-ES_tradnl" sz="2400"/>
              <a:t>Odds ratio</a:t>
            </a:r>
          </a:p>
        </p:txBody>
      </p:sp>
      <p:sp>
        <p:nvSpPr>
          <p:cNvPr id="150533" name="Rectangle 5"/>
          <p:cNvSpPr>
            <a:spLocks noChangeArrowheads="1"/>
          </p:cNvSpPr>
          <p:nvPr/>
        </p:nvSpPr>
        <p:spPr bwMode="auto">
          <a:xfrm>
            <a:off x="1960563" y="5484813"/>
            <a:ext cx="536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charset="0"/>
              </a:defRPr>
            </a:lvl1pPr>
            <a:lvl2pPr marL="742950" indent="-285750" defTabSz="762000">
              <a:spcBef>
                <a:spcPct val="20000"/>
              </a:spcBef>
              <a:buChar char="–"/>
              <a:defRPr sz="2800">
                <a:solidFill>
                  <a:schemeClr val="tx1"/>
                </a:solidFill>
                <a:latin typeface="Arial" charset="0"/>
              </a:defRPr>
            </a:lvl2pPr>
            <a:lvl3pPr marL="1143000" indent="-228600" defTabSz="762000">
              <a:spcBef>
                <a:spcPct val="20000"/>
              </a:spcBef>
              <a:buChar char="•"/>
              <a:defRPr sz="2400">
                <a:solidFill>
                  <a:schemeClr val="tx1"/>
                </a:solidFill>
                <a:latin typeface="Arial" charset="0"/>
              </a:defRPr>
            </a:lvl3pPr>
            <a:lvl4pPr marL="1600200" indent="-228600" defTabSz="762000">
              <a:spcBef>
                <a:spcPct val="20000"/>
              </a:spcBef>
              <a:buChar char="–"/>
              <a:defRPr sz="2000">
                <a:solidFill>
                  <a:schemeClr val="tx1"/>
                </a:solidFill>
                <a:latin typeface="Arial" charset="0"/>
              </a:defRPr>
            </a:lvl4pPr>
            <a:lvl5pPr marL="2057400" indent="-228600" defTabSz="762000">
              <a:spcBef>
                <a:spcPct val="20000"/>
              </a:spcBef>
              <a:buChar char="»"/>
              <a:defRPr sz="2000">
                <a:solidFill>
                  <a:schemeClr val="tx1"/>
                </a:solidFill>
                <a:latin typeface="Arial" charset="0"/>
              </a:defRPr>
            </a:lvl5pPr>
            <a:lvl6pPr marL="2514600" indent="-228600" defTabSz="762000" eaLnBrk="0" fontAlgn="base" hangingPunct="0">
              <a:spcBef>
                <a:spcPct val="20000"/>
              </a:spcBef>
              <a:spcAft>
                <a:spcPct val="0"/>
              </a:spcAft>
              <a:buChar char="»"/>
              <a:defRPr sz="2000">
                <a:solidFill>
                  <a:schemeClr val="tx1"/>
                </a:solidFill>
                <a:latin typeface="Arial" charset="0"/>
              </a:defRPr>
            </a:lvl6pPr>
            <a:lvl7pPr marL="2971800" indent="-228600" defTabSz="762000" eaLnBrk="0" fontAlgn="base" hangingPunct="0">
              <a:spcBef>
                <a:spcPct val="20000"/>
              </a:spcBef>
              <a:spcAft>
                <a:spcPct val="0"/>
              </a:spcAft>
              <a:buChar char="»"/>
              <a:defRPr sz="2000">
                <a:solidFill>
                  <a:schemeClr val="tx1"/>
                </a:solidFill>
                <a:latin typeface="Arial" charset="0"/>
              </a:defRPr>
            </a:lvl7pPr>
            <a:lvl8pPr marL="3429000" indent="-228600" defTabSz="762000" eaLnBrk="0" fontAlgn="base" hangingPunct="0">
              <a:spcBef>
                <a:spcPct val="20000"/>
              </a:spcBef>
              <a:spcAft>
                <a:spcPct val="0"/>
              </a:spcAft>
              <a:buChar char="»"/>
              <a:defRPr sz="2000">
                <a:solidFill>
                  <a:schemeClr val="tx1"/>
                </a:solidFill>
                <a:latin typeface="Arial" charset="0"/>
              </a:defRPr>
            </a:lvl8pPr>
            <a:lvl9pPr marL="3886200" indent="-228600" defTabSz="7620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GB" altLang="es-ES_tradnl" sz="2000" b="1"/>
              <a:t>0.1</a:t>
            </a:r>
          </a:p>
        </p:txBody>
      </p:sp>
      <p:sp>
        <p:nvSpPr>
          <p:cNvPr id="150534" name="Line 6"/>
          <p:cNvSpPr>
            <a:spLocks noChangeShapeType="1"/>
          </p:cNvSpPr>
          <p:nvPr/>
        </p:nvSpPr>
        <p:spPr bwMode="auto">
          <a:xfrm flipV="1">
            <a:off x="2195513" y="5432425"/>
            <a:ext cx="0" cy="9525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_tradnl"/>
          </a:p>
        </p:txBody>
      </p:sp>
      <p:sp>
        <p:nvSpPr>
          <p:cNvPr id="150535" name="Rectangle 7"/>
          <p:cNvSpPr>
            <a:spLocks noChangeArrowheads="1"/>
          </p:cNvSpPr>
          <p:nvPr/>
        </p:nvSpPr>
        <p:spPr bwMode="auto">
          <a:xfrm>
            <a:off x="3373438" y="5484813"/>
            <a:ext cx="536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charset="0"/>
              </a:defRPr>
            </a:lvl1pPr>
            <a:lvl2pPr marL="742950" indent="-285750" defTabSz="762000">
              <a:spcBef>
                <a:spcPct val="20000"/>
              </a:spcBef>
              <a:buChar char="–"/>
              <a:defRPr sz="2800">
                <a:solidFill>
                  <a:schemeClr val="tx1"/>
                </a:solidFill>
                <a:latin typeface="Arial" charset="0"/>
              </a:defRPr>
            </a:lvl2pPr>
            <a:lvl3pPr marL="1143000" indent="-228600" defTabSz="762000">
              <a:spcBef>
                <a:spcPct val="20000"/>
              </a:spcBef>
              <a:buChar char="•"/>
              <a:defRPr sz="2400">
                <a:solidFill>
                  <a:schemeClr val="tx1"/>
                </a:solidFill>
                <a:latin typeface="Arial" charset="0"/>
              </a:defRPr>
            </a:lvl3pPr>
            <a:lvl4pPr marL="1600200" indent="-228600" defTabSz="762000">
              <a:spcBef>
                <a:spcPct val="20000"/>
              </a:spcBef>
              <a:buChar char="–"/>
              <a:defRPr sz="2000">
                <a:solidFill>
                  <a:schemeClr val="tx1"/>
                </a:solidFill>
                <a:latin typeface="Arial" charset="0"/>
              </a:defRPr>
            </a:lvl4pPr>
            <a:lvl5pPr marL="2057400" indent="-228600" defTabSz="762000">
              <a:spcBef>
                <a:spcPct val="20000"/>
              </a:spcBef>
              <a:buChar char="»"/>
              <a:defRPr sz="2000">
                <a:solidFill>
                  <a:schemeClr val="tx1"/>
                </a:solidFill>
                <a:latin typeface="Arial" charset="0"/>
              </a:defRPr>
            </a:lvl5pPr>
            <a:lvl6pPr marL="2514600" indent="-228600" defTabSz="762000" eaLnBrk="0" fontAlgn="base" hangingPunct="0">
              <a:spcBef>
                <a:spcPct val="20000"/>
              </a:spcBef>
              <a:spcAft>
                <a:spcPct val="0"/>
              </a:spcAft>
              <a:buChar char="»"/>
              <a:defRPr sz="2000">
                <a:solidFill>
                  <a:schemeClr val="tx1"/>
                </a:solidFill>
                <a:latin typeface="Arial" charset="0"/>
              </a:defRPr>
            </a:lvl6pPr>
            <a:lvl7pPr marL="2971800" indent="-228600" defTabSz="762000" eaLnBrk="0" fontAlgn="base" hangingPunct="0">
              <a:spcBef>
                <a:spcPct val="20000"/>
              </a:spcBef>
              <a:spcAft>
                <a:spcPct val="0"/>
              </a:spcAft>
              <a:buChar char="»"/>
              <a:defRPr sz="2000">
                <a:solidFill>
                  <a:schemeClr val="tx1"/>
                </a:solidFill>
                <a:latin typeface="Arial" charset="0"/>
              </a:defRPr>
            </a:lvl7pPr>
            <a:lvl8pPr marL="3429000" indent="-228600" defTabSz="762000" eaLnBrk="0" fontAlgn="base" hangingPunct="0">
              <a:spcBef>
                <a:spcPct val="20000"/>
              </a:spcBef>
              <a:spcAft>
                <a:spcPct val="0"/>
              </a:spcAft>
              <a:buChar char="»"/>
              <a:defRPr sz="2000">
                <a:solidFill>
                  <a:schemeClr val="tx1"/>
                </a:solidFill>
                <a:latin typeface="Arial" charset="0"/>
              </a:defRPr>
            </a:lvl8pPr>
            <a:lvl9pPr marL="3886200" indent="-228600" defTabSz="7620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GB" altLang="es-ES_tradnl" sz="2000" b="1"/>
              <a:t>0.3</a:t>
            </a:r>
          </a:p>
        </p:txBody>
      </p:sp>
      <p:sp>
        <p:nvSpPr>
          <p:cNvPr id="150536" name="Line 8"/>
          <p:cNvSpPr>
            <a:spLocks noChangeShapeType="1"/>
          </p:cNvSpPr>
          <p:nvPr/>
        </p:nvSpPr>
        <p:spPr bwMode="auto">
          <a:xfrm flipV="1">
            <a:off x="3608388" y="5432425"/>
            <a:ext cx="0" cy="9525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_tradnl"/>
          </a:p>
        </p:txBody>
      </p:sp>
      <p:sp>
        <p:nvSpPr>
          <p:cNvPr id="150537" name="Rectangle 9"/>
          <p:cNvSpPr>
            <a:spLocks noChangeArrowheads="1"/>
          </p:cNvSpPr>
          <p:nvPr/>
        </p:nvSpPr>
        <p:spPr bwMode="auto">
          <a:xfrm>
            <a:off x="4864100" y="5484813"/>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charset="0"/>
              </a:defRPr>
            </a:lvl1pPr>
            <a:lvl2pPr marL="742950" indent="-285750" defTabSz="762000">
              <a:spcBef>
                <a:spcPct val="20000"/>
              </a:spcBef>
              <a:buChar char="–"/>
              <a:defRPr sz="2800">
                <a:solidFill>
                  <a:schemeClr val="tx1"/>
                </a:solidFill>
                <a:latin typeface="Arial" charset="0"/>
              </a:defRPr>
            </a:lvl2pPr>
            <a:lvl3pPr marL="1143000" indent="-228600" defTabSz="762000">
              <a:spcBef>
                <a:spcPct val="20000"/>
              </a:spcBef>
              <a:buChar char="•"/>
              <a:defRPr sz="2400">
                <a:solidFill>
                  <a:schemeClr val="tx1"/>
                </a:solidFill>
                <a:latin typeface="Arial" charset="0"/>
              </a:defRPr>
            </a:lvl3pPr>
            <a:lvl4pPr marL="1600200" indent="-228600" defTabSz="762000">
              <a:spcBef>
                <a:spcPct val="20000"/>
              </a:spcBef>
              <a:buChar char="–"/>
              <a:defRPr sz="2000">
                <a:solidFill>
                  <a:schemeClr val="tx1"/>
                </a:solidFill>
                <a:latin typeface="Arial" charset="0"/>
              </a:defRPr>
            </a:lvl4pPr>
            <a:lvl5pPr marL="2057400" indent="-228600" defTabSz="762000">
              <a:spcBef>
                <a:spcPct val="20000"/>
              </a:spcBef>
              <a:buChar char="»"/>
              <a:defRPr sz="2000">
                <a:solidFill>
                  <a:schemeClr val="tx1"/>
                </a:solidFill>
                <a:latin typeface="Arial" charset="0"/>
              </a:defRPr>
            </a:lvl5pPr>
            <a:lvl6pPr marL="2514600" indent="-228600" defTabSz="762000" eaLnBrk="0" fontAlgn="base" hangingPunct="0">
              <a:spcBef>
                <a:spcPct val="20000"/>
              </a:spcBef>
              <a:spcAft>
                <a:spcPct val="0"/>
              </a:spcAft>
              <a:buChar char="»"/>
              <a:defRPr sz="2000">
                <a:solidFill>
                  <a:schemeClr val="tx1"/>
                </a:solidFill>
                <a:latin typeface="Arial" charset="0"/>
              </a:defRPr>
            </a:lvl6pPr>
            <a:lvl7pPr marL="2971800" indent="-228600" defTabSz="762000" eaLnBrk="0" fontAlgn="base" hangingPunct="0">
              <a:spcBef>
                <a:spcPct val="20000"/>
              </a:spcBef>
              <a:spcAft>
                <a:spcPct val="0"/>
              </a:spcAft>
              <a:buChar char="»"/>
              <a:defRPr sz="2000">
                <a:solidFill>
                  <a:schemeClr val="tx1"/>
                </a:solidFill>
                <a:latin typeface="Arial" charset="0"/>
              </a:defRPr>
            </a:lvl7pPr>
            <a:lvl8pPr marL="3429000" indent="-228600" defTabSz="762000" eaLnBrk="0" fontAlgn="base" hangingPunct="0">
              <a:spcBef>
                <a:spcPct val="20000"/>
              </a:spcBef>
              <a:spcAft>
                <a:spcPct val="0"/>
              </a:spcAft>
              <a:buChar char="»"/>
              <a:defRPr sz="2000">
                <a:solidFill>
                  <a:schemeClr val="tx1"/>
                </a:solidFill>
                <a:latin typeface="Arial" charset="0"/>
              </a:defRPr>
            </a:lvl8pPr>
            <a:lvl9pPr marL="3886200" indent="-228600" defTabSz="7620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GB" altLang="es-ES_tradnl" sz="2000" b="1"/>
              <a:t>1</a:t>
            </a:r>
          </a:p>
        </p:txBody>
      </p:sp>
      <p:sp>
        <p:nvSpPr>
          <p:cNvPr id="150538" name="Line 10"/>
          <p:cNvSpPr>
            <a:spLocks noChangeShapeType="1"/>
          </p:cNvSpPr>
          <p:nvPr/>
        </p:nvSpPr>
        <p:spPr bwMode="auto">
          <a:xfrm flipV="1">
            <a:off x="5021263" y="5432425"/>
            <a:ext cx="0" cy="9525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_tradnl"/>
          </a:p>
        </p:txBody>
      </p:sp>
      <p:sp>
        <p:nvSpPr>
          <p:cNvPr id="150539" name="Rectangle 11"/>
          <p:cNvSpPr>
            <a:spLocks noChangeArrowheads="1"/>
          </p:cNvSpPr>
          <p:nvPr/>
        </p:nvSpPr>
        <p:spPr bwMode="auto">
          <a:xfrm>
            <a:off x="6299200" y="5484813"/>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charset="0"/>
              </a:defRPr>
            </a:lvl1pPr>
            <a:lvl2pPr marL="742950" indent="-285750" defTabSz="762000">
              <a:spcBef>
                <a:spcPct val="20000"/>
              </a:spcBef>
              <a:buChar char="–"/>
              <a:defRPr sz="2800">
                <a:solidFill>
                  <a:schemeClr val="tx1"/>
                </a:solidFill>
                <a:latin typeface="Arial" charset="0"/>
              </a:defRPr>
            </a:lvl2pPr>
            <a:lvl3pPr marL="1143000" indent="-228600" defTabSz="762000">
              <a:spcBef>
                <a:spcPct val="20000"/>
              </a:spcBef>
              <a:buChar char="•"/>
              <a:defRPr sz="2400">
                <a:solidFill>
                  <a:schemeClr val="tx1"/>
                </a:solidFill>
                <a:latin typeface="Arial" charset="0"/>
              </a:defRPr>
            </a:lvl3pPr>
            <a:lvl4pPr marL="1600200" indent="-228600" defTabSz="762000">
              <a:spcBef>
                <a:spcPct val="20000"/>
              </a:spcBef>
              <a:buChar char="–"/>
              <a:defRPr sz="2000">
                <a:solidFill>
                  <a:schemeClr val="tx1"/>
                </a:solidFill>
                <a:latin typeface="Arial" charset="0"/>
              </a:defRPr>
            </a:lvl4pPr>
            <a:lvl5pPr marL="2057400" indent="-228600" defTabSz="762000">
              <a:spcBef>
                <a:spcPct val="20000"/>
              </a:spcBef>
              <a:buChar char="»"/>
              <a:defRPr sz="2000">
                <a:solidFill>
                  <a:schemeClr val="tx1"/>
                </a:solidFill>
                <a:latin typeface="Arial" charset="0"/>
              </a:defRPr>
            </a:lvl5pPr>
            <a:lvl6pPr marL="2514600" indent="-228600" defTabSz="762000" eaLnBrk="0" fontAlgn="base" hangingPunct="0">
              <a:spcBef>
                <a:spcPct val="20000"/>
              </a:spcBef>
              <a:spcAft>
                <a:spcPct val="0"/>
              </a:spcAft>
              <a:buChar char="»"/>
              <a:defRPr sz="2000">
                <a:solidFill>
                  <a:schemeClr val="tx1"/>
                </a:solidFill>
                <a:latin typeface="Arial" charset="0"/>
              </a:defRPr>
            </a:lvl6pPr>
            <a:lvl7pPr marL="2971800" indent="-228600" defTabSz="762000" eaLnBrk="0" fontAlgn="base" hangingPunct="0">
              <a:spcBef>
                <a:spcPct val="20000"/>
              </a:spcBef>
              <a:spcAft>
                <a:spcPct val="0"/>
              </a:spcAft>
              <a:buChar char="»"/>
              <a:defRPr sz="2000">
                <a:solidFill>
                  <a:schemeClr val="tx1"/>
                </a:solidFill>
                <a:latin typeface="Arial" charset="0"/>
              </a:defRPr>
            </a:lvl7pPr>
            <a:lvl8pPr marL="3429000" indent="-228600" defTabSz="762000" eaLnBrk="0" fontAlgn="base" hangingPunct="0">
              <a:spcBef>
                <a:spcPct val="20000"/>
              </a:spcBef>
              <a:spcAft>
                <a:spcPct val="0"/>
              </a:spcAft>
              <a:buChar char="»"/>
              <a:defRPr sz="2000">
                <a:solidFill>
                  <a:schemeClr val="tx1"/>
                </a:solidFill>
                <a:latin typeface="Arial" charset="0"/>
              </a:defRPr>
            </a:lvl8pPr>
            <a:lvl9pPr marL="3886200" indent="-228600" defTabSz="7620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GB" altLang="es-ES_tradnl" sz="2000" b="1"/>
              <a:t>3</a:t>
            </a:r>
          </a:p>
        </p:txBody>
      </p:sp>
      <p:sp>
        <p:nvSpPr>
          <p:cNvPr id="150540" name="Line 12"/>
          <p:cNvSpPr>
            <a:spLocks noChangeShapeType="1"/>
          </p:cNvSpPr>
          <p:nvPr/>
        </p:nvSpPr>
        <p:spPr bwMode="auto">
          <a:xfrm flipV="1">
            <a:off x="6429375" y="5432425"/>
            <a:ext cx="0" cy="9525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_tradnl"/>
          </a:p>
        </p:txBody>
      </p:sp>
      <p:sp>
        <p:nvSpPr>
          <p:cNvPr id="150541" name="Line 13"/>
          <p:cNvSpPr>
            <a:spLocks noChangeShapeType="1"/>
          </p:cNvSpPr>
          <p:nvPr/>
        </p:nvSpPr>
        <p:spPr bwMode="auto">
          <a:xfrm flipV="1">
            <a:off x="4552950" y="1143000"/>
            <a:ext cx="0" cy="4162425"/>
          </a:xfrm>
          <a:prstGeom prst="line">
            <a:avLst/>
          </a:prstGeom>
          <a:noFill/>
          <a:ln w="254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_tradnl"/>
          </a:p>
        </p:txBody>
      </p:sp>
      <p:sp>
        <p:nvSpPr>
          <p:cNvPr id="150542" name="Rectangle 14"/>
          <p:cNvSpPr>
            <a:spLocks noChangeArrowheads="1"/>
          </p:cNvSpPr>
          <p:nvPr/>
        </p:nvSpPr>
        <p:spPr bwMode="auto">
          <a:xfrm>
            <a:off x="782638" y="5118100"/>
            <a:ext cx="325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charset="0"/>
              </a:defRPr>
            </a:lvl1pPr>
            <a:lvl2pPr marL="742950" indent="-285750" defTabSz="762000">
              <a:spcBef>
                <a:spcPct val="20000"/>
              </a:spcBef>
              <a:buChar char="–"/>
              <a:defRPr sz="2800">
                <a:solidFill>
                  <a:schemeClr val="tx1"/>
                </a:solidFill>
                <a:latin typeface="Arial" charset="0"/>
              </a:defRPr>
            </a:lvl2pPr>
            <a:lvl3pPr marL="1143000" indent="-228600" defTabSz="762000">
              <a:spcBef>
                <a:spcPct val="20000"/>
              </a:spcBef>
              <a:buChar char="•"/>
              <a:defRPr sz="2400">
                <a:solidFill>
                  <a:schemeClr val="tx1"/>
                </a:solidFill>
                <a:latin typeface="Arial" charset="0"/>
              </a:defRPr>
            </a:lvl3pPr>
            <a:lvl4pPr marL="1600200" indent="-228600" defTabSz="762000">
              <a:spcBef>
                <a:spcPct val="20000"/>
              </a:spcBef>
              <a:buChar char="–"/>
              <a:defRPr sz="2000">
                <a:solidFill>
                  <a:schemeClr val="tx1"/>
                </a:solidFill>
                <a:latin typeface="Arial" charset="0"/>
              </a:defRPr>
            </a:lvl4pPr>
            <a:lvl5pPr marL="2057400" indent="-228600" defTabSz="762000">
              <a:spcBef>
                <a:spcPct val="20000"/>
              </a:spcBef>
              <a:buChar char="»"/>
              <a:defRPr sz="2000">
                <a:solidFill>
                  <a:schemeClr val="tx1"/>
                </a:solidFill>
                <a:latin typeface="Arial" charset="0"/>
              </a:defRPr>
            </a:lvl5pPr>
            <a:lvl6pPr marL="2514600" indent="-228600" defTabSz="762000" eaLnBrk="0" fontAlgn="base" hangingPunct="0">
              <a:spcBef>
                <a:spcPct val="20000"/>
              </a:spcBef>
              <a:spcAft>
                <a:spcPct val="0"/>
              </a:spcAft>
              <a:buChar char="»"/>
              <a:defRPr sz="2000">
                <a:solidFill>
                  <a:schemeClr val="tx1"/>
                </a:solidFill>
                <a:latin typeface="Arial" charset="0"/>
              </a:defRPr>
            </a:lvl6pPr>
            <a:lvl7pPr marL="2971800" indent="-228600" defTabSz="762000" eaLnBrk="0" fontAlgn="base" hangingPunct="0">
              <a:spcBef>
                <a:spcPct val="20000"/>
              </a:spcBef>
              <a:spcAft>
                <a:spcPct val="0"/>
              </a:spcAft>
              <a:buChar char="»"/>
              <a:defRPr sz="2000">
                <a:solidFill>
                  <a:schemeClr val="tx1"/>
                </a:solidFill>
                <a:latin typeface="Arial" charset="0"/>
              </a:defRPr>
            </a:lvl7pPr>
            <a:lvl8pPr marL="3429000" indent="-228600" defTabSz="762000" eaLnBrk="0" fontAlgn="base" hangingPunct="0">
              <a:spcBef>
                <a:spcPct val="20000"/>
              </a:spcBef>
              <a:spcAft>
                <a:spcPct val="0"/>
              </a:spcAft>
              <a:buChar char="»"/>
              <a:defRPr sz="2000">
                <a:solidFill>
                  <a:schemeClr val="tx1"/>
                </a:solidFill>
                <a:latin typeface="Arial" charset="0"/>
              </a:defRPr>
            </a:lvl8pPr>
            <a:lvl9pPr marL="3886200" indent="-228600" defTabSz="762000" eaLnBrk="0" fontAlgn="base" hangingPunct="0">
              <a:spcBef>
                <a:spcPct val="20000"/>
              </a:spcBef>
              <a:spcAft>
                <a:spcPct val="0"/>
              </a:spcAft>
              <a:buChar char="»"/>
              <a:defRPr sz="2000">
                <a:solidFill>
                  <a:schemeClr val="tx1"/>
                </a:solidFill>
                <a:latin typeface="Arial" charset="0"/>
              </a:defRPr>
            </a:lvl9pPr>
          </a:lstStyle>
          <a:p>
            <a:pPr algn="r">
              <a:spcBef>
                <a:spcPct val="0"/>
              </a:spcBef>
              <a:buFontTx/>
              <a:buNone/>
            </a:pPr>
            <a:r>
              <a:rPr lang="en-GB" altLang="es-ES_tradnl" sz="2000" b="1"/>
              <a:t>3</a:t>
            </a:r>
          </a:p>
        </p:txBody>
      </p:sp>
      <p:sp>
        <p:nvSpPr>
          <p:cNvPr id="150543" name="Line 15"/>
          <p:cNvSpPr>
            <a:spLocks noChangeShapeType="1"/>
          </p:cNvSpPr>
          <p:nvPr/>
        </p:nvSpPr>
        <p:spPr bwMode="auto">
          <a:xfrm flipH="1">
            <a:off x="1131888" y="5275263"/>
            <a:ext cx="104775"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_tradnl"/>
          </a:p>
        </p:txBody>
      </p:sp>
      <p:sp>
        <p:nvSpPr>
          <p:cNvPr id="150544" name="Rectangle 16"/>
          <p:cNvSpPr>
            <a:spLocks noChangeArrowheads="1"/>
          </p:cNvSpPr>
          <p:nvPr/>
        </p:nvSpPr>
        <p:spPr bwMode="auto">
          <a:xfrm>
            <a:off x="782638" y="3729038"/>
            <a:ext cx="325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charset="0"/>
              </a:defRPr>
            </a:lvl1pPr>
            <a:lvl2pPr marL="742950" indent="-285750" defTabSz="762000">
              <a:spcBef>
                <a:spcPct val="20000"/>
              </a:spcBef>
              <a:buChar char="–"/>
              <a:defRPr sz="2800">
                <a:solidFill>
                  <a:schemeClr val="tx1"/>
                </a:solidFill>
                <a:latin typeface="Arial" charset="0"/>
              </a:defRPr>
            </a:lvl2pPr>
            <a:lvl3pPr marL="1143000" indent="-228600" defTabSz="762000">
              <a:spcBef>
                <a:spcPct val="20000"/>
              </a:spcBef>
              <a:buChar char="•"/>
              <a:defRPr sz="2400">
                <a:solidFill>
                  <a:schemeClr val="tx1"/>
                </a:solidFill>
                <a:latin typeface="Arial" charset="0"/>
              </a:defRPr>
            </a:lvl3pPr>
            <a:lvl4pPr marL="1600200" indent="-228600" defTabSz="762000">
              <a:spcBef>
                <a:spcPct val="20000"/>
              </a:spcBef>
              <a:buChar char="–"/>
              <a:defRPr sz="2000">
                <a:solidFill>
                  <a:schemeClr val="tx1"/>
                </a:solidFill>
                <a:latin typeface="Arial" charset="0"/>
              </a:defRPr>
            </a:lvl4pPr>
            <a:lvl5pPr marL="2057400" indent="-228600" defTabSz="762000">
              <a:spcBef>
                <a:spcPct val="20000"/>
              </a:spcBef>
              <a:buChar char="»"/>
              <a:defRPr sz="2000">
                <a:solidFill>
                  <a:schemeClr val="tx1"/>
                </a:solidFill>
                <a:latin typeface="Arial" charset="0"/>
              </a:defRPr>
            </a:lvl5pPr>
            <a:lvl6pPr marL="2514600" indent="-228600" defTabSz="762000" eaLnBrk="0" fontAlgn="base" hangingPunct="0">
              <a:spcBef>
                <a:spcPct val="20000"/>
              </a:spcBef>
              <a:spcAft>
                <a:spcPct val="0"/>
              </a:spcAft>
              <a:buChar char="»"/>
              <a:defRPr sz="2000">
                <a:solidFill>
                  <a:schemeClr val="tx1"/>
                </a:solidFill>
                <a:latin typeface="Arial" charset="0"/>
              </a:defRPr>
            </a:lvl6pPr>
            <a:lvl7pPr marL="2971800" indent="-228600" defTabSz="762000" eaLnBrk="0" fontAlgn="base" hangingPunct="0">
              <a:spcBef>
                <a:spcPct val="20000"/>
              </a:spcBef>
              <a:spcAft>
                <a:spcPct val="0"/>
              </a:spcAft>
              <a:buChar char="»"/>
              <a:defRPr sz="2000">
                <a:solidFill>
                  <a:schemeClr val="tx1"/>
                </a:solidFill>
                <a:latin typeface="Arial" charset="0"/>
              </a:defRPr>
            </a:lvl7pPr>
            <a:lvl8pPr marL="3429000" indent="-228600" defTabSz="762000" eaLnBrk="0" fontAlgn="base" hangingPunct="0">
              <a:spcBef>
                <a:spcPct val="20000"/>
              </a:spcBef>
              <a:spcAft>
                <a:spcPct val="0"/>
              </a:spcAft>
              <a:buChar char="»"/>
              <a:defRPr sz="2000">
                <a:solidFill>
                  <a:schemeClr val="tx1"/>
                </a:solidFill>
                <a:latin typeface="Arial" charset="0"/>
              </a:defRPr>
            </a:lvl8pPr>
            <a:lvl9pPr marL="3886200" indent="-228600" defTabSz="762000" eaLnBrk="0" fontAlgn="base" hangingPunct="0">
              <a:spcBef>
                <a:spcPct val="20000"/>
              </a:spcBef>
              <a:spcAft>
                <a:spcPct val="0"/>
              </a:spcAft>
              <a:buChar char="»"/>
              <a:defRPr sz="2000">
                <a:solidFill>
                  <a:schemeClr val="tx1"/>
                </a:solidFill>
                <a:latin typeface="Arial" charset="0"/>
              </a:defRPr>
            </a:lvl9pPr>
          </a:lstStyle>
          <a:p>
            <a:pPr algn="r">
              <a:spcBef>
                <a:spcPct val="0"/>
              </a:spcBef>
              <a:buFontTx/>
              <a:buNone/>
            </a:pPr>
            <a:r>
              <a:rPr lang="en-GB" altLang="es-ES_tradnl" sz="2000" b="1"/>
              <a:t>2</a:t>
            </a:r>
          </a:p>
        </p:txBody>
      </p:sp>
      <p:sp>
        <p:nvSpPr>
          <p:cNvPr id="150545" name="Line 17"/>
          <p:cNvSpPr>
            <a:spLocks noChangeShapeType="1"/>
          </p:cNvSpPr>
          <p:nvPr/>
        </p:nvSpPr>
        <p:spPr bwMode="auto">
          <a:xfrm flipH="1">
            <a:off x="1131888" y="3886200"/>
            <a:ext cx="104775"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_tradnl"/>
          </a:p>
        </p:txBody>
      </p:sp>
      <p:sp>
        <p:nvSpPr>
          <p:cNvPr id="150546" name="Rectangle 18"/>
          <p:cNvSpPr>
            <a:spLocks noChangeArrowheads="1"/>
          </p:cNvSpPr>
          <p:nvPr/>
        </p:nvSpPr>
        <p:spPr bwMode="auto">
          <a:xfrm>
            <a:off x="782638" y="2341563"/>
            <a:ext cx="325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charset="0"/>
              </a:defRPr>
            </a:lvl1pPr>
            <a:lvl2pPr marL="742950" indent="-285750" defTabSz="762000">
              <a:spcBef>
                <a:spcPct val="20000"/>
              </a:spcBef>
              <a:buChar char="–"/>
              <a:defRPr sz="2800">
                <a:solidFill>
                  <a:schemeClr val="tx1"/>
                </a:solidFill>
                <a:latin typeface="Arial" charset="0"/>
              </a:defRPr>
            </a:lvl2pPr>
            <a:lvl3pPr marL="1143000" indent="-228600" defTabSz="762000">
              <a:spcBef>
                <a:spcPct val="20000"/>
              </a:spcBef>
              <a:buChar char="•"/>
              <a:defRPr sz="2400">
                <a:solidFill>
                  <a:schemeClr val="tx1"/>
                </a:solidFill>
                <a:latin typeface="Arial" charset="0"/>
              </a:defRPr>
            </a:lvl3pPr>
            <a:lvl4pPr marL="1600200" indent="-228600" defTabSz="762000">
              <a:spcBef>
                <a:spcPct val="20000"/>
              </a:spcBef>
              <a:buChar char="–"/>
              <a:defRPr sz="2000">
                <a:solidFill>
                  <a:schemeClr val="tx1"/>
                </a:solidFill>
                <a:latin typeface="Arial" charset="0"/>
              </a:defRPr>
            </a:lvl4pPr>
            <a:lvl5pPr marL="2057400" indent="-228600" defTabSz="762000">
              <a:spcBef>
                <a:spcPct val="20000"/>
              </a:spcBef>
              <a:buChar char="»"/>
              <a:defRPr sz="2000">
                <a:solidFill>
                  <a:schemeClr val="tx1"/>
                </a:solidFill>
                <a:latin typeface="Arial" charset="0"/>
              </a:defRPr>
            </a:lvl5pPr>
            <a:lvl6pPr marL="2514600" indent="-228600" defTabSz="762000" eaLnBrk="0" fontAlgn="base" hangingPunct="0">
              <a:spcBef>
                <a:spcPct val="20000"/>
              </a:spcBef>
              <a:spcAft>
                <a:spcPct val="0"/>
              </a:spcAft>
              <a:buChar char="»"/>
              <a:defRPr sz="2000">
                <a:solidFill>
                  <a:schemeClr val="tx1"/>
                </a:solidFill>
                <a:latin typeface="Arial" charset="0"/>
              </a:defRPr>
            </a:lvl6pPr>
            <a:lvl7pPr marL="2971800" indent="-228600" defTabSz="762000" eaLnBrk="0" fontAlgn="base" hangingPunct="0">
              <a:spcBef>
                <a:spcPct val="20000"/>
              </a:spcBef>
              <a:spcAft>
                <a:spcPct val="0"/>
              </a:spcAft>
              <a:buChar char="»"/>
              <a:defRPr sz="2000">
                <a:solidFill>
                  <a:schemeClr val="tx1"/>
                </a:solidFill>
                <a:latin typeface="Arial" charset="0"/>
              </a:defRPr>
            </a:lvl7pPr>
            <a:lvl8pPr marL="3429000" indent="-228600" defTabSz="762000" eaLnBrk="0" fontAlgn="base" hangingPunct="0">
              <a:spcBef>
                <a:spcPct val="20000"/>
              </a:spcBef>
              <a:spcAft>
                <a:spcPct val="0"/>
              </a:spcAft>
              <a:buChar char="»"/>
              <a:defRPr sz="2000">
                <a:solidFill>
                  <a:schemeClr val="tx1"/>
                </a:solidFill>
                <a:latin typeface="Arial" charset="0"/>
              </a:defRPr>
            </a:lvl8pPr>
            <a:lvl9pPr marL="3886200" indent="-228600" defTabSz="762000" eaLnBrk="0" fontAlgn="base" hangingPunct="0">
              <a:spcBef>
                <a:spcPct val="20000"/>
              </a:spcBef>
              <a:spcAft>
                <a:spcPct val="0"/>
              </a:spcAft>
              <a:buChar char="»"/>
              <a:defRPr sz="2000">
                <a:solidFill>
                  <a:schemeClr val="tx1"/>
                </a:solidFill>
                <a:latin typeface="Arial" charset="0"/>
              </a:defRPr>
            </a:lvl9pPr>
          </a:lstStyle>
          <a:p>
            <a:pPr algn="r">
              <a:spcBef>
                <a:spcPct val="0"/>
              </a:spcBef>
              <a:buFontTx/>
              <a:buNone/>
            </a:pPr>
            <a:r>
              <a:rPr lang="en-GB" altLang="es-ES_tradnl" sz="2000" b="1"/>
              <a:t>1</a:t>
            </a:r>
          </a:p>
        </p:txBody>
      </p:sp>
      <p:sp>
        <p:nvSpPr>
          <p:cNvPr id="150547" name="Line 19"/>
          <p:cNvSpPr>
            <a:spLocks noChangeShapeType="1"/>
          </p:cNvSpPr>
          <p:nvPr/>
        </p:nvSpPr>
        <p:spPr bwMode="auto">
          <a:xfrm flipH="1">
            <a:off x="1131888" y="2498725"/>
            <a:ext cx="104775"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_tradnl"/>
          </a:p>
        </p:txBody>
      </p:sp>
      <p:sp>
        <p:nvSpPr>
          <p:cNvPr id="150548" name="Rectangle 20"/>
          <p:cNvSpPr>
            <a:spLocks noChangeArrowheads="1"/>
          </p:cNvSpPr>
          <p:nvPr/>
        </p:nvSpPr>
        <p:spPr bwMode="auto">
          <a:xfrm>
            <a:off x="782638" y="957263"/>
            <a:ext cx="325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charset="0"/>
              </a:defRPr>
            </a:lvl1pPr>
            <a:lvl2pPr marL="742950" indent="-285750" defTabSz="762000">
              <a:spcBef>
                <a:spcPct val="20000"/>
              </a:spcBef>
              <a:buChar char="–"/>
              <a:defRPr sz="2800">
                <a:solidFill>
                  <a:schemeClr val="tx1"/>
                </a:solidFill>
                <a:latin typeface="Arial" charset="0"/>
              </a:defRPr>
            </a:lvl2pPr>
            <a:lvl3pPr marL="1143000" indent="-228600" defTabSz="762000">
              <a:spcBef>
                <a:spcPct val="20000"/>
              </a:spcBef>
              <a:buChar char="•"/>
              <a:defRPr sz="2400">
                <a:solidFill>
                  <a:schemeClr val="tx1"/>
                </a:solidFill>
                <a:latin typeface="Arial" charset="0"/>
              </a:defRPr>
            </a:lvl3pPr>
            <a:lvl4pPr marL="1600200" indent="-228600" defTabSz="762000">
              <a:spcBef>
                <a:spcPct val="20000"/>
              </a:spcBef>
              <a:buChar char="–"/>
              <a:defRPr sz="2000">
                <a:solidFill>
                  <a:schemeClr val="tx1"/>
                </a:solidFill>
                <a:latin typeface="Arial" charset="0"/>
              </a:defRPr>
            </a:lvl4pPr>
            <a:lvl5pPr marL="2057400" indent="-228600" defTabSz="762000">
              <a:spcBef>
                <a:spcPct val="20000"/>
              </a:spcBef>
              <a:buChar char="»"/>
              <a:defRPr sz="2000">
                <a:solidFill>
                  <a:schemeClr val="tx1"/>
                </a:solidFill>
                <a:latin typeface="Arial" charset="0"/>
              </a:defRPr>
            </a:lvl5pPr>
            <a:lvl6pPr marL="2514600" indent="-228600" defTabSz="762000" eaLnBrk="0" fontAlgn="base" hangingPunct="0">
              <a:spcBef>
                <a:spcPct val="20000"/>
              </a:spcBef>
              <a:spcAft>
                <a:spcPct val="0"/>
              </a:spcAft>
              <a:buChar char="»"/>
              <a:defRPr sz="2000">
                <a:solidFill>
                  <a:schemeClr val="tx1"/>
                </a:solidFill>
                <a:latin typeface="Arial" charset="0"/>
              </a:defRPr>
            </a:lvl6pPr>
            <a:lvl7pPr marL="2971800" indent="-228600" defTabSz="762000" eaLnBrk="0" fontAlgn="base" hangingPunct="0">
              <a:spcBef>
                <a:spcPct val="20000"/>
              </a:spcBef>
              <a:spcAft>
                <a:spcPct val="0"/>
              </a:spcAft>
              <a:buChar char="»"/>
              <a:defRPr sz="2000">
                <a:solidFill>
                  <a:schemeClr val="tx1"/>
                </a:solidFill>
                <a:latin typeface="Arial" charset="0"/>
              </a:defRPr>
            </a:lvl7pPr>
            <a:lvl8pPr marL="3429000" indent="-228600" defTabSz="762000" eaLnBrk="0" fontAlgn="base" hangingPunct="0">
              <a:spcBef>
                <a:spcPct val="20000"/>
              </a:spcBef>
              <a:spcAft>
                <a:spcPct val="0"/>
              </a:spcAft>
              <a:buChar char="»"/>
              <a:defRPr sz="2000">
                <a:solidFill>
                  <a:schemeClr val="tx1"/>
                </a:solidFill>
                <a:latin typeface="Arial" charset="0"/>
              </a:defRPr>
            </a:lvl8pPr>
            <a:lvl9pPr marL="3886200" indent="-228600" defTabSz="762000" eaLnBrk="0" fontAlgn="base" hangingPunct="0">
              <a:spcBef>
                <a:spcPct val="20000"/>
              </a:spcBef>
              <a:spcAft>
                <a:spcPct val="0"/>
              </a:spcAft>
              <a:buChar char="»"/>
              <a:defRPr sz="2000">
                <a:solidFill>
                  <a:schemeClr val="tx1"/>
                </a:solidFill>
                <a:latin typeface="Arial" charset="0"/>
              </a:defRPr>
            </a:lvl9pPr>
          </a:lstStyle>
          <a:p>
            <a:pPr algn="r">
              <a:spcBef>
                <a:spcPct val="0"/>
              </a:spcBef>
              <a:buFontTx/>
              <a:buNone/>
            </a:pPr>
            <a:r>
              <a:rPr lang="en-GB" altLang="es-ES_tradnl" sz="2000" b="1"/>
              <a:t>0</a:t>
            </a:r>
          </a:p>
        </p:txBody>
      </p:sp>
      <p:sp>
        <p:nvSpPr>
          <p:cNvPr id="150549" name="Line 21"/>
          <p:cNvSpPr>
            <a:spLocks noChangeShapeType="1"/>
          </p:cNvSpPr>
          <p:nvPr/>
        </p:nvSpPr>
        <p:spPr bwMode="auto">
          <a:xfrm flipH="1">
            <a:off x="1131888" y="1109663"/>
            <a:ext cx="104775"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_tradnl"/>
          </a:p>
        </p:txBody>
      </p:sp>
      <p:sp>
        <p:nvSpPr>
          <p:cNvPr id="150550" name="Line 22"/>
          <p:cNvSpPr>
            <a:spLocks noChangeShapeType="1"/>
          </p:cNvSpPr>
          <p:nvPr/>
        </p:nvSpPr>
        <p:spPr bwMode="auto">
          <a:xfrm flipH="1">
            <a:off x="1238250" y="5430838"/>
            <a:ext cx="6599238"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_tradnl"/>
          </a:p>
        </p:txBody>
      </p:sp>
      <p:sp>
        <p:nvSpPr>
          <p:cNvPr id="150551" name="Line 23"/>
          <p:cNvSpPr>
            <a:spLocks noChangeShapeType="1"/>
          </p:cNvSpPr>
          <p:nvPr/>
        </p:nvSpPr>
        <p:spPr bwMode="auto">
          <a:xfrm flipV="1">
            <a:off x="1236663" y="955675"/>
            <a:ext cx="0" cy="4473575"/>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_tradnl"/>
          </a:p>
        </p:txBody>
      </p:sp>
      <p:grpSp>
        <p:nvGrpSpPr>
          <p:cNvPr id="150552" name="Group 24"/>
          <p:cNvGrpSpPr>
            <a:grpSpLocks/>
          </p:cNvGrpSpPr>
          <p:nvPr/>
        </p:nvGrpSpPr>
        <p:grpSpPr bwMode="auto">
          <a:xfrm>
            <a:off x="4708525" y="3708400"/>
            <a:ext cx="1590675" cy="1409700"/>
            <a:chOff x="2966" y="2336"/>
            <a:chExt cx="1002" cy="888"/>
          </a:xfrm>
        </p:grpSpPr>
        <p:sp>
          <p:nvSpPr>
            <p:cNvPr id="150582" name="Oval 25"/>
            <p:cNvSpPr>
              <a:spLocks noChangeArrowheads="1"/>
            </p:cNvSpPr>
            <p:nvPr/>
          </p:nvSpPr>
          <p:spPr bwMode="auto">
            <a:xfrm>
              <a:off x="3404" y="2761"/>
              <a:ext cx="91" cy="91"/>
            </a:xfrm>
            <a:prstGeom prst="ellipse">
              <a:avLst/>
            </a:prstGeom>
            <a:solidFill>
              <a:schemeClr val="bg1"/>
            </a:solidFill>
            <a:ln w="25400">
              <a:solidFill>
                <a:schemeClr val="bg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50583" name="Oval 26"/>
            <p:cNvSpPr>
              <a:spLocks noChangeArrowheads="1"/>
            </p:cNvSpPr>
            <p:nvPr/>
          </p:nvSpPr>
          <p:spPr bwMode="auto">
            <a:xfrm>
              <a:off x="3408" y="2336"/>
              <a:ext cx="91" cy="91"/>
            </a:xfrm>
            <a:prstGeom prst="ellipse">
              <a:avLst/>
            </a:prstGeom>
            <a:solidFill>
              <a:schemeClr val="bg1"/>
            </a:solidFill>
            <a:ln w="25400">
              <a:solidFill>
                <a:schemeClr val="bg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50584" name="Oval 27"/>
            <p:cNvSpPr>
              <a:spLocks noChangeArrowheads="1"/>
            </p:cNvSpPr>
            <p:nvPr/>
          </p:nvSpPr>
          <p:spPr bwMode="auto">
            <a:xfrm>
              <a:off x="3782" y="2761"/>
              <a:ext cx="91" cy="91"/>
            </a:xfrm>
            <a:prstGeom prst="ellipse">
              <a:avLst/>
            </a:prstGeom>
            <a:solidFill>
              <a:schemeClr val="bg1"/>
            </a:solidFill>
            <a:ln w="25400">
              <a:solidFill>
                <a:schemeClr val="bg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50585" name="Oval 28"/>
            <p:cNvSpPr>
              <a:spLocks noChangeArrowheads="1"/>
            </p:cNvSpPr>
            <p:nvPr/>
          </p:nvSpPr>
          <p:spPr bwMode="auto">
            <a:xfrm>
              <a:off x="2966" y="2743"/>
              <a:ext cx="91" cy="91"/>
            </a:xfrm>
            <a:prstGeom prst="ellipse">
              <a:avLst/>
            </a:prstGeom>
            <a:solidFill>
              <a:schemeClr val="bg1"/>
            </a:solidFill>
            <a:ln w="25400">
              <a:solidFill>
                <a:schemeClr val="bg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50586" name="Oval 29"/>
            <p:cNvSpPr>
              <a:spLocks noChangeArrowheads="1"/>
            </p:cNvSpPr>
            <p:nvPr/>
          </p:nvSpPr>
          <p:spPr bwMode="auto">
            <a:xfrm>
              <a:off x="3640" y="2515"/>
              <a:ext cx="91" cy="91"/>
            </a:xfrm>
            <a:prstGeom prst="ellipse">
              <a:avLst/>
            </a:prstGeom>
            <a:solidFill>
              <a:schemeClr val="bg1"/>
            </a:solidFill>
            <a:ln w="25400">
              <a:solidFill>
                <a:schemeClr val="bg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50587" name="Oval 30"/>
            <p:cNvSpPr>
              <a:spLocks noChangeArrowheads="1"/>
            </p:cNvSpPr>
            <p:nvPr/>
          </p:nvSpPr>
          <p:spPr bwMode="auto">
            <a:xfrm>
              <a:off x="3877" y="3055"/>
              <a:ext cx="91" cy="91"/>
            </a:xfrm>
            <a:prstGeom prst="ellipse">
              <a:avLst/>
            </a:prstGeom>
            <a:solidFill>
              <a:schemeClr val="bg1"/>
            </a:solidFill>
            <a:ln w="25400">
              <a:solidFill>
                <a:schemeClr val="bg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50588" name="Oval 31"/>
            <p:cNvSpPr>
              <a:spLocks noChangeArrowheads="1"/>
            </p:cNvSpPr>
            <p:nvPr/>
          </p:nvSpPr>
          <p:spPr bwMode="auto">
            <a:xfrm>
              <a:off x="3458" y="3037"/>
              <a:ext cx="91" cy="91"/>
            </a:xfrm>
            <a:prstGeom prst="ellipse">
              <a:avLst/>
            </a:prstGeom>
            <a:solidFill>
              <a:schemeClr val="bg1"/>
            </a:solidFill>
            <a:ln w="25400">
              <a:solidFill>
                <a:schemeClr val="bg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50589" name="Oval 32"/>
            <p:cNvSpPr>
              <a:spLocks noChangeArrowheads="1"/>
            </p:cNvSpPr>
            <p:nvPr/>
          </p:nvSpPr>
          <p:spPr bwMode="auto">
            <a:xfrm>
              <a:off x="3014" y="3133"/>
              <a:ext cx="91" cy="91"/>
            </a:xfrm>
            <a:prstGeom prst="ellipse">
              <a:avLst/>
            </a:prstGeom>
            <a:solidFill>
              <a:schemeClr val="bg1"/>
            </a:solidFill>
            <a:ln w="25400">
              <a:solidFill>
                <a:schemeClr val="bg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grpSp>
      <p:sp>
        <p:nvSpPr>
          <p:cNvPr id="150553" name="Line 33"/>
          <p:cNvSpPr>
            <a:spLocks noChangeShapeType="1"/>
          </p:cNvSpPr>
          <p:nvPr/>
        </p:nvSpPr>
        <p:spPr bwMode="auto">
          <a:xfrm flipV="1">
            <a:off x="6430963" y="5432425"/>
            <a:ext cx="0" cy="9525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_tradnl"/>
          </a:p>
        </p:txBody>
      </p:sp>
      <p:sp>
        <p:nvSpPr>
          <p:cNvPr id="150554" name="Line 34"/>
          <p:cNvSpPr>
            <a:spLocks noChangeShapeType="1"/>
          </p:cNvSpPr>
          <p:nvPr/>
        </p:nvSpPr>
        <p:spPr bwMode="auto">
          <a:xfrm flipV="1">
            <a:off x="7839075" y="5432425"/>
            <a:ext cx="0" cy="9525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_tradnl"/>
          </a:p>
        </p:txBody>
      </p:sp>
      <p:sp>
        <p:nvSpPr>
          <p:cNvPr id="150555" name="Rectangle 35"/>
          <p:cNvSpPr>
            <a:spLocks noChangeArrowheads="1"/>
          </p:cNvSpPr>
          <p:nvPr/>
        </p:nvSpPr>
        <p:spPr bwMode="auto">
          <a:xfrm>
            <a:off x="7600950" y="5484813"/>
            <a:ext cx="466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charset="0"/>
              </a:defRPr>
            </a:lvl1pPr>
            <a:lvl2pPr marL="742950" indent="-285750" defTabSz="762000">
              <a:spcBef>
                <a:spcPct val="20000"/>
              </a:spcBef>
              <a:buChar char="–"/>
              <a:defRPr sz="2800">
                <a:solidFill>
                  <a:schemeClr val="tx1"/>
                </a:solidFill>
                <a:latin typeface="Arial" charset="0"/>
              </a:defRPr>
            </a:lvl2pPr>
            <a:lvl3pPr marL="1143000" indent="-228600" defTabSz="762000">
              <a:spcBef>
                <a:spcPct val="20000"/>
              </a:spcBef>
              <a:buChar char="•"/>
              <a:defRPr sz="2400">
                <a:solidFill>
                  <a:schemeClr val="tx1"/>
                </a:solidFill>
                <a:latin typeface="Arial" charset="0"/>
              </a:defRPr>
            </a:lvl3pPr>
            <a:lvl4pPr marL="1600200" indent="-228600" defTabSz="762000">
              <a:spcBef>
                <a:spcPct val="20000"/>
              </a:spcBef>
              <a:buChar char="–"/>
              <a:defRPr sz="2000">
                <a:solidFill>
                  <a:schemeClr val="tx1"/>
                </a:solidFill>
                <a:latin typeface="Arial" charset="0"/>
              </a:defRPr>
            </a:lvl4pPr>
            <a:lvl5pPr marL="2057400" indent="-228600" defTabSz="762000">
              <a:spcBef>
                <a:spcPct val="20000"/>
              </a:spcBef>
              <a:buChar char="»"/>
              <a:defRPr sz="2000">
                <a:solidFill>
                  <a:schemeClr val="tx1"/>
                </a:solidFill>
                <a:latin typeface="Arial" charset="0"/>
              </a:defRPr>
            </a:lvl5pPr>
            <a:lvl6pPr marL="2514600" indent="-228600" defTabSz="762000" eaLnBrk="0" fontAlgn="base" hangingPunct="0">
              <a:spcBef>
                <a:spcPct val="20000"/>
              </a:spcBef>
              <a:spcAft>
                <a:spcPct val="0"/>
              </a:spcAft>
              <a:buChar char="»"/>
              <a:defRPr sz="2000">
                <a:solidFill>
                  <a:schemeClr val="tx1"/>
                </a:solidFill>
                <a:latin typeface="Arial" charset="0"/>
              </a:defRPr>
            </a:lvl6pPr>
            <a:lvl7pPr marL="2971800" indent="-228600" defTabSz="762000" eaLnBrk="0" fontAlgn="base" hangingPunct="0">
              <a:spcBef>
                <a:spcPct val="20000"/>
              </a:spcBef>
              <a:spcAft>
                <a:spcPct val="0"/>
              </a:spcAft>
              <a:buChar char="»"/>
              <a:defRPr sz="2000">
                <a:solidFill>
                  <a:schemeClr val="tx1"/>
                </a:solidFill>
                <a:latin typeface="Arial" charset="0"/>
              </a:defRPr>
            </a:lvl7pPr>
            <a:lvl8pPr marL="3429000" indent="-228600" defTabSz="762000" eaLnBrk="0" fontAlgn="base" hangingPunct="0">
              <a:spcBef>
                <a:spcPct val="20000"/>
              </a:spcBef>
              <a:spcAft>
                <a:spcPct val="0"/>
              </a:spcAft>
              <a:buChar char="»"/>
              <a:defRPr sz="2000">
                <a:solidFill>
                  <a:schemeClr val="tx1"/>
                </a:solidFill>
                <a:latin typeface="Arial" charset="0"/>
              </a:defRPr>
            </a:lvl8pPr>
            <a:lvl9pPr marL="3886200" indent="-228600" defTabSz="7620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GB" altLang="es-ES_tradnl" sz="2000" b="1"/>
              <a:t>10</a:t>
            </a:r>
          </a:p>
        </p:txBody>
      </p:sp>
      <p:grpSp>
        <p:nvGrpSpPr>
          <p:cNvPr id="150556" name="Group 36"/>
          <p:cNvGrpSpPr>
            <a:grpSpLocks/>
          </p:cNvGrpSpPr>
          <p:nvPr/>
        </p:nvGrpSpPr>
        <p:grpSpPr bwMode="auto">
          <a:xfrm>
            <a:off x="2574925" y="1801813"/>
            <a:ext cx="2830513" cy="3278187"/>
            <a:chOff x="1622" y="1135"/>
            <a:chExt cx="1783" cy="2065"/>
          </a:xfrm>
        </p:grpSpPr>
        <p:sp>
          <p:nvSpPr>
            <p:cNvPr id="150560" name="Oval 37"/>
            <p:cNvSpPr>
              <a:spLocks noChangeArrowheads="1"/>
            </p:cNvSpPr>
            <p:nvPr/>
          </p:nvSpPr>
          <p:spPr bwMode="auto">
            <a:xfrm>
              <a:off x="2582" y="1615"/>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50561" name="Oval 38"/>
            <p:cNvSpPr>
              <a:spLocks noChangeArrowheads="1"/>
            </p:cNvSpPr>
            <p:nvPr/>
          </p:nvSpPr>
          <p:spPr bwMode="auto">
            <a:xfrm>
              <a:off x="2731" y="1903"/>
              <a:ext cx="91" cy="90"/>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50562" name="Oval 39"/>
            <p:cNvSpPr>
              <a:spLocks noChangeArrowheads="1"/>
            </p:cNvSpPr>
            <p:nvPr/>
          </p:nvSpPr>
          <p:spPr bwMode="auto">
            <a:xfrm>
              <a:off x="3315" y="2053"/>
              <a:ext cx="90"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50563" name="Oval 40"/>
            <p:cNvSpPr>
              <a:spLocks noChangeArrowheads="1"/>
            </p:cNvSpPr>
            <p:nvPr/>
          </p:nvSpPr>
          <p:spPr bwMode="auto">
            <a:xfrm>
              <a:off x="2278" y="2045"/>
              <a:ext cx="90"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50564" name="Oval 41"/>
            <p:cNvSpPr>
              <a:spLocks noChangeArrowheads="1"/>
            </p:cNvSpPr>
            <p:nvPr/>
          </p:nvSpPr>
          <p:spPr bwMode="auto">
            <a:xfrm>
              <a:off x="2822" y="1135"/>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50565" name="Oval 42"/>
            <p:cNvSpPr>
              <a:spLocks noChangeArrowheads="1"/>
            </p:cNvSpPr>
            <p:nvPr/>
          </p:nvSpPr>
          <p:spPr bwMode="auto">
            <a:xfrm>
              <a:off x="3023" y="1592"/>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50566" name="Oval 43"/>
            <p:cNvSpPr>
              <a:spLocks noChangeArrowheads="1"/>
            </p:cNvSpPr>
            <p:nvPr/>
          </p:nvSpPr>
          <p:spPr bwMode="auto">
            <a:xfrm>
              <a:off x="2227" y="2358"/>
              <a:ext cx="90"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50567" name="Oval 44"/>
            <p:cNvSpPr>
              <a:spLocks noChangeArrowheads="1"/>
            </p:cNvSpPr>
            <p:nvPr/>
          </p:nvSpPr>
          <p:spPr bwMode="auto">
            <a:xfrm>
              <a:off x="3171" y="1849"/>
              <a:ext cx="90"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50568" name="Oval 45"/>
            <p:cNvSpPr>
              <a:spLocks noChangeArrowheads="1"/>
            </p:cNvSpPr>
            <p:nvPr/>
          </p:nvSpPr>
          <p:spPr bwMode="auto">
            <a:xfrm>
              <a:off x="1958" y="2815"/>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50569" name="Oval 46"/>
            <p:cNvSpPr>
              <a:spLocks noChangeArrowheads="1"/>
            </p:cNvSpPr>
            <p:nvPr/>
          </p:nvSpPr>
          <p:spPr bwMode="auto">
            <a:xfrm>
              <a:off x="2435" y="2809"/>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50570" name="Oval 47"/>
            <p:cNvSpPr>
              <a:spLocks noChangeArrowheads="1"/>
            </p:cNvSpPr>
            <p:nvPr/>
          </p:nvSpPr>
          <p:spPr bwMode="auto">
            <a:xfrm>
              <a:off x="2531" y="2515"/>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50571" name="Oval 48"/>
            <p:cNvSpPr>
              <a:spLocks noChangeArrowheads="1"/>
            </p:cNvSpPr>
            <p:nvPr/>
          </p:nvSpPr>
          <p:spPr bwMode="auto">
            <a:xfrm>
              <a:off x="2627" y="2221"/>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50572" name="Oval 49"/>
            <p:cNvSpPr>
              <a:spLocks noChangeArrowheads="1"/>
            </p:cNvSpPr>
            <p:nvPr/>
          </p:nvSpPr>
          <p:spPr bwMode="auto">
            <a:xfrm>
              <a:off x="2420" y="3109"/>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50573" name="Oval 50"/>
            <p:cNvSpPr>
              <a:spLocks noChangeArrowheads="1"/>
            </p:cNvSpPr>
            <p:nvPr/>
          </p:nvSpPr>
          <p:spPr bwMode="auto">
            <a:xfrm>
              <a:off x="1622" y="3055"/>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50574" name="Oval 51"/>
            <p:cNvSpPr>
              <a:spLocks noChangeArrowheads="1"/>
            </p:cNvSpPr>
            <p:nvPr/>
          </p:nvSpPr>
          <p:spPr bwMode="auto">
            <a:xfrm>
              <a:off x="2966" y="2095"/>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50575" name="Oval 52"/>
            <p:cNvSpPr>
              <a:spLocks noChangeArrowheads="1"/>
            </p:cNvSpPr>
            <p:nvPr/>
          </p:nvSpPr>
          <p:spPr bwMode="auto">
            <a:xfrm>
              <a:off x="3158" y="2479"/>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50576" name="Oval 53"/>
            <p:cNvSpPr>
              <a:spLocks noChangeArrowheads="1"/>
            </p:cNvSpPr>
            <p:nvPr/>
          </p:nvSpPr>
          <p:spPr bwMode="auto">
            <a:xfrm>
              <a:off x="1958" y="2479"/>
              <a:ext cx="84" cy="87"/>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50577" name="Oval 54"/>
            <p:cNvSpPr>
              <a:spLocks noChangeArrowheads="1"/>
            </p:cNvSpPr>
            <p:nvPr/>
          </p:nvSpPr>
          <p:spPr bwMode="auto">
            <a:xfrm>
              <a:off x="2054" y="3055"/>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50578" name="Oval 55"/>
            <p:cNvSpPr>
              <a:spLocks noChangeArrowheads="1"/>
            </p:cNvSpPr>
            <p:nvPr/>
          </p:nvSpPr>
          <p:spPr bwMode="auto">
            <a:xfrm>
              <a:off x="2726" y="1380"/>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50579" name="Oval 56"/>
            <p:cNvSpPr>
              <a:spLocks noChangeArrowheads="1"/>
            </p:cNvSpPr>
            <p:nvPr/>
          </p:nvSpPr>
          <p:spPr bwMode="auto">
            <a:xfrm>
              <a:off x="2822" y="1620"/>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50580" name="Oval 57"/>
            <p:cNvSpPr>
              <a:spLocks noChangeArrowheads="1"/>
            </p:cNvSpPr>
            <p:nvPr/>
          </p:nvSpPr>
          <p:spPr bwMode="auto">
            <a:xfrm>
              <a:off x="2971" y="1375"/>
              <a:ext cx="91" cy="91"/>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sp>
          <p:nvSpPr>
            <p:cNvPr id="150581" name="Oval 58"/>
            <p:cNvSpPr>
              <a:spLocks noChangeArrowheads="1"/>
            </p:cNvSpPr>
            <p:nvPr/>
          </p:nvSpPr>
          <p:spPr bwMode="auto">
            <a:xfrm>
              <a:off x="2486" y="1807"/>
              <a:ext cx="91" cy="90"/>
            </a:xfrm>
            <a:prstGeom prst="ellipse">
              <a:avLst/>
            </a:prstGeom>
            <a:solidFill>
              <a:schemeClr val="tx1"/>
            </a:solidFill>
            <a:ln w="25400">
              <a:solidFill>
                <a:schemeClr val="tx1"/>
              </a:solidFill>
              <a:round/>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s-ES_tradnl" altLang="es-ES_tradnl" sz="2800">
                <a:latin typeface="Times New Roman" charset="0"/>
              </a:endParaRPr>
            </a:p>
          </p:txBody>
        </p:sp>
      </p:grpSp>
      <p:sp>
        <p:nvSpPr>
          <p:cNvPr id="150557" name="Rectangle 59"/>
          <p:cNvSpPr>
            <a:spLocks noChangeArrowheads="1"/>
          </p:cNvSpPr>
          <p:nvPr/>
        </p:nvSpPr>
        <p:spPr bwMode="auto">
          <a:xfrm>
            <a:off x="4262438" y="5484813"/>
            <a:ext cx="536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har char="•"/>
              <a:defRPr sz="3200">
                <a:solidFill>
                  <a:schemeClr val="tx1"/>
                </a:solidFill>
                <a:latin typeface="Arial" charset="0"/>
              </a:defRPr>
            </a:lvl1pPr>
            <a:lvl2pPr marL="742950" indent="-285750" defTabSz="762000">
              <a:spcBef>
                <a:spcPct val="20000"/>
              </a:spcBef>
              <a:buChar char="–"/>
              <a:defRPr sz="2800">
                <a:solidFill>
                  <a:schemeClr val="tx1"/>
                </a:solidFill>
                <a:latin typeface="Arial" charset="0"/>
              </a:defRPr>
            </a:lvl2pPr>
            <a:lvl3pPr marL="1143000" indent="-228600" defTabSz="762000">
              <a:spcBef>
                <a:spcPct val="20000"/>
              </a:spcBef>
              <a:buChar char="•"/>
              <a:defRPr sz="2400">
                <a:solidFill>
                  <a:schemeClr val="tx1"/>
                </a:solidFill>
                <a:latin typeface="Arial" charset="0"/>
              </a:defRPr>
            </a:lvl3pPr>
            <a:lvl4pPr marL="1600200" indent="-228600" defTabSz="762000">
              <a:spcBef>
                <a:spcPct val="20000"/>
              </a:spcBef>
              <a:buChar char="–"/>
              <a:defRPr sz="2000">
                <a:solidFill>
                  <a:schemeClr val="tx1"/>
                </a:solidFill>
                <a:latin typeface="Arial" charset="0"/>
              </a:defRPr>
            </a:lvl4pPr>
            <a:lvl5pPr marL="2057400" indent="-228600" defTabSz="762000">
              <a:spcBef>
                <a:spcPct val="20000"/>
              </a:spcBef>
              <a:buChar char="»"/>
              <a:defRPr sz="2000">
                <a:solidFill>
                  <a:schemeClr val="tx1"/>
                </a:solidFill>
                <a:latin typeface="Arial" charset="0"/>
              </a:defRPr>
            </a:lvl5pPr>
            <a:lvl6pPr marL="2514600" indent="-228600" defTabSz="762000" eaLnBrk="0" fontAlgn="base" hangingPunct="0">
              <a:spcBef>
                <a:spcPct val="20000"/>
              </a:spcBef>
              <a:spcAft>
                <a:spcPct val="0"/>
              </a:spcAft>
              <a:buChar char="»"/>
              <a:defRPr sz="2000">
                <a:solidFill>
                  <a:schemeClr val="tx1"/>
                </a:solidFill>
                <a:latin typeface="Arial" charset="0"/>
              </a:defRPr>
            </a:lvl6pPr>
            <a:lvl7pPr marL="2971800" indent="-228600" defTabSz="762000" eaLnBrk="0" fontAlgn="base" hangingPunct="0">
              <a:spcBef>
                <a:spcPct val="20000"/>
              </a:spcBef>
              <a:spcAft>
                <a:spcPct val="0"/>
              </a:spcAft>
              <a:buChar char="»"/>
              <a:defRPr sz="2000">
                <a:solidFill>
                  <a:schemeClr val="tx1"/>
                </a:solidFill>
                <a:latin typeface="Arial" charset="0"/>
              </a:defRPr>
            </a:lvl7pPr>
            <a:lvl8pPr marL="3429000" indent="-228600" defTabSz="762000" eaLnBrk="0" fontAlgn="base" hangingPunct="0">
              <a:spcBef>
                <a:spcPct val="20000"/>
              </a:spcBef>
              <a:spcAft>
                <a:spcPct val="0"/>
              </a:spcAft>
              <a:buChar char="»"/>
              <a:defRPr sz="2000">
                <a:solidFill>
                  <a:schemeClr val="tx1"/>
                </a:solidFill>
                <a:latin typeface="Arial" charset="0"/>
              </a:defRPr>
            </a:lvl8pPr>
            <a:lvl9pPr marL="3886200" indent="-228600" defTabSz="7620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GB" altLang="es-ES_tradnl" sz="2000" b="1"/>
              <a:t>0.6</a:t>
            </a:r>
          </a:p>
        </p:txBody>
      </p:sp>
      <p:sp>
        <p:nvSpPr>
          <p:cNvPr id="150558" name="Line 60"/>
          <p:cNvSpPr>
            <a:spLocks noChangeShapeType="1"/>
          </p:cNvSpPr>
          <p:nvPr/>
        </p:nvSpPr>
        <p:spPr bwMode="auto">
          <a:xfrm flipV="1">
            <a:off x="4556125" y="5446713"/>
            <a:ext cx="0" cy="9525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_tradnl"/>
          </a:p>
        </p:txBody>
      </p:sp>
      <p:sp>
        <p:nvSpPr>
          <p:cNvPr id="150559" name="Rectangle 61"/>
          <p:cNvSpPr>
            <a:spLocks noChangeArrowheads="1"/>
          </p:cNvSpPr>
          <p:nvPr/>
        </p:nvSpPr>
        <p:spPr bwMode="auto">
          <a:xfrm>
            <a:off x="6292850" y="1703388"/>
            <a:ext cx="2332038"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defTabSz="762000">
              <a:spcBef>
                <a:spcPct val="20000"/>
              </a:spcBef>
              <a:buChar char="•"/>
              <a:defRPr sz="3200">
                <a:solidFill>
                  <a:schemeClr val="tx1"/>
                </a:solidFill>
                <a:latin typeface="Arial" charset="0"/>
              </a:defRPr>
            </a:lvl1pPr>
            <a:lvl2pPr marL="742950" indent="-285750" defTabSz="762000">
              <a:spcBef>
                <a:spcPct val="20000"/>
              </a:spcBef>
              <a:buChar char="–"/>
              <a:defRPr sz="2800">
                <a:solidFill>
                  <a:schemeClr val="tx1"/>
                </a:solidFill>
                <a:latin typeface="Arial" charset="0"/>
              </a:defRPr>
            </a:lvl2pPr>
            <a:lvl3pPr marL="1143000" indent="-228600" defTabSz="762000">
              <a:spcBef>
                <a:spcPct val="20000"/>
              </a:spcBef>
              <a:buChar char="•"/>
              <a:defRPr sz="2400">
                <a:solidFill>
                  <a:schemeClr val="tx1"/>
                </a:solidFill>
                <a:latin typeface="Arial" charset="0"/>
              </a:defRPr>
            </a:lvl3pPr>
            <a:lvl4pPr marL="1600200" indent="-228600" defTabSz="762000">
              <a:spcBef>
                <a:spcPct val="20000"/>
              </a:spcBef>
              <a:buChar char="–"/>
              <a:defRPr sz="2000">
                <a:solidFill>
                  <a:schemeClr val="tx1"/>
                </a:solidFill>
                <a:latin typeface="Arial" charset="0"/>
              </a:defRPr>
            </a:lvl4pPr>
            <a:lvl5pPr marL="2057400" indent="-228600" defTabSz="762000">
              <a:spcBef>
                <a:spcPct val="20000"/>
              </a:spcBef>
              <a:buChar char="»"/>
              <a:defRPr sz="2000">
                <a:solidFill>
                  <a:schemeClr val="tx1"/>
                </a:solidFill>
                <a:latin typeface="Arial" charset="0"/>
              </a:defRPr>
            </a:lvl5pPr>
            <a:lvl6pPr marL="2514600" indent="-228600" defTabSz="762000" eaLnBrk="0" fontAlgn="base" hangingPunct="0">
              <a:spcBef>
                <a:spcPct val="20000"/>
              </a:spcBef>
              <a:spcAft>
                <a:spcPct val="0"/>
              </a:spcAft>
              <a:buChar char="»"/>
              <a:defRPr sz="2000">
                <a:solidFill>
                  <a:schemeClr val="tx1"/>
                </a:solidFill>
                <a:latin typeface="Arial" charset="0"/>
              </a:defRPr>
            </a:lvl6pPr>
            <a:lvl7pPr marL="2971800" indent="-228600" defTabSz="762000" eaLnBrk="0" fontAlgn="base" hangingPunct="0">
              <a:spcBef>
                <a:spcPct val="20000"/>
              </a:spcBef>
              <a:spcAft>
                <a:spcPct val="0"/>
              </a:spcAft>
              <a:buChar char="»"/>
              <a:defRPr sz="2000">
                <a:solidFill>
                  <a:schemeClr val="tx1"/>
                </a:solidFill>
                <a:latin typeface="Arial" charset="0"/>
              </a:defRPr>
            </a:lvl7pPr>
            <a:lvl8pPr marL="3429000" indent="-228600" defTabSz="762000" eaLnBrk="0" fontAlgn="base" hangingPunct="0">
              <a:spcBef>
                <a:spcPct val="20000"/>
              </a:spcBef>
              <a:spcAft>
                <a:spcPct val="0"/>
              </a:spcAft>
              <a:buChar char="»"/>
              <a:defRPr sz="2000">
                <a:solidFill>
                  <a:schemeClr val="tx1"/>
                </a:solidFill>
                <a:latin typeface="Arial" charset="0"/>
              </a:defRPr>
            </a:lvl8pPr>
            <a:lvl9pPr marL="3886200" indent="-228600" defTabSz="7620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GB" altLang="es-ES_tradnl" sz="2400"/>
              <a:t>Asymmetrical:</a:t>
            </a:r>
          </a:p>
          <a:p>
            <a:pPr>
              <a:spcBef>
                <a:spcPct val="0"/>
              </a:spcBef>
              <a:buFontTx/>
              <a:buNone/>
            </a:pPr>
            <a:r>
              <a:rPr lang="en-GB" altLang="es-ES_tradnl" sz="2400"/>
              <a:t>Reporting bias?</a:t>
            </a:r>
          </a:p>
        </p:txBody>
      </p:sp>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595"/>
    </mc:Choice>
    <mc:Fallback xmlns="">
      <p:transition spd="slow" advTm="19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defRPr/>
            </a:pPr>
            <a:r>
              <a:rPr lang="es-ES_tradnl" altLang="es-ES_tradnl" sz="4000" smtClean="0"/>
              <a:t>Criterios de las comparaciones indirectas ajustadas</a:t>
            </a:r>
            <a:endParaRPr lang="es-ES" altLang="es-ES_tradnl" sz="4000" smtClean="0"/>
          </a:p>
        </p:txBody>
      </p:sp>
      <p:sp>
        <p:nvSpPr>
          <p:cNvPr id="26627" name="Rectangle 3"/>
          <p:cNvSpPr>
            <a:spLocks noGrp="1" noChangeArrowheads="1"/>
          </p:cNvSpPr>
          <p:nvPr>
            <p:ph type="body" idx="1"/>
          </p:nvPr>
        </p:nvSpPr>
        <p:spPr>
          <a:xfrm>
            <a:off x="2057400" y="4419600"/>
            <a:ext cx="1981200" cy="381000"/>
          </a:xfrm>
          <a:solidFill>
            <a:schemeClr val="tx1"/>
          </a:solidFill>
          <a:ln>
            <a:solidFill>
              <a:schemeClr val="tx1"/>
            </a:solidFill>
            <a:miter lim="800000"/>
            <a:headEnd/>
            <a:tailEnd/>
          </a:ln>
        </p:spPr>
        <p:txBody>
          <a:bodyPr/>
          <a:lstStyle/>
          <a:p>
            <a:pPr eaLnBrk="1" hangingPunct="1">
              <a:lnSpc>
                <a:spcPct val="90000"/>
              </a:lnSpc>
              <a:buFontTx/>
              <a:buNone/>
              <a:defRPr/>
            </a:pPr>
            <a:r>
              <a:rPr lang="es-ES_tradnl" altLang="es-ES_tradnl" sz="2000" smtClean="0">
                <a:solidFill>
                  <a:schemeClr val="bg1"/>
                </a:solidFill>
              </a:rPr>
              <a:t>Homogeneidad</a:t>
            </a:r>
          </a:p>
          <a:p>
            <a:pPr eaLnBrk="1" hangingPunct="1">
              <a:lnSpc>
                <a:spcPct val="90000"/>
              </a:lnSpc>
              <a:defRPr/>
            </a:pPr>
            <a:endParaRPr lang="es-ES_tradnl" altLang="es-ES_tradnl" sz="2000" smtClean="0">
              <a:solidFill>
                <a:schemeClr val="bg1"/>
              </a:solidFill>
            </a:endParaRPr>
          </a:p>
          <a:p>
            <a:pPr eaLnBrk="1" hangingPunct="1">
              <a:lnSpc>
                <a:spcPct val="90000"/>
              </a:lnSpc>
              <a:buFontTx/>
              <a:buNone/>
              <a:defRPr/>
            </a:pPr>
            <a:endParaRPr lang="es-ES_tradnl" altLang="es-ES_tradnl" sz="2000" smtClean="0"/>
          </a:p>
          <a:p>
            <a:pPr eaLnBrk="1" hangingPunct="1">
              <a:lnSpc>
                <a:spcPct val="90000"/>
              </a:lnSpc>
              <a:defRPr/>
            </a:pPr>
            <a:endParaRPr lang="es-ES" altLang="es-ES_tradnl" sz="2000" smtClean="0"/>
          </a:p>
        </p:txBody>
      </p:sp>
      <p:pic>
        <p:nvPicPr>
          <p:cNvPr id="152579" name="Picture 4" descr="las-tres-bombill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001713"/>
            <a:ext cx="5867400" cy="585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5"/>
          <p:cNvSpPr>
            <a:spLocks noChangeArrowheads="1"/>
          </p:cNvSpPr>
          <p:nvPr/>
        </p:nvSpPr>
        <p:spPr bwMode="auto">
          <a:xfrm>
            <a:off x="4343400" y="4419600"/>
            <a:ext cx="1524000" cy="381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eaLnBrk="1" hangingPunct="1">
              <a:lnSpc>
                <a:spcPct val="80000"/>
              </a:lnSpc>
              <a:buFontTx/>
              <a:buNone/>
              <a:defRPr/>
            </a:pPr>
            <a:r>
              <a:rPr lang="es-ES_tradnl" altLang="es-ES_tradnl" sz="2000" smtClean="0">
                <a:solidFill>
                  <a:schemeClr val="bg1"/>
                </a:solidFill>
              </a:rPr>
              <a:t>Semejanza</a:t>
            </a:r>
            <a:endParaRPr lang="es-ES" altLang="es-ES_tradnl" sz="2000" smtClean="0">
              <a:solidFill>
                <a:schemeClr val="bg1"/>
              </a:solidFill>
            </a:endParaRPr>
          </a:p>
        </p:txBody>
      </p:sp>
      <p:sp>
        <p:nvSpPr>
          <p:cNvPr id="26630" name="Rectangle 6"/>
          <p:cNvSpPr>
            <a:spLocks noChangeArrowheads="1"/>
          </p:cNvSpPr>
          <p:nvPr/>
        </p:nvSpPr>
        <p:spPr bwMode="auto">
          <a:xfrm>
            <a:off x="6096000" y="4419600"/>
            <a:ext cx="1676400" cy="381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eaLnBrk="1" hangingPunct="1">
              <a:lnSpc>
                <a:spcPct val="80000"/>
              </a:lnSpc>
              <a:buFontTx/>
              <a:buNone/>
              <a:defRPr/>
            </a:pPr>
            <a:r>
              <a:rPr lang="es-ES_tradnl" altLang="es-ES_tradnl" sz="2000" smtClean="0">
                <a:solidFill>
                  <a:schemeClr val="bg1"/>
                </a:solidFill>
              </a:rPr>
              <a:t>Consistencia</a:t>
            </a:r>
          </a:p>
          <a:p>
            <a:pPr eaLnBrk="1" hangingPunct="1">
              <a:lnSpc>
                <a:spcPct val="80000"/>
              </a:lnSpc>
              <a:defRPr/>
            </a:pPr>
            <a:endParaRPr lang="es-ES_tradnl" altLang="es-ES_tradnl" sz="2000" smtClean="0"/>
          </a:p>
          <a:p>
            <a:pPr eaLnBrk="1" hangingPunct="1">
              <a:lnSpc>
                <a:spcPct val="80000"/>
              </a:lnSpc>
              <a:buFontTx/>
              <a:buNone/>
              <a:defRPr/>
            </a:pPr>
            <a:endParaRPr lang="es-ES_tradnl" altLang="es-ES_tradnl" sz="2000" smtClean="0"/>
          </a:p>
          <a:p>
            <a:pPr eaLnBrk="1" hangingPunct="1">
              <a:lnSpc>
                <a:spcPct val="80000"/>
              </a:lnSpc>
              <a:defRPr/>
            </a:pPr>
            <a:endParaRPr lang="es-ES" altLang="es-ES_tradnl" sz="2000" smtClean="0"/>
          </a:p>
        </p:txBody>
      </p:sp>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326"/>
    </mc:Choice>
    <mc:Fallback xmlns="">
      <p:transition spd="slow" advTm="8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defRPr/>
            </a:pPr>
            <a:r>
              <a:rPr lang="es-ES_tradnl" altLang="es-ES_tradnl" smtClean="0"/>
              <a:t>Homogeneidad</a:t>
            </a:r>
            <a:endParaRPr lang="es-ES" altLang="es-ES_tradnl" smtClean="0"/>
          </a:p>
        </p:txBody>
      </p:sp>
      <p:pic>
        <p:nvPicPr>
          <p:cNvPr id="153602" name="Picture 4" descr="las-tres-bombillas"/>
          <p:cNvPicPr>
            <a:picLocks noChangeAspect="1" noChangeArrowheads="1"/>
          </p:cNvPicPr>
          <p:nvPr/>
        </p:nvPicPr>
        <p:blipFill>
          <a:blip r:embed="rId5">
            <a:extLst>
              <a:ext uri="{28A0092B-C50C-407E-A947-70E740481C1C}">
                <a14:useLocalDpi xmlns:a14="http://schemas.microsoft.com/office/drawing/2010/main" val="0"/>
              </a:ext>
            </a:extLst>
          </a:blip>
          <a:srcRect l="20779" t="66170" r="27272"/>
          <a:stretch>
            <a:fillRect/>
          </a:stretch>
        </p:blipFill>
        <p:spPr bwMode="auto">
          <a:xfrm>
            <a:off x="0" y="5984875"/>
            <a:ext cx="160020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3" name="Picture 5" descr="las-tres-bombillas"/>
          <p:cNvPicPr>
            <a:picLocks noChangeAspect="1" noChangeArrowheads="1"/>
          </p:cNvPicPr>
          <p:nvPr/>
        </p:nvPicPr>
        <p:blipFill>
          <a:blip r:embed="rId5">
            <a:extLst>
              <a:ext uri="{28A0092B-C50C-407E-A947-70E740481C1C}">
                <a14:useLocalDpi xmlns:a14="http://schemas.microsoft.com/office/drawing/2010/main" val="0"/>
              </a:ext>
            </a:extLst>
          </a:blip>
          <a:srcRect l="33766" t="7617" r="32468" b="39035"/>
          <a:stretch>
            <a:fillRect/>
          </a:stretch>
        </p:blipFill>
        <p:spPr bwMode="auto">
          <a:xfrm>
            <a:off x="304800" y="4800600"/>
            <a:ext cx="9207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4" name="Picture 8" descr="metanalisis"/>
          <p:cNvPicPr>
            <a:picLocks noChangeAspect="1" noChangeArrowheads="1"/>
          </p:cNvPicPr>
          <p:nvPr/>
        </p:nvPicPr>
        <p:blipFill>
          <a:blip r:embed="rId6">
            <a:extLst>
              <a:ext uri="{28A0092B-C50C-407E-A947-70E740481C1C}">
                <a14:useLocalDpi xmlns:a14="http://schemas.microsoft.com/office/drawing/2010/main" val="0"/>
              </a:ext>
            </a:extLst>
          </a:blip>
          <a:srcRect l="2078" t="2417"/>
          <a:stretch>
            <a:fillRect/>
          </a:stretch>
        </p:blipFill>
        <p:spPr bwMode="auto">
          <a:xfrm>
            <a:off x="0" y="1295400"/>
            <a:ext cx="4495800"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Text Box 9"/>
          <p:cNvSpPr txBox="1">
            <a:spLocks noChangeArrowheads="1"/>
          </p:cNvSpPr>
          <p:nvPr/>
        </p:nvSpPr>
        <p:spPr bwMode="auto">
          <a:xfrm>
            <a:off x="4038600" y="2895600"/>
            <a:ext cx="44958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s-ES" altLang="es-ES_tradnl" sz="2000"/>
              <a:t>When multiple trials are available for a given comparison, the results from multiple trials </a:t>
            </a:r>
            <a:r>
              <a:rPr lang="es-ES" altLang="es-ES_tradnl" sz="2000" i="1"/>
              <a:t>can </a:t>
            </a:r>
            <a:r>
              <a:rPr lang="es-ES" altLang="es-ES_tradnl" sz="2000"/>
              <a:t>be pooled in meta-analyses before an adjusted indirect comparison is conducted</a:t>
            </a:r>
          </a:p>
        </p:txBody>
      </p:sp>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579"/>
    </mc:Choice>
    <mc:Fallback xmlns="">
      <p:transition spd="slow" advTm="20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defRPr/>
            </a:pPr>
            <a:r>
              <a:rPr lang="es-ES_tradnl" altLang="es-ES_tradnl" smtClean="0"/>
              <a:t>Homogeneidad</a:t>
            </a:r>
            <a:endParaRPr lang="es-ES" altLang="es-ES_tradnl" smtClean="0"/>
          </a:p>
        </p:txBody>
      </p:sp>
      <p:pic>
        <p:nvPicPr>
          <p:cNvPr id="155650" name="Picture 3" descr="las-tres-bombillas"/>
          <p:cNvPicPr>
            <a:picLocks noChangeAspect="1" noChangeArrowheads="1"/>
          </p:cNvPicPr>
          <p:nvPr/>
        </p:nvPicPr>
        <p:blipFill>
          <a:blip r:embed="rId5">
            <a:extLst>
              <a:ext uri="{28A0092B-C50C-407E-A947-70E740481C1C}">
                <a14:useLocalDpi xmlns:a14="http://schemas.microsoft.com/office/drawing/2010/main" val="0"/>
              </a:ext>
            </a:extLst>
          </a:blip>
          <a:srcRect l="20779" t="66170" r="27272"/>
          <a:stretch>
            <a:fillRect/>
          </a:stretch>
        </p:blipFill>
        <p:spPr bwMode="auto">
          <a:xfrm>
            <a:off x="0" y="5984875"/>
            <a:ext cx="160020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1" name="Picture 4" descr="las-tres-bombillas"/>
          <p:cNvPicPr>
            <a:picLocks noChangeAspect="1" noChangeArrowheads="1"/>
          </p:cNvPicPr>
          <p:nvPr/>
        </p:nvPicPr>
        <p:blipFill>
          <a:blip r:embed="rId5">
            <a:extLst>
              <a:ext uri="{28A0092B-C50C-407E-A947-70E740481C1C}">
                <a14:useLocalDpi xmlns:a14="http://schemas.microsoft.com/office/drawing/2010/main" val="0"/>
              </a:ext>
            </a:extLst>
          </a:blip>
          <a:srcRect l="33766" t="7617" r="32468" b="39035"/>
          <a:stretch>
            <a:fillRect/>
          </a:stretch>
        </p:blipFill>
        <p:spPr bwMode="auto">
          <a:xfrm>
            <a:off x="304800" y="4800600"/>
            <a:ext cx="9207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Rectangle 8"/>
          <p:cNvSpPr>
            <a:spLocks noChangeArrowheads="1"/>
          </p:cNvSpPr>
          <p:nvPr/>
        </p:nvSpPr>
        <p:spPr bwMode="auto">
          <a:xfrm>
            <a:off x="1590675" y="6065838"/>
            <a:ext cx="7477125" cy="63976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defRPr/>
            </a:pPr>
            <a:r>
              <a:rPr lang="es-ES_tradnl" altLang="es-ES_tradnl" sz="1200" b="1"/>
              <a:t>Measuring inconsistency in meta−analyses </a:t>
            </a:r>
            <a:r>
              <a:rPr lang="es-ES_tradnl" altLang="es-ES_tradnl" sz="1200"/>
              <a:t>Julian P T Higgins, Simon G Thompson, Jonathan J Deeks, and Douglas G Altman BMJ, Sep 2003; 327: 557 − 560</a:t>
            </a:r>
          </a:p>
          <a:p>
            <a:pPr eaLnBrk="1" hangingPunct="1">
              <a:defRPr/>
            </a:pPr>
            <a:r>
              <a:rPr lang="es-ES_tradnl" altLang="es-ES_tradnl" sz="1200" b="1"/>
              <a:t>Quantifying heterogeneity in a meta−analysis</a:t>
            </a:r>
            <a:r>
              <a:rPr lang="es-ES_tradnl" altLang="es-ES_tradnl" sz="1200"/>
              <a:t>. Higgins JPT, Thompson SG. </a:t>
            </a:r>
            <a:r>
              <a:rPr lang="es-ES_tradnl" altLang="es-ES_tradnl" sz="1200" i="1"/>
              <a:t>Stat Med </a:t>
            </a:r>
            <a:r>
              <a:rPr lang="es-ES_tradnl" altLang="es-ES_tradnl" sz="1200"/>
              <a:t>2002; 21:1539−58.</a:t>
            </a:r>
          </a:p>
        </p:txBody>
      </p:sp>
      <p:sp>
        <p:nvSpPr>
          <p:cNvPr id="29705" name="Text Box 9"/>
          <p:cNvSpPr txBox="1">
            <a:spLocks noChangeArrowheads="1"/>
          </p:cNvSpPr>
          <p:nvPr/>
        </p:nvSpPr>
        <p:spPr bwMode="auto">
          <a:xfrm>
            <a:off x="838200" y="2057400"/>
            <a:ext cx="75438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s-ES" altLang="es-ES_tradnl" sz="2000"/>
              <a:t>• Solo si hay varios estudios en la misma rama de la CI</a:t>
            </a:r>
          </a:p>
          <a:p>
            <a:pPr eaLnBrk="1" hangingPunct="1">
              <a:defRPr/>
            </a:pPr>
            <a:endParaRPr lang="es-ES" altLang="es-ES_tradnl" sz="2000"/>
          </a:p>
          <a:p>
            <a:pPr eaLnBrk="1" hangingPunct="1">
              <a:defRPr/>
            </a:pPr>
            <a:endParaRPr lang="es-ES" altLang="es-ES_tradnl" sz="2000"/>
          </a:p>
          <a:p>
            <a:pPr eaLnBrk="1" hangingPunct="1">
              <a:defRPr/>
            </a:pPr>
            <a:r>
              <a:rPr lang="es-ES" altLang="es-ES_tradnl" sz="2000"/>
              <a:t>• Variabilidad entre los resultados de los estudios en un meta-análisis</a:t>
            </a:r>
          </a:p>
          <a:p>
            <a:pPr eaLnBrk="1" hangingPunct="1">
              <a:defRPr/>
            </a:pPr>
            <a:endParaRPr lang="es-ES" altLang="es-ES_tradnl" sz="2000"/>
          </a:p>
          <a:p>
            <a:pPr eaLnBrk="1" hangingPunct="1">
              <a:defRPr/>
            </a:pPr>
            <a:endParaRPr lang="es-ES" altLang="es-ES_tradnl" sz="2000"/>
          </a:p>
          <a:p>
            <a:pPr eaLnBrk="1" hangingPunct="1">
              <a:defRPr/>
            </a:pPr>
            <a:r>
              <a:rPr lang="es-ES" altLang="es-ES_tradnl" sz="2000"/>
              <a:t>• Metodología bien establecida y relativamente sencilla (CASPe)</a:t>
            </a:r>
          </a:p>
        </p:txBody>
      </p:sp>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807"/>
    </mc:Choice>
    <mc:Fallback xmlns="">
      <p:transition spd="slow" advTm="23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defRPr/>
            </a:pPr>
            <a:r>
              <a:rPr lang="es-ES_tradnl" altLang="es-ES_tradnl" smtClean="0"/>
              <a:t>Homogeneidad</a:t>
            </a:r>
            <a:endParaRPr lang="es-ES" altLang="es-ES_tradnl" smtClean="0"/>
          </a:p>
        </p:txBody>
      </p:sp>
      <p:pic>
        <p:nvPicPr>
          <p:cNvPr id="157698" name="Picture 3" descr="las-tres-bombillas"/>
          <p:cNvPicPr>
            <a:picLocks noChangeAspect="1" noChangeArrowheads="1"/>
          </p:cNvPicPr>
          <p:nvPr/>
        </p:nvPicPr>
        <p:blipFill>
          <a:blip r:embed="rId5">
            <a:extLst>
              <a:ext uri="{28A0092B-C50C-407E-A947-70E740481C1C}">
                <a14:useLocalDpi xmlns:a14="http://schemas.microsoft.com/office/drawing/2010/main" val="0"/>
              </a:ext>
            </a:extLst>
          </a:blip>
          <a:srcRect l="20779" t="66170" r="27272"/>
          <a:stretch>
            <a:fillRect/>
          </a:stretch>
        </p:blipFill>
        <p:spPr bwMode="auto">
          <a:xfrm>
            <a:off x="0" y="5984875"/>
            <a:ext cx="160020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699" name="Picture 4" descr="las-tres-bombillas"/>
          <p:cNvPicPr>
            <a:picLocks noChangeAspect="1" noChangeArrowheads="1"/>
          </p:cNvPicPr>
          <p:nvPr/>
        </p:nvPicPr>
        <p:blipFill>
          <a:blip r:embed="rId5">
            <a:extLst>
              <a:ext uri="{28A0092B-C50C-407E-A947-70E740481C1C}">
                <a14:useLocalDpi xmlns:a14="http://schemas.microsoft.com/office/drawing/2010/main" val="0"/>
              </a:ext>
            </a:extLst>
          </a:blip>
          <a:srcRect l="33766" t="7617" r="32468" b="39035"/>
          <a:stretch>
            <a:fillRect/>
          </a:stretch>
        </p:blipFill>
        <p:spPr bwMode="auto">
          <a:xfrm>
            <a:off x="304800" y="4800600"/>
            <a:ext cx="9207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Rectangle 7"/>
          <p:cNvSpPr>
            <a:spLocks noChangeArrowheads="1"/>
          </p:cNvSpPr>
          <p:nvPr/>
        </p:nvSpPr>
        <p:spPr bwMode="auto">
          <a:xfrm>
            <a:off x="609600" y="1371600"/>
            <a:ext cx="82296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eaLnBrk="1" hangingPunct="1">
              <a:defRPr/>
            </a:pPr>
            <a:r>
              <a:rPr lang="es-ES" altLang="es-ES_tradnl" sz="2000" smtClean="0"/>
              <a:t>Se cuantifica a partir de:</a:t>
            </a:r>
          </a:p>
          <a:p>
            <a:pPr eaLnBrk="1" hangingPunct="1">
              <a:defRPr/>
            </a:pPr>
            <a:endParaRPr lang="es-ES" altLang="es-ES_tradnl" sz="2000" smtClean="0"/>
          </a:p>
          <a:p>
            <a:pPr eaLnBrk="1" hangingPunct="1">
              <a:defRPr/>
            </a:pPr>
            <a:r>
              <a:rPr lang="es-ES" altLang="es-ES_tradnl" sz="2000" smtClean="0"/>
              <a:t>Test I2  (proporción de la variación de cada estudio respecto a la variación total)</a:t>
            </a:r>
          </a:p>
          <a:p>
            <a:pPr eaLnBrk="1" hangingPunct="1">
              <a:defRPr/>
            </a:pPr>
            <a:r>
              <a:rPr lang="es-ES" altLang="es-ES_tradnl" sz="2000" smtClean="0"/>
              <a:t> </a:t>
            </a:r>
          </a:p>
          <a:p>
            <a:pPr eaLnBrk="1" hangingPunct="1">
              <a:defRPr/>
            </a:pPr>
            <a:r>
              <a:rPr lang="es-ES" altLang="es-ES_tradnl" sz="2000" smtClean="0"/>
              <a:t>	Valores:</a:t>
            </a:r>
          </a:p>
          <a:p>
            <a:pPr eaLnBrk="1" hangingPunct="1">
              <a:defRPr/>
            </a:pPr>
            <a:endParaRPr lang="es-ES" altLang="es-ES_tradnl" sz="2000" smtClean="0"/>
          </a:p>
          <a:p>
            <a:pPr eaLnBrk="1" hangingPunct="1">
              <a:defRPr/>
            </a:pPr>
            <a:r>
              <a:rPr lang="es-ES_tradnl" altLang="es-ES_tradnl" sz="2000" smtClean="0"/>
              <a:t>	&lt;25% puede ser no importante</a:t>
            </a:r>
          </a:p>
          <a:p>
            <a:pPr eaLnBrk="1" hangingPunct="1">
              <a:defRPr/>
            </a:pPr>
            <a:endParaRPr lang="es-ES" altLang="es-ES_tradnl" sz="2000" smtClean="0"/>
          </a:p>
          <a:p>
            <a:pPr eaLnBrk="1" hangingPunct="1">
              <a:defRPr/>
            </a:pPr>
            <a:r>
              <a:rPr lang="es-ES" altLang="es-ES_tradnl" sz="2000" smtClean="0"/>
              <a:t>	25-50% heterogeneidad moderada</a:t>
            </a:r>
          </a:p>
          <a:p>
            <a:pPr eaLnBrk="1" hangingPunct="1">
              <a:defRPr/>
            </a:pPr>
            <a:endParaRPr lang="es-ES" altLang="es-ES_tradnl" sz="2000" smtClean="0"/>
          </a:p>
          <a:p>
            <a:pPr eaLnBrk="1" hangingPunct="1">
              <a:defRPr/>
            </a:pPr>
            <a:r>
              <a:rPr lang="es-ES" altLang="es-ES_tradnl" sz="2000" smtClean="0"/>
              <a:t>	&gt;75% heterogeneidad considerable</a:t>
            </a:r>
          </a:p>
        </p:txBody>
      </p:sp>
      <p:sp>
        <p:nvSpPr>
          <p:cNvPr id="31752" name="Rectangle 8"/>
          <p:cNvSpPr>
            <a:spLocks noChangeArrowheads="1"/>
          </p:cNvSpPr>
          <p:nvPr/>
        </p:nvSpPr>
        <p:spPr bwMode="auto">
          <a:xfrm>
            <a:off x="1327150" y="6491288"/>
            <a:ext cx="7816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s-ES" altLang="es-ES_tradnl"/>
              <a:t>Cochrane Handbook for Systematic Reviews of Interventions Version 5.1.0.</a:t>
            </a:r>
          </a:p>
        </p:txBody>
      </p:sp>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911"/>
    </mc:Choice>
    <mc:Fallback xmlns="">
      <p:transition spd="slow" advTm="39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es-ES_tradnl" altLang="es-ES_tradnl" smtClean="0"/>
              <a:t>Semejanza</a:t>
            </a:r>
            <a:endParaRPr lang="es-ES" altLang="es-ES_tradnl" smtClean="0"/>
          </a:p>
        </p:txBody>
      </p:sp>
      <p:pic>
        <p:nvPicPr>
          <p:cNvPr id="159746" name="Picture 3" descr="las-tres-bombillas"/>
          <p:cNvPicPr>
            <a:picLocks noChangeAspect="1" noChangeArrowheads="1"/>
          </p:cNvPicPr>
          <p:nvPr/>
        </p:nvPicPr>
        <p:blipFill>
          <a:blip r:embed="rId5">
            <a:extLst>
              <a:ext uri="{28A0092B-C50C-407E-A947-70E740481C1C}">
                <a14:useLocalDpi xmlns:a14="http://schemas.microsoft.com/office/drawing/2010/main" val="0"/>
              </a:ext>
            </a:extLst>
          </a:blip>
          <a:srcRect l="20779" t="66170" r="27272"/>
          <a:stretch>
            <a:fillRect/>
          </a:stretch>
        </p:blipFill>
        <p:spPr bwMode="auto">
          <a:xfrm>
            <a:off x="0" y="5984875"/>
            <a:ext cx="160020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7" name="Picture 4" descr="las-tres-bombillas"/>
          <p:cNvPicPr>
            <a:picLocks noChangeAspect="1" noChangeArrowheads="1"/>
          </p:cNvPicPr>
          <p:nvPr/>
        </p:nvPicPr>
        <p:blipFill>
          <a:blip r:embed="rId5">
            <a:extLst>
              <a:ext uri="{28A0092B-C50C-407E-A947-70E740481C1C}">
                <a14:useLocalDpi xmlns:a14="http://schemas.microsoft.com/office/drawing/2010/main" val="0"/>
              </a:ext>
            </a:extLst>
          </a:blip>
          <a:srcRect l="33766" t="7617" r="32468" b="39035"/>
          <a:stretch>
            <a:fillRect/>
          </a:stretch>
        </p:blipFill>
        <p:spPr bwMode="auto">
          <a:xfrm>
            <a:off x="304800" y="4800600"/>
            <a:ext cx="9207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Rectangle 5"/>
          <p:cNvSpPr>
            <a:spLocks noChangeArrowheads="1"/>
          </p:cNvSpPr>
          <p:nvPr/>
        </p:nvSpPr>
        <p:spPr bwMode="auto">
          <a:xfrm>
            <a:off x="533400" y="1447800"/>
            <a:ext cx="8229600" cy="311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eaLnBrk="1" hangingPunct="1">
              <a:defRPr/>
            </a:pPr>
            <a:r>
              <a:rPr lang="es-ES" altLang="es-ES_tradnl" sz="1800" b="1" smtClean="0"/>
              <a:t>Grado de certeza en que el efecto del tratamiento en un brazo (de la CI) debería poderse generalizar a los pacientes del otro brazo</a:t>
            </a:r>
          </a:p>
          <a:p>
            <a:pPr eaLnBrk="1" hangingPunct="1">
              <a:defRPr/>
            </a:pPr>
            <a:endParaRPr lang="es-ES" altLang="es-ES_tradnl" sz="1800" b="1" dirty="0" smtClean="0"/>
          </a:p>
          <a:p>
            <a:pPr lvl="1" eaLnBrk="1" hangingPunct="1">
              <a:defRPr/>
            </a:pPr>
            <a:r>
              <a:rPr lang="es-ES" altLang="es-ES_tradnl" sz="1800" b="1" dirty="0" smtClean="0"/>
              <a:t>1. Clínica y demográfica</a:t>
            </a:r>
          </a:p>
          <a:p>
            <a:pPr lvl="2" eaLnBrk="1" hangingPunct="1">
              <a:defRPr/>
            </a:pPr>
            <a:r>
              <a:rPr lang="es-ES" altLang="es-ES_tradnl" sz="1800" b="1" dirty="0" smtClean="0"/>
              <a:t>Edad, sexo, severidad de la enfermedad, comorbilidades, medicación coexistente, tiempo de respuesta, duración del tratamiento, dosis de fármaco, tiempo de seguimiento …</a:t>
            </a:r>
          </a:p>
          <a:p>
            <a:pPr lvl="2" eaLnBrk="1" hangingPunct="1">
              <a:defRPr/>
            </a:pPr>
            <a:endParaRPr lang="es-ES" altLang="es-ES_tradnl" sz="1800" b="1" dirty="0" smtClean="0"/>
          </a:p>
          <a:p>
            <a:pPr lvl="1" eaLnBrk="1" hangingPunct="1">
              <a:defRPr/>
            </a:pPr>
            <a:r>
              <a:rPr lang="es-ES" altLang="es-ES_tradnl" sz="1800" b="1" dirty="0" smtClean="0"/>
              <a:t>2. Metodología</a:t>
            </a:r>
          </a:p>
          <a:p>
            <a:pPr lvl="2" eaLnBrk="1" hangingPunct="1">
              <a:defRPr/>
            </a:pPr>
            <a:r>
              <a:rPr lang="es-ES" altLang="es-ES_tradnl" sz="1800" b="1" dirty="0" smtClean="0"/>
              <a:t>Aleatorización, Ocultación secuencia, enmascaramiento,  tipo de análisis, perdidas de seguimiento, abandonos.</a:t>
            </a:r>
          </a:p>
        </p:txBody>
      </p:sp>
      <p:pic>
        <p:nvPicPr>
          <p:cNvPr id="159749" name="Picture 8" descr="semejanz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1150" y="4602163"/>
            <a:ext cx="3752850"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241"/>
    </mc:Choice>
    <mc:Fallback xmlns="">
      <p:transition spd="slow" advTm="41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62" name="Rectangle 2"/>
          <p:cNvSpPr>
            <a:spLocks noChangeArrowheads="1"/>
          </p:cNvSpPr>
          <p:nvPr/>
        </p:nvSpPr>
        <p:spPr bwMode="auto">
          <a:xfrm>
            <a:off x="1150938" y="333375"/>
            <a:ext cx="77930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eaLnBrk="0" hangingPunct="0">
              <a:defRPr sz="3200" b="1">
                <a:solidFill>
                  <a:schemeClr val="tx2"/>
                </a:solidFill>
                <a:latin typeface="Arial" charset="0"/>
              </a:defRPr>
            </a:lvl1pPr>
            <a:lvl2pPr eaLnBrk="0" hangingPunct="0">
              <a:defRPr sz="3200" b="1">
                <a:solidFill>
                  <a:schemeClr val="tx2"/>
                </a:solidFill>
                <a:latin typeface="Arial" charset="0"/>
              </a:defRPr>
            </a:lvl2pPr>
            <a:lvl3pPr eaLnBrk="0" hangingPunct="0">
              <a:defRPr sz="3200" b="1">
                <a:solidFill>
                  <a:schemeClr val="tx2"/>
                </a:solidFill>
                <a:latin typeface="Arial" charset="0"/>
              </a:defRPr>
            </a:lvl3pPr>
            <a:lvl4pPr eaLnBrk="0" hangingPunct="0">
              <a:defRPr sz="3200" b="1">
                <a:solidFill>
                  <a:schemeClr val="tx2"/>
                </a:solidFill>
                <a:latin typeface="Arial" charset="0"/>
              </a:defRPr>
            </a:lvl4pPr>
            <a:lvl5pPr eaLnBrk="0" hangingPunct="0">
              <a:defRPr sz="3200" b="1">
                <a:solidFill>
                  <a:schemeClr val="tx2"/>
                </a:solidFill>
                <a:latin typeface="Arial" charset="0"/>
              </a:defRPr>
            </a:lvl5pPr>
            <a:lvl6pPr marL="457200" eaLnBrk="0" fontAlgn="base" hangingPunct="0">
              <a:spcBef>
                <a:spcPct val="0"/>
              </a:spcBef>
              <a:spcAft>
                <a:spcPct val="0"/>
              </a:spcAft>
              <a:defRPr sz="3200" b="1">
                <a:solidFill>
                  <a:schemeClr val="tx2"/>
                </a:solidFill>
                <a:latin typeface="Arial" charset="0"/>
              </a:defRPr>
            </a:lvl6pPr>
            <a:lvl7pPr marL="914400" eaLnBrk="0" fontAlgn="base" hangingPunct="0">
              <a:spcBef>
                <a:spcPct val="0"/>
              </a:spcBef>
              <a:spcAft>
                <a:spcPct val="0"/>
              </a:spcAft>
              <a:defRPr sz="3200" b="1">
                <a:solidFill>
                  <a:schemeClr val="tx2"/>
                </a:solidFill>
                <a:latin typeface="Arial" charset="0"/>
              </a:defRPr>
            </a:lvl7pPr>
            <a:lvl8pPr marL="1371600" eaLnBrk="0" fontAlgn="base" hangingPunct="0">
              <a:spcBef>
                <a:spcPct val="0"/>
              </a:spcBef>
              <a:spcAft>
                <a:spcPct val="0"/>
              </a:spcAft>
              <a:defRPr sz="3200" b="1">
                <a:solidFill>
                  <a:schemeClr val="tx2"/>
                </a:solidFill>
                <a:latin typeface="Arial" charset="0"/>
              </a:defRPr>
            </a:lvl8pPr>
            <a:lvl9pPr marL="1828800" eaLnBrk="0" fontAlgn="base" hangingPunct="0">
              <a:spcBef>
                <a:spcPct val="0"/>
              </a:spcBef>
              <a:spcAft>
                <a:spcPct val="0"/>
              </a:spcAft>
              <a:defRPr sz="3200" b="1">
                <a:solidFill>
                  <a:schemeClr val="tx2"/>
                </a:solidFill>
                <a:latin typeface="Arial" charset="0"/>
              </a:defRPr>
            </a:lvl9pPr>
          </a:lstStyle>
          <a:p>
            <a:pPr>
              <a:defRPr/>
            </a:pPr>
            <a:r>
              <a:rPr lang="es-ES_tradnl" altLang="es-ES_tradnl" sz="2400" b="0" smtClean="0">
                <a:solidFill>
                  <a:schemeClr val="hlink"/>
                </a:solidFill>
              </a:rPr>
              <a:t>2.¿Es el diseño adecuado?</a:t>
            </a:r>
            <a:endParaRPr lang="es-ES" altLang="es-ES_tradnl" sz="2400" b="0" smtClean="0">
              <a:solidFill>
                <a:schemeClr val="hlink"/>
              </a:solidFill>
            </a:endParaRPr>
          </a:p>
        </p:txBody>
      </p:sp>
      <p:sp>
        <p:nvSpPr>
          <p:cNvPr id="194563" name="Text Box 3"/>
          <p:cNvSpPr txBox="1">
            <a:spLocks noChangeArrowheads="1"/>
          </p:cNvSpPr>
          <p:nvPr/>
        </p:nvSpPr>
        <p:spPr bwMode="auto">
          <a:xfrm>
            <a:off x="1285875" y="2636838"/>
            <a:ext cx="7858125"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Char char="•"/>
              <a:defRPr/>
            </a:pPr>
            <a:r>
              <a:rPr lang="es-ES" altLang="es-ES_tradnl" sz="1800" dirty="0">
                <a:latin typeface="Arial Unicode MS" charset="0"/>
              </a:rPr>
              <a:t>No confundir con ocultación de la secuencia de aleatorización</a:t>
            </a:r>
          </a:p>
          <a:p>
            <a:pPr>
              <a:buFontTx/>
              <a:buChar char="•"/>
              <a:defRPr/>
            </a:pPr>
            <a:endParaRPr lang="es-ES" altLang="es-ES_tradnl" sz="1800" dirty="0">
              <a:latin typeface="Arial Unicode MS" charset="0"/>
            </a:endParaRPr>
          </a:p>
          <a:p>
            <a:pPr>
              <a:buFontTx/>
              <a:buChar char="•"/>
              <a:defRPr/>
            </a:pPr>
            <a:r>
              <a:rPr lang="es-ES" altLang="es-ES_tradnl" sz="1800" dirty="0">
                <a:latin typeface="Arial Unicode MS" charset="0"/>
              </a:rPr>
              <a:t>El ciego protege la aleatorización una vez se ha producido la asignación</a:t>
            </a:r>
          </a:p>
          <a:p>
            <a:pPr>
              <a:buFontTx/>
              <a:buChar char="•"/>
              <a:defRPr/>
            </a:pPr>
            <a:endParaRPr lang="es-ES" altLang="es-ES_tradnl" sz="1800" dirty="0">
              <a:latin typeface="Arial Unicode MS" charset="0"/>
            </a:endParaRPr>
          </a:p>
          <a:p>
            <a:pPr>
              <a:buFontTx/>
              <a:buChar char="•"/>
              <a:defRPr/>
            </a:pPr>
            <a:r>
              <a:rPr lang="es-ES" altLang="es-ES_tradnl" sz="1800" dirty="0">
                <a:latin typeface="Arial Unicode MS" charset="0"/>
              </a:rPr>
              <a:t>Simple ciego, doble, triple, </a:t>
            </a:r>
            <a:r>
              <a:rPr lang="es-ES" altLang="es-ES_tradnl" sz="1800" dirty="0" err="1">
                <a:latin typeface="Arial Unicode MS" charset="0"/>
              </a:rPr>
              <a:t>cuadruple</a:t>
            </a:r>
            <a:r>
              <a:rPr lang="es-ES" altLang="es-ES_tradnl" sz="1800" dirty="0">
                <a:latin typeface="Arial Unicode MS" charset="0"/>
              </a:rPr>
              <a:t>….</a:t>
            </a:r>
          </a:p>
          <a:p>
            <a:pPr>
              <a:buFontTx/>
              <a:buChar char="•"/>
              <a:defRPr/>
            </a:pPr>
            <a:endParaRPr lang="es-ES" altLang="es-ES_tradnl" sz="1800" dirty="0">
              <a:latin typeface="Arial Unicode MS" charset="0"/>
            </a:endParaRPr>
          </a:p>
          <a:p>
            <a:pPr>
              <a:buFontTx/>
              <a:buChar char="•"/>
              <a:defRPr/>
            </a:pPr>
            <a:r>
              <a:rPr lang="es-ES" altLang="es-ES_tradnl" sz="1800" dirty="0">
                <a:latin typeface="Arial Unicode MS" charset="0"/>
              </a:rPr>
              <a:t>No siempre puede cegarse: </a:t>
            </a:r>
            <a:r>
              <a:rPr lang="es-ES" altLang="es-ES_tradnl" sz="1800" dirty="0" err="1">
                <a:latin typeface="Arial Unicode MS" charset="0"/>
              </a:rPr>
              <a:t>Ej</a:t>
            </a:r>
            <a:r>
              <a:rPr lang="es-ES" altLang="es-ES_tradnl" sz="1800" dirty="0">
                <a:latin typeface="Arial Unicode MS" charset="0"/>
              </a:rPr>
              <a:t>: Dietas, procedimientos quirúrgicos, ARV,…</a:t>
            </a:r>
          </a:p>
          <a:p>
            <a:pPr>
              <a:buFontTx/>
              <a:buChar char="•"/>
              <a:defRPr/>
            </a:pPr>
            <a:endParaRPr lang="es-ES" altLang="es-ES_tradnl" sz="1800" dirty="0">
              <a:latin typeface="Arial Unicode MS" charset="0"/>
            </a:endParaRPr>
          </a:p>
          <a:p>
            <a:pPr>
              <a:buFontTx/>
              <a:buChar char="•"/>
              <a:defRPr/>
            </a:pPr>
            <a:r>
              <a:rPr lang="es-ES" altLang="es-ES_tradnl" sz="1800" dirty="0">
                <a:latin typeface="Arial Unicode MS" charset="0"/>
              </a:rPr>
              <a:t>Cuanto más subjetiva la variable más necesario es el cegado (analgesia, </a:t>
            </a:r>
          </a:p>
          <a:p>
            <a:pPr>
              <a:defRPr/>
            </a:pPr>
            <a:r>
              <a:rPr lang="es-ES" altLang="es-ES_tradnl" sz="1800" dirty="0">
                <a:latin typeface="Arial Unicode MS" charset="0"/>
              </a:rPr>
              <a:t>calidad de vida, etc…)</a:t>
            </a:r>
          </a:p>
          <a:p>
            <a:pPr>
              <a:defRPr/>
            </a:pPr>
            <a:endParaRPr lang="es-ES" altLang="es-ES_tradnl" sz="1800" dirty="0">
              <a:latin typeface="Arial Unicode MS" charset="0"/>
            </a:endParaRPr>
          </a:p>
          <a:p>
            <a:pPr>
              <a:defRPr/>
            </a:pPr>
            <a:endParaRPr lang="es-ES" altLang="es-ES_tradnl" sz="1800" dirty="0">
              <a:latin typeface="Arial Unicode MS" charset="0"/>
            </a:endParaRPr>
          </a:p>
          <a:p>
            <a:pPr>
              <a:defRPr/>
            </a:pPr>
            <a:endParaRPr lang="es-ES" altLang="es-ES_tradnl" sz="1800" dirty="0">
              <a:latin typeface="Arial Unicode MS" charset="0"/>
            </a:endParaRPr>
          </a:p>
          <a:p>
            <a:pPr>
              <a:buFontTx/>
              <a:buChar char="•"/>
              <a:defRPr/>
            </a:pPr>
            <a:endParaRPr lang="es-ES" altLang="es-ES_tradnl" sz="1800" dirty="0">
              <a:latin typeface="Arial Unicode MS" charset="0"/>
            </a:endParaRPr>
          </a:p>
        </p:txBody>
      </p:sp>
      <p:sp>
        <p:nvSpPr>
          <p:cNvPr id="194564" name="Text Box 4"/>
          <p:cNvSpPr txBox="1">
            <a:spLocks noChangeArrowheads="1"/>
          </p:cNvSpPr>
          <p:nvPr/>
        </p:nvSpPr>
        <p:spPr bwMode="auto">
          <a:xfrm>
            <a:off x="1835150" y="1917700"/>
            <a:ext cx="1033463" cy="508000"/>
          </a:xfrm>
          <a:prstGeom prst="rect">
            <a:avLst/>
          </a:prstGeom>
          <a:noFill/>
          <a:ln w="50800">
            <a:solidFill>
              <a:srgbClr val="FF0000"/>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s-ES" altLang="es-ES_tradnl" sz="2400">
                <a:latin typeface="Arial Unicode MS" charset="0"/>
              </a:rPr>
              <a:t>Ciego</a:t>
            </a:r>
          </a:p>
        </p:txBody>
      </p:sp>
      <p:pic>
        <p:nvPicPr>
          <p:cNvPr id="194565" name="Picture 5" descr="cieguito"/>
          <p:cNvPicPr>
            <a:picLocks noGrp="1" noChangeAspect="1" noChangeArrowheads="1"/>
          </p:cNvPicPr>
          <p:nvPr>
            <p:ph idx="4294967295"/>
          </p:nvPr>
        </p:nvPicPr>
        <p:blipFill>
          <a:blip r:embed="rId5">
            <a:extLst>
              <a:ext uri="{28A0092B-C50C-407E-A947-70E740481C1C}">
                <a14:useLocalDpi xmlns:a14="http://schemas.microsoft.com/office/drawing/2010/main" val="0"/>
              </a:ext>
            </a:extLst>
          </a:blip>
          <a:srcRect/>
          <a:stretch>
            <a:fillRect/>
          </a:stretch>
        </p:blipFill>
        <p:spPr>
          <a:xfrm>
            <a:off x="39688" y="1117600"/>
            <a:ext cx="1220787" cy="1852613"/>
          </a:xfrm>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advTm="7452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defRPr/>
            </a:pPr>
            <a:r>
              <a:rPr lang="es-ES_tradnl" altLang="es-ES_tradnl" smtClean="0"/>
              <a:t>Semejanza</a:t>
            </a:r>
            <a:endParaRPr lang="es-ES" altLang="es-ES_tradnl" smtClean="0"/>
          </a:p>
        </p:txBody>
      </p:sp>
      <p:pic>
        <p:nvPicPr>
          <p:cNvPr id="161794" name="Picture 3" descr="las-tres-bombillas"/>
          <p:cNvPicPr>
            <a:picLocks noChangeAspect="1" noChangeArrowheads="1"/>
          </p:cNvPicPr>
          <p:nvPr/>
        </p:nvPicPr>
        <p:blipFill>
          <a:blip r:embed="rId5">
            <a:extLst>
              <a:ext uri="{28A0092B-C50C-407E-A947-70E740481C1C}">
                <a14:useLocalDpi xmlns:a14="http://schemas.microsoft.com/office/drawing/2010/main" val="0"/>
              </a:ext>
            </a:extLst>
          </a:blip>
          <a:srcRect l="20779" t="66170" r="27272"/>
          <a:stretch>
            <a:fillRect/>
          </a:stretch>
        </p:blipFill>
        <p:spPr bwMode="auto">
          <a:xfrm>
            <a:off x="0" y="5984875"/>
            <a:ext cx="160020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5" name="Picture 4" descr="las-tres-bombillas"/>
          <p:cNvPicPr>
            <a:picLocks noChangeAspect="1" noChangeArrowheads="1"/>
          </p:cNvPicPr>
          <p:nvPr/>
        </p:nvPicPr>
        <p:blipFill>
          <a:blip r:embed="rId5">
            <a:extLst>
              <a:ext uri="{28A0092B-C50C-407E-A947-70E740481C1C}">
                <a14:useLocalDpi xmlns:a14="http://schemas.microsoft.com/office/drawing/2010/main" val="0"/>
              </a:ext>
            </a:extLst>
          </a:blip>
          <a:srcRect l="33766" t="7617" r="32468" b="39035"/>
          <a:stretch>
            <a:fillRect/>
          </a:stretch>
        </p:blipFill>
        <p:spPr bwMode="auto">
          <a:xfrm>
            <a:off x="304800" y="4800600"/>
            <a:ext cx="9207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5"/>
          <p:cNvSpPr>
            <a:spLocks noChangeArrowheads="1"/>
          </p:cNvSpPr>
          <p:nvPr/>
        </p:nvSpPr>
        <p:spPr bwMode="auto">
          <a:xfrm>
            <a:off x="609600" y="1598613"/>
            <a:ext cx="82296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eaLnBrk="1" hangingPunct="1">
              <a:defRPr/>
            </a:pPr>
            <a:r>
              <a:rPr lang="es-ES" altLang="es-ES_tradnl" sz="1800" b="1" dirty="0" smtClean="0"/>
              <a:t>	“Si los pacientes en ambos brazos no son similares la 	diferencia (o igualdad) detectada a través de la CI puede ser 	debidas precisamente a ello”</a:t>
            </a:r>
          </a:p>
        </p:txBody>
      </p:sp>
      <p:pic>
        <p:nvPicPr>
          <p:cNvPr id="161797" name="Picture 11" descr="semejanzas-entre-humanos-y-animal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2971800"/>
            <a:ext cx="4191000"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6" name="Rectangle 14"/>
          <p:cNvSpPr>
            <a:spLocks noChangeArrowheads="1"/>
          </p:cNvSpPr>
          <p:nvPr/>
        </p:nvSpPr>
        <p:spPr bwMode="auto">
          <a:xfrm>
            <a:off x="2362200" y="5867400"/>
            <a:ext cx="4667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s-ES" altLang="es-ES_tradnl" sz="1800" b="1"/>
              <a:t>“Similaridad en subgrupos de pacientes”</a:t>
            </a:r>
          </a:p>
        </p:txBody>
      </p:sp>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777"/>
    </mc:Choice>
    <mc:Fallback xmlns="">
      <p:transition spd="slow" advTm="20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defRPr/>
            </a:pPr>
            <a:r>
              <a:rPr lang="es-ES_tradnl" altLang="es-ES_tradnl" smtClean="0"/>
              <a:t>Semejanza</a:t>
            </a:r>
            <a:endParaRPr lang="es-ES" altLang="es-ES_tradnl" smtClean="0"/>
          </a:p>
        </p:txBody>
      </p:sp>
      <p:sp>
        <p:nvSpPr>
          <p:cNvPr id="37891" name="Rectangle 3"/>
          <p:cNvSpPr>
            <a:spLocks noGrp="1" noChangeArrowheads="1"/>
          </p:cNvSpPr>
          <p:nvPr>
            <p:ph type="body" idx="1"/>
          </p:nvPr>
        </p:nvSpPr>
        <p:spPr>
          <a:xfrm>
            <a:off x="381000" y="1676400"/>
            <a:ext cx="8229600" cy="2057400"/>
          </a:xfrm>
        </p:spPr>
        <p:txBody>
          <a:bodyPr/>
          <a:lstStyle/>
          <a:p>
            <a:pPr eaLnBrk="1" hangingPunct="1">
              <a:defRPr/>
            </a:pPr>
            <a:r>
              <a:rPr lang="es-ES" altLang="es-ES_tradnl" sz="1800" dirty="0" smtClean="0"/>
              <a:t>No hay un método numérico</a:t>
            </a:r>
          </a:p>
          <a:p>
            <a:pPr eaLnBrk="1" hangingPunct="1">
              <a:defRPr/>
            </a:pPr>
            <a:r>
              <a:rPr lang="es-ES" altLang="es-ES_tradnl" sz="1800" dirty="0" smtClean="0"/>
              <a:t>Revisión exhaustiva de los estudios.</a:t>
            </a:r>
          </a:p>
          <a:p>
            <a:pPr eaLnBrk="1" hangingPunct="1">
              <a:defRPr/>
            </a:pPr>
            <a:r>
              <a:rPr lang="es-ES" altLang="es-ES_tradnl" sz="1800" dirty="0" smtClean="0"/>
              <a:t>Es clave para la validez de la CI</a:t>
            </a:r>
          </a:p>
          <a:p>
            <a:pPr eaLnBrk="1" hangingPunct="1">
              <a:defRPr/>
            </a:pPr>
            <a:endParaRPr lang="es-ES" altLang="es-ES_tradnl" sz="1800" dirty="0" smtClean="0"/>
          </a:p>
        </p:txBody>
      </p:sp>
      <p:pic>
        <p:nvPicPr>
          <p:cNvPr id="163843" name="Picture 4" descr="ilooklikemydog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3810000"/>
            <a:ext cx="3810000"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4" name="Picture 5" descr="las-tres-bombillas"/>
          <p:cNvPicPr>
            <a:picLocks noChangeAspect="1" noChangeArrowheads="1"/>
          </p:cNvPicPr>
          <p:nvPr/>
        </p:nvPicPr>
        <p:blipFill>
          <a:blip r:embed="rId5">
            <a:extLst>
              <a:ext uri="{28A0092B-C50C-407E-A947-70E740481C1C}">
                <a14:useLocalDpi xmlns:a14="http://schemas.microsoft.com/office/drawing/2010/main" val="0"/>
              </a:ext>
            </a:extLst>
          </a:blip>
          <a:srcRect l="20779" t="66170" r="27272"/>
          <a:stretch>
            <a:fillRect/>
          </a:stretch>
        </p:blipFill>
        <p:spPr bwMode="auto">
          <a:xfrm>
            <a:off x="0" y="5984875"/>
            <a:ext cx="160020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5" name="Picture 6" descr="las-tres-bombillas"/>
          <p:cNvPicPr>
            <a:picLocks noChangeAspect="1" noChangeArrowheads="1"/>
          </p:cNvPicPr>
          <p:nvPr/>
        </p:nvPicPr>
        <p:blipFill>
          <a:blip r:embed="rId5">
            <a:extLst>
              <a:ext uri="{28A0092B-C50C-407E-A947-70E740481C1C}">
                <a14:useLocalDpi xmlns:a14="http://schemas.microsoft.com/office/drawing/2010/main" val="0"/>
              </a:ext>
            </a:extLst>
          </a:blip>
          <a:srcRect l="33766" t="7617" r="32468" b="39035"/>
          <a:stretch>
            <a:fillRect/>
          </a:stretch>
        </p:blipFill>
        <p:spPr bwMode="auto">
          <a:xfrm>
            <a:off x="304800" y="4800600"/>
            <a:ext cx="9207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503"/>
    </mc:Choice>
    <mc:Fallback xmlns="">
      <p:transition spd="slow" advTm="12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04800" y="457200"/>
            <a:ext cx="8610600" cy="1143000"/>
          </a:xfrm>
        </p:spPr>
        <p:txBody>
          <a:bodyPr/>
          <a:lstStyle/>
          <a:p>
            <a:pPr eaLnBrk="1" hangingPunct="1">
              <a:defRPr/>
            </a:pPr>
            <a:r>
              <a:rPr lang="es-ES_tradnl" altLang="es-ES_tradnl" sz="4000" smtClean="0"/>
              <a:t>Consistencia</a:t>
            </a:r>
            <a:endParaRPr lang="es-ES" altLang="es-ES_tradnl" sz="4000" smtClean="0"/>
          </a:p>
        </p:txBody>
      </p:sp>
      <p:pic>
        <p:nvPicPr>
          <p:cNvPr id="2458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524000"/>
            <a:ext cx="4876800" cy="3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4581" name="Picture 5"/>
          <p:cNvPicPr>
            <a:picLocks noChangeAspect="1" noChangeArrowheads="1"/>
          </p:cNvPicPr>
          <p:nvPr/>
        </p:nvPicPr>
        <p:blipFill>
          <a:blip r:embed="rId7">
            <a:extLst>
              <a:ext uri="{28A0092B-C50C-407E-A947-70E740481C1C}">
                <a14:useLocalDpi xmlns:a14="http://schemas.microsoft.com/office/drawing/2010/main" val="0"/>
              </a:ext>
            </a:extLst>
          </a:blip>
          <a:srcRect l="3020" t="16891" r="4875" b="1846"/>
          <a:stretch>
            <a:fillRect/>
          </a:stretch>
        </p:blipFill>
        <p:spPr bwMode="auto">
          <a:xfrm>
            <a:off x="4038600" y="3200400"/>
            <a:ext cx="46482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4582" name="Text Box 6"/>
          <p:cNvSpPr txBox="1">
            <a:spLocks noChangeArrowheads="1"/>
          </p:cNvSpPr>
          <p:nvPr/>
        </p:nvSpPr>
        <p:spPr bwMode="auto">
          <a:xfrm>
            <a:off x="5638800" y="2057400"/>
            <a:ext cx="3276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s-ES_tradnl" altLang="es-ES_tradnl"/>
              <a:t>Lectura: estar sin mejora clínica es -</a:t>
            </a:r>
            <a:endParaRPr lang="es-ES" altLang="es-ES_tradnl"/>
          </a:p>
        </p:txBody>
      </p:sp>
      <p:pic>
        <p:nvPicPr>
          <p:cNvPr id="164869" name="Picture 7" descr="las-tres-bombillas"/>
          <p:cNvPicPr>
            <a:picLocks noChangeAspect="1" noChangeArrowheads="1"/>
          </p:cNvPicPr>
          <p:nvPr/>
        </p:nvPicPr>
        <p:blipFill>
          <a:blip r:embed="rId8">
            <a:extLst>
              <a:ext uri="{28A0092B-C50C-407E-A947-70E740481C1C}">
                <a14:useLocalDpi xmlns:a14="http://schemas.microsoft.com/office/drawing/2010/main" val="0"/>
              </a:ext>
            </a:extLst>
          </a:blip>
          <a:srcRect l="20779" t="66170" r="27272"/>
          <a:stretch>
            <a:fillRect/>
          </a:stretch>
        </p:blipFill>
        <p:spPr bwMode="auto">
          <a:xfrm>
            <a:off x="0" y="5984875"/>
            <a:ext cx="160020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0" name="Picture 8" descr="las-tres-bombillas"/>
          <p:cNvPicPr>
            <a:picLocks noChangeAspect="1" noChangeArrowheads="1"/>
          </p:cNvPicPr>
          <p:nvPr/>
        </p:nvPicPr>
        <p:blipFill>
          <a:blip r:embed="rId8">
            <a:extLst>
              <a:ext uri="{28A0092B-C50C-407E-A947-70E740481C1C}">
                <a14:useLocalDpi xmlns:a14="http://schemas.microsoft.com/office/drawing/2010/main" val="0"/>
              </a:ext>
            </a:extLst>
          </a:blip>
          <a:srcRect l="33766" t="7617" r="32468" b="39035"/>
          <a:stretch>
            <a:fillRect/>
          </a:stretch>
        </p:blipFill>
        <p:spPr bwMode="auto">
          <a:xfrm>
            <a:off x="304800" y="4800600"/>
            <a:ext cx="9207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nid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78800" y="58928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0011"/>
    </mc:Choice>
    <mc:Fallback xmlns="">
      <p:transition spd="slow" advTm="50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5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idx="4294967295"/>
          </p:nvPr>
        </p:nvSpPr>
        <p:spPr/>
        <p:txBody>
          <a:bodyPr/>
          <a:lstStyle/>
          <a:p>
            <a:pPr eaLnBrk="1" hangingPunct="1">
              <a:defRPr/>
            </a:pPr>
            <a:r>
              <a:rPr lang="es-ES_tradnl" altLang="es-ES_tradnl" smtClean="0"/>
              <a:t>Validez de Metanálisis</a:t>
            </a:r>
          </a:p>
        </p:txBody>
      </p:sp>
      <p:sp>
        <p:nvSpPr>
          <p:cNvPr id="82947" name="Rectangle 3"/>
          <p:cNvSpPr>
            <a:spLocks noGrp="1" noChangeArrowheads="1"/>
          </p:cNvSpPr>
          <p:nvPr>
            <p:ph type="body" idx="4294967295"/>
          </p:nvPr>
        </p:nvSpPr>
        <p:spPr/>
        <p:txBody>
          <a:bodyPr/>
          <a:lstStyle/>
          <a:p>
            <a:pPr algn="just" eaLnBrk="1" hangingPunct="1">
              <a:defRPr/>
            </a:pPr>
            <a:r>
              <a:rPr lang="es-ES" altLang="es-ES_tradnl" smtClean="0"/>
              <a:t>Válidez: Comparación resultado de metanálisis con resultado de gran ensayo clínico evaluando la misma cuestión</a:t>
            </a:r>
          </a:p>
          <a:p>
            <a:pPr eaLnBrk="1" hangingPunct="1">
              <a:defRPr/>
            </a:pPr>
            <a:endParaRPr lang="es-ES_tradnl" altLang="es-ES_tradnl" smtClean="0"/>
          </a:p>
        </p:txBody>
      </p:sp>
      <p:pic>
        <p:nvPicPr>
          <p:cNvPr id="8294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251200"/>
            <a:ext cx="5565775" cy="360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399"/>
    </mc:Choice>
    <mc:Fallback xmlns="">
      <p:transition spd="slow" advTm="35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defRPr/>
            </a:pPr>
            <a:r>
              <a:rPr lang="es-ES_tradnl" altLang="es-ES_tradnl" sz="4000" smtClean="0"/>
              <a:t>Take home message!!!</a:t>
            </a:r>
            <a:endParaRPr lang="es-ES" altLang="es-ES_tradnl" sz="4000" smtClean="0"/>
          </a:p>
        </p:txBody>
      </p:sp>
      <p:pic>
        <p:nvPicPr>
          <p:cNvPr id="9222" name="Picture 6" descr="mensaj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95400"/>
            <a:ext cx="28956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33" name="Group 17"/>
          <p:cNvGrpSpPr>
            <a:grpSpLocks/>
          </p:cNvGrpSpPr>
          <p:nvPr/>
        </p:nvGrpSpPr>
        <p:grpSpPr bwMode="auto">
          <a:xfrm>
            <a:off x="4038600" y="1371600"/>
            <a:ext cx="4495800" cy="1981200"/>
            <a:chOff x="2544" y="864"/>
            <a:chExt cx="2832" cy="1248"/>
          </a:xfrm>
        </p:grpSpPr>
        <p:sp>
          <p:nvSpPr>
            <p:cNvPr id="9228" name="AutoShape 12"/>
            <p:cNvSpPr>
              <a:spLocks noChangeArrowheads="1"/>
            </p:cNvSpPr>
            <p:nvPr/>
          </p:nvSpPr>
          <p:spPr bwMode="auto">
            <a:xfrm>
              <a:off x="2544" y="864"/>
              <a:ext cx="2832" cy="1248"/>
            </a:xfrm>
            <a:prstGeom prst="wedgeEllipseCallout">
              <a:avLst>
                <a:gd name="adj1" fmla="val -58898"/>
                <a:gd name="adj2" fmla="val 46315"/>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defRPr/>
              </a:pPr>
              <a:endParaRPr lang="es-ES_tradnl" altLang="es-ES_tradnl" sz="1800"/>
            </a:p>
          </p:txBody>
        </p:sp>
        <p:sp>
          <p:nvSpPr>
            <p:cNvPr id="9229" name="Text Box 13"/>
            <p:cNvSpPr txBox="1">
              <a:spLocks noChangeArrowheads="1"/>
            </p:cNvSpPr>
            <p:nvPr/>
          </p:nvSpPr>
          <p:spPr bwMode="auto">
            <a:xfrm>
              <a:off x="2976" y="1008"/>
              <a:ext cx="2160" cy="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s-ES" altLang="es-ES_tradnl" sz="1800" dirty="0"/>
                <a:t>Las comparaciones indirectas permiten aportar evidencia en</a:t>
              </a:r>
            </a:p>
            <a:p>
              <a:pPr eaLnBrk="1" hangingPunct="1">
                <a:defRPr/>
              </a:pPr>
              <a:r>
                <a:rPr lang="es-ES" altLang="es-ES_tradnl" sz="1800" dirty="0"/>
                <a:t>aquellos casos en los que las comparativas directas no</a:t>
              </a:r>
            </a:p>
            <a:p>
              <a:pPr eaLnBrk="1" hangingPunct="1">
                <a:defRPr/>
              </a:pPr>
              <a:r>
                <a:rPr lang="es-ES" altLang="es-ES_tradnl" sz="1800" dirty="0"/>
                <a:t>están disponibles</a:t>
              </a:r>
            </a:p>
          </p:txBody>
        </p:sp>
      </p:grpSp>
      <p:sp>
        <p:nvSpPr>
          <p:cNvPr id="9230" name="AutoShape 14"/>
          <p:cNvSpPr>
            <a:spLocks noChangeArrowheads="1"/>
          </p:cNvSpPr>
          <p:nvPr/>
        </p:nvSpPr>
        <p:spPr bwMode="auto">
          <a:xfrm>
            <a:off x="4648200" y="3429000"/>
            <a:ext cx="4267200" cy="1905000"/>
          </a:xfrm>
          <a:prstGeom prst="wedgeEllipseCallout">
            <a:avLst>
              <a:gd name="adj1" fmla="val -73662"/>
              <a:gd name="adj2" fmla="val -45333"/>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defRPr/>
            </a:pPr>
            <a:r>
              <a:rPr lang="es-ES" altLang="es-ES_tradnl" sz="1800"/>
              <a:t>La semejanza en la población analizada es una característica</a:t>
            </a:r>
          </a:p>
          <a:p>
            <a:pPr algn="ctr" eaLnBrk="1" hangingPunct="1">
              <a:defRPr/>
            </a:pPr>
            <a:r>
              <a:rPr lang="es-ES" altLang="es-ES_tradnl" sz="1800"/>
              <a:t>fundamental y necesaria</a:t>
            </a:r>
          </a:p>
          <a:p>
            <a:pPr algn="ctr" eaLnBrk="1" hangingPunct="1">
              <a:defRPr/>
            </a:pPr>
            <a:endParaRPr lang="es-ES" altLang="es-ES_tradnl" sz="1800"/>
          </a:p>
        </p:txBody>
      </p:sp>
      <p:sp>
        <p:nvSpPr>
          <p:cNvPr id="9232" name="AutoShape 16"/>
          <p:cNvSpPr>
            <a:spLocks noChangeArrowheads="1"/>
          </p:cNvSpPr>
          <p:nvPr/>
        </p:nvSpPr>
        <p:spPr bwMode="auto">
          <a:xfrm>
            <a:off x="2057400" y="4724400"/>
            <a:ext cx="3429000" cy="2133600"/>
          </a:xfrm>
          <a:prstGeom prst="wedgeEllipseCallout">
            <a:avLst>
              <a:gd name="adj1" fmla="val -5694"/>
              <a:gd name="adj2" fmla="val -102306"/>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defRPr/>
            </a:pPr>
            <a:r>
              <a:rPr lang="es-ES" altLang="es-ES_tradnl" sz="1800"/>
              <a:t>La CI naïves e informales no son suficientes para establecer</a:t>
            </a:r>
          </a:p>
          <a:p>
            <a:pPr algn="ctr" eaLnBrk="1" hangingPunct="1">
              <a:defRPr/>
            </a:pPr>
            <a:r>
              <a:rPr lang="es-ES" altLang="es-ES_tradnl" sz="1800"/>
              <a:t>conclusiones válidas</a:t>
            </a:r>
          </a:p>
        </p:txBody>
      </p:sp>
      <p:pic>
        <p:nvPicPr>
          <p:cNvPr id="2" name="Sonid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9270"/>
    </mc:Choice>
    <mc:Fallback xmlns="">
      <p:transition spd="slow" advTm="39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0" presetClass="path" presetSubtype="0" accel="50000" decel="50000" fill="hold" nodeType="clickEffect">
                                  <p:stCondLst>
                                    <p:cond delay="0"/>
                                  </p:stCondLst>
                                  <p:childTnLst>
                                    <p:animMotion origin="layout" path="M -0.10833 0.00996 C -0.1059 0.00625 -0.1026 0.00278 -0.09601 0.00278 C -0.08837 0.00278 -0.08576 0.00625 -0.08333 0.00996 C -0.08003 0.01435 -0.0776 0.01922 -0.06927 0.01922 C -0.06163 0.01922 -0.0592 0.01435 -0.0559 0.00996 C -0.05434 0.00625 -0.05104 0.00278 -0.0434 0.00278 C -0.03681 0.00278 -0.03351 0.00625 -0.0309 0.00996 C -0.02847 0.01435 -0.025 0.01922 -0.01753 0.01922 C -0.01007 0.01922 -0.00417 0.00996 -0.00417 0.01019 C -0.00174 0.00625 0.00087 0.00278 0.00816 0.00278 C 0.0158 0.00278 0.0184 0.00625 0.02083 0.00996 C 0.02413 0.01435 0.02656 0.01922 0.0349 0.01922 C 0.04253 0.01922 0.04497 0.01435 0.0474 0.00996 C 0.05069 0.00625 0.05313 0.00278 0.06076 0.00278 C 0.06736 0.00278 0.07066 0.00625 0.07326 0.00996 C 0.07569 0.01435 0.07917 0.01922 0.08663 0.01922 C 0.0941 0.01922 0.09653 0.01435 0.1 0.00996 " pathEditMode="relative" rAng="0" ptsTypes="fffffffffffffffff">
                                      <p:cBhvr>
                                        <p:cTn id="10" dur="5000" fill="hold"/>
                                        <p:tgtEl>
                                          <p:spTgt spid="9222"/>
                                        </p:tgtEl>
                                        <p:attrNameLst>
                                          <p:attrName>ppt_x</p:attrName>
                                          <p:attrName>ppt_y</p:attrName>
                                        </p:attrNameLst>
                                      </p:cBhvr>
                                      <p:rCtr x="10417" y="93"/>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2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3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9230" grpId="0" animBg="1"/>
      <p:bldP spid="923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defRPr/>
            </a:pPr>
            <a:r>
              <a:rPr lang="es-ES_tradnl" altLang="es-ES_tradnl" sz="4000" smtClean="0"/>
              <a:t>Take home message!!!</a:t>
            </a:r>
            <a:endParaRPr lang="es-ES" altLang="es-ES_tradnl" sz="4000" smtClean="0"/>
          </a:p>
        </p:txBody>
      </p:sp>
      <p:pic>
        <p:nvPicPr>
          <p:cNvPr id="98307" name="Picture 3" descr="mensaj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333500"/>
            <a:ext cx="28956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8308" name="Group 4"/>
          <p:cNvGrpSpPr>
            <a:grpSpLocks/>
          </p:cNvGrpSpPr>
          <p:nvPr/>
        </p:nvGrpSpPr>
        <p:grpSpPr bwMode="auto">
          <a:xfrm>
            <a:off x="4038600" y="1219200"/>
            <a:ext cx="4495800" cy="1981200"/>
            <a:chOff x="2544" y="864"/>
            <a:chExt cx="2832" cy="1248"/>
          </a:xfrm>
        </p:grpSpPr>
        <p:sp>
          <p:nvSpPr>
            <p:cNvPr id="98309" name="AutoShape 5"/>
            <p:cNvSpPr>
              <a:spLocks noChangeArrowheads="1"/>
            </p:cNvSpPr>
            <p:nvPr/>
          </p:nvSpPr>
          <p:spPr bwMode="auto">
            <a:xfrm>
              <a:off x="2544" y="864"/>
              <a:ext cx="2832" cy="1248"/>
            </a:xfrm>
            <a:prstGeom prst="wedgeEllipseCallout">
              <a:avLst>
                <a:gd name="adj1" fmla="val -58898"/>
                <a:gd name="adj2" fmla="val 46315"/>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defRPr/>
              </a:pPr>
              <a:endParaRPr lang="es-ES_tradnl" altLang="es-ES_tradnl" sz="1800"/>
            </a:p>
          </p:txBody>
        </p:sp>
        <p:sp>
          <p:nvSpPr>
            <p:cNvPr id="98310" name="Text Box 6"/>
            <p:cNvSpPr txBox="1">
              <a:spLocks noChangeArrowheads="1"/>
            </p:cNvSpPr>
            <p:nvPr/>
          </p:nvSpPr>
          <p:spPr bwMode="auto">
            <a:xfrm>
              <a:off x="2976" y="1008"/>
              <a:ext cx="2160" cy="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eaLnBrk="1" hangingPunct="1">
                <a:defRPr/>
              </a:pPr>
              <a:r>
                <a:rPr lang="es-ES_tradnl" altLang="es-ES_tradnl" sz="1800" dirty="0"/>
                <a:t>Las CI y los MA  presentan puntos en común</a:t>
              </a:r>
            </a:p>
            <a:p>
              <a:pPr algn="just" eaLnBrk="1" hangingPunct="1">
                <a:defRPr/>
              </a:pPr>
              <a:r>
                <a:rPr lang="es-ES_tradnl" altLang="es-ES_tradnl" sz="1800" dirty="0"/>
                <a:t>El uso de ambas no es contradictorio,</a:t>
              </a:r>
              <a:r>
                <a:rPr lang="es-ES" altLang="es-ES_tradnl" sz="1800" dirty="0"/>
                <a:t> </a:t>
              </a:r>
              <a:r>
                <a:rPr lang="el-GR" altLang="es-ES_tradnl" sz="1800" dirty="0"/>
                <a:t>Δ</a:t>
              </a:r>
              <a:r>
                <a:rPr lang="es-ES_tradnl" altLang="es-ES_tradnl" sz="1800" dirty="0"/>
                <a:t> las posibilidades posicionamiento</a:t>
              </a:r>
            </a:p>
          </p:txBody>
        </p:sp>
      </p:grpSp>
      <p:sp>
        <p:nvSpPr>
          <p:cNvPr id="98311" name="AutoShape 7"/>
          <p:cNvSpPr>
            <a:spLocks noChangeArrowheads="1"/>
          </p:cNvSpPr>
          <p:nvPr/>
        </p:nvSpPr>
        <p:spPr bwMode="auto">
          <a:xfrm>
            <a:off x="4648200" y="3429000"/>
            <a:ext cx="4267200" cy="2667000"/>
          </a:xfrm>
          <a:prstGeom prst="wedgeEllipseCallout">
            <a:avLst>
              <a:gd name="adj1" fmla="val -73662"/>
              <a:gd name="adj2" fmla="val -4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s-ES" altLang="es-ES_tradnl" sz="1800"/>
              <a:t>Los MA reducen amplias cantidades de información en porciones manejables</a:t>
            </a:r>
          </a:p>
          <a:p>
            <a:pPr eaLnBrk="1" hangingPunct="1">
              <a:defRPr/>
            </a:pPr>
            <a:r>
              <a:rPr lang="es-ES" altLang="es-ES_tradnl" sz="1800"/>
              <a:t>Permiten desarrollar GPC, el uso eficiente de los recursos</a:t>
            </a:r>
          </a:p>
        </p:txBody>
      </p:sp>
      <p:sp>
        <p:nvSpPr>
          <p:cNvPr id="98312" name="AutoShape 8"/>
          <p:cNvSpPr>
            <a:spLocks noChangeArrowheads="1"/>
          </p:cNvSpPr>
          <p:nvPr/>
        </p:nvSpPr>
        <p:spPr bwMode="auto">
          <a:xfrm>
            <a:off x="2057400" y="4724400"/>
            <a:ext cx="3429000" cy="2133600"/>
          </a:xfrm>
          <a:prstGeom prst="wedgeEllipseCallout">
            <a:avLst>
              <a:gd name="adj1" fmla="val -5694"/>
              <a:gd name="adj2" fmla="val -102306"/>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l-GR" altLang="es-ES_tradnl" sz="1800">
                <a:ea typeface="Arial" charset="0"/>
                <a:cs typeface="Arial" charset="0"/>
              </a:rPr>
              <a:t>Δ</a:t>
            </a:r>
            <a:r>
              <a:rPr lang="es-ES" altLang="es-ES_tradnl" sz="1800"/>
              <a:t> el poder y la precisión</a:t>
            </a:r>
          </a:p>
          <a:p>
            <a:pPr eaLnBrk="1" hangingPunct="1">
              <a:spcBef>
                <a:spcPct val="0"/>
              </a:spcBef>
              <a:buFontTx/>
              <a:buNone/>
            </a:pPr>
            <a:r>
              <a:rPr lang="es-ES_tradnl" altLang="es-ES_tradnl" sz="1800"/>
              <a:t>Limitan sesgos y mejoran exactitud</a:t>
            </a:r>
            <a:endParaRPr lang="es-ES" altLang="es-ES_tradnl" sz="1800"/>
          </a:p>
        </p:txBody>
      </p:sp>
      <p:pic>
        <p:nvPicPr>
          <p:cNvPr id="2" name="Sonid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1906"/>
    </mc:Choice>
    <mc:Fallback xmlns="">
      <p:transition spd="slow" advTm="41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0" presetClass="path" presetSubtype="0" accel="50000" decel="50000" fill="hold" nodeType="clickEffect">
                                  <p:stCondLst>
                                    <p:cond delay="0"/>
                                  </p:stCondLst>
                                  <p:childTnLst>
                                    <p:animMotion origin="layout" path="M -0.10833 0.00996 C -0.1059 0.00625 -0.1026 0.00278 -0.09601 0.00278 C -0.08837 0.00278 -0.08576 0.00625 -0.08333 0.00996 C -0.08003 0.01435 -0.0776 0.01922 -0.06927 0.01922 C -0.06163 0.01922 -0.0592 0.01435 -0.0559 0.00996 C -0.05434 0.00625 -0.05104 0.00278 -0.0434 0.00278 C -0.03681 0.00278 -0.03351 0.00625 -0.0309 0.00996 C -0.02847 0.01435 -0.025 0.01922 -0.01753 0.01922 C -0.01007 0.01922 -0.00417 0.00996 -0.00417 0.01019 C -0.00174 0.00625 0.00087 0.00278 0.00816 0.00278 C 0.0158 0.00278 0.0184 0.00625 0.02083 0.00996 C 0.02413 0.01435 0.02656 0.01922 0.0349 0.01922 C 0.04253 0.01922 0.04497 0.01435 0.0474 0.00996 C 0.05069 0.00625 0.05313 0.00278 0.06076 0.00278 C 0.06736 0.00278 0.07066 0.00625 0.07326 0.00996 C 0.07569 0.01435 0.07917 0.01922 0.08663 0.01922 C 0.0941 0.01922 0.09653 0.01435 0.1 0.00996 " pathEditMode="relative" rAng="0" ptsTypes="fffffffffffffffff">
                                      <p:cBhvr>
                                        <p:cTn id="10" dur="5000" fill="hold"/>
                                        <p:tgtEl>
                                          <p:spTgt spid="98307"/>
                                        </p:tgtEl>
                                        <p:attrNameLst>
                                          <p:attrName>ppt_x</p:attrName>
                                          <p:attrName>ppt_y</p:attrName>
                                        </p:attrNameLst>
                                      </p:cBhvr>
                                      <p:rCtr x="10417" y="93"/>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830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83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83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98311" grpId="0" animBg="1"/>
      <p:bldP spid="983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6.5|4.5|1.4|1.3|4.6|2.3"/>
</p:tagLst>
</file>

<file path=ppt/tags/tag10.xml><?xml version="1.0" encoding="utf-8"?>
<p:tagLst xmlns:a="http://schemas.openxmlformats.org/drawingml/2006/main" xmlns:r="http://schemas.openxmlformats.org/officeDocument/2006/relationships" xmlns:p="http://schemas.openxmlformats.org/presentationml/2006/main">
  <p:tag name="TIMING" val="|4.2|6|7.9"/>
</p:tagLst>
</file>

<file path=ppt/tags/tag11.xml><?xml version="1.0" encoding="utf-8"?>
<p:tagLst xmlns:a="http://schemas.openxmlformats.org/drawingml/2006/main" xmlns:r="http://schemas.openxmlformats.org/officeDocument/2006/relationships" xmlns:p="http://schemas.openxmlformats.org/presentationml/2006/main">
  <p:tag name="TIMING" val="|2|0.8|0.8|1.5|2.4|0.8"/>
</p:tagLst>
</file>

<file path=ppt/tags/tag12.xml><?xml version="1.0" encoding="utf-8"?>
<p:tagLst xmlns:a="http://schemas.openxmlformats.org/drawingml/2006/main" xmlns:r="http://schemas.openxmlformats.org/officeDocument/2006/relationships" xmlns:p="http://schemas.openxmlformats.org/presentationml/2006/main">
  <p:tag name="TIMING" val="|10.6"/>
</p:tagLst>
</file>

<file path=ppt/tags/tag13.xml><?xml version="1.0" encoding="utf-8"?>
<p:tagLst xmlns:a="http://schemas.openxmlformats.org/drawingml/2006/main" xmlns:r="http://schemas.openxmlformats.org/officeDocument/2006/relationships" xmlns:p="http://schemas.openxmlformats.org/presentationml/2006/main">
  <p:tag name="TIMING" val="|2.8|5.6|4.3|20.6|0.9"/>
</p:tagLst>
</file>

<file path=ppt/tags/tag14.xml><?xml version="1.0" encoding="utf-8"?>
<p:tagLst xmlns:a="http://schemas.openxmlformats.org/drawingml/2006/main" xmlns:r="http://schemas.openxmlformats.org/officeDocument/2006/relationships" xmlns:p="http://schemas.openxmlformats.org/presentationml/2006/main">
  <p:tag name="TIMING" val="|3|8.5|12.6|1.7|8.8|3.5|4.2|5.6|6.9"/>
</p:tagLst>
</file>

<file path=ppt/tags/tag15.xml><?xml version="1.0" encoding="utf-8"?>
<p:tagLst xmlns:a="http://schemas.openxmlformats.org/drawingml/2006/main" xmlns:r="http://schemas.openxmlformats.org/officeDocument/2006/relationships" xmlns:p="http://schemas.openxmlformats.org/presentationml/2006/main">
  <p:tag name="TIMING" val="|14.2|1.5"/>
</p:tagLst>
</file>

<file path=ppt/tags/tag16.xml><?xml version="1.0" encoding="utf-8"?>
<p:tagLst xmlns:a="http://schemas.openxmlformats.org/drawingml/2006/main" xmlns:r="http://schemas.openxmlformats.org/officeDocument/2006/relationships" xmlns:p="http://schemas.openxmlformats.org/presentationml/2006/main">
  <p:tag name="TIMING" val="|18.6|2.6"/>
</p:tagLst>
</file>

<file path=ppt/tags/tag17.xml><?xml version="1.0" encoding="utf-8"?>
<p:tagLst xmlns:a="http://schemas.openxmlformats.org/drawingml/2006/main" xmlns:r="http://schemas.openxmlformats.org/officeDocument/2006/relationships" xmlns:p="http://schemas.openxmlformats.org/presentationml/2006/main">
  <p:tag name="TIMING" val="|10.1|6.1|15.9|1.3|6.6"/>
</p:tagLst>
</file>

<file path=ppt/tags/tag18.xml><?xml version="1.0" encoding="utf-8"?>
<p:tagLst xmlns:a="http://schemas.openxmlformats.org/drawingml/2006/main" xmlns:r="http://schemas.openxmlformats.org/officeDocument/2006/relationships" xmlns:p="http://schemas.openxmlformats.org/presentationml/2006/main">
  <p:tag name="TIMING" val="|16.5"/>
</p:tagLst>
</file>

<file path=ppt/tags/tag19.xml><?xml version="1.0" encoding="utf-8"?>
<p:tagLst xmlns:a="http://schemas.openxmlformats.org/drawingml/2006/main" xmlns:r="http://schemas.openxmlformats.org/officeDocument/2006/relationships" xmlns:p="http://schemas.openxmlformats.org/presentationml/2006/main">
  <p:tag name="TIMING" val="|19.4|1|1.2"/>
</p:tagLst>
</file>

<file path=ppt/tags/tag2.xml><?xml version="1.0" encoding="utf-8"?>
<p:tagLst xmlns:a="http://schemas.openxmlformats.org/drawingml/2006/main" xmlns:r="http://schemas.openxmlformats.org/officeDocument/2006/relationships" xmlns:p="http://schemas.openxmlformats.org/presentationml/2006/main">
  <p:tag name="TIMING" val="|5.7|1.4|19"/>
</p:tagLst>
</file>

<file path=ppt/tags/tag20.xml><?xml version="1.0" encoding="utf-8"?>
<p:tagLst xmlns:a="http://schemas.openxmlformats.org/drawingml/2006/main" xmlns:r="http://schemas.openxmlformats.org/officeDocument/2006/relationships" xmlns:p="http://schemas.openxmlformats.org/presentationml/2006/main">
  <p:tag name="TIMING" val="|2.8"/>
</p:tagLst>
</file>

<file path=ppt/tags/tag21.xml><?xml version="1.0" encoding="utf-8"?>
<p:tagLst xmlns:a="http://schemas.openxmlformats.org/drawingml/2006/main" xmlns:r="http://schemas.openxmlformats.org/officeDocument/2006/relationships" xmlns:p="http://schemas.openxmlformats.org/presentationml/2006/main">
  <p:tag name="TIMING" val="|1.5|7.1"/>
</p:tagLst>
</file>

<file path=ppt/tags/tag22.xml><?xml version="1.0" encoding="utf-8"?>
<p:tagLst xmlns:a="http://schemas.openxmlformats.org/drawingml/2006/main" xmlns:r="http://schemas.openxmlformats.org/officeDocument/2006/relationships" xmlns:p="http://schemas.openxmlformats.org/presentationml/2006/main">
  <p:tag name="TIMING" val="|45.1"/>
</p:tagLst>
</file>

<file path=ppt/tags/tag23.xml><?xml version="1.0" encoding="utf-8"?>
<p:tagLst xmlns:a="http://schemas.openxmlformats.org/drawingml/2006/main" xmlns:r="http://schemas.openxmlformats.org/officeDocument/2006/relationships" xmlns:p="http://schemas.openxmlformats.org/presentationml/2006/main">
  <p:tag name="TIMING" val="|73.4|14.5|3|19.9"/>
</p:tagLst>
</file>

<file path=ppt/tags/tag24.xml><?xml version="1.0" encoding="utf-8"?>
<p:tagLst xmlns:a="http://schemas.openxmlformats.org/drawingml/2006/main" xmlns:r="http://schemas.openxmlformats.org/officeDocument/2006/relationships" xmlns:p="http://schemas.openxmlformats.org/presentationml/2006/main">
  <p:tag name="TIMING" val="|4|7.1|3|2.7"/>
</p:tagLst>
</file>

<file path=ppt/tags/tag25.xml><?xml version="1.0" encoding="utf-8"?>
<p:tagLst xmlns:a="http://schemas.openxmlformats.org/drawingml/2006/main" xmlns:r="http://schemas.openxmlformats.org/officeDocument/2006/relationships" xmlns:p="http://schemas.openxmlformats.org/presentationml/2006/main">
  <p:tag name="TIMING" val="|3.3|10.9|1.2"/>
</p:tagLst>
</file>

<file path=ppt/tags/tag26.xml><?xml version="1.0" encoding="utf-8"?>
<p:tagLst xmlns:a="http://schemas.openxmlformats.org/drawingml/2006/main" xmlns:r="http://schemas.openxmlformats.org/officeDocument/2006/relationships" xmlns:p="http://schemas.openxmlformats.org/presentationml/2006/main">
  <p:tag name="TIMING" val="|36.8"/>
</p:tagLst>
</file>

<file path=ppt/tags/tag27.xml><?xml version="1.0" encoding="utf-8"?>
<p:tagLst xmlns:a="http://schemas.openxmlformats.org/drawingml/2006/main" xmlns:r="http://schemas.openxmlformats.org/officeDocument/2006/relationships" xmlns:p="http://schemas.openxmlformats.org/presentationml/2006/main">
  <p:tag name="TIMING" val="|12.6"/>
</p:tagLst>
</file>

<file path=ppt/tags/tag28.xml><?xml version="1.0" encoding="utf-8"?>
<p:tagLst xmlns:a="http://schemas.openxmlformats.org/drawingml/2006/main" xmlns:r="http://schemas.openxmlformats.org/officeDocument/2006/relationships" xmlns:p="http://schemas.openxmlformats.org/presentationml/2006/main">
  <p:tag name="TIMING" val="|19.5|0.7"/>
</p:tagLst>
</file>

<file path=ppt/tags/tag29.xml><?xml version="1.0" encoding="utf-8"?>
<p:tagLst xmlns:a="http://schemas.openxmlformats.org/drawingml/2006/main" xmlns:r="http://schemas.openxmlformats.org/officeDocument/2006/relationships" xmlns:p="http://schemas.openxmlformats.org/presentationml/2006/main">
  <p:tag name="TIMING" val="|0.9"/>
</p:tagLst>
</file>

<file path=ppt/tags/tag3.xml><?xml version="1.0" encoding="utf-8"?>
<p:tagLst xmlns:a="http://schemas.openxmlformats.org/drawingml/2006/main" xmlns:r="http://schemas.openxmlformats.org/officeDocument/2006/relationships" xmlns:p="http://schemas.openxmlformats.org/presentationml/2006/main">
  <p:tag name="TIMING" val="|1.4|4.1"/>
</p:tagLst>
</file>

<file path=ppt/tags/tag30.xml><?xml version="1.0" encoding="utf-8"?>
<p:tagLst xmlns:a="http://schemas.openxmlformats.org/drawingml/2006/main" xmlns:r="http://schemas.openxmlformats.org/officeDocument/2006/relationships" xmlns:p="http://schemas.openxmlformats.org/presentationml/2006/main">
  <p:tag name="TIMING" val="|3.3|0.9|5.1|6.8"/>
</p:tagLst>
</file>

<file path=ppt/tags/tag31.xml><?xml version="1.0" encoding="utf-8"?>
<p:tagLst xmlns:a="http://schemas.openxmlformats.org/drawingml/2006/main" xmlns:r="http://schemas.openxmlformats.org/officeDocument/2006/relationships" xmlns:p="http://schemas.openxmlformats.org/presentationml/2006/main">
  <p:tag name="TIMING" val="|13.3"/>
</p:tagLst>
</file>

<file path=ppt/tags/tag32.xml><?xml version="1.0" encoding="utf-8"?>
<p:tagLst xmlns:a="http://schemas.openxmlformats.org/drawingml/2006/main" xmlns:r="http://schemas.openxmlformats.org/officeDocument/2006/relationships" xmlns:p="http://schemas.openxmlformats.org/presentationml/2006/main">
  <p:tag name="TIMING" val="|2.4|25.4"/>
</p:tagLst>
</file>

<file path=ppt/tags/tag33.xml><?xml version="1.0" encoding="utf-8"?>
<p:tagLst xmlns:a="http://schemas.openxmlformats.org/drawingml/2006/main" xmlns:r="http://schemas.openxmlformats.org/officeDocument/2006/relationships" xmlns:p="http://schemas.openxmlformats.org/presentationml/2006/main">
  <p:tag name="TIMING" val="|9.6"/>
</p:tagLst>
</file>

<file path=ppt/tags/tag34.xml><?xml version="1.0" encoding="utf-8"?>
<p:tagLst xmlns:a="http://schemas.openxmlformats.org/drawingml/2006/main" xmlns:r="http://schemas.openxmlformats.org/officeDocument/2006/relationships" xmlns:p="http://schemas.openxmlformats.org/presentationml/2006/main">
  <p:tag name="TIMING" val="|0.7"/>
</p:tagLst>
</file>

<file path=ppt/tags/tag35.xml><?xml version="1.0" encoding="utf-8"?>
<p:tagLst xmlns:a="http://schemas.openxmlformats.org/drawingml/2006/main" xmlns:r="http://schemas.openxmlformats.org/officeDocument/2006/relationships" xmlns:p="http://schemas.openxmlformats.org/presentationml/2006/main">
  <p:tag name="TIMING" val="|45.9"/>
</p:tagLst>
</file>

<file path=ppt/tags/tag36.xml><?xml version="1.0" encoding="utf-8"?>
<p:tagLst xmlns:a="http://schemas.openxmlformats.org/drawingml/2006/main" xmlns:r="http://schemas.openxmlformats.org/officeDocument/2006/relationships" xmlns:p="http://schemas.openxmlformats.org/presentationml/2006/main">
  <p:tag name="TIMING" val="|18.9|4.4"/>
</p:tagLst>
</file>

<file path=ppt/tags/tag37.xml><?xml version="1.0" encoding="utf-8"?>
<p:tagLst xmlns:a="http://schemas.openxmlformats.org/drawingml/2006/main" xmlns:r="http://schemas.openxmlformats.org/officeDocument/2006/relationships" xmlns:p="http://schemas.openxmlformats.org/presentationml/2006/main">
  <p:tag name="TIMING" val="|1.3|2.1"/>
</p:tagLst>
</file>

<file path=ppt/tags/tag38.xml><?xml version="1.0" encoding="utf-8"?>
<p:tagLst xmlns:a="http://schemas.openxmlformats.org/drawingml/2006/main" xmlns:r="http://schemas.openxmlformats.org/officeDocument/2006/relationships" xmlns:p="http://schemas.openxmlformats.org/presentationml/2006/main">
  <p:tag name="TIMING" val="|11.1|5|3.1|10|41.6"/>
</p:tagLst>
</file>

<file path=ppt/tags/tag39.xml><?xml version="1.0" encoding="utf-8"?>
<p:tagLst xmlns:a="http://schemas.openxmlformats.org/drawingml/2006/main" xmlns:r="http://schemas.openxmlformats.org/officeDocument/2006/relationships" xmlns:p="http://schemas.openxmlformats.org/presentationml/2006/main">
  <p:tag name="TIMING" val="|4.2|5.9|7.4"/>
</p:tagLst>
</file>

<file path=ppt/tags/tag4.xml><?xml version="1.0" encoding="utf-8"?>
<p:tagLst xmlns:a="http://schemas.openxmlformats.org/drawingml/2006/main" xmlns:r="http://schemas.openxmlformats.org/officeDocument/2006/relationships" xmlns:p="http://schemas.openxmlformats.org/presentationml/2006/main">
  <p:tag name="TIMING" val="|3.6|4|1.3|2.5|2.9"/>
</p:tagLst>
</file>

<file path=ppt/tags/tag40.xml><?xml version="1.0" encoding="utf-8"?>
<p:tagLst xmlns:a="http://schemas.openxmlformats.org/drawingml/2006/main" xmlns:r="http://schemas.openxmlformats.org/officeDocument/2006/relationships" xmlns:p="http://schemas.openxmlformats.org/presentationml/2006/main">
  <p:tag name="TIMING" val="|30.9"/>
</p:tagLst>
</file>

<file path=ppt/tags/tag41.xml><?xml version="1.0" encoding="utf-8"?>
<p:tagLst xmlns:a="http://schemas.openxmlformats.org/drawingml/2006/main" xmlns:r="http://schemas.openxmlformats.org/officeDocument/2006/relationships" xmlns:p="http://schemas.openxmlformats.org/presentationml/2006/main">
  <p:tag name="TIMING" val="|2.3|2.2|8.4|6.1"/>
</p:tagLst>
</file>

<file path=ppt/tags/tag42.xml><?xml version="1.0" encoding="utf-8"?>
<p:tagLst xmlns:a="http://schemas.openxmlformats.org/drawingml/2006/main" xmlns:r="http://schemas.openxmlformats.org/officeDocument/2006/relationships" xmlns:p="http://schemas.openxmlformats.org/presentationml/2006/main">
  <p:tag name="TIMING" val="|0.9|1.1|11|11.5"/>
</p:tagLst>
</file>

<file path=ppt/tags/tag5.xml><?xml version="1.0" encoding="utf-8"?>
<p:tagLst xmlns:a="http://schemas.openxmlformats.org/drawingml/2006/main" xmlns:r="http://schemas.openxmlformats.org/officeDocument/2006/relationships" xmlns:p="http://schemas.openxmlformats.org/presentationml/2006/main">
  <p:tag name="TIMING" val="|39.8|21.8|38.1|31.9"/>
</p:tagLst>
</file>

<file path=ppt/tags/tag6.xml><?xml version="1.0" encoding="utf-8"?>
<p:tagLst xmlns:a="http://schemas.openxmlformats.org/drawingml/2006/main" xmlns:r="http://schemas.openxmlformats.org/officeDocument/2006/relationships" xmlns:p="http://schemas.openxmlformats.org/presentationml/2006/main">
  <p:tag name="TIMING" val="|3.6"/>
</p:tagLst>
</file>

<file path=ppt/tags/tag7.xml><?xml version="1.0" encoding="utf-8"?>
<p:tagLst xmlns:a="http://schemas.openxmlformats.org/drawingml/2006/main" xmlns:r="http://schemas.openxmlformats.org/officeDocument/2006/relationships" xmlns:p="http://schemas.openxmlformats.org/presentationml/2006/main">
  <p:tag name="TIMING" val="|3.6|4.9|2.8|9.1|3.9|8.2|15.1|4.2|15.9|1.4|1.3|2.9|5|4.8|7.7|1.2"/>
</p:tagLst>
</file>

<file path=ppt/tags/tag8.xml><?xml version="1.0" encoding="utf-8"?>
<p:tagLst xmlns:a="http://schemas.openxmlformats.org/drawingml/2006/main" xmlns:r="http://schemas.openxmlformats.org/officeDocument/2006/relationships" xmlns:p="http://schemas.openxmlformats.org/presentationml/2006/main">
  <p:tag name="TIMING" val="|2.9|7.5|2.8|2"/>
</p:tagLst>
</file>

<file path=ppt/tags/tag9.xml><?xml version="1.0" encoding="utf-8"?>
<p:tagLst xmlns:a="http://schemas.openxmlformats.org/drawingml/2006/main" xmlns:r="http://schemas.openxmlformats.org/officeDocument/2006/relationships" xmlns:p="http://schemas.openxmlformats.org/presentationml/2006/main">
  <p:tag name="TIMING" val="|2.2|16.4|2.4|0.8|4.6"/>
</p:tagLst>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Arial Unicode MS"/>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216</TotalTime>
  <Words>6278</Words>
  <Application>Microsoft Office PowerPoint</Application>
  <PresentationFormat>Presentación en pantalla (4:3)</PresentationFormat>
  <Paragraphs>1083</Paragraphs>
  <Slides>95</Slides>
  <Notes>59</Notes>
  <HiddenSlides>0</HiddenSlides>
  <MMClips>95</MMClips>
  <ScaleCrop>false</ScaleCrop>
  <HeadingPairs>
    <vt:vector size="4" baseType="variant">
      <vt:variant>
        <vt:lpstr>Tema</vt:lpstr>
      </vt:variant>
      <vt:variant>
        <vt:i4>1</vt:i4>
      </vt:variant>
      <vt:variant>
        <vt:lpstr>Títulos de diapositiva</vt:lpstr>
      </vt:variant>
      <vt:variant>
        <vt:i4>95</vt:i4>
      </vt:variant>
    </vt:vector>
  </HeadingPairs>
  <TitlesOfParts>
    <vt:vector size="96" baseType="lpstr">
      <vt:lpstr>Diseño predeterminado</vt:lpstr>
      <vt:lpstr>Presentación de PowerPoint</vt:lpstr>
      <vt:lpstr>Validez Interna/Externa</vt:lpstr>
      <vt:lpstr>Para aplicar los resultados me tienen que convencer de: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Objetivo: CV &lt;400 a las 48 semanas</vt:lpstr>
      <vt:lpstr>Presentación de PowerPoint</vt:lpstr>
      <vt:lpstr>Presentación de PowerPoint</vt:lpstr>
      <vt:lpstr>Sesgos</vt:lpstr>
      <vt:lpstr>¿Cómo medir la Validez Interna?</vt:lpstr>
      <vt:lpstr>Escala de Jadad</vt:lpstr>
      <vt:lpstr>Consort  www.consort-statement.org </vt:lpstr>
      <vt:lpstr>Conclusiones en validez interna</vt:lpstr>
      <vt:lpstr>Para aplicar los resultados me tienen que convencer de:</vt:lpstr>
      <vt:lpstr>Presentación de PowerPoint</vt:lpstr>
      <vt:lpstr>1.¿son importantes? </vt:lpstr>
      <vt:lpstr>1A_Cualidad:¿Qué se mide?</vt:lpstr>
      <vt:lpstr>Presentación de PowerPoint</vt:lpstr>
      <vt:lpstr>Cualidad:¿Qué se mide? </vt:lpstr>
      <vt:lpstr>Presentación de PowerPoint</vt:lpstr>
      <vt:lpstr>Cualidad: Las variables combinadas ¿Qué se mide? </vt:lpstr>
      <vt:lpstr>Cualidad: Análisis de subgrupos ¿Qué se mide? </vt:lpstr>
      <vt:lpstr>Cualidad: Análisis de subgrupos ¿Qué se mide? </vt:lpstr>
      <vt:lpstr>Cualidad: Análisis de subgrupos ¿Qué se mide? </vt:lpstr>
      <vt:lpstr>Cualidad: Análisis de subgrupos y multivariante </vt:lpstr>
      <vt:lpstr>Presentación de PowerPoint</vt:lpstr>
      <vt:lpstr>1B_Con quien nos comparamos?</vt:lpstr>
      <vt:lpstr>Presentación de PowerPoint</vt:lpstr>
      <vt:lpstr>Presentación de PowerPoint</vt:lpstr>
      <vt:lpstr>Presentación de PowerPoint</vt:lpstr>
      <vt:lpstr>Válidez externa en efectos secundarios…</vt:lpstr>
      <vt:lpstr>Preguntas para establecer la validez externa: </vt:lpstr>
      <vt:lpstr>Conclusiones en Validez Externa</vt:lpstr>
      <vt:lpstr>Ensayos de superioridad, no inferioridad y equivalencia. Secuencialidad</vt:lpstr>
      <vt:lpstr>Presentación de PowerPoint</vt:lpstr>
      <vt:lpstr>El ECA: paradigma para demostrar eficacia</vt:lpstr>
      <vt:lpstr>Presentación de PowerPoint</vt:lpstr>
      <vt:lpstr> ¿Siempre hay que demostrar mayor eficacia?</vt:lpstr>
      <vt:lpstr>Ser mejor no siempre es demostrar mayor eficacia </vt:lpstr>
      <vt:lpstr>  ¿Para qué realizar ensayos de moléculas con eficacia similar? </vt:lpstr>
      <vt:lpstr>¿Para qué realizar ensayos de moléculas con eficacia similar?</vt:lpstr>
      <vt:lpstr>Presentación de PowerPoint</vt:lpstr>
      <vt:lpstr>Presentación de PowerPoint</vt:lpstr>
      <vt:lpstr>Presentación de PowerPoint</vt:lpstr>
      <vt:lpstr>¿Cuánta diferencia es irrelevante?   Requiere juicio clínico, debate y consenso</vt:lpstr>
      <vt:lpstr>Presentación de PowerPoint</vt:lpstr>
      <vt:lpstr>Presentación de PowerPoint</vt:lpstr>
      <vt:lpstr>¿Cuánta diferencia es irrelevante? </vt:lpstr>
      <vt:lpstr>Secuencialidad:  ¿Es posible cambiar de objetivo?</vt:lpstr>
      <vt:lpstr>Presentación de PowerPoint</vt:lpstr>
      <vt:lpstr>Presentación de PowerPoint</vt:lpstr>
      <vt:lpstr>Presentación de PowerPoint</vt:lpstr>
      <vt:lpstr>Presentación de PowerPoint</vt:lpstr>
      <vt:lpstr>Presentación de PowerPoint</vt:lpstr>
      <vt:lpstr>Presentación de PowerPoint</vt:lpstr>
      <vt:lpstr>Take home message!!!</vt:lpstr>
      <vt:lpstr>Comparaciones Indirectas y metanálisis</vt:lpstr>
      <vt:lpstr>¿Qué es una Comparación Indirecta?</vt:lpstr>
      <vt:lpstr>Niveles de complejidad</vt:lpstr>
      <vt:lpstr>Presentación de PowerPoint</vt:lpstr>
      <vt:lpstr>¿Es necesario realizar comparaciones indirectas?</vt:lpstr>
      <vt:lpstr>¿Son válidas las comparaciones indirectas?</vt:lpstr>
      <vt:lpstr>¿Tipos de Comparaciones Indirectas?</vt:lpstr>
      <vt:lpstr>Comparaciones Indirectas Naïve</vt:lpstr>
      <vt:lpstr>Presentación de PowerPoint</vt:lpstr>
      <vt:lpstr>Comparaciones Indirectas  informales o no ajustadas</vt:lpstr>
      <vt:lpstr>CI no ajustadas:  cuidado con los IC!!</vt:lpstr>
      <vt:lpstr>Presentación de PowerPoint</vt:lpstr>
      <vt:lpstr>Comparaciones Indirectas ajustadas</vt:lpstr>
      <vt:lpstr>¿Qué criterios ha de cumplir una CI ajustada?</vt:lpstr>
      <vt:lpstr>Los mismos que los metanálisis</vt:lpstr>
      <vt:lpstr>metanálisis</vt:lpstr>
      <vt:lpstr>Presentación de PowerPoint</vt:lpstr>
      <vt:lpstr>Presentación de PowerPoint</vt:lpstr>
      <vt:lpstr>Herramientas de metanálisis. Sesgos</vt:lpstr>
      <vt:lpstr>Presentación de PowerPoint</vt:lpstr>
      <vt:lpstr>Presentación de PowerPoint</vt:lpstr>
      <vt:lpstr>Presentación de PowerPoint</vt:lpstr>
      <vt:lpstr>Criterios de las comparaciones indirectas ajustadas</vt:lpstr>
      <vt:lpstr>Homogeneidad</vt:lpstr>
      <vt:lpstr>Homogeneidad</vt:lpstr>
      <vt:lpstr>Homogeneidad</vt:lpstr>
      <vt:lpstr>Semejanza</vt:lpstr>
      <vt:lpstr>Semejanza</vt:lpstr>
      <vt:lpstr>Semejanza</vt:lpstr>
      <vt:lpstr>Consistencia</vt:lpstr>
      <vt:lpstr>Validez de Metanálisis</vt:lpstr>
      <vt:lpstr>Take home message!!!</vt:lpstr>
      <vt:lpstr>Take home message!!!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pere ventayol</dc:creator>
  <cp:lastModifiedBy>Casa</cp:lastModifiedBy>
  <cp:revision>14</cp:revision>
  <cp:lastPrinted>1601-01-01T00:00:00Z</cp:lastPrinted>
  <dcterms:created xsi:type="dcterms:W3CDTF">2015-09-28T17:24:10Z</dcterms:created>
  <dcterms:modified xsi:type="dcterms:W3CDTF">2015-09-29T23:36:00Z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