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1" r:id="rId1"/>
  </p:sldMasterIdLst>
  <p:notesMasterIdLst>
    <p:notesMasterId r:id="rId42"/>
  </p:notesMasterIdLst>
  <p:sldIdLst>
    <p:sldId id="256" r:id="rId2"/>
    <p:sldId id="259" r:id="rId3"/>
    <p:sldId id="276" r:id="rId4"/>
    <p:sldId id="257" r:id="rId5"/>
    <p:sldId id="258" r:id="rId6"/>
    <p:sldId id="275" r:id="rId7"/>
    <p:sldId id="269" r:id="rId8"/>
    <p:sldId id="277" r:id="rId9"/>
    <p:sldId id="290" r:id="rId10"/>
    <p:sldId id="262" r:id="rId11"/>
    <p:sldId id="305" r:id="rId12"/>
    <p:sldId id="267" r:id="rId13"/>
    <p:sldId id="306" r:id="rId14"/>
    <p:sldId id="289" r:id="rId15"/>
    <p:sldId id="263" r:id="rId16"/>
    <p:sldId id="264" r:id="rId17"/>
    <p:sldId id="284" r:id="rId18"/>
    <p:sldId id="285" r:id="rId19"/>
    <p:sldId id="308" r:id="rId20"/>
    <p:sldId id="291" r:id="rId21"/>
    <p:sldId id="319" r:id="rId22"/>
    <p:sldId id="292" r:id="rId23"/>
    <p:sldId id="311" r:id="rId24"/>
    <p:sldId id="312" r:id="rId25"/>
    <p:sldId id="313" r:id="rId26"/>
    <p:sldId id="310" r:id="rId27"/>
    <p:sldId id="317" r:id="rId28"/>
    <p:sldId id="318" r:id="rId29"/>
    <p:sldId id="314" r:id="rId30"/>
    <p:sldId id="315" r:id="rId31"/>
    <p:sldId id="320" r:id="rId32"/>
    <p:sldId id="309" r:id="rId33"/>
    <p:sldId id="296" r:id="rId34"/>
    <p:sldId id="295" r:id="rId35"/>
    <p:sldId id="297" r:id="rId36"/>
    <p:sldId id="301" r:id="rId37"/>
    <p:sldId id="302" r:id="rId38"/>
    <p:sldId id="303" r:id="rId39"/>
    <p:sldId id="293" r:id="rId40"/>
    <p:sldId id="283"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1804" autoAdjust="0"/>
  </p:normalViewPr>
  <p:slideViewPr>
    <p:cSldViewPr snapToGrid="0">
      <p:cViewPr varScale="1">
        <p:scale>
          <a:sx n="60" d="100"/>
          <a:sy n="60" d="100"/>
        </p:scale>
        <p:origin x="-80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D32E87-245B-4D7B-B0FE-CE54C03DF784}" type="doc">
      <dgm:prSet loTypeId="urn:microsoft.com/office/officeart/2008/layout/RadialCluster" loCatId="cycle" qsTypeId="urn:microsoft.com/office/officeart/2005/8/quickstyle/3d2" qsCatId="3D" csTypeId="urn:microsoft.com/office/officeart/2005/8/colors/accent2_3" csCatId="accent2" phldr="1"/>
      <dgm:spPr/>
      <dgm:t>
        <a:bodyPr/>
        <a:lstStyle/>
        <a:p>
          <a:endParaRPr lang="es-ES"/>
        </a:p>
      </dgm:t>
    </dgm:pt>
    <dgm:pt modelId="{D61AFA84-2BB5-4FAC-B3B7-E5B0153CC4D9}">
      <dgm:prSet phldrT="[Texto]" custT="1"/>
      <dgm:spPr>
        <a:solidFill>
          <a:schemeClr val="accent2">
            <a:lumMod val="50000"/>
          </a:schemeClr>
        </a:solidFill>
      </dgm:spPr>
      <dgm:t>
        <a:bodyPr/>
        <a:lstStyle/>
        <a:p>
          <a:r>
            <a:rPr lang="es-ES" sz="4400" b="1" dirty="0" smtClean="0">
              <a:latin typeface="LegacySanITCBoo"/>
            </a:rPr>
            <a:t>información</a:t>
          </a:r>
          <a:endParaRPr lang="es-ES" sz="4400" b="1" dirty="0">
            <a:latin typeface="LegacySanITCBoo"/>
          </a:endParaRPr>
        </a:p>
      </dgm:t>
    </dgm:pt>
    <dgm:pt modelId="{DE89FD68-CBDF-4B1F-B2D7-E77463B192CE}" type="parTrans" cxnId="{BFEBA39C-F067-40F6-B052-534187AAAAA8}">
      <dgm:prSet/>
      <dgm:spPr/>
      <dgm:t>
        <a:bodyPr/>
        <a:lstStyle/>
        <a:p>
          <a:endParaRPr lang="es-ES" b="1">
            <a:latin typeface="LegacySanITCBoo"/>
          </a:endParaRPr>
        </a:p>
      </dgm:t>
    </dgm:pt>
    <dgm:pt modelId="{BC5F6788-566E-400E-9E60-C0B5B6117B25}" type="sibTrans" cxnId="{BFEBA39C-F067-40F6-B052-534187AAAAA8}">
      <dgm:prSet/>
      <dgm:spPr/>
      <dgm:t>
        <a:bodyPr/>
        <a:lstStyle/>
        <a:p>
          <a:endParaRPr lang="es-ES" b="1">
            <a:latin typeface="LegacySanITCBoo"/>
          </a:endParaRPr>
        </a:p>
      </dgm:t>
    </dgm:pt>
    <dgm:pt modelId="{17A51142-DD21-48C2-8C33-439BC55027B8}">
      <dgm:prSet phldrT="[Texto]"/>
      <dgm:spPr>
        <a:solidFill>
          <a:schemeClr val="accent2">
            <a:lumMod val="75000"/>
          </a:schemeClr>
        </a:solidFill>
      </dgm:spPr>
      <dgm:t>
        <a:bodyPr/>
        <a:lstStyle/>
        <a:p>
          <a:r>
            <a:rPr lang="es-ES" b="1" dirty="0" smtClean="0">
              <a:latin typeface="LegacySanITCBoo"/>
            </a:rPr>
            <a:t>pregunta</a:t>
          </a:r>
          <a:endParaRPr lang="es-ES" b="1" dirty="0">
            <a:latin typeface="LegacySanITCBoo"/>
          </a:endParaRPr>
        </a:p>
      </dgm:t>
    </dgm:pt>
    <dgm:pt modelId="{59B3ABD1-4BDE-4B36-9FA0-50E3EF6095D5}" type="parTrans" cxnId="{F16C580C-4B13-44CE-824E-12CD595A82A3}">
      <dgm:prSet/>
      <dgm:spPr/>
      <dgm:t>
        <a:bodyPr/>
        <a:lstStyle/>
        <a:p>
          <a:endParaRPr lang="es-ES" b="1">
            <a:latin typeface="LegacySanITCBoo"/>
          </a:endParaRPr>
        </a:p>
      </dgm:t>
    </dgm:pt>
    <dgm:pt modelId="{FED6BAD8-316E-4D89-8FFF-F7242BDDF714}" type="sibTrans" cxnId="{F16C580C-4B13-44CE-824E-12CD595A82A3}">
      <dgm:prSet/>
      <dgm:spPr/>
      <dgm:t>
        <a:bodyPr/>
        <a:lstStyle/>
        <a:p>
          <a:endParaRPr lang="es-ES" b="1">
            <a:latin typeface="LegacySanITCBoo"/>
          </a:endParaRPr>
        </a:p>
      </dgm:t>
    </dgm:pt>
    <dgm:pt modelId="{E9C15A0C-3CC6-4797-87FC-46D3A49B4F8A}">
      <dgm:prSet phldrT="[Texto]"/>
      <dgm:spPr>
        <a:solidFill>
          <a:schemeClr val="accent2">
            <a:lumMod val="60000"/>
            <a:lumOff val="40000"/>
          </a:schemeClr>
        </a:solidFill>
      </dgm:spPr>
      <dgm:t>
        <a:bodyPr/>
        <a:lstStyle/>
        <a:p>
          <a:r>
            <a:rPr lang="es-ES" b="1" dirty="0" smtClean="0">
              <a:solidFill>
                <a:schemeClr val="tx2"/>
              </a:solidFill>
              <a:latin typeface="LegacySanITCBoo"/>
            </a:rPr>
            <a:t>fuentes</a:t>
          </a:r>
          <a:endParaRPr lang="es-ES" b="1" dirty="0">
            <a:solidFill>
              <a:schemeClr val="tx2"/>
            </a:solidFill>
            <a:latin typeface="LegacySanITCBoo"/>
          </a:endParaRPr>
        </a:p>
      </dgm:t>
    </dgm:pt>
    <dgm:pt modelId="{C471987E-E75F-439A-A061-C4EDAE445DBB}" type="parTrans" cxnId="{49BEA760-E020-4421-99C0-9D9D4280EA66}">
      <dgm:prSet/>
      <dgm:spPr/>
      <dgm:t>
        <a:bodyPr/>
        <a:lstStyle/>
        <a:p>
          <a:endParaRPr lang="es-ES" b="1">
            <a:latin typeface="LegacySanITCBoo"/>
          </a:endParaRPr>
        </a:p>
      </dgm:t>
    </dgm:pt>
    <dgm:pt modelId="{B2837657-2637-4F28-9704-CFF0B7B53A09}" type="sibTrans" cxnId="{49BEA760-E020-4421-99C0-9D9D4280EA66}">
      <dgm:prSet/>
      <dgm:spPr/>
      <dgm:t>
        <a:bodyPr/>
        <a:lstStyle/>
        <a:p>
          <a:endParaRPr lang="es-ES" b="1">
            <a:latin typeface="LegacySanITCBoo"/>
          </a:endParaRPr>
        </a:p>
      </dgm:t>
    </dgm:pt>
    <dgm:pt modelId="{605A3A26-F68F-4488-A566-AC76A1A836A6}">
      <dgm:prSet phldrT="[Texto]"/>
      <dgm:spPr>
        <a:solidFill>
          <a:schemeClr val="accent2">
            <a:lumMod val="40000"/>
            <a:lumOff val="60000"/>
          </a:schemeClr>
        </a:solidFill>
      </dgm:spPr>
      <dgm:t>
        <a:bodyPr/>
        <a:lstStyle/>
        <a:p>
          <a:r>
            <a:rPr lang="es-ES" b="1" dirty="0" smtClean="0">
              <a:solidFill>
                <a:schemeClr val="tx2"/>
              </a:solidFill>
              <a:latin typeface="LegacySanITCBoo"/>
            </a:rPr>
            <a:t>clasificación</a:t>
          </a:r>
          <a:endParaRPr lang="es-ES" b="1" dirty="0">
            <a:solidFill>
              <a:schemeClr val="tx2"/>
            </a:solidFill>
            <a:latin typeface="LegacySanITCBoo"/>
          </a:endParaRPr>
        </a:p>
      </dgm:t>
    </dgm:pt>
    <dgm:pt modelId="{38CF9272-7617-406D-ADE2-266CCBB2FF81}" type="parTrans" cxnId="{E977EB28-D68F-4CC9-9576-CFD484F1B044}">
      <dgm:prSet/>
      <dgm:spPr/>
      <dgm:t>
        <a:bodyPr/>
        <a:lstStyle/>
        <a:p>
          <a:endParaRPr lang="es-ES" b="1">
            <a:latin typeface="LegacySanITCBoo"/>
          </a:endParaRPr>
        </a:p>
      </dgm:t>
    </dgm:pt>
    <dgm:pt modelId="{A141116E-0BB4-4452-BCFA-F2BE285DA459}" type="sibTrans" cxnId="{E977EB28-D68F-4CC9-9576-CFD484F1B044}">
      <dgm:prSet/>
      <dgm:spPr/>
      <dgm:t>
        <a:bodyPr/>
        <a:lstStyle/>
        <a:p>
          <a:endParaRPr lang="es-ES" b="1">
            <a:latin typeface="LegacySanITCBoo"/>
          </a:endParaRPr>
        </a:p>
      </dgm:t>
    </dgm:pt>
    <dgm:pt modelId="{4915714E-24B0-4B5A-8822-A3716533F770}" type="pres">
      <dgm:prSet presAssocID="{59D32E87-245B-4D7B-B0FE-CE54C03DF784}" presName="Name0" presStyleCnt="0">
        <dgm:presLayoutVars>
          <dgm:chMax val="1"/>
          <dgm:chPref val="1"/>
          <dgm:dir/>
          <dgm:animOne val="branch"/>
          <dgm:animLvl val="lvl"/>
        </dgm:presLayoutVars>
      </dgm:prSet>
      <dgm:spPr/>
      <dgm:t>
        <a:bodyPr/>
        <a:lstStyle/>
        <a:p>
          <a:endParaRPr lang="es-ES"/>
        </a:p>
      </dgm:t>
    </dgm:pt>
    <dgm:pt modelId="{C8727F17-77E4-4696-AD75-85B740651AA1}" type="pres">
      <dgm:prSet presAssocID="{D61AFA84-2BB5-4FAC-B3B7-E5B0153CC4D9}" presName="singleCycle" presStyleCnt="0"/>
      <dgm:spPr/>
    </dgm:pt>
    <dgm:pt modelId="{9427F2DF-7367-4A9C-8FEA-3DC2B4810207}" type="pres">
      <dgm:prSet presAssocID="{D61AFA84-2BB5-4FAC-B3B7-E5B0153CC4D9}" presName="singleCenter" presStyleLbl="node1" presStyleIdx="0" presStyleCnt="4" custScaleX="209921" custScaleY="43737" custLinFactNeighborX="8930" custLinFactNeighborY="-10505">
        <dgm:presLayoutVars>
          <dgm:chMax val="7"/>
          <dgm:chPref val="7"/>
        </dgm:presLayoutVars>
      </dgm:prSet>
      <dgm:spPr/>
      <dgm:t>
        <a:bodyPr/>
        <a:lstStyle/>
        <a:p>
          <a:endParaRPr lang="es-ES"/>
        </a:p>
      </dgm:t>
    </dgm:pt>
    <dgm:pt modelId="{F2CE633E-8A08-4062-8902-FE8B7DC618FC}" type="pres">
      <dgm:prSet presAssocID="{59B3ABD1-4BDE-4B36-9FA0-50E3EF6095D5}" presName="Name56" presStyleLbl="parChTrans1D2" presStyleIdx="0" presStyleCnt="3"/>
      <dgm:spPr/>
      <dgm:t>
        <a:bodyPr/>
        <a:lstStyle/>
        <a:p>
          <a:endParaRPr lang="es-ES"/>
        </a:p>
      </dgm:t>
    </dgm:pt>
    <dgm:pt modelId="{282B4CB8-BE21-4D33-BD8B-414DDD0A5F23}" type="pres">
      <dgm:prSet presAssocID="{17A51142-DD21-48C2-8C33-439BC55027B8}" presName="text0" presStyleLbl="node1" presStyleIdx="1" presStyleCnt="4" custScaleX="173467" custRadScaleRad="94204" custRadScaleInc="-47760">
        <dgm:presLayoutVars>
          <dgm:bulletEnabled val="1"/>
        </dgm:presLayoutVars>
      </dgm:prSet>
      <dgm:spPr/>
      <dgm:t>
        <a:bodyPr/>
        <a:lstStyle/>
        <a:p>
          <a:endParaRPr lang="es-ES"/>
        </a:p>
      </dgm:t>
    </dgm:pt>
    <dgm:pt modelId="{F831C2B0-93D2-414E-B4D3-45249AADF7D7}" type="pres">
      <dgm:prSet presAssocID="{C471987E-E75F-439A-A061-C4EDAE445DBB}" presName="Name56" presStyleLbl="parChTrans1D2" presStyleIdx="1" presStyleCnt="3"/>
      <dgm:spPr/>
      <dgm:t>
        <a:bodyPr/>
        <a:lstStyle/>
        <a:p>
          <a:endParaRPr lang="es-ES"/>
        </a:p>
      </dgm:t>
    </dgm:pt>
    <dgm:pt modelId="{285C613F-2DC6-4481-923C-F139D198F93B}" type="pres">
      <dgm:prSet presAssocID="{E9C15A0C-3CC6-4797-87FC-46D3A49B4F8A}" presName="text0" presStyleLbl="node1" presStyleIdx="2" presStyleCnt="4" custScaleX="219313" custRadScaleRad="103661" custRadScaleInc="-1935">
        <dgm:presLayoutVars>
          <dgm:bulletEnabled val="1"/>
        </dgm:presLayoutVars>
      </dgm:prSet>
      <dgm:spPr/>
      <dgm:t>
        <a:bodyPr/>
        <a:lstStyle/>
        <a:p>
          <a:endParaRPr lang="es-ES"/>
        </a:p>
      </dgm:t>
    </dgm:pt>
    <dgm:pt modelId="{B4F6A830-5F84-4090-871E-BE83068F5C29}" type="pres">
      <dgm:prSet presAssocID="{38CF9272-7617-406D-ADE2-266CCBB2FF81}" presName="Name56" presStyleLbl="parChTrans1D2" presStyleIdx="2" presStyleCnt="3"/>
      <dgm:spPr/>
      <dgm:t>
        <a:bodyPr/>
        <a:lstStyle/>
        <a:p>
          <a:endParaRPr lang="es-ES"/>
        </a:p>
      </dgm:t>
    </dgm:pt>
    <dgm:pt modelId="{ECB56CA2-FBA9-48C1-A808-5F71B7136014}" type="pres">
      <dgm:prSet presAssocID="{605A3A26-F68F-4488-A566-AC76A1A836A6}" presName="text0" presStyleLbl="node1" presStyleIdx="3" presStyleCnt="4" custScaleX="242281" custRadScaleRad="121242" custRadScaleInc="26519">
        <dgm:presLayoutVars>
          <dgm:bulletEnabled val="1"/>
        </dgm:presLayoutVars>
      </dgm:prSet>
      <dgm:spPr/>
      <dgm:t>
        <a:bodyPr/>
        <a:lstStyle/>
        <a:p>
          <a:endParaRPr lang="es-ES"/>
        </a:p>
      </dgm:t>
    </dgm:pt>
  </dgm:ptLst>
  <dgm:cxnLst>
    <dgm:cxn modelId="{E977EB28-D68F-4CC9-9576-CFD484F1B044}" srcId="{D61AFA84-2BB5-4FAC-B3B7-E5B0153CC4D9}" destId="{605A3A26-F68F-4488-A566-AC76A1A836A6}" srcOrd="2" destOrd="0" parTransId="{38CF9272-7617-406D-ADE2-266CCBB2FF81}" sibTransId="{A141116E-0BB4-4452-BCFA-F2BE285DA459}"/>
    <dgm:cxn modelId="{5923FB54-650B-4AE6-A328-C95625EFB718}" type="presOf" srcId="{59D32E87-245B-4D7B-B0FE-CE54C03DF784}" destId="{4915714E-24B0-4B5A-8822-A3716533F770}" srcOrd="0" destOrd="0" presId="urn:microsoft.com/office/officeart/2008/layout/RadialCluster"/>
    <dgm:cxn modelId="{2708C9EB-0D13-4313-A331-247650B81096}" type="presOf" srcId="{E9C15A0C-3CC6-4797-87FC-46D3A49B4F8A}" destId="{285C613F-2DC6-4481-923C-F139D198F93B}" srcOrd="0" destOrd="0" presId="urn:microsoft.com/office/officeart/2008/layout/RadialCluster"/>
    <dgm:cxn modelId="{570DFFCC-F9E5-42C7-9898-2491E52BE161}" type="presOf" srcId="{C471987E-E75F-439A-A061-C4EDAE445DBB}" destId="{F831C2B0-93D2-414E-B4D3-45249AADF7D7}" srcOrd="0" destOrd="0" presId="urn:microsoft.com/office/officeart/2008/layout/RadialCluster"/>
    <dgm:cxn modelId="{D6B451A3-E8AE-4334-A29A-2772C638247C}" type="presOf" srcId="{38CF9272-7617-406D-ADE2-266CCBB2FF81}" destId="{B4F6A830-5F84-4090-871E-BE83068F5C29}" srcOrd="0" destOrd="0" presId="urn:microsoft.com/office/officeart/2008/layout/RadialCluster"/>
    <dgm:cxn modelId="{3D17F226-7740-48BE-B2B1-C922657C0ADA}" type="presOf" srcId="{605A3A26-F68F-4488-A566-AC76A1A836A6}" destId="{ECB56CA2-FBA9-48C1-A808-5F71B7136014}" srcOrd="0" destOrd="0" presId="urn:microsoft.com/office/officeart/2008/layout/RadialCluster"/>
    <dgm:cxn modelId="{F16C580C-4B13-44CE-824E-12CD595A82A3}" srcId="{D61AFA84-2BB5-4FAC-B3B7-E5B0153CC4D9}" destId="{17A51142-DD21-48C2-8C33-439BC55027B8}" srcOrd="0" destOrd="0" parTransId="{59B3ABD1-4BDE-4B36-9FA0-50E3EF6095D5}" sibTransId="{FED6BAD8-316E-4D89-8FFF-F7242BDDF714}"/>
    <dgm:cxn modelId="{BFEBA39C-F067-40F6-B052-534187AAAAA8}" srcId="{59D32E87-245B-4D7B-B0FE-CE54C03DF784}" destId="{D61AFA84-2BB5-4FAC-B3B7-E5B0153CC4D9}" srcOrd="0" destOrd="0" parTransId="{DE89FD68-CBDF-4B1F-B2D7-E77463B192CE}" sibTransId="{BC5F6788-566E-400E-9E60-C0B5B6117B25}"/>
    <dgm:cxn modelId="{49BEA760-E020-4421-99C0-9D9D4280EA66}" srcId="{D61AFA84-2BB5-4FAC-B3B7-E5B0153CC4D9}" destId="{E9C15A0C-3CC6-4797-87FC-46D3A49B4F8A}" srcOrd="1" destOrd="0" parTransId="{C471987E-E75F-439A-A061-C4EDAE445DBB}" sibTransId="{B2837657-2637-4F28-9704-CFF0B7B53A09}"/>
    <dgm:cxn modelId="{5B3040DC-5EB9-487D-9BAA-80B756C8D16B}" type="presOf" srcId="{59B3ABD1-4BDE-4B36-9FA0-50E3EF6095D5}" destId="{F2CE633E-8A08-4062-8902-FE8B7DC618FC}" srcOrd="0" destOrd="0" presId="urn:microsoft.com/office/officeart/2008/layout/RadialCluster"/>
    <dgm:cxn modelId="{CA52CFF4-4976-4B2E-BE71-D976811B5F51}" type="presOf" srcId="{17A51142-DD21-48C2-8C33-439BC55027B8}" destId="{282B4CB8-BE21-4D33-BD8B-414DDD0A5F23}" srcOrd="0" destOrd="0" presId="urn:microsoft.com/office/officeart/2008/layout/RadialCluster"/>
    <dgm:cxn modelId="{EF649685-F962-45EF-A30A-BE18C5FD2779}" type="presOf" srcId="{D61AFA84-2BB5-4FAC-B3B7-E5B0153CC4D9}" destId="{9427F2DF-7367-4A9C-8FEA-3DC2B4810207}" srcOrd="0" destOrd="0" presId="urn:microsoft.com/office/officeart/2008/layout/RadialCluster"/>
    <dgm:cxn modelId="{D376C00C-5E62-4BF8-AA63-1D4D3E4F74C9}" type="presParOf" srcId="{4915714E-24B0-4B5A-8822-A3716533F770}" destId="{C8727F17-77E4-4696-AD75-85B740651AA1}" srcOrd="0" destOrd="0" presId="urn:microsoft.com/office/officeart/2008/layout/RadialCluster"/>
    <dgm:cxn modelId="{73ECD4CA-0578-4F2B-A9CF-C075066F53DA}" type="presParOf" srcId="{C8727F17-77E4-4696-AD75-85B740651AA1}" destId="{9427F2DF-7367-4A9C-8FEA-3DC2B4810207}" srcOrd="0" destOrd="0" presId="urn:microsoft.com/office/officeart/2008/layout/RadialCluster"/>
    <dgm:cxn modelId="{D0760114-0287-4887-B5CF-748803722848}" type="presParOf" srcId="{C8727F17-77E4-4696-AD75-85B740651AA1}" destId="{F2CE633E-8A08-4062-8902-FE8B7DC618FC}" srcOrd="1" destOrd="0" presId="urn:microsoft.com/office/officeart/2008/layout/RadialCluster"/>
    <dgm:cxn modelId="{2A975EE4-4C4D-4A83-A943-1315D92F2133}" type="presParOf" srcId="{C8727F17-77E4-4696-AD75-85B740651AA1}" destId="{282B4CB8-BE21-4D33-BD8B-414DDD0A5F23}" srcOrd="2" destOrd="0" presId="urn:microsoft.com/office/officeart/2008/layout/RadialCluster"/>
    <dgm:cxn modelId="{8C94BC96-E6B2-40D2-92A7-A731759F6A9C}" type="presParOf" srcId="{C8727F17-77E4-4696-AD75-85B740651AA1}" destId="{F831C2B0-93D2-414E-B4D3-45249AADF7D7}" srcOrd="3" destOrd="0" presId="urn:microsoft.com/office/officeart/2008/layout/RadialCluster"/>
    <dgm:cxn modelId="{B58FF65E-40D9-434D-88D8-2F6797889BCF}" type="presParOf" srcId="{C8727F17-77E4-4696-AD75-85B740651AA1}" destId="{285C613F-2DC6-4481-923C-F139D198F93B}" srcOrd="4" destOrd="0" presId="urn:microsoft.com/office/officeart/2008/layout/RadialCluster"/>
    <dgm:cxn modelId="{3474F1CB-D923-4E4F-B307-E1C249D58971}" type="presParOf" srcId="{C8727F17-77E4-4696-AD75-85B740651AA1}" destId="{B4F6A830-5F84-4090-871E-BE83068F5C29}" srcOrd="5" destOrd="0" presId="urn:microsoft.com/office/officeart/2008/layout/RadialCluster"/>
    <dgm:cxn modelId="{AD80DA6E-0C71-41F6-B248-4FDB8982487A}" type="presParOf" srcId="{C8727F17-77E4-4696-AD75-85B740651AA1}" destId="{ECB56CA2-FBA9-48C1-A808-5F71B7136014}" srcOrd="6" destOrd="0" presId="urn:microsoft.com/office/officeart/2008/layout/RadialCluster"/>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C0AE11-5C97-408D-B145-2730CBA1FC2E}" type="doc">
      <dgm:prSet loTypeId="urn:microsoft.com/office/officeart/2009/layout/ReverseList" loCatId="relationship" qsTypeId="urn:microsoft.com/office/officeart/2005/8/quickstyle/3d3" qsCatId="3D" csTypeId="urn:microsoft.com/office/officeart/2005/8/colors/accent1_2" csCatId="accent1" phldr="1"/>
      <dgm:spPr/>
      <dgm:t>
        <a:bodyPr/>
        <a:lstStyle/>
        <a:p>
          <a:endParaRPr lang="es-ES"/>
        </a:p>
      </dgm:t>
    </dgm:pt>
    <dgm:pt modelId="{A673F791-81DB-46B2-9C01-CB3CC1E110A5}">
      <dgm:prSet phldrT="[Texto]"/>
      <dgm:spPr/>
      <dgm:t>
        <a:bodyPr/>
        <a:lstStyle/>
        <a:p>
          <a:pPr algn="ctr">
            <a:lnSpc>
              <a:spcPct val="150000"/>
            </a:lnSpc>
            <a:spcBef>
              <a:spcPts val="600"/>
            </a:spcBef>
            <a:spcAft>
              <a:spcPts val="600"/>
            </a:spcAft>
          </a:pPr>
          <a:r>
            <a:rPr lang="es-ES" dirty="0" smtClean="0">
              <a:solidFill>
                <a:schemeClr val="tx1">
                  <a:lumMod val="75000"/>
                  <a:lumOff val="25000"/>
                </a:schemeClr>
              </a:solidFill>
              <a:latin typeface="LegacySanITCBoo"/>
            </a:rPr>
            <a:t>Literatura</a:t>
          </a:r>
        </a:p>
        <a:p>
          <a:pPr algn="ctr">
            <a:lnSpc>
              <a:spcPct val="150000"/>
            </a:lnSpc>
            <a:spcBef>
              <a:spcPts val="600"/>
            </a:spcBef>
            <a:spcAft>
              <a:spcPts val="600"/>
            </a:spcAft>
          </a:pPr>
          <a:r>
            <a:rPr lang="es-ES" dirty="0" smtClean="0">
              <a:solidFill>
                <a:schemeClr val="tx1">
                  <a:lumMod val="75000"/>
                  <a:lumOff val="25000"/>
                </a:schemeClr>
              </a:solidFill>
              <a:latin typeface="LegacySanITCBoo"/>
            </a:rPr>
            <a:t>Publicada</a:t>
          </a:r>
          <a:endParaRPr lang="es-ES" dirty="0">
            <a:solidFill>
              <a:schemeClr val="tx1">
                <a:lumMod val="75000"/>
                <a:lumOff val="25000"/>
              </a:schemeClr>
            </a:solidFill>
            <a:latin typeface="LegacySanITCBoo"/>
          </a:endParaRPr>
        </a:p>
      </dgm:t>
    </dgm:pt>
    <dgm:pt modelId="{F5517F33-0E2F-4C14-B1DF-731E95A77E12}" type="parTrans" cxnId="{B251C64A-6A78-4623-8CD6-92478FF941EE}">
      <dgm:prSet/>
      <dgm:spPr/>
      <dgm:t>
        <a:bodyPr/>
        <a:lstStyle/>
        <a:p>
          <a:endParaRPr lang="es-ES"/>
        </a:p>
      </dgm:t>
    </dgm:pt>
    <dgm:pt modelId="{E3EF1AC7-0911-42F0-BACE-D27A5A22576A}" type="sibTrans" cxnId="{B251C64A-6A78-4623-8CD6-92478FF941EE}">
      <dgm:prSet/>
      <dgm:spPr/>
      <dgm:t>
        <a:bodyPr/>
        <a:lstStyle/>
        <a:p>
          <a:endParaRPr lang="es-ES"/>
        </a:p>
      </dgm:t>
    </dgm:pt>
    <dgm:pt modelId="{C584ED24-F434-4A45-B09E-D99248F9589E}">
      <dgm:prSet phldrT="[Texto]"/>
      <dgm:spPr/>
      <dgm:t>
        <a:bodyPr/>
        <a:lstStyle/>
        <a:p>
          <a:pPr algn="ctr">
            <a:lnSpc>
              <a:spcPct val="150000"/>
            </a:lnSpc>
            <a:spcBef>
              <a:spcPts val="600"/>
            </a:spcBef>
            <a:spcAft>
              <a:spcPts val="600"/>
            </a:spcAft>
          </a:pPr>
          <a:r>
            <a:rPr lang="es-ES" dirty="0" smtClean="0">
              <a:solidFill>
                <a:schemeClr val="tx1">
                  <a:lumMod val="75000"/>
                  <a:lumOff val="25000"/>
                </a:schemeClr>
              </a:solidFill>
              <a:latin typeface="LegacySanITCBoo"/>
            </a:rPr>
            <a:t>Literatura</a:t>
          </a:r>
        </a:p>
        <a:p>
          <a:pPr algn="ctr">
            <a:lnSpc>
              <a:spcPct val="150000"/>
            </a:lnSpc>
            <a:spcBef>
              <a:spcPts val="600"/>
            </a:spcBef>
            <a:spcAft>
              <a:spcPts val="600"/>
            </a:spcAft>
          </a:pPr>
          <a:r>
            <a:rPr lang="es-ES" dirty="0" smtClean="0">
              <a:solidFill>
                <a:schemeClr val="tx1">
                  <a:lumMod val="75000"/>
                  <a:lumOff val="25000"/>
                </a:schemeClr>
              </a:solidFill>
              <a:latin typeface="LegacySanITCBoo"/>
            </a:rPr>
            <a:t>Gris</a:t>
          </a:r>
          <a:endParaRPr lang="es-ES" dirty="0">
            <a:solidFill>
              <a:schemeClr val="tx1">
                <a:lumMod val="75000"/>
                <a:lumOff val="25000"/>
              </a:schemeClr>
            </a:solidFill>
            <a:latin typeface="LegacySanITCBoo"/>
          </a:endParaRPr>
        </a:p>
      </dgm:t>
    </dgm:pt>
    <dgm:pt modelId="{086F4084-1A27-475D-B021-D36DF5804010}" type="parTrans" cxnId="{F6C7E23D-F772-4469-A427-C1BA23B30885}">
      <dgm:prSet/>
      <dgm:spPr/>
      <dgm:t>
        <a:bodyPr/>
        <a:lstStyle/>
        <a:p>
          <a:endParaRPr lang="es-ES"/>
        </a:p>
      </dgm:t>
    </dgm:pt>
    <dgm:pt modelId="{8FA8FD19-6264-4163-B8E2-7C724CD7976D}" type="sibTrans" cxnId="{F6C7E23D-F772-4469-A427-C1BA23B30885}">
      <dgm:prSet/>
      <dgm:spPr/>
      <dgm:t>
        <a:bodyPr/>
        <a:lstStyle/>
        <a:p>
          <a:endParaRPr lang="es-ES"/>
        </a:p>
      </dgm:t>
    </dgm:pt>
    <dgm:pt modelId="{B1AED361-4F48-4426-8122-5EBF7E61CE44}" type="pres">
      <dgm:prSet presAssocID="{68C0AE11-5C97-408D-B145-2730CBA1FC2E}" presName="Name0" presStyleCnt="0">
        <dgm:presLayoutVars>
          <dgm:chMax val="2"/>
          <dgm:chPref val="2"/>
          <dgm:animLvl val="lvl"/>
        </dgm:presLayoutVars>
      </dgm:prSet>
      <dgm:spPr/>
      <dgm:t>
        <a:bodyPr/>
        <a:lstStyle/>
        <a:p>
          <a:endParaRPr lang="es-ES"/>
        </a:p>
      </dgm:t>
    </dgm:pt>
    <dgm:pt modelId="{9FA3AB6D-5E77-46CD-BD18-2DC9B7FCDE32}" type="pres">
      <dgm:prSet presAssocID="{68C0AE11-5C97-408D-B145-2730CBA1FC2E}" presName="LeftText" presStyleLbl="revTx" presStyleIdx="0" presStyleCnt="0">
        <dgm:presLayoutVars>
          <dgm:bulletEnabled val="1"/>
        </dgm:presLayoutVars>
      </dgm:prSet>
      <dgm:spPr/>
      <dgm:t>
        <a:bodyPr/>
        <a:lstStyle/>
        <a:p>
          <a:endParaRPr lang="es-ES"/>
        </a:p>
      </dgm:t>
    </dgm:pt>
    <dgm:pt modelId="{609441A4-DA77-4AE0-ACD2-6A8CD6891C5A}" type="pres">
      <dgm:prSet presAssocID="{68C0AE11-5C97-408D-B145-2730CBA1FC2E}" presName="LeftNode" presStyleLbl="bgImgPlace1" presStyleIdx="0" presStyleCnt="2" custScaleX="127594" custScaleY="65291" custLinFactNeighborX="-33097" custLinFactNeighborY="-188">
        <dgm:presLayoutVars>
          <dgm:chMax val="2"/>
          <dgm:chPref val="2"/>
        </dgm:presLayoutVars>
      </dgm:prSet>
      <dgm:spPr/>
      <dgm:t>
        <a:bodyPr/>
        <a:lstStyle/>
        <a:p>
          <a:endParaRPr lang="es-ES"/>
        </a:p>
      </dgm:t>
    </dgm:pt>
    <dgm:pt modelId="{27525150-1B94-48D4-AC4A-062B81230ED3}" type="pres">
      <dgm:prSet presAssocID="{68C0AE11-5C97-408D-B145-2730CBA1FC2E}" presName="RightText" presStyleLbl="revTx" presStyleIdx="0" presStyleCnt="0">
        <dgm:presLayoutVars>
          <dgm:bulletEnabled val="1"/>
        </dgm:presLayoutVars>
      </dgm:prSet>
      <dgm:spPr/>
      <dgm:t>
        <a:bodyPr/>
        <a:lstStyle/>
        <a:p>
          <a:endParaRPr lang="es-ES"/>
        </a:p>
      </dgm:t>
    </dgm:pt>
    <dgm:pt modelId="{73F9B366-7434-43E3-9485-6DF5ED017CC1}" type="pres">
      <dgm:prSet presAssocID="{68C0AE11-5C97-408D-B145-2730CBA1FC2E}" presName="RightNode" presStyleLbl="bgImgPlace1" presStyleIdx="1" presStyleCnt="2" custScaleX="127594" custScaleY="65291" custLinFactNeighborX="27202" custLinFactNeighborY="-188">
        <dgm:presLayoutVars>
          <dgm:chMax val="0"/>
          <dgm:chPref val="0"/>
        </dgm:presLayoutVars>
      </dgm:prSet>
      <dgm:spPr/>
      <dgm:t>
        <a:bodyPr/>
        <a:lstStyle/>
        <a:p>
          <a:endParaRPr lang="es-ES"/>
        </a:p>
      </dgm:t>
    </dgm:pt>
    <dgm:pt modelId="{37D4983E-6D10-46E7-977C-FE93F0D3B45D}" type="pres">
      <dgm:prSet presAssocID="{68C0AE11-5C97-408D-B145-2730CBA1FC2E}" presName="TopArrow" presStyleLbl="node1" presStyleIdx="0" presStyleCnt="2" custLinFactNeighborX="739" custLinFactNeighborY="8053"/>
      <dgm:spPr/>
    </dgm:pt>
    <dgm:pt modelId="{7D55274F-57B7-4053-8F15-4CFA46120565}" type="pres">
      <dgm:prSet presAssocID="{68C0AE11-5C97-408D-B145-2730CBA1FC2E}" presName="BottomArrow" presStyleLbl="node1" presStyleIdx="1" presStyleCnt="2" custLinFactNeighborX="739" custLinFactNeighborY="-9002"/>
      <dgm:spPr/>
    </dgm:pt>
  </dgm:ptLst>
  <dgm:cxnLst>
    <dgm:cxn modelId="{B251C64A-6A78-4623-8CD6-92478FF941EE}" srcId="{68C0AE11-5C97-408D-B145-2730CBA1FC2E}" destId="{A673F791-81DB-46B2-9C01-CB3CC1E110A5}" srcOrd="0" destOrd="0" parTransId="{F5517F33-0E2F-4C14-B1DF-731E95A77E12}" sibTransId="{E3EF1AC7-0911-42F0-BACE-D27A5A22576A}"/>
    <dgm:cxn modelId="{401B3C5E-4208-4F0D-AD8F-15BDCD888F2F}" type="presOf" srcId="{C584ED24-F434-4A45-B09E-D99248F9589E}" destId="{73F9B366-7434-43E3-9485-6DF5ED017CC1}" srcOrd="1" destOrd="0" presId="urn:microsoft.com/office/officeart/2009/layout/ReverseList"/>
    <dgm:cxn modelId="{F6C7E23D-F772-4469-A427-C1BA23B30885}" srcId="{68C0AE11-5C97-408D-B145-2730CBA1FC2E}" destId="{C584ED24-F434-4A45-B09E-D99248F9589E}" srcOrd="1" destOrd="0" parTransId="{086F4084-1A27-475D-B021-D36DF5804010}" sibTransId="{8FA8FD19-6264-4163-B8E2-7C724CD7976D}"/>
    <dgm:cxn modelId="{FB2C25FD-DA7F-479E-8CAF-D44909F64121}" type="presOf" srcId="{A673F791-81DB-46B2-9C01-CB3CC1E110A5}" destId="{9FA3AB6D-5E77-46CD-BD18-2DC9B7FCDE32}" srcOrd="0" destOrd="0" presId="urn:microsoft.com/office/officeart/2009/layout/ReverseList"/>
    <dgm:cxn modelId="{7337155F-4C48-4D8E-879E-CBF2C3BCA765}" type="presOf" srcId="{C584ED24-F434-4A45-B09E-D99248F9589E}" destId="{27525150-1B94-48D4-AC4A-062B81230ED3}" srcOrd="0" destOrd="0" presId="urn:microsoft.com/office/officeart/2009/layout/ReverseList"/>
    <dgm:cxn modelId="{140ADEB7-A42F-41F0-994B-0F557335A08F}" type="presOf" srcId="{A673F791-81DB-46B2-9C01-CB3CC1E110A5}" destId="{609441A4-DA77-4AE0-ACD2-6A8CD6891C5A}" srcOrd="1" destOrd="0" presId="urn:microsoft.com/office/officeart/2009/layout/ReverseList"/>
    <dgm:cxn modelId="{4B02E6E8-FF9C-469C-8320-F8D78B2613AF}" type="presOf" srcId="{68C0AE11-5C97-408D-B145-2730CBA1FC2E}" destId="{B1AED361-4F48-4426-8122-5EBF7E61CE44}" srcOrd="0" destOrd="0" presId="urn:microsoft.com/office/officeart/2009/layout/ReverseList"/>
    <dgm:cxn modelId="{00403078-FA0C-4C1D-A1C8-C12F064E8BD4}" type="presParOf" srcId="{B1AED361-4F48-4426-8122-5EBF7E61CE44}" destId="{9FA3AB6D-5E77-46CD-BD18-2DC9B7FCDE32}" srcOrd="0" destOrd="0" presId="urn:microsoft.com/office/officeart/2009/layout/ReverseList"/>
    <dgm:cxn modelId="{2534208D-2E19-4EB8-BDA2-33EF713874D4}" type="presParOf" srcId="{B1AED361-4F48-4426-8122-5EBF7E61CE44}" destId="{609441A4-DA77-4AE0-ACD2-6A8CD6891C5A}" srcOrd="1" destOrd="0" presId="urn:microsoft.com/office/officeart/2009/layout/ReverseList"/>
    <dgm:cxn modelId="{61BD6583-73C9-419E-B03F-16BB5A7D5B88}" type="presParOf" srcId="{B1AED361-4F48-4426-8122-5EBF7E61CE44}" destId="{27525150-1B94-48D4-AC4A-062B81230ED3}" srcOrd="2" destOrd="0" presId="urn:microsoft.com/office/officeart/2009/layout/ReverseList"/>
    <dgm:cxn modelId="{22697D8A-CE68-448C-B71C-F17E0FFE0773}" type="presParOf" srcId="{B1AED361-4F48-4426-8122-5EBF7E61CE44}" destId="{73F9B366-7434-43E3-9485-6DF5ED017CC1}" srcOrd="3" destOrd="0" presId="urn:microsoft.com/office/officeart/2009/layout/ReverseList"/>
    <dgm:cxn modelId="{4C1D9142-26AE-401B-88F4-6F0DD5D16FAC}" type="presParOf" srcId="{B1AED361-4F48-4426-8122-5EBF7E61CE44}" destId="{37D4983E-6D10-46E7-977C-FE93F0D3B45D}" srcOrd="4" destOrd="0" presId="urn:microsoft.com/office/officeart/2009/layout/ReverseList"/>
    <dgm:cxn modelId="{7986670B-3D3A-448A-9C70-E7E418970072}" type="presParOf" srcId="{B1AED361-4F48-4426-8122-5EBF7E61CE44}" destId="{7D55274F-57B7-4053-8F15-4CFA46120565}" srcOrd="5" destOrd="0" presId="urn:microsoft.com/office/officeart/2009/layout/Reverse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50BFBF-B1F1-455E-B683-78A4E7689780}" type="datetimeFigureOut">
              <a:rPr lang="es-ES" smtClean="0"/>
              <a:t>30/09/2015</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DBE196-2E5F-4DE5-AE83-A4564F45A686}" type="slidenum">
              <a:rPr lang="es-ES" smtClean="0"/>
              <a:t>‹Nº›</a:t>
            </a:fld>
            <a:endParaRPr lang="es-ES"/>
          </a:p>
        </p:txBody>
      </p:sp>
    </p:spTree>
    <p:extLst>
      <p:ext uri="{BB962C8B-B14F-4D97-AF65-F5344CB8AC3E}">
        <p14:creationId xmlns:p14="http://schemas.microsoft.com/office/powerpoint/2010/main" val="1303355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file:///G:\a_argentina\MADRE_PROGRAMA_VERSION_4_0_May_2013\MADRE_PROGRAMA_VERSION_4_0_May_2013\Formulario%203_2_b.doc"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Buenas</a:t>
            </a:r>
            <a:r>
              <a:rPr lang="es-ES" baseline="0" dirty="0" smtClean="0"/>
              <a:t> tardes,</a:t>
            </a:r>
          </a:p>
          <a:p>
            <a:r>
              <a:rPr lang="es-ES" baseline="0" dirty="0" smtClean="0"/>
              <a:t>Mi nombre es Fernando do Pazo </a:t>
            </a:r>
            <a:r>
              <a:rPr lang="es-ES" baseline="0" dirty="0" err="1" smtClean="0"/>
              <a:t>Oubiña</a:t>
            </a:r>
            <a:r>
              <a:rPr lang="es-ES" baseline="0" dirty="0" smtClean="0"/>
              <a:t>, soy uno de los farmacéuticos del Hospital Son </a:t>
            </a:r>
            <a:r>
              <a:rPr lang="es-ES" baseline="0" dirty="0" err="1" smtClean="0"/>
              <a:t>Espases</a:t>
            </a:r>
            <a:r>
              <a:rPr lang="es-ES" baseline="0" dirty="0" smtClean="0"/>
              <a:t>, de Palma de Mallorca.</a:t>
            </a:r>
          </a:p>
          <a:p>
            <a:r>
              <a:rPr lang="es-ES" baseline="0" dirty="0" smtClean="0"/>
              <a:t>En los siguientes 20 minutos vamos a realizar una breve introducción sobre qué es el programa MADRE, el modelo de informe de evaluación de un medicamento y las principales fuentes de información.</a:t>
            </a:r>
            <a:endParaRPr lang="es-ES" dirty="0"/>
          </a:p>
        </p:txBody>
      </p:sp>
      <p:sp>
        <p:nvSpPr>
          <p:cNvPr id="4" name="Marcador de número de diapositiva 3"/>
          <p:cNvSpPr>
            <a:spLocks noGrp="1"/>
          </p:cNvSpPr>
          <p:nvPr>
            <p:ph type="sldNum" sz="quarter" idx="10"/>
          </p:nvPr>
        </p:nvSpPr>
        <p:spPr/>
        <p:txBody>
          <a:bodyPr/>
          <a:lstStyle/>
          <a:p>
            <a:fld id="{99DBE196-2E5F-4DE5-AE83-A4564F45A686}" type="slidenum">
              <a:rPr lang="es-ES" smtClean="0"/>
              <a:t>1</a:t>
            </a:fld>
            <a:endParaRPr lang="es-ES"/>
          </a:p>
        </p:txBody>
      </p:sp>
    </p:spTree>
    <p:extLst>
      <p:ext uri="{BB962C8B-B14F-4D97-AF65-F5344CB8AC3E}">
        <p14:creationId xmlns:p14="http://schemas.microsoft.com/office/powerpoint/2010/main" val="4061593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Éste</a:t>
            </a:r>
            <a:r>
              <a:rPr lang="es-ES" baseline="0" dirty="0" smtClean="0"/>
              <a:t> es el ANEXO A – 2. Búsqueda de Guías de Práctica Clínica. </a:t>
            </a:r>
          </a:p>
          <a:p>
            <a:r>
              <a:rPr lang="es-ES" baseline="0" dirty="0" smtClean="0"/>
              <a:t>Ven que de forma resumida se introduce la utilidad de las guías de práctica clínica y se ofrecen una serie de enlaces recomendados para realizar la búsqueda. En el caso de las GPC resulta especialmente importante evaluar su calidad y tener presente la última actualización.</a:t>
            </a:r>
            <a:endParaRPr lang="es-ES" dirty="0"/>
          </a:p>
        </p:txBody>
      </p:sp>
      <p:sp>
        <p:nvSpPr>
          <p:cNvPr id="4" name="Marcador de número de diapositiva 3"/>
          <p:cNvSpPr>
            <a:spLocks noGrp="1"/>
          </p:cNvSpPr>
          <p:nvPr>
            <p:ph type="sldNum" sz="quarter" idx="10"/>
          </p:nvPr>
        </p:nvSpPr>
        <p:spPr/>
        <p:txBody>
          <a:bodyPr/>
          <a:lstStyle/>
          <a:p>
            <a:fld id="{99DBE196-2E5F-4DE5-AE83-A4564F45A686}" type="slidenum">
              <a:rPr lang="es-ES" smtClean="0"/>
              <a:t>11</a:t>
            </a:fld>
            <a:endParaRPr lang="es-ES"/>
          </a:p>
        </p:txBody>
      </p:sp>
    </p:spTree>
    <p:extLst>
      <p:ext uri="{BB962C8B-B14F-4D97-AF65-F5344CB8AC3E}">
        <p14:creationId xmlns:p14="http://schemas.microsoft.com/office/powerpoint/2010/main" val="2753615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Tras haber visto de forma resumida</a:t>
            </a:r>
            <a:r>
              <a:rPr lang="es-ES" baseline="0" dirty="0" smtClean="0"/>
              <a:t> qué es el programa MADRE, dónde lo pueden encontrar y algunos ejemplos de su contenido, ahora pasaremos a revisar en unas 20 diapositivas la búsqueda de información de medicamentos dirigida a la evaluación y al posicionamiento de medicamentos.</a:t>
            </a:r>
            <a:endParaRPr lang="es-ES" dirty="0"/>
          </a:p>
        </p:txBody>
      </p:sp>
      <p:sp>
        <p:nvSpPr>
          <p:cNvPr id="4" name="Marcador de número de diapositiva 3"/>
          <p:cNvSpPr>
            <a:spLocks noGrp="1"/>
          </p:cNvSpPr>
          <p:nvPr>
            <p:ph type="sldNum" sz="quarter" idx="10"/>
          </p:nvPr>
        </p:nvSpPr>
        <p:spPr/>
        <p:txBody>
          <a:bodyPr/>
          <a:lstStyle/>
          <a:p>
            <a:fld id="{99DBE196-2E5F-4DE5-AE83-A4564F45A686}" type="slidenum">
              <a:rPr lang="es-ES" smtClean="0"/>
              <a:t>12</a:t>
            </a:fld>
            <a:endParaRPr lang="es-ES"/>
          </a:p>
        </p:txBody>
      </p:sp>
    </p:spTree>
    <p:extLst>
      <p:ext uri="{BB962C8B-B14F-4D97-AF65-F5344CB8AC3E}">
        <p14:creationId xmlns:p14="http://schemas.microsoft.com/office/powerpoint/2010/main" val="4230033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Hoy en</a:t>
            </a:r>
            <a:r>
              <a:rPr lang="es-ES" baseline="0" dirty="0" smtClean="0"/>
              <a:t> día, c</a:t>
            </a:r>
            <a:r>
              <a:rPr lang="es-ES" dirty="0" smtClean="0"/>
              <a:t>uando hablamos</a:t>
            </a:r>
            <a:r>
              <a:rPr lang="es-ES" baseline="0" dirty="0" smtClean="0"/>
              <a:t> de búsqueda de información, estoy seguro de que lo primero en lo que pensamos todos es en internet, y más concretamente en </a:t>
            </a:r>
            <a:r>
              <a:rPr lang="es-ES" baseline="0" dirty="0" err="1" smtClean="0"/>
              <a:t>google</a:t>
            </a:r>
            <a:r>
              <a:rPr lang="es-ES" baseline="0" dirty="0" smtClean="0"/>
              <a:t>.</a:t>
            </a:r>
          </a:p>
          <a:p>
            <a:r>
              <a:rPr lang="es-ES" baseline="0" dirty="0" smtClean="0"/>
              <a:t>Y </a:t>
            </a:r>
            <a:r>
              <a:rPr lang="es-ES" baseline="0" dirty="0" err="1" smtClean="0"/>
              <a:t>google</a:t>
            </a:r>
            <a:r>
              <a:rPr lang="es-ES" baseline="0" dirty="0" smtClean="0"/>
              <a:t> es realmente una herramienta muy potente que puede resultar muy útil si sabemos exactamente qué queremos buscar y dónde lo podemos localizar, es decir, si tenemos capacidad para discriminar los resultados que tienen calidad y los que no</a:t>
            </a:r>
            <a:endParaRPr lang="es-ES" dirty="0"/>
          </a:p>
        </p:txBody>
      </p:sp>
      <p:sp>
        <p:nvSpPr>
          <p:cNvPr id="4" name="Marcador de número de diapositiva 3"/>
          <p:cNvSpPr>
            <a:spLocks noGrp="1"/>
          </p:cNvSpPr>
          <p:nvPr>
            <p:ph type="sldNum" sz="quarter" idx="10"/>
          </p:nvPr>
        </p:nvSpPr>
        <p:spPr/>
        <p:txBody>
          <a:bodyPr/>
          <a:lstStyle/>
          <a:p>
            <a:fld id="{99DBE196-2E5F-4DE5-AE83-A4564F45A686}" type="slidenum">
              <a:rPr lang="es-ES" smtClean="0"/>
              <a:t>13</a:t>
            </a:fld>
            <a:endParaRPr lang="es-ES"/>
          </a:p>
        </p:txBody>
      </p:sp>
    </p:spTree>
    <p:extLst>
      <p:ext uri="{BB962C8B-B14F-4D97-AF65-F5344CB8AC3E}">
        <p14:creationId xmlns:p14="http://schemas.microsoft.com/office/powerpoint/2010/main" val="1040379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Esta</a:t>
            </a:r>
            <a:r>
              <a:rPr lang="es-ES" baseline="0" dirty="0" smtClean="0"/>
              <a:t> segunda parte la dividiremos en tres bloques: cómo hacer una pregunta a la hora de buscar información, cómo clasificamos las fuentes de información y cuáles son las principales fuentes de información </a:t>
            </a:r>
            <a:endParaRPr lang="es-ES" dirty="0"/>
          </a:p>
        </p:txBody>
      </p:sp>
      <p:sp>
        <p:nvSpPr>
          <p:cNvPr id="4" name="Marcador de número de diapositiva 3"/>
          <p:cNvSpPr>
            <a:spLocks noGrp="1"/>
          </p:cNvSpPr>
          <p:nvPr>
            <p:ph type="sldNum" sz="quarter" idx="10"/>
          </p:nvPr>
        </p:nvSpPr>
        <p:spPr/>
        <p:txBody>
          <a:bodyPr/>
          <a:lstStyle/>
          <a:p>
            <a:fld id="{99DBE196-2E5F-4DE5-AE83-A4564F45A686}" type="slidenum">
              <a:rPr lang="es-ES" smtClean="0"/>
              <a:t>14</a:t>
            </a:fld>
            <a:endParaRPr lang="es-ES"/>
          </a:p>
        </p:txBody>
      </p:sp>
    </p:spTree>
    <p:extLst>
      <p:ext uri="{BB962C8B-B14F-4D97-AF65-F5344CB8AC3E}">
        <p14:creationId xmlns:p14="http://schemas.microsoft.com/office/powerpoint/2010/main" val="3055470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Bien, para</a:t>
            </a:r>
            <a:r>
              <a:rPr lang="es-ES" baseline="0" dirty="0" smtClean="0"/>
              <a:t> empezar veremos la </a:t>
            </a:r>
            <a:r>
              <a:rPr lang="es-ES" baseline="0" dirty="0" err="1" smtClean="0"/>
              <a:t>herramienata</a:t>
            </a:r>
            <a:r>
              <a:rPr lang="es-ES" baseline="0" dirty="0" smtClean="0"/>
              <a:t> </a:t>
            </a:r>
            <a:r>
              <a:rPr lang="es-ES" baseline="0" dirty="0" err="1" smtClean="0"/>
              <a:t>p.i.c.o</a:t>
            </a:r>
            <a:r>
              <a:rPr lang="es-ES" baseline="0" dirty="0" smtClean="0"/>
              <a:t>.</a:t>
            </a:r>
          </a:p>
          <a:p>
            <a:r>
              <a:rPr lang="es-ES" baseline="0" dirty="0" smtClean="0"/>
              <a:t>No sé si ya han oído hablar de ella, pero simplemente se trata de una metodología general en lo que respecta a búsqueda de información, para ordenar preguntas clínicas.</a:t>
            </a:r>
            <a:endParaRPr lang="es-ES" dirty="0"/>
          </a:p>
        </p:txBody>
      </p:sp>
      <p:sp>
        <p:nvSpPr>
          <p:cNvPr id="4" name="Marcador de número de diapositiva 3"/>
          <p:cNvSpPr>
            <a:spLocks noGrp="1"/>
          </p:cNvSpPr>
          <p:nvPr>
            <p:ph type="sldNum" sz="quarter" idx="10"/>
          </p:nvPr>
        </p:nvSpPr>
        <p:spPr/>
        <p:txBody>
          <a:bodyPr/>
          <a:lstStyle/>
          <a:p>
            <a:fld id="{99DBE196-2E5F-4DE5-AE83-A4564F45A686}" type="slidenum">
              <a:rPr lang="es-ES" smtClean="0"/>
              <a:t>15</a:t>
            </a:fld>
            <a:endParaRPr lang="es-ES"/>
          </a:p>
        </p:txBody>
      </p:sp>
    </p:spTree>
    <p:extLst>
      <p:ext uri="{BB962C8B-B14F-4D97-AF65-F5344CB8AC3E}">
        <p14:creationId xmlns:p14="http://schemas.microsoft.com/office/powerpoint/2010/main" val="3404853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En esta diapositiva</a:t>
            </a:r>
            <a:r>
              <a:rPr lang="es-ES" baseline="0" dirty="0" smtClean="0"/>
              <a:t> se resume la metodología pico, útil para crear preguntas de tipo cuantitativo.</a:t>
            </a:r>
          </a:p>
          <a:p>
            <a:r>
              <a:rPr lang="es-ES" baseline="0" dirty="0" smtClean="0"/>
              <a:t>Lo primero es tener claro el grupo de PACIENTES a los que se dirige la pregunta</a:t>
            </a:r>
          </a:p>
          <a:p>
            <a:r>
              <a:rPr lang="es-ES" baseline="0" dirty="0" smtClean="0"/>
              <a:t>Segundo, el tipo de INTERVENCIÓN o EXPOSICIÓN según estemos hablando de tratamientos, epidemiología,…</a:t>
            </a:r>
          </a:p>
          <a:p>
            <a:r>
              <a:rPr lang="es-ES" baseline="0" dirty="0" smtClean="0"/>
              <a:t>En tercer lugar, debemos tener un COMPARADOR, una alternativa, o el proceso actual o de referencia.</a:t>
            </a:r>
          </a:p>
          <a:p>
            <a:r>
              <a:rPr lang="es-ES" baseline="0" dirty="0" smtClean="0"/>
              <a:t>Por último, debemos tener muy claro el OUTCOME o RESULTADO, ¿queremos curar?, ¿aumentar supervivencia?</a:t>
            </a:r>
          </a:p>
          <a:p>
            <a:r>
              <a:rPr lang="es-ES" dirty="0" smtClean="0"/>
              <a:t>Podemos añadir el TIEMPO o período</a:t>
            </a:r>
            <a:r>
              <a:rPr lang="es-ES" baseline="0" dirty="0" smtClean="0"/>
              <a:t> para hacer una pregunta más específica. Por ejemplo, si evaluamos el uso de un fármaco sólo durante el ingreso en un hospital.</a:t>
            </a:r>
            <a:endParaRPr lang="es-ES" dirty="0" smtClean="0"/>
          </a:p>
          <a:p>
            <a:r>
              <a:rPr lang="es-ES" dirty="0" smtClean="0"/>
              <a:t>P </a:t>
            </a:r>
            <a:r>
              <a:rPr lang="es-ES" dirty="0" smtClean="0">
                <a:sym typeface="Wingdings" panose="05000000000000000000" pitchFamily="2" charset="2"/>
              </a:rPr>
              <a:t> </a:t>
            </a:r>
            <a:r>
              <a:rPr lang="es-ES" dirty="0" err="1" smtClean="0">
                <a:sym typeface="Wingdings" panose="05000000000000000000" pitchFamily="2" charset="2"/>
              </a:rPr>
              <a:t>Patients</a:t>
            </a:r>
            <a:endParaRPr lang="es-ES" dirty="0" smtClean="0">
              <a:sym typeface="Wingdings" panose="05000000000000000000" pitchFamily="2" charset="2"/>
            </a:endParaRPr>
          </a:p>
          <a:p>
            <a:r>
              <a:rPr lang="es-ES" dirty="0" smtClean="0">
                <a:sym typeface="Wingdings" panose="05000000000000000000" pitchFamily="2" charset="2"/>
              </a:rPr>
              <a:t>I  </a:t>
            </a:r>
            <a:r>
              <a:rPr lang="es-ES" dirty="0" err="1" smtClean="0">
                <a:sym typeface="Wingdings" panose="05000000000000000000" pitchFamily="2" charset="2"/>
              </a:rPr>
              <a:t>Intervention</a:t>
            </a:r>
            <a:endParaRPr lang="es-ES" dirty="0" smtClean="0">
              <a:sym typeface="Wingdings" panose="05000000000000000000" pitchFamily="2" charset="2"/>
            </a:endParaRPr>
          </a:p>
          <a:p>
            <a:r>
              <a:rPr lang="es-ES" dirty="0" smtClean="0">
                <a:sym typeface="Wingdings" panose="05000000000000000000" pitchFamily="2" charset="2"/>
              </a:rPr>
              <a:t>C  </a:t>
            </a:r>
            <a:r>
              <a:rPr lang="es-ES" dirty="0" err="1" smtClean="0">
                <a:sym typeface="Wingdings" panose="05000000000000000000" pitchFamily="2" charset="2"/>
              </a:rPr>
              <a:t>Comparator</a:t>
            </a:r>
            <a:endParaRPr lang="es-ES" dirty="0" smtClean="0">
              <a:sym typeface="Wingdings" panose="05000000000000000000" pitchFamily="2" charset="2"/>
            </a:endParaRPr>
          </a:p>
          <a:p>
            <a:r>
              <a:rPr lang="es-ES" dirty="0" smtClean="0">
                <a:sym typeface="Wingdings" panose="05000000000000000000" pitchFamily="2" charset="2"/>
              </a:rPr>
              <a:t>O  </a:t>
            </a:r>
            <a:r>
              <a:rPr lang="es-ES" dirty="0" err="1" smtClean="0">
                <a:sym typeface="Wingdings" panose="05000000000000000000" pitchFamily="2" charset="2"/>
              </a:rPr>
              <a:t>Outcome</a:t>
            </a:r>
            <a:endParaRPr lang="es-ES" dirty="0" smtClean="0"/>
          </a:p>
          <a:p>
            <a:endParaRPr lang="es-ES" dirty="0"/>
          </a:p>
        </p:txBody>
      </p:sp>
      <p:sp>
        <p:nvSpPr>
          <p:cNvPr id="4" name="Marcador de número de diapositiva 3"/>
          <p:cNvSpPr>
            <a:spLocks noGrp="1"/>
          </p:cNvSpPr>
          <p:nvPr>
            <p:ph type="sldNum" sz="quarter" idx="10"/>
          </p:nvPr>
        </p:nvSpPr>
        <p:spPr/>
        <p:txBody>
          <a:bodyPr/>
          <a:lstStyle/>
          <a:p>
            <a:fld id="{99DBE196-2E5F-4DE5-AE83-A4564F45A686}" type="slidenum">
              <a:rPr lang="es-ES" smtClean="0"/>
              <a:t>16</a:t>
            </a:fld>
            <a:endParaRPr lang="es-ES"/>
          </a:p>
        </p:txBody>
      </p:sp>
    </p:spTree>
    <p:extLst>
      <p:ext uri="{BB962C8B-B14F-4D97-AF65-F5344CB8AC3E}">
        <p14:creationId xmlns:p14="http://schemas.microsoft.com/office/powerpoint/2010/main" val="1052394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¿Conocen a </a:t>
            </a:r>
            <a:r>
              <a:rPr lang="es-ES" dirty="0" err="1" smtClean="0"/>
              <a:t>Haynes</a:t>
            </a:r>
            <a:r>
              <a:rPr lang="es-ES" dirty="0" smtClean="0"/>
              <a:t> RB? Es un profeso</a:t>
            </a:r>
            <a:r>
              <a:rPr lang="es-ES" baseline="0" dirty="0" smtClean="0"/>
              <a:t>r de epidemiología y bioestadística en una universidad de Canadá</a:t>
            </a:r>
          </a:p>
          <a:p>
            <a:r>
              <a:rPr lang="es-ES" baseline="0" dirty="0" smtClean="0"/>
              <a:t>¿porqué hablamos de él? Este autor propuso una clasificación de la información que resulta muy práctica a la hora de tratar de responder preguntas clínicas. </a:t>
            </a:r>
          </a:p>
          <a:p>
            <a:r>
              <a:rPr lang="es-ES" baseline="0" dirty="0" smtClean="0"/>
              <a:t>Esta clasificación se conoce como la pirámide de las 6 S</a:t>
            </a:r>
            <a:endParaRPr lang="es-ES" dirty="0"/>
          </a:p>
        </p:txBody>
      </p:sp>
      <p:sp>
        <p:nvSpPr>
          <p:cNvPr id="4" name="Marcador de número de diapositiva 3"/>
          <p:cNvSpPr>
            <a:spLocks noGrp="1"/>
          </p:cNvSpPr>
          <p:nvPr>
            <p:ph type="sldNum" sz="quarter" idx="10"/>
          </p:nvPr>
        </p:nvSpPr>
        <p:spPr/>
        <p:txBody>
          <a:bodyPr/>
          <a:lstStyle/>
          <a:p>
            <a:fld id="{99DBE196-2E5F-4DE5-AE83-A4564F45A686}" type="slidenum">
              <a:rPr lang="es-ES" smtClean="0"/>
              <a:t>17</a:t>
            </a:fld>
            <a:endParaRPr lang="es-ES"/>
          </a:p>
        </p:txBody>
      </p:sp>
    </p:spTree>
    <p:extLst>
      <p:ext uri="{BB962C8B-B14F-4D97-AF65-F5344CB8AC3E}">
        <p14:creationId xmlns:p14="http://schemas.microsoft.com/office/powerpoint/2010/main" val="3613188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En esta diapositiva</a:t>
            </a:r>
            <a:r>
              <a:rPr lang="es-ES" baseline="0" dirty="0" smtClean="0"/>
              <a:t> se muestra de forma gráfica en que consiste esta clasificación, que evoluciona de la tradicional clasificación de las fuentes de información en primarias, secundarias y terciarias.</a:t>
            </a:r>
          </a:p>
          <a:p>
            <a:r>
              <a:rPr lang="es-ES" baseline="0" dirty="0" smtClean="0"/>
              <a:t>Se llama la pirámide de las 6 S porque clasifica las fuentes en 6 categorías, desde la base: </a:t>
            </a:r>
            <a:r>
              <a:rPr lang="es-ES" baseline="0" dirty="0" err="1" smtClean="0"/>
              <a:t>eStudios</a:t>
            </a:r>
            <a:r>
              <a:rPr lang="es-ES" baseline="0" dirty="0" smtClean="0"/>
              <a:t> originales, Sinopsis de estudios originales, Síntesis, Sinopsis de síntesis, resúmenes y Sistemas.</a:t>
            </a:r>
            <a:endParaRPr lang="es-ES" dirty="0"/>
          </a:p>
        </p:txBody>
      </p:sp>
      <p:sp>
        <p:nvSpPr>
          <p:cNvPr id="4" name="Marcador de número de diapositiva 3"/>
          <p:cNvSpPr>
            <a:spLocks noGrp="1"/>
          </p:cNvSpPr>
          <p:nvPr>
            <p:ph type="sldNum" sz="quarter" idx="10"/>
          </p:nvPr>
        </p:nvSpPr>
        <p:spPr/>
        <p:txBody>
          <a:bodyPr/>
          <a:lstStyle/>
          <a:p>
            <a:fld id="{99DBE196-2E5F-4DE5-AE83-A4564F45A686}" type="slidenum">
              <a:rPr lang="es-ES" smtClean="0"/>
              <a:t>18</a:t>
            </a:fld>
            <a:endParaRPr lang="es-ES"/>
          </a:p>
        </p:txBody>
      </p:sp>
    </p:spTree>
    <p:extLst>
      <p:ext uri="{BB962C8B-B14F-4D97-AF65-F5344CB8AC3E}">
        <p14:creationId xmlns:p14="http://schemas.microsoft.com/office/powerpoint/2010/main" val="1266812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En esta diapositiva pueden</a:t>
            </a:r>
            <a:r>
              <a:rPr lang="es-ES" baseline="0" dirty="0" smtClean="0"/>
              <a:t> ver de forma más detallada cada uno de los niveles con ejemplos de cada nivel</a:t>
            </a:r>
            <a:endParaRPr lang="es-ES" dirty="0"/>
          </a:p>
        </p:txBody>
      </p:sp>
      <p:sp>
        <p:nvSpPr>
          <p:cNvPr id="4" name="Marcador de número de diapositiva 3"/>
          <p:cNvSpPr>
            <a:spLocks noGrp="1"/>
          </p:cNvSpPr>
          <p:nvPr>
            <p:ph type="sldNum" sz="quarter" idx="10"/>
          </p:nvPr>
        </p:nvSpPr>
        <p:spPr/>
        <p:txBody>
          <a:bodyPr/>
          <a:lstStyle/>
          <a:p>
            <a:fld id="{99DBE196-2E5F-4DE5-AE83-A4564F45A686}" type="slidenum">
              <a:rPr lang="es-ES" smtClean="0"/>
              <a:t>19</a:t>
            </a:fld>
            <a:endParaRPr lang="es-ES"/>
          </a:p>
        </p:txBody>
      </p:sp>
    </p:spTree>
    <p:extLst>
      <p:ext uri="{BB962C8B-B14F-4D97-AF65-F5344CB8AC3E}">
        <p14:creationId xmlns:p14="http://schemas.microsoft.com/office/powerpoint/2010/main" val="3685032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Con esta clasificación, podemos decir que</a:t>
            </a:r>
            <a:r>
              <a:rPr lang="es-ES" baseline="0" dirty="0" smtClean="0"/>
              <a:t> la eficiencia de nuestra búsqueda aumenta a medida que nos acercamos a la zona superior de la pirámide. Siempre teniendo en cuenta que la evidencia específica de una cuestión concreta la encontraremos a medida que nos acercamos hacia la base.</a:t>
            </a:r>
          </a:p>
          <a:p>
            <a:r>
              <a:rPr lang="es-ES" baseline="0" dirty="0" smtClean="0"/>
              <a:t>La idea es iniciar la búsqueda por la zona superior e ir descendiendo si no conseguimos respuesta a nuestra pregunta.</a:t>
            </a:r>
          </a:p>
          <a:p>
            <a:r>
              <a:rPr lang="es-ES" baseline="0" dirty="0" smtClean="0"/>
              <a:t>Ejemplo: En una paciente de 70 años diagnosticada de </a:t>
            </a:r>
            <a:r>
              <a:rPr lang="es-ES" baseline="0" dirty="0" err="1" smtClean="0"/>
              <a:t>pielnefritis</a:t>
            </a:r>
            <a:r>
              <a:rPr lang="es-ES" baseline="0" dirty="0" smtClean="0"/>
              <a:t> y con un aclaramiento de creatinina inferior a 30 ml/min, es mejor </a:t>
            </a:r>
            <a:r>
              <a:rPr lang="es-ES" baseline="0" dirty="0" err="1" smtClean="0"/>
              <a:t>fosfomicina</a:t>
            </a:r>
            <a:r>
              <a:rPr lang="es-ES" baseline="0" dirty="0" smtClean="0"/>
              <a:t> o </a:t>
            </a:r>
            <a:r>
              <a:rPr lang="es-ES" baseline="0" dirty="0" err="1" smtClean="0"/>
              <a:t>sulfametoxazol</a:t>
            </a:r>
            <a:r>
              <a:rPr lang="es-ES" baseline="0" dirty="0" smtClean="0"/>
              <a:t>/</a:t>
            </a:r>
            <a:r>
              <a:rPr lang="es-ES" baseline="0" dirty="0" err="1" smtClean="0"/>
              <a:t>trimetoprim</a:t>
            </a:r>
            <a:r>
              <a:rPr lang="es-ES" baseline="0" dirty="0" smtClean="0"/>
              <a:t> para obtener curación?</a:t>
            </a:r>
          </a:p>
          <a:p>
            <a:r>
              <a:rPr lang="es-ES" baseline="0" dirty="0" smtClean="0"/>
              <a:t>Si tuviéramos un sistema de prescripción electrónica constantemente actualizado que incorporara las últimas GPC sobre </a:t>
            </a:r>
            <a:r>
              <a:rPr lang="es-ES" baseline="0" dirty="0" err="1" smtClean="0"/>
              <a:t>pielonefritis</a:t>
            </a:r>
            <a:r>
              <a:rPr lang="es-ES" baseline="0" dirty="0" smtClean="0"/>
              <a:t> y las características del paciente, no tendríamos más que introducir el diagnóstico, y el propio sistema nos ofrecería la mejor opción de tratamiento. </a:t>
            </a:r>
          </a:p>
          <a:p>
            <a:r>
              <a:rPr lang="es-ES" baseline="0" dirty="0" smtClean="0"/>
              <a:t>Si no lo tenemos, buscaríamos GPC o monografías sobre </a:t>
            </a:r>
            <a:r>
              <a:rPr lang="es-ES" baseline="0" dirty="0" err="1" smtClean="0"/>
              <a:t>pielonefritis</a:t>
            </a:r>
            <a:r>
              <a:rPr lang="es-ES" baseline="0" dirty="0" smtClean="0"/>
              <a:t> para ver si contemplan casos como el de nuestro paciente.</a:t>
            </a:r>
          </a:p>
          <a:p>
            <a:r>
              <a:rPr lang="es-ES" baseline="0" dirty="0" smtClean="0"/>
              <a:t>Así seguiríamos bajando niveles hasta encontrar la respuesta.</a:t>
            </a:r>
            <a:endParaRPr lang="es-ES" dirty="0"/>
          </a:p>
        </p:txBody>
      </p:sp>
      <p:sp>
        <p:nvSpPr>
          <p:cNvPr id="4" name="Marcador de número de diapositiva 3"/>
          <p:cNvSpPr>
            <a:spLocks noGrp="1"/>
          </p:cNvSpPr>
          <p:nvPr>
            <p:ph type="sldNum" sz="quarter" idx="10"/>
          </p:nvPr>
        </p:nvSpPr>
        <p:spPr/>
        <p:txBody>
          <a:bodyPr/>
          <a:lstStyle/>
          <a:p>
            <a:fld id="{99DBE196-2E5F-4DE5-AE83-A4564F45A686}" type="slidenum">
              <a:rPr lang="es-ES" smtClean="0"/>
              <a:t>20</a:t>
            </a:fld>
            <a:endParaRPr lang="es-ES"/>
          </a:p>
        </p:txBody>
      </p:sp>
    </p:spTree>
    <p:extLst>
      <p:ext uri="{BB962C8B-B14F-4D97-AF65-F5344CB8AC3E}">
        <p14:creationId xmlns:p14="http://schemas.microsoft.com/office/powerpoint/2010/main" val="1150276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Durante los siguientes</a:t>
            </a:r>
            <a:r>
              <a:rPr lang="es-ES" baseline="0" dirty="0" smtClean="0"/>
              <a:t> 30 minutos vamos a hacer una breve presentación de lo que es el programa MADRE y posteriormente revisaremos algunas de las fuentes de información útiles para la evaluación y selección de medicamentos</a:t>
            </a:r>
            <a:endParaRPr lang="es-ES" dirty="0"/>
          </a:p>
        </p:txBody>
      </p:sp>
      <p:sp>
        <p:nvSpPr>
          <p:cNvPr id="4" name="Marcador de número de diapositiva 3"/>
          <p:cNvSpPr>
            <a:spLocks noGrp="1"/>
          </p:cNvSpPr>
          <p:nvPr>
            <p:ph type="sldNum" sz="quarter" idx="10"/>
          </p:nvPr>
        </p:nvSpPr>
        <p:spPr/>
        <p:txBody>
          <a:bodyPr/>
          <a:lstStyle/>
          <a:p>
            <a:fld id="{99DBE196-2E5F-4DE5-AE83-A4564F45A686}" type="slidenum">
              <a:rPr lang="es-ES" smtClean="0"/>
              <a:t>2</a:t>
            </a:fld>
            <a:endParaRPr lang="es-ES"/>
          </a:p>
        </p:txBody>
      </p:sp>
    </p:spTree>
    <p:extLst>
      <p:ext uri="{BB962C8B-B14F-4D97-AF65-F5344CB8AC3E}">
        <p14:creationId xmlns:p14="http://schemas.microsoft.com/office/powerpoint/2010/main" val="3780570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Vamo</a:t>
            </a:r>
            <a:r>
              <a:rPr lang="es-ES" baseline="0" dirty="0" smtClean="0"/>
              <a:t>s a ver brevemente las fuentes de información más importantes a la hora de evaluar un medicamento</a:t>
            </a:r>
          </a:p>
          <a:p>
            <a:endParaRPr lang="es-ES" baseline="0" dirty="0" smtClean="0"/>
          </a:p>
          <a:p>
            <a:endParaRPr lang="es-ES" dirty="0" smtClean="0"/>
          </a:p>
          <a:p>
            <a:r>
              <a:rPr lang="es-ES" dirty="0" smtClean="0"/>
              <a:t>A la hora de buscar información,</a:t>
            </a:r>
            <a:r>
              <a:rPr lang="es-ES" baseline="0" dirty="0" smtClean="0"/>
              <a:t> podemos hacer una distinción entre los artículos o documentos publicados en revistas biomédicas y los no publicados en estos canales convencionales.</a:t>
            </a:r>
          </a:p>
          <a:p>
            <a:r>
              <a:rPr lang="es-ES" baseline="0" dirty="0" smtClean="0"/>
              <a:t>La información contenida en el ANEXO A no clasifica las fuentes de este modo, simplemente lo presentamos aquí como ejercicio de concepto. </a:t>
            </a:r>
          </a:p>
          <a:p>
            <a:r>
              <a:rPr lang="es-ES" baseline="0" dirty="0" smtClean="0"/>
              <a:t>Habitualmente tendemos hacia la información publicada en las revistas biomédicas, sobre todo en las de gran factor de impacto, y muchas veces nos olvidados del sesgo de publicación y de que información no publicada es el punto de partida a la hora de evaluar un fármaco (fichas técnicas, informes EPAR o CEDER).</a:t>
            </a:r>
            <a:endParaRPr lang="es-ES" dirty="0"/>
          </a:p>
        </p:txBody>
      </p:sp>
      <p:sp>
        <p:nvSpPr>
          <p:cNvPr id="4" name="Marcador de número de diapositiva 3"/>
          <p:cNvSpPr>
            <a:spLocks noGrp="1"/>
          </p:cNvSpPr>
          <p:nvPr>
            <p:ph type="sldNum" sz="quarter" idx="10"/>
          </p:nvPr>
        </p:nvSpPr>
        <p:spPr/>
        <p:txBody>
          <a:bodyPr/>
          <a:lstStyle/>
          <a:p>
            <a:fld id="{99DBE196-2E5F-4DE5-AE83-A4564F45A686}" type="slidenum">
              <a:rPr lang="es-ES" smtClean="0"/>
              <a:t>22</a:t>
            </a:fld>
            <a:endParaRPr lang="es-ES"/>
          </a:p>
        </p:txBody>
      </p:sp>
    </p:spTree>
    <p:extLst>
      <p:ext uri="{BB962C8B-B14F-4D97-AF65-F5344CB8AC3E}">
        <p14:creationId xmlns:p14="http://schemas.microsoft.com/office/powerpoint/2010/main" val="142889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Aquí</a:t>
            </a:r>
            <a:r>
              <a:rPr lang="es-ES" baseline="0" dirty="0" smtClean="0"/>
              <a:t> pueden ver nuevamente el contenido del ANEXO A.</a:t>
            </a:r>
          </a:p>
          <a:p>
            <a:r>
              <a:rPr lang="es-ES" baseline="0" dirty="0" smtClean="0"/>
              <a:t>A la derecha hemos agrupado estas 11 categorías en 6 grupos principales; en las siguientes diapositivas veremos varios ejemplos de estos grupos.</a:t>
            </a:r>
            <a:endParaRPr lang="es-ES" dirty="0"/>
          </a:p>
        </p:txBody>
      </p:sp>
      <p:sp>
        <p:nvSpPr>
          <p:cNvPr id="4" name="Marcador de número de diapositiva 3"/>
          <p:cNvSpPr>
            <a:spLocks noGrp="1"/>
          </p:cNvSpPr>
          <p:nvPr>
            <p:ph type="sldNum" sz="quarter" idx="10"/>
          </p:nvPr>
        </p:nvSpPr>
        <p:spPr/>
        <p:txBody>
          <a:bodyPr/>
          <a:lstStyle/>
          <a:p>
            <a:fld id="{99DBE196-2E5F-4DE5-AE83-A4564F45A686}" type="slidenum">
              <a:rPr lang="es-ES" smtClean="0"/>
              <a:t>23</a:t>
            </a:fld>
            <a:endParaRPr lang="es-ES"/>
          </a:p>
        </p:txBody>
      </p:sp>
    </p:spTree>
    <p:extLst>
      <p:ext uri="{BB962C8B-B14F-4D97-AF65-F5344CB8AC3E}">
        <p14:creationId xmlns:p14="http://schemas.microsoft.com/office/powerpoint/2010/main" val="394966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eaLnBrk="1" fontAlgn="base" latinLnBrk="0" hangingPunct="1"/>
            <a:r>
              <a:rPr lang="es-ES" sz="1200" b="1" i="0" u="none" strike="noStrike" kern="1200" baseline="0" dirty="0" smtClean="0">
                <a:solidFill>
                  <a:schemeClr val="tx1"/>
                </a:solidFill>
                <a:effectLst/>
                <a:latin typeface="+mn-lt"/>
                <a:ea typeface="+mn-ea"/>
                <a:cs typeface="+mn-cs"/>
              </a:rPr>
              <a:t>Características principales </a:t>
            </a:r>
            <a:endParaRPr lang="es-ES" sz="1200" b="0" i="0" u="none" strike="noStrike" kern="1200" dirty="0" smtClean="0">
              <a:solidFill>
                <a:schemeClr val="tx1"/>
              </a:solidFill>
              <a:effectLst/>
              <a:latin typeface="+mn-lt"/>
              <a:ea typeface="+mn-ea"/>
              <a:cs typeface="+mn-cs"/>
            </a:endParaRPr>
          </a:p>
          <a:p>
            <a:pPr rtl="0" eaLnBrk="1" fontAlgn="base" latinLnBrk="0" hangingPunct="1"/>
            <a:r>
              <a:rPr lang="es-ES" sz="1200" b="0" i="0" u="none" strike="noStrike" kern="1200" baseline="0" dirty="0" smtClean="0">
                <a:solidFill>
                  <a:schemeClr val="tx1"/>
                </a:solidFill>
                <a:effectLst/>
                <a:latin typeface="+mn-lt"/>
                <a:ea typeface="+mn-ea"/>
                <a:cs typeface="+mn-cs"/>
              </a:rPr>
              <a:t>De acceso libre y gratuitas</a:t>
            </a:r>
            <a:endParaRPr lang="es-ES" sz="1200" b="0" i="0" u="none" strike="noStrike" kern="1200" dirty="0" smtClean="0">
              <a:solidFill>
                <a:schemeClr val="tx1"/>
              </a:solidFill>
              <a:effectLst/>
              <a:latin typeface="+mn-lt"/>
              <a:ea typeface="+mn-ea"/>
              <a:cs typeface="+mn-cs"/>
            </a:endParaRPr>
          </a:p>
          <a:p>
            <a:pPr rtl="0" eaLnBrk="1" fontAlgn="base" latinLnBrk="0" hangingPunct="1"/>
            <a:r>
              <a:rPr lang="es-ES" sz="1200" b="0" i="0" u="none" strike="noStrike" kern="1200" baseline="0" dirty="0" smtClean="0">
                <a:solidFill>
                  <a:schemeClr val="tx1"/>
                </a:solidFill>
                <a:effectLst/>
                <a:latin typeface="+mn-lt"/>
                <a:ea typeface="+mn-ea"/>
                <a:cs typeface="+mn-cs"/>
              </a:rPr>
              <a:t>Independencia de los intereses promocionales de la industria farmacéutica </a:t>
            </a:r>
            <a:endParaRPr lang="es-ES" sz="1200" b="0" i="0" u="none" strike="noStrike" kern="1200" dirty="0" smtClean="0">
              <a:solidFill>
                <a:schemeClr val="tx1"/>
              </a:solidFill>
              <a:effectLst/>
              <a:latin typeface="+mn-lt"/>
              <a:ea typeface="+mn-ea"/>
              <a:cs typeface="+mn-cs"/>
            </a:endParaRPr>
          </a:p>
          <a:p>
            <a:pPr rtl="0" eaLnBrk="1" fontAlgn="base" latinLnBrk="0" hangingPunct="1"/>
            <a:r>
              <a:rPr lang="es-ES" sz="1200" b="0" i="0" u="none" strike="noStrike" kern="1200" baseline="0" dirty="0" smtClean="0">
                <a:solidFill>
                  <a:schemeClr val="tx1"/>
                </a:solidFill>
                <a:effectLst/>
                <a:latin typeface="+mn-lt"/>
                <a:ea typeface="+mn-ea"/>
                <a:cs typeface="+mn-cs"/>
              </a:rPr>
              <a:t>Información disponible en inglés, castellano, gallego o catalán </a:t>
            </a:r>
            <a:endParaRPr lang="es-ES" sz="1200" b="0" i="0" u="none" strike="noStrike" kern="1200" dirty="0" smtClean="0">
              <a:solidFill>
                <a:schemeClr val="tx1"/>
              </a:solidFill>
              <a:effectLst/>
              <a:latin typeface="+mn-lt"/>
              <a:ea typeface="+mn-ea"/>
              <a:cs typeface="+mn-cs"/>
            </a:endParaRPr>
          </a:p>
          <a:p>
            <a:pPr rtl="0" eaLnBrk="1" fontAlgn="base" latinLnBrk="0" hangingPunct="1"/>
            <a:r>
              <a:rPr lang="es-ES" sz="1200" b="1" i="0" u="none" strike="noStrike" kern="1200" baseline="0" dirty="0" smtClean="0">
                <a:solidFill>
                  <a:schemeClr val="tx1"/>
                </a:solidFill>
                <a:effectLst/>
                <a:latin typeface="+mn-lt"/>
                <a:ea typeface="+mn-ea"/>
                <a:cs typeface="+mn-cs"/>
              </a:rPr>
              <a:t>Características secundarias </a:t>
            </a:r>
            <a:endParaRPr lang="es-ES" sz="1200" b="0" i="0" u="none" strike="noStrike" kern="1200" dirty="0" smtClean="0">
              <a:solidFill>
                <a:schemeClr val="tx1"/>
              </a:solidFill>
              <a:effectLst/>
              <a:latin typeface="+mn-lt"/>
              <a:ea typeface="+mn-ea"/>
              <a:cs typeface="+mn-cs"/>
            </a:endParaRPr>
          </a:p>
          <a:p>
            <a:pPr rtl="0" eaLnBrk="1" fontAlgn="base" latinLnBrk="0" hangingPunct="1"/>
            <a:r>
              <a:rPr lang="es-ES" sz="1200" b="0" i="0" u="none" strike="noStrike" kern="1200" baseline="0" dirty="0" smtClean="0">
                <a:solidFill>
                  <a:schemeClr val="tx1"/>
                </a:solidFill>
                <a:effectLst/>
                <a:latin typeface="+mn-lt"/>
                <a:ea typeface="+mn-ea"/>
                <a:cs typeface="+mn-cs"/>
              </a:rPr>
              <a:t>Comités de evaluación de medicamentos (AP y ESP) </a:t>
            </a:r>
            <a:endParaRPr lang="es-ES" sz="1200" b="0" i="0" u="none" strike="noStrike" kern="1200" dirty="0" smtClean="0">
              <a:solidFill>
                <a:schemeClr val="tx1"/>
              </a:solidFill>
              <a:effectLst/>
              <a:latin typeface="+mn-lt"/>
              <a:ea typeface="+mn-ea"/>
              <a:cs typeface="+mn-cs"/>
            </a:endParaRPr>
          </a:p>
          <a:p>
            <a:pPr rtl="0" eaLnBrk="1" fontAlgn="base" latinLnBrk="0" hangingPunct="1"/>
            <a:r>
              <a:rPr lang="es-ES" sz="1200" b="0" i="0" u="none" strike="noStrike" kern="1200" baseline="0" dirty="0" smtClean="0">
                <a:solidFill>
                  <a:schemeClr val="tx1"/>
                </a:solidFill>
                <a:effectLst/>
                <a:latin typeface="+mn-lt"/>
                <a:ea typeface="+mn-ea"/>
                <a:cs typeface="+mn-cs"/>
              </a:rPr>
              <a:t>Agencias de Evaluación de Tecnologías Sanitarias </a:t>
            </a:r>
            <a:endParaRPr lang="es-ES" sz="1200" b="0" i="0" u="none" strike="noStrike" kern="1200" dirty="0" smtClean="0">
              <a:solidFill>
                <a:schemeClr val="tx1"/>
              </a:solidFill>
              <a:effectLst/>
              <a:latin typeface="+mn-lt"/>
              <a:ea typeface="+mn-ea"/>
              <a:cs typeface="+mn-cs"/>
            </a:endParaRPr>
          </a:p>
          <a:p>
            <a:pPr rtl="0" eaLnBrk="1" fontAlgn="base" latinLnBrk="0" hangingPunct="1"/>
            <a:r>
              <a:rPr lang="es-ES" sz="1200" b="0" i="0" u="none" strike="noStrike" kern="1200" baseline="0" dirty="0" smtClean="0">
                <a:solidFill>
                  <a:schemeClr val="tx1"/>
                </a:solidFill>
                <a:effectLst/>
                <a:latin typeface="+mn-lt"/>
                <a:ea typeface="+mn-ea"/>
                <a:cs typeface="+mn-cs"/>
              </a:rPr>
              <a:t>Agencias Reguladoras de Medicamentos </a:t>
            </a:r>
            <a:endParaRPr lang="es-ES" sz="1200" b="0" i="0" u="none" strike="noStrike" kern="1200" dirty="0" smtClean="0">
              <a:solidFill>
                <a:schemeClr val="tx1"/>
              </a:solidFill>
              <a:effectLst/>
              <a:latin typeface="+mn-lt"/>
              <a:ea typeface="+mn-ea"/>
              <a:cs typeface="+mn-cs"/>
            </a:endParaRPr>
          </a:p>
          <a:p>
            <a:pPr rtl="0" eaLnBrk="1" fontAlgn="base" latinLnBrk="0" hangingPunct="1"/>
            <a:r>
              <a:rPr lang="es-ES" sz="1200" b="0" i="0" u="none" strike="noStrike" kern="1200" baseline="0" dirty="0" smtClean="0">
                <a:solidFill>
                  <a:schemeClr val="tx1"/>
                </a:solidFill>
                <a:effectLst/>
                <a:latin typeface="+mn-lt"/>
                <a:ea typeface="+mn-ea"/>
                <a:cs typeface="+mn-cs"/>
              </a:rPr>
              <a:t>Universidades </a:t>
            </a:r>
            <a:endParaRPr lang="es-ES" sz="1200" b="0" i="0" u="none" strike="noStrike" kern="1200" dirty="0" smtClean="0">
              <a:solidFill>
                <a:schemeClr val="tx1"/>
              </a:solidFill>
              <a:effectLst/>
              <a:latin typeface="+mn-lt"/>
              <a:ea typeface="+mn-ea"/>
              <a:cs typeface="+mn-cs"/>
            </a:endParaRPr>
          </a:p>
          <a:p>
            <a:pPr rtl="0" eaLnBrk="1" fontAlgn="base" latinLnBrk="0" hangingPunct="1"/>
            <a:r>
              <a:rPr lang="es-ES" sz="1200" b="0" i="0" u="none" strike="noStrike" kern="1200" baseline="0" dirty="0" smtClean="0">
                <a:solidFill>
                  <a:schemeClr val="tx1"/>
                </a:solidFill>
                <a:effectLst/>
                <a:latin typeface="+mn-lt"/>
                <a:ea typeface="+mn-ea"/>
                <a:cs typeface="+mn-cs"/>
              </a:rPr>
              <a:t>Grupos de trabajo de profesionales sanitarios relacionados con el URM</a:t>
            </a:r>
            <a:endParaRPr lang="es-ES" sz="1200" b="0" i="0" u="none" strike="noStrike" kern="1200" dirty="0" smtClean="0">
              <a:solidFill>
                <a:schemeClr val="tx1"/>
              </a:solidFill>
              <a:effectLst/>
              <a:latin typeface="+mn-lt"/>
              <a:ea typeface="+mn-ea"/>
              <a:cs typeface="+mn-cs"/>
            </a:endParaRPr>
          </a:p>
          <a:p>
            <a:pPr rtl="0" eaLnBrk="1" fontAlgn="base" latinLnBrk="0" hangingPunct="1"/>
            <a:r>
              <a:rPr lang="es-ES" sz="1200" b="0" i="0" u="none" strike="noStrike" kern="1200" baseline="0" dirty="0" smtClean="0">
                <a:solidFill>
                  <a:schemeClr val="tx1"/>
                </a:solidFill>
                <a:effectLst/>
                <a:latin typeface="+mn-lt"/>
                <a:ea typeface="+mn-ea"/>
                <a:cs typeface="+mn-cs"/>
              </a:rPr>
              <a:t>Boletines incluidos en la “internacional </a:t>
            </a:r>
            <a:r>
              <a:rPr lang="es-ES" sz="1200" b="0" i="0" u="none" strike="noStrike" kern="1200" baseline="0" dirty="0" err="1" smtClean="0">
                <a:solidFill>
                  <a:schemeClr val="tx1"/>
                </a:solidFill>
                <a:effectLst/>
                <a:latin typeface="+mn-lt"/>
                <a:ea typeface="+mn-ea"/>
                <a:cs typeface="+mn-cs"/>
              </a:rPr>
              <a:t>drug</a:t>
            </a:r>
            <a:r>
              <a:rPr lang="es-ES" sz="1200" b="0" i="0" u="none" strike="noStrike" kern="1200" baseline="0" dirty="0" smtClean="0">
                <a:solidFill>
                  <a:schemeClr val="tx1"/>
                </a:solidFill>
                <a:effectLst/>
                <a:latin typeface="+mn-lt"/>
                <a:ea typeface="+mn-ea"/>
                <a:cs typeface="+mn-cs"/>
              </a:rPr>
              <a:t> </a:t>
            </a:r>
            <a:r>
              <a:rPr lang="es-ES" sz="1200" b="0" i="0" u="none" strike="noStrike" kern="1200" baseline="0" dirty="0" err="1" smtClean="0">
                <a:solidFill>
                  <a:schemeClr val="tx1"/>
                </a:solidFill>
                <a:effectLst/>
                <a:latin typeface="+mn-lt"/>
                <a:ea typeface="+mn-ea"/>
                <a:cs typeface="+mn-cs"/>
              </a:rPr>
              <a:t>society</a:t>
            </a:r>
            <a:r>
              <a:rPr lang="es-ES" sz="1200" b="0" i="0" u="none" strike="noStrike" kern="1200" baseline="0" dirty="0" smtClean="0">
                <a:solidFill>
                  <a:schemeClr val="tx1"/>
                </a:solidFill>
                <a:effectLst/>
                <a:latin typeface="+mn-lt"/>
                <a:ea typeface="+mn-ea"/>
                <a:cs typeface="+mn-cs"/>
              </a:rPr>
              <a:t> </a:t>
            </a:r>
            <a:r>
              <a:rPr lang="es-ES" sz="1200" b="0" i="0" u="none" strike="noStrike" kern="1200" baseline="0" dirty="0" err="1" smtClean="0">
                <a:solidFill>
                  <a:schemeClr val="tx1"/>
                </a:solidFill>
                <a:effectLst/>
                <a:latin typeface="+mn-lt"/>
                <a:ea typeface="+mn-ea"/>
                <a:cs typeface="+mn-cs"/>
              </a:rPr>
              <a:t>bulletin</a:t>
            </a:r>
            <a:r>
              <a:rPr lang="es-ES" sz="1200" b="0" i="0" u="none" strike="noStrike" kern="1200" baseline="0" dirty="0" smtClean="0">
                <a:solidFill>
                  <a:schemeClr val="tx1"/>
                </a:solidFill>
                <a:effectLst/>
                <a:latin typeface="+mn-lt"/>
                <a:ea typeface="+mn-ea"/>
                <a:cs typeface="+mn-cs"/>
              </a:rPr>
              <a:t>” (IDSB) </a:t>
            </a:r>
            <a:endParaRPr lang="es-ES" sz="1200" b="0" i="0" u="none" strike="noStrike" kern="1200" dirty="0" smtClean="0">
              <a:solidFill>
                <a:schemeClr val="tx1"/>
              </a:solidFill>
              <a:effectLst/>
              <a:latin typeface="+mn-lt"/>
              <a:ea typeface="+mn-ea"/>
              <a:cs typeface="+mn-cs"/>
            </a:endParaRPr>
          </a:p>
          <a:p>
            <a:pPr rtl="0" eaLnBrk="1" fontAlgn="base" latinLnBrk="0" hangingPunct="1"/>
            <a:r>
              <a:rPr lang="es-ES" sz="1200" b="0" i="0" u="none" strike="noStrike" kern="1200" baseline="0" dirty="0" smtClean="0">
                <a:solidFill>
                  <a:schemeClr val="tx1"/>
                </a:solidFill>
                <a:effectLst/>
                <a:latin typeface="+mn-lt"/>
                <a:ea typeface="+mn-ea"/>
                <a:cs typeface="+mn-cs"/>
              </a:rPr>
              <a:t>Sellos de acreditación: Web Médica Acreditada (WMA), </a:t>
            </a:r>
            <a:r>
              <a:rPr lang="es-ES" sz="1200" b="0" i="0" u="none" strike="noStrike" kern="1200" baseline="0" dirty="0" err="1" smtClean="0">
                <a:solidFill>
                  <a:schemeClr val="tx1"/>
                </a:solidFill>
                <a:effectLst/>
                <a:latin typeface="+mn-lt"/>
                <a:ea typeface="+mn-ea"/>
                <a:cs typeface="+mn-cs"/>
              </a:rPr>
              <a:t>Health</a:t>
            </a:r>
            <a:r>
              <a:rPr lang="es-ES" sz="1200" b="0" i="0" u="none" strike="noStrike" kern="1200" baseline="0" dirty="0" smtClean="0">
                <a:solidFill>
                  <a:schemeClr val="tx1"/>
                </a:solidFill>
                <a:effectLst/>
                <a:latin typeface="+mn-lt"/>
                <a:ea typeface="+mn-ea"/>
                <a:cs typeface="+mn-cs"/>
              </a:rPr>
              <a:t> </a:t>
            </a:r>
            <a:r>
              <a:rPr lang="es-ES" sz="1200" b="0" i="0" u="none" strike="noStrike" kern="1200" baseline="0" dirty="0" err="1" smtClean="0">
                <a:solidFill>
                  <a:schemeClr val="tx1"/>
                </a:solidFill>
                <a:effectLst/>
                <a:latin typeface="+mn-lt"/>
                <a:ea typeface="+mn-ea"/>
                <a:cs typeface="+mn-cs"/>
              </a:rPr>
              <a:t>on</a:t>
            </a:r>
            <a:r>
              <a:rPr lang="es-ES" sz="1200" b="0" i="0" u="none" strike="noStrike" kern="1200" baseline="0" dirty="0" smtClean="0">
                <a:solidFill>
                  <a:schemeClr val="tx1"/>
                </a:solidFill>
                <a:effectLst/>
                <a:latin typeface="+mn-lt"/>
                <a:ea typeface="+mn-ea"/>
                <a:cs typeface="+mn-cs"/>
              </a:rPr>
              <a:t> </a:t>
            </a:r>
            <a:r>
              <a:rPr lang="es-ES" sz="1200" b="0" i="0" u="none" strike="noStrike" kern="1200" baseline="0" dirty="0" err="1" smtClean="0">
                <a:solidFill>
                  <a:schemeClr val="tx1"/>
                </a:solidFill>
                <a:effectLst/>
                <a:latin typeface="+mn-lt"/>
                <a:ea typeface="+mn-ea"/>
                <a:cs typeface="+mn-cs"/>
              </a:rPr>
              <a:t>the</a:t>
            </a:r>
            <a:r>
              <a:rPr lang="es-ES" sz="1200" b="0" i="0" u="none" strike="noStrike" kern="1200" baseline="0" dirty="0" smtClean="0">
                <a:solidFill>
                  <a:schemeClr val="tx1"/>
                </a:solidFill>
                <a:effectLst/>
                <a:latin typeface="+mn-lt"/>
                <a:ea typeface="+mn-ea"/>
                <a:cs typeface="+mn-cs"/>
              </a:rPr>
              <a:t> Net </a:t>
            </a:r>
            <a:r>
              <a:rPr lang="es-ES" sz="1200" b="0" i="0" u="none" strike="noStrike" kern="1200" baseline="0" dirty="0" err="1" smtClean="0">
                <a:solidFill>
                  <a:schemeClr val="tx1"/>
                </a:solidFill>
                <a:effectLst/>
                <a:latin typeface="+mn-lt"/>
                <a:ea typeface="+mn-ea"/>
                <a:cs typeface="+mn-cs"/>
              </a:rPr>
              <a:t>Foundation</a:t>
            </a:r>
            <a:r>
              <a:rPr lang="es-ES" sz="1200" b="0" i="0" u="none" strike="noStrike" kern="1200" baseline="0" dirty="0" smtClean="0">
                <a:solidFill>
                  <a:schemeClr val="tx1"/>
                </a:solidFill>
                <a:effectLst/>
                <a:latin typeface="+mn-lt"/>
                <a:ea typeface="+mn-ea"/>
                <a:cs typeface="+mn-cs"/>
              </a:rPr>
              <a:t> (HON </a:t>
            </a:r>
            <a:r>
              <a:rPr lang="es-ES" sz="1200" b="0" i="0" u="none" strike="noStrike" kern="1200" baseline="0" dirty="0" err="1" smtClean="0">
                <a:solidFill>
                  <a:schemeClr val="tx1"/>
                </a:solidFill>
                <a:effectLst/>
                <a:latin typeface="+mn-lt"/>
                <a:ea typeface="+mn-ea"/>
                <a:cs typeface="+mn-cs"/>
              </a:rPr>
              <a:t>code</a:t>
            </a:r>
            <a:r>
              <a:rPr lang="es-ES" sz="1200" b="0" i="0" u="none" strike="noStrike" kern="1200" baseline="0" dirty="0" smtClean="0">
                <a:solidFill>
                  <a:schemeClr val="tx1"/>
                </a:solidFill>
                <a:effectLst/>
                <a:latin typeface="+mn-lt"/>
                <a:ea typeface="+mn-ea"/>
                <a:cs typeface="+mn-cs"/>
              </a:rPr>
              <a:t>), Webs Médicas de Calidad (WMC) </a:t>
            </a:r>
            <a:endParaRPr lang="es-ES" sz="1200" b="0" i="0" u="none" strike="noStrike"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99DBE196-2E5F-4DE5-AE83-A4564F45A686}" type="slidenum">
              <a:rPr lang="es-ES" smtClean="0"/>
              <a:t>35</a:t>
            </a:fld>
            <a:endParaRPr lang="es-ES"/>
          </a:p>
        </p:txBody>
      </p:sp>
    </p:spTree>
    <p:extLst>
      <p:ext uri="{BB962C8B-B14F-4D97-AF65-F5344CB8AC3E}">
        <p14:creationId xmlns:p14="http://schemas.microsoft.com/office/powerpoint/2010/main" val="1001190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b="1" dirty="0" smtClean="0"/>
              <a:t>Introducir medicamento en castellano e inglés separados por OR principio activo y nombre comercial separados por OR</a:t>
            </a:r>
          </a:p>
          <a:p>
            <a:pPr algn="l"/>
            <a:r>
              <a:rPr lang="es-ES" b="1" dirty="0" smtClean="0"/>
              <a:t>en el cajón de búsqueda</a:t>
            </a:r>
          </a:p>
          <a:p>
            <a:endParaRPr lang="es-ES" dirty="0"/>
          </a:p>
        </p:txBody>
      </p:sp>
      <p:sp>
        <p:nvSpPr>
          <p:cNvPr id="4" name="Marcador de número de diapositiva 3"/>
          <p:cNvSpPr>
            <a:spLocks noGrp="1"/>
          </p:cNvSpPr>
          <p:nvPr>
            <p:ph type="sldNum" sz="quarter" idx="10"/>
          </p:nvPr>
        </p:nvSpPr>
        <p:spPr/>
        <p:txBody>
          <a:bodyPr/>
          <a:lstStyle/>
          <a:p>
            <a:fld id="{99DBE196-2E5F-4DE5-AE83-A4564F45A686}" type="slidenum">
              <a:rPr lang="es-ES" smtClean="0"/>
              <a:t>36</a:t>
            </a:fld>
            <a:endParaRPr lang="es-ES"/>
          </a:p>
        </p:txBody>
      </p:sp>
    </p:spTree>
    <p:extLst>
      <p:ext uri="{BB962C8B-B14F-4D97-AF65-F5344CB8AC3E}">
        <p14:creationId xmlns:p14="http://schemas.microsoft.com/office/powerpoint/2010/main" val="1549620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En resumen</a:t>
            </a:r>
            <a:endParaRPr lang="es-ES" dirty="0"/>
          </a:p>
        </p:txBody>
      </p:sp>
      <p:sp>
        <p:nvSpPr>
          <p:cNvPr id="4" name="Marcador de número de diapositiva 3"/>
          <p:cNvSpPr>
            <a:spLocks noGrp="1"/>
          </p:cNvSpPr>
          <p:nvPr>
            <p:ph type="sldNum" sz="quarter" idx="10"/>
          </p:nvPr>
        </p:nvSpPr>
        <p:spPr/>
        <p:txBody>
          <a:bodyPr/>
          <a:lstStyle/>
          <a:p>
            <a:fld id="{99DBE196-2E5F-4DE5-AE83-A4564F45A686}" type="slidenum">
              <a:rPr lang="es-ES" smtClean="0"/>
              <a:t>39</a:t>
            </a:fld>
            <a:endParaRPr lang="es-ES"/>
          </a:p>
        </p:txBody>
      </p:sp>
    </p:spTree>
    <p:extLst>
      <p:ext uri="{BB962C8B-B14F-4D97-AF65-F5344CB8AC3E}">
        <p14:creationId xmlns:p14="http://schemas.microsoft.com/office/powerpoint/2010/main" val="586201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Para empezar,</a:t>
            </a:r>
            <a:r>
              <a:rPr lang="es-ES" baseline="0" dirty="0" smtClean="0"/>
              <a:t> saber desde dónde pueden descargar el programa MADRE.</a:t>
            </a:r>
          </a:p>
          <a:p>
            <a:r>
              <a:rPr lang="es-ES" baseline="0" dirty="0" smtClean="0"/>
              <a:t>Desde la página web del grupo GENESIS (</a:t>
            </a:r>
            <a:r>
              <a:rPr lang="es-ES" sz="1200" b="1" kern="1200" dirty="0" smtClean="0">
                <a:solidFill>
                  <a:schemeClr val="tx1"/>
                </a:solidFill>
                <a:effectLst/>
                <a:latin typeface="+mn-lt"/>
                <a:ea typeface="+mn-ea"/>
                <a:cs typeface="+mn-cs"/>
              </a:rPr>
              <a:t>Grupo de Evaluación de Novedades, </a:t>
            </a:r>
            <a:r>
              <a:rPr lang="es-ES" sz="1200" b="1" kern="1200" dirty="0" err="1" smtClean="0">
                <a:solidFill>
                  <a:schemeClr val="tx1"/>
                </a:solidFill>
                <a:effectLst/>
                <a:latin typeface="+mn-lt"/>
                <a:ea typeface="+mn-ea"/>
                <a:cs typeface="+mn-cs"/>
              </a:rPr>
              <a:t>EStandarización</a:t>
            </a:r>
            <a:r>
              <a:rPr lang="es-ES" sz="1200" b="1" kern="1200" dirty="0" smtClean="0">
                <a:solidFill>
                  <a:schemeClr val="tx1"/>
                </a:solidFill>
                <a:effectLst/>
                <a:latin typeface="+mn-lt"/>
                <a:ea typeface="+mn-ea"/>
                <a:cs typeface="+mn-cs"/>
              </a:rPr>
              <a:t> e Investigación</a:t>
            </a:r>
            <a:r>
              <a:rPr lang="es-ES" sz="1200" b="1" dirty="0" smtClean="0">
                <a:effectLst/>
              </a:rPr>
              <a:t/>
            </a:r>
            <a:br>
              <a:rPr lang="es-ES" sz="1200" b="1" dirty="0" smtClean="0">
                <a:effectLst/>
              </a:rPr>
            </a:br>
            <a:r>
              <a:rPr lang="es-ES" sz="1200" b="1" kern="1200" dirty="0" smtClean="0">
                <a:solidFill>
                  <a:schemeClr val="tx1"/>
                </a:solidFill>
                <a:effectLst/>
                <a:latin typeface="+mn-lt"/>
                <a:ea typeface="+mn-ea"/>
                <a:cs typeface="+mn-cs"/>
              </a:rPr>
              <a:t>en</a:t>
            </a:r>
            <a:r>
              <a:rPr lang="es-ES" sz="1200" b="1" dirty="0" smtClean="0">
                <a:effectLst/>
              </a:rPr>
              <a:t> </a:t>
            </a:r>
            <a:r>
              <a:rPr lang="es-ES" sz="1200" b="1" kern="1200" dirty="0" smtClean="0">
                <a:solidFill>
                  <a:schemeClr val="tx1"/>
                </a:solidFill>
                <a:effectLst/>
                <a:latin typeface="+mn-lt"/>
                <a:ea typeface="+mn-ea"/>
                <a:cs typeface="+mn-cs"/>
              </a:rPr>
              <a:t>Selección de medicamentos) </a:t>
            </a:r>
            <a:r>
              <a:rPr lang="es-ES" baseline="0" dirty="0" smtClean="0"/>
              <a:t>de la Sociedad Española de Farmacia Hospitalaria, pueden acceder a esta página y descargar el programa.</a:t>
            </a:r>
          </a:p>
          <a:p>
            <a:r>
              <a:rPr lang="es-ES" baseline="0" dirty="0" smtClean="0"/>
              <a:t>Se trata simplemente de una carpeta comprimida con una serie de archivos en diferentes formatos .</a:t>
            </a:r>
            <a:r>
              <a:rPr lang="es-ES" baseline="0" dirty="0" err="1" smtClean="0"/>
              <a:t>doc</a:t>
            </a:r>
            <a:r>
              <a:rPr lang="es-ES" baseline="0" dirty="0" smtClean="0"/>
              <a:t>, .</a:t>
            </a:r>
            <a:r>
              <a:rPr lang="es-ES" baseline="0" dirty="0" err="1" smtClean="0"/>
              <a:t>xls</a:t>
            </a:r>
            <a:r>
              <a:rPr lang="es-ES" baseline="0" dirty="0" smtClean="0"/>
              <a:t> y .</a:t>
            </a:r>
            <a:r>
              <a:rPr lang="es-ES" baseline="0" dirty="0" err="1" smtClean="0"/>
              <a:t>pdf</a:t>
            </a:r>
            <a:endParaRPr lang="es-ES" baseline="0" dirty="0" smtClean="0"/>
          </a:p>
        </p:txBody>
      </p:sp>
      <p:sp>
        <p:nvSpPr>
          <p:cNvPr id="4" name="Marcador de número de diapositiva 3"/>
          <p:cNvSpPr>
            <a:spLocks noGrp="1"/>
          </p:cNvSpPr>
          <p:nvPr>
            <p:ph type="sldNum" sz="quarter" idx="10"/>
          </p:nvPr>
        </p:nvSpPr>
        <p:spPr/>
        <p:txBody>
          <a:bodyPr/>
          <a:lstStyle/>
          <a:p>
            <a:fld id="{99DBE196-2E5F-4DE5-AE83-A4564F45A686}" type="slidenum">
              <a:rPr lang="es-ES" smtClean="0"/>
              <a:t>4</a:t>
            </a:fld>
            <a:endParaRPr lang="es-ES"/>
          </a:p>
        </p:txBody>
      </p:sp>
    </p:spTree>
    <p:extLst>
      <p:ext uri="{BB962C8B-B14F-4D97-AF65-F5344CB8AC3E}">
        <p14:creationId xmlns:p14="http://schemas.microsoft.com/office/powerpoint/2010/main" val="2580851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smtClean="0"/>
              <a:t>Una vez descargada y descomprimida en el PC, ya se puede abrir la carpeta. </a:t>
            </a:r>
          </a:p>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smtClean="0"/>
              <a:t>Uno de los archivos .</a:t>
            </a:r>
            <a:r>
              <a:rPr lang="es-ES" baseline="0" dirty="0" err="1" smtClean="0"/>
              <a:t>doc</a:t>
            </a:r>
            <a:r>
              <a:rPr lang="es-ES" baseline="0" dirty="0" smtClean="0"/>
              <a:t>, el denominado “A_MADRE_4_0_INFORME_BASE” es el modelo de informe de evaluación.</a:t>
            </a:r>
          </a:p>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smtClean="0"/>
              <a:t>El resto de documentos se relacionan con el archivo anterior mediante una serie de hipervínculos.</a:t>
            </a:r>
            <a:endParaRPr lang="es-ES" dirty="0" smtClean="0"/>
          </a:p>
          <a:p>
            <a:r>
              <a:rPr lang="es-ES" dirty="0" smtClean="0"/>
              <a:t>Esto es lo que</a:t>
            </a:r>
            <a:r>
              <a:rPr lang="es-ES" baseline="0" dirty="0" smtClean="0"/>
              <a:t> verán al abrir el archivo “A_MADRE_4_0_INFORME_BASE”.</a:t>
            </a:r>
          </a:p>
          <a:p>
            <a:r>
              <a:rPr lang="es-ES" baseline="0" dirty="0" smtClean="0"/>
              <a:t>Este documento es la base sobre la que hacer el informe.</a:t>
            </a:r>
            <a:endParaRPr lang="es-ES" dirty="0" smtClean="0"/>
          </a:p>
          <a:p>
            <a:endParaRPr lang="es-ES" dirty="0"/>
          </a:p>
        </p:txBody>
      </p:sp>
      <p:sp>
        <p:nvSpPr>
          <p:cNvPr id="4" name="Marcador de número de diapositiva 3"/>
          <p:cNvSpPr>
            <a:spLocks noGrp="1"/>
          </p:cNvSpPr>
          <p:nvPr>
            <p:ph type="sldNum" sz="quarter" idx="10"/>
          </p:nvPr>
        </p:nvSpPr>
        <p:spPr/>
        <p:txBody>
          <a:bodyPr/>
          <a:lstStyle/>
          <a:p>
            <a:fld id="{99DBE196-2E5F-4DE5-AE83-A4564F45A686}" type="slidenum">
              <a:rPr lang="es-ES" smtClean="0"/>
              <a:t>5</a:t>
            </a:fld>
            <a:endParaRPr lang="es-ES"/>
          </a:p>
        </p:txBody>
      </p:sp>
    </p:spTree>
    <p:extLst>
      <p:ext uri="{BB962C8B-B14F-4D97-AF65-F5344CB8AC3E}">
        <p14:creationId xmlns:p14="http://schemas.microsoft.com/office/powerpoint/2010/main" val="3507973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 modelo de informe consta de 10 apartados que</a:t>
            </a:r>
            <a:r>
              <a:rPr lang="es-ES" baseline="0" dirty="0" smtClean="0"/>
              <a:t> se muestran en esta diapositiva</a:t>
            </a:r>
            <a:r>
              <a:rPr lang="es-E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En cada</a:t>
            </a:r>
            <a:r>
              <a:rPr lang="es-ES" baseline="0" dirty="0" smtClean="0"/>
              <a:t> uno hay un hipervínculo </a:t>
            </a:r>
            <a:r>
              <a:rPr lang="es-ES" baseline="0" dirty="0" smtClean="0">
                <a:hlinkClick r:id="rId3"/>
              </a:rPr>
              <a:t>“</a:t>
            </a:r>
            <a:r>
              <a:rPr lang="es-ES" sz="1200" u="sng" kern="1200" dirty="0" smtClean="0">
                <a:solidFill>
                  <a:schemeClr val="tx1"/>
                </a:solidFill>
                <a:effectLst/>
                <a:latin typeface="+mn-lt"/>
                <a:ea typeface="+mn-ea"/>
                <a:cs typeface="+mn-cs"/>
                <a:hlinkClick r:id="rId3"/>
              </a:rPr>
              <a:t>Pulse aquí para instrucciones</a:t>
            </a:r>
            <a:r>
              <a:rPr lang="es-ES" sz="1200" u="sng" kern="1200" dirty="0" smtClean="0">
                <a:solidFill>
                  <a:schemeClr val="tx1"/>
                </a:solidFill>
                <a:effectLst/>
                <a:latin typeface="+mn-lt"/>
                <a:ea typeface="+mn-ea"/>
                <a:cs typeface="+mn-cs"/>
              </a:rPr>
              <a:t>”</a:t>
            </a:r>
            <a:r>
              <a:rPr lang="es-ES" sz="1200" u="none" kern="1200" dirty="0" smtClean="0">
                <a:solidFill>
                  <a:schemeClr val="tx1"/>
                </a:solidFill>
                <a:effectLst/>
                <a:latin typeface="+mn-lt"/>
                <a:ea typeface="+mn-ea"/>
                <a:cs typeface="+mn-cs"/>
              </a:rPr>
              <a:t> con las instrucciones para completar</a:t>
            </a:r>
            <a:r>
              <a:rPr lang="es-ES" sz="1200" u="none" kern="1200" baseline="0" dirty="0" smtClean="0">
                <a:solidFill>
                  <a:schemeClr val="tx1"/>
                </a:solidFill>
                <a:effectLst/>
                <a:latin typeface="+mn-lt"/>
                <a:ea typeface="+mn-ea"/>
                <a:cs typeface="+mn-cs"/>
              </a:rPr>
              <a:t> el informe.</a:t>
            </a:r>
            <a:endParaRPr lang="es-ES" u="none" dirty="0" smtClean="0"/>
          </a:p>
          <a:p>
            <a:r>
              <a:rPr lang="es-ES" dirty="0" smtClean="0"/>
              <a:t>En algunos</a:t>
            </a:r>
            <a:r>
              <a:rPr lang="es-ES" baseline="0" dirty="0" smtClean="0"/>
              <a:t> apartados hay </a:t>
            </a:r>
            <a:r>
              <a:rPr lang="es-ES" baseline="0" dirty="0" err="1" smtClean="0"/>
              <a:t>subapartados</a:t>
            </a:r>
            <a:r>
              <a:rPr lang="es-ES" baseline="0" dirty="0" smtClean="0"/>
              <a:t>.</a:t>
            </a:r>
            <a:endParaRPr lang="es-ES" dirty="0" smtClean="0"/>
          </a:p>
          <a:p>
            <a:r>
              <a:rPr lang="es-ES" baseline="0" dirty="0" smtClean="0"/>
              <a:t>Destacamos los más relevantes.</a:t>
            </a:r>
          </a:p>
          <a:p>
            <a:r>
              <a:rPr lang="es-ES" baseline="0" dirty="0" smtClean="0"/>
              <a:t>Ahora los veremos algún ejemplo.</a:t>
            </a:r>
            <a:endParaRPr lang="es-ES" dirty="0"/>
          </a:p>
        </p:txBody>
      </p:sp>
      <p:sp>
        <p:nvSpPr>
          <p:cNvPr id="4" name="Marcador de número de diapositiva 3"/>
          <p:cNvSpPr>
            <a:spLocks noGrp="1"/>
          </p:cNvSpPr>
          <p:nvPr>
            <p:ph type="sldNum" sz="quarter" idx="10"/>
          </p:nvPr>
        </p:nvSpPr>
        <p:spPr/>
        <p:txBody>
          <a:bodyPr/>
          <a:lstStyle/>
          <a:p>
            <a:fld id="{99DBE196-2E5F-4DE5-AE83-A4564F45A686}" type="slidenum">
              <a:rPr lang="es-ES" smtClean="0"/>
              <a:t>6</a:t>
            </a:fld>
            <a:endParaRPr lang="es-ES"/>
          </a:p>
        </p:txBody>
      </p:sp>
    </p:spTree>
    <p:extLst>
      <p:ext uri="{BB962C8B-B14F-4D97-AF65-F5344CB8AC3E}">
        <p14:creationId xmlns:p14="http://schemas.microsoft.com/office/powerpoint/2010/main" val="1354186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Como vimos en una dispositiva</a:t>
            </a:r>
            <a:r>
              <a:rPr lang="es-ES" baseline="0" dirty="0" smtClean="0"/>
              <a:t> previa, cuando abrimos el archivo INFORME_BASE, esto es lo que nos encontramos.</a:t>
            </a:r>
          </a:p>
          <a:p>
            <a:r>
              <a:rPr lang="es-ES" baseline="0" dirty="0" smtClean="0"/>
              <a:t>Aquí pueden ver los 2 primeros apartados del informe, que recogen la identificación del fármaco y del solicitante.</a:t>
            </a:r>
          </a:p>
          <a:p>
            <a:r>
              <a:rPr lang="es-ES" baseline="0" dirty="0" smtClean="0"/>
              <a:t>Pueden ver el hipervínculo “pulse aquí para instrucciones”</a:t>
            </a:r>
            <a:endParaRPr lang="es-ES" dirty="0"/>
          </a:p>
        </p:txBody>
      </p:sp>
      <p:sp>
        <p:nvSpPr>
          <p:cNvPr id="4" name="Marcador de número de diapositiva 3"/>
          <p:cNvSpPr>
            <a:spLocks noGrp="1"/>
          </p:cNvSpPr>
          <p:nvPr>
            <p:ph type="sldNum" sz="quarter" idx="10"/>
          </p:nvPr>
        </p:nvSpPr>
        <p:spPr/>
        <p:txBody>
          <a:bodyPr/>
          <a:lstStyle/>
          <a:p>
            <a:fld id="{99DBE196-2E5F-4DE5-AE83-A4564F45A686}" type="slidenum">
              <a:rPr lang="es-ES" smtClean="0"/>
              <a:t>7</a:t>
            </a:fld>
            <a:endParaRPr lang="es-ES"/>
          </a:p>
        </p:txBody>
      </p:sp>
    </p:spTree>
    <p:extLst>
      <p:ext uri="{BB962C8B-B14F-4D97-AF65-F5344CB8AC3E}">
        <p14:creationId xmlns:p14="http://schemas.microsoft.com/office/powerpoint/2010/main" val="1240178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En esta diapositiva se muestra el apartado 3</a:t>
            </a:r>
          </a:p>
          <a:p>
            <a:r>
              <a:rPr lang="es-ES" dirty="0" smtClean="0"/>
              <a:t>En este apartado </a:t>
            </a:r>
            <a:r>
              <a:rPr lang="es-ES" baseline="0" dirty="0" smtClean="0"/>
              <a:t>se pretende </a:t>
            </a:r>
          </a:p>
          <a:p>
            <a:pPr marL="171450" indent="-171450">
              <a:buFontTx/>
              <a:buChar char="-"/>
            </a:pPr>
            <a:r>
              <a:rPr lang="es-ES" baseline="0" dirty="0" smtClean="0"/>
              <a:t>describir brevemente el problema de salud para el cual está dirigido el fármaco a evaluar y </a:t>
            </a:r>
          </a:p>
          <a:p>
            <a:pPr marL="171450" indent="-171450">
              <a:buFontTx/>
              <a:buChar char="-"/>
            </a:pPr>
            <a:r>
              <a:rPr lang="es-ES" baseline="0" dirty="0" smtClean="0"/>
              <a:t>Presentar datos generales del fármaco: desde grupo terapéutico hasta precio y características comparadas con otras alternativas terapéuticas.</a:t>
            </a:r>
          </a:p>
          <a:p>
            <a:pPr marL="0" indent="0">
              <a:buFontTx/>
              <a:buNone/>
            </a:pPr>
            <a:r>
              <a:rPr lang="es-ES" baseline="0" dirty="0" smtClean="0"/>
              <a:t>A modo de ejemplo, si clicamos en el hipervínculo seleccionado, se nos abrirá un formulario con instrucciones para completar ese campo.</a:t>
            </a:r>
          </a:p>
        </p:txBody>
      </p:sp>
      <p:sp>
        <p:nvSpPr>
          <p:cNvPr id="4" name="Marcador de número de diapositiva 3"/>
          <p:cNvSpPr>
            <a:spLocks noGrp="1"/>
          </p:cNvSpPr>
          <p:nvPr>
            <p:ph type="sldNum" sz="quarter" idx="10"/>
          </p:nvPr>
        </p:nvSpPr>
        <p:spPr/>
        <p:txBody>
          <a:bodyPr/>
          <a:lstStyle/>
          <a:p>
            <a:fld id="{99DBE196-2E5F-4DE5-AE83-A4564F45A686}" type="slidenum">
              <a:rPr lang="es-ES" smtClean="0"/>
              <a:t>8</a:t>
            </a:fld>
            <a:endParaRPr lang="es-ES"/>
          </a:p>
        </p:txBody>
      </p:sp>
    </p:spTree>
    <p:extLst>
      <p:ext uri="{BB962C8B-B14F-4D97-AF65-F5344CB8AC3E}">
        <p14:creationId xmlns:p14="http://schemas.microsoft.com/office/powerpoint/2010/main" val="2496099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Este</a:t>
            </a:r>
            <a:r>
              <a:rPr lang="es-ES" baseline="0" dirty="0" smtClean="0"/>
              <a:t> es un “formulario tipo”, en concreto, éste corresponde al </a:t>
            </a:r>
            <a:r>
              <a:rPr lang="es-ES" baseline="0" dirty="0" err="1" smtClean="0"/>
              <a:t>subapartado</a:t>
            </a:r>
            <a:r>
              <a:rPr lang="es-ES" baseline="0" dirty="0" smtClean="0"/>
              <a:t> “área descriptiva del problema de salud”, y ya nos introduce la búsqueda de información mediante el sistema PICO, que veremos de forma breve más adelante.</a:t>
            </a:r>
          </a:p>
          <a:p>
            <a:r>
              <a:rPr lang="es-ES" baseline="0" dirty="0" smtClean="0"/>
              <a:t>En varios formularios verán que se hace referencia al ANEXO A o a diferentes apartados del ANEXO A </a:t>
            </a:r>
            <a:r>
              <a:rPr lang="es-ES" baseline="0" dirty="0" err="1" smtClean="0"/>
              <a:t>a</a:t>
            </a:r>
            <a:r>
              <a:rPr lang="es-ES" baseline="0" dirty="0" smtClean="0"/>
              <a:t> través de hipervínculos.</a:t>
            </a:r>
          </a:p>
          <a:p>
            <a:r>
              <a:rPr lang="es-ES" baseline="0" dirty="0" smtClean="0"/>
              <a:t>Clicando en el vínculo señalado, se nos abrirá otro archivo que veremos en la siguiente diapositiva.</a:t>
            </a:r>
          </a:p>
          <a:p>
            <a:endParaRPr lang="es-ES" dirty="0"/>
          </a:p>
        </p:txBody>
      </p:sp>
      <p:sp>
        <p:nvSpPr>
          <p:cNvPr id="4" name="Marcador de número de diapositiva 3"/>
          <p:cNvSpPr>
            <a:spLocks noGrp="1"/>
          </p:cNvSpPr>
          <p:nvPr>
            <p:ph type="sldNum" sz="quarter" idx="10"/>
          </p:nvPr>
        </p:nvSpPr>
        <p:spPr/>
        <p:txBody>
          <a:bodyPr/>
          <a:lstStyle/>
          <a:p>
            <a:fld id="{99DBE196-2E5F-4DE5-AE83-A4564F45A686}" type="slidenum">
              <a:rPr lang="es-ES" smtClean="0"/>
              <a:t>9</a:t>
            </a:fld>
            <a:endParaRPr lang="es-ES"/>
          </a:p>
        </p:txBody>
      </p:sp>
    </p:spTree>
    <p:extLst>
      <p:ext uri="{BB962C8B-B14F-4D97-AF65-F5344CB8AC3E}">
        <p14:creationId xmlns:p14="http://schemas.microsoft.com/office/powerpoint/2010/main" val="1243097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Este es</a:t>
            </a:r>
            <a:r>
              <a:rPr lang="es-ES" baseline="0" dirty="0" smtClean="0"/>
              <a:t> el ANEXO A y sus apartados. Se trata de un documento de unas 20 páginas que recopila fuentes de información recomendadas y los enlaces a dichas fuentes.</a:t>
            </a:r>
          </a:p>
          <a:p>
            <a:r>
              <a:rPr lang="es-ES" baseline="0" dirty="0" smtClean="0"/>
              <a:t>Como en los ejemplos anteriores, si accedemos al apartado 2 Búsqueda de guías de práctica clínica…</a:t>
            </a:r>
            <a:endParaRPr lang="es-ES" dirty="0"/>
          </a:p>
        </p:txBody>
      </p:sp>
      <p:sp>
        <p:nvSpPr>
          <p:cNvPr id="4" name="Marcador de número de diapositiva 3"/>
          <p:cNvSpPr>
            <a:spLocks noGrp="1"/>
          </p:cNvSpPr>
          <p:nvPr>
            <p:ph type="sldNum" sz="quarter" idx="10"/>
          </p:nvPr>
        </p:nvSpPr>
        <p:spPr/>
        <p:txBody>
          <a:bodyPr/>
          <a:lstStyle/>
          <a:p>
            <a:fld id="{99DBE196-2E5F-4DE5-AE83-A4564F45A686}" type="slidenum">
              <a:rPr lang="es-ES" smtClean="0"/>
              <a:t>10</a:t>
            </a:fld>
            <a:endParaRPr lang="es-ES"/>
          </a:p>
        </p:txBody>
      </p:sp>
    </p:spTree>
    <p:extLst>
      <p:ext uri="{BB962C8B-B14F-4D97-AF65-F5344CB8AC3E}">
        <p14:creationId xmlns:p14="http://schemas.microsoft.com/office/powerpoint/2010/main" val="3023075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5A069CB8-F204-4D06-B913-C5A26A89888A}" type="datetimeFigureOut">
              <a:rPr lang="en-US" smtClean="0"/>
              <a:t>9/30/2015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412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0B6E300-0A13-4A81-945A-7333C271A069}" type="datetimeFigureOut">
              <a:rPr lang="en-US" smtClean="0"/>
              <a:t>9/30/2015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468370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4671962-1EA4-46E7-BCB0-F36CE46D1A59}" type="datetimeFigureOut">
              <a:rPr lang="en-US" smtClean="0"/>
              <a:t>9/30/2015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085555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ítulo y diagrama u organigrama">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838200"/>
          </a:xfrm>
        </p:spPr>
        <p:txBody>
          <a:bodyPr/>
          <a:lstStyle/>
          <a:p>
            <a:r>
              <a:rPr lang="es-ES" smtClean="0"/>
              <a:t>Haga clic para modificar el estilo de título del patrón</a:t>
            </a:r>
            <a:endParaRPr lang="es-ES"/>
          </a:p>
        </p:txBody>
      </p:sp>
      <p:sp>
        <p:nvSpPr>
          <p:cNvPr id="3" name="2 Marcador de SmartArt"/>
          <p:cNvSpPr>
            <a:spLocks noGrp="1"/>
          </p:cNvSpPr>
          <p:nvPr>
            <p:ph type="dgm" idx="1"/>
          </p:nvPr>
        </p:nvSpPr>
        <p:spPr>
          <a:xfrm>
            <a:off x="152400" y="1066800"/>
            <a:ext cx="8763000" cy="5029200"/>
          </a:xfrm>
        </p:spPr>
        <p:txBody>
          <a:bodyPr rtlCol="0">
            <a:normAutofit/>
          </a:bodyPr>
          <a:lstStyle/>
          <a:p>
            <a:pPr lvl="0"/>
            <a:endParaRPr lang="es-ES" noProof="0"/>
          </a:p>
        </p:txBody>
      </p:sp>
      <p:sp>
        <p:nvSpPr>
          <p:cNvPr id="4" name="3 Marcador de número de diapositiva"/>
          <p:cNvSpPr>
            <a:spLocks noGrp="1"/>
          </p:cNvSpPr>
          <p:nvPr>
            <p:ph type="sldNum" sz="quarter" idx="10"/>
          </p:nvPr>
        </p:nvSpPr>
        <p:spPr>
          <a:xfrm>
            <a:off x="7239000" y="6400800"/>
            <a:ext cx="1905000" cy="457200"/>
          </a:xfrm>
        </p:spPr>
        <p:txBody>
          <a:bodyPr/>
          <a:lstStyle>
            <a:lvl1pPr>
              <a:defRPr/>
            </a:lvl1pPr>
          </a:lstStyle>
          <a:p>
            <a:pPr>
              <a:defRPr/>
            </a:pPr>
            <a:fld id="{C6DA9DDC-B0DA-46E9-9A1C-B223BCD094F7}" type="slidenum">
              <a:rPr lang="es-ES"/>
              <a:pPr>
                <a:defRPr/>
              </a:pPr>
              <a:t>‹Nº›</a:t>
            </a:fld>
            <a:endParaRPr lang="es-ES"/>
          </a:p>
        </p:txBody>
      </p:sp>
    </p:spTree>
    <p:extLst>
      <p:ext uri="{BB962C8B-B14F-4D97-AF65-F5344CB8AC3E}">
        <p14:creationId xmlns:p14="http://schemas.microsoft.com/office/powerpoint/2010/main" val="3810207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30BB376-B19C-488D-ABEB-03C7E6E9E3E0}" type="datetimeFigureOut">
              <a:rPr lang="en-US" smtClean="0"/>
              <a:t>9/30/2015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smtClean="0"/>
              <a:t>‹Nº›</a:t>
            </a:fld>
            <a:endParaRPr lang="en-US" dirty="0"/>
          </a:p>
        </p:txBody>
      </p:sp>
    </p:spTree>
    <p:extLst>
      <p:ext uri="{BB962C8B-B14F-4D97-AF65-F5344CB8AC3E}">
        <p14:creationId xmlns:p14="http://schemas.microsoft.com/office/powerpoint/2010/main" val="490671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86F077B-A50F-4D64-8574-E2D6A98A5553}" type="datetimeFigureOut">
              <a:rPr lang="en-US" smtClean="0"/>
              <a:t>9/30/2015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198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7D9E2A62-1983-43A1-A163-D8AA46534C80}" type="datetimeFigureOut">
              <a:rPr lang="en-US" smtClean="0"/>
              <a:t>9/30/2015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940639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22960" y="2582334"/>
            <a:ext cx="3703320" cy="337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63440" y="2582334"/>
            <a:ext cx="3703320" cy="337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898F3E3B-34E3-4345-B2A1-994B83598A9C}" type="datetimeFigureOut">
              <a:rPr lang="en-US" smtClean="0"/>
              <a:t>9/30/2015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2810720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FD816C96-82A1-4D77-8ADA-627AC6FE3D65}" type="datetimeFigureOut">
              <a:rPr lang="en-US" smtClean="0"/>
              <a:t>9/30/2015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1892710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smtClean="0"/>
              <a:t>9/30/2015</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497325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24271A48-F18A-45B3-BC05-1E27DA3F88AF}" type="datetimeFigureOut">
              <a:rPr lang="en-US" smtClean="0"/>
              <a:t>9/30/2015</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393219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5B747F8-9654-4282-85D2-65F41AAE7A75}" type="datetimeFigureOut">
              <a:rPr lang="en-US" smtClean="0"/>
              <a:t>9/30/2015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672545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5DC5B261-8843-42D1-AAFC-05E20E2D9B97}" type="datetimeFigureOut">
              <a:rPr lang="en-US" smtClean="0"/>
              <a:t>9/30/2015</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‹Nº›</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918887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wma"/><Relationship Id="rId7" Type="http://schemas.openxmlformats.org/officeDocument/2006/relationships/image" Target="../media/image1.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wma"/><Relationship Id="rId9"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9.wma"/><Relationship Id="rId7" Type="http://schemas.openxmlformats.org/officeDocument/2006/relationships/notesSlide" Target="../notesSlides/notesSlide9.xml"/><Relationship Id="rId2" Type="http://schemas.microsoft.com/office/2007/relationships/media" Target="../media/media19.wma"/><Relationship Id="rId1" Type="http://schemas.openxmlformats.org/officeDocument/2006/relationships/tags" Target="../tags/tag4.xml"/><Relationship Id="rId6" Type="http://schemas.openxmlformats.org/officeDocument/2006/relationships/slideLayout" Target="../slideLayouts/slideLayout2.xml"/><Relationship Id="rId5" Type="http://schemas.openxmlformats.org/officeDocument/2006/relationships/audio" Target="../media/media20.wma"/><Relationship Id="rId4" Type="http://schemas.microsoft.com/office/2007/relationships/media" Target="../media/media20.wma"/><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2.wma"/><Relationship Id="rId7" Type="http://schemas.openxmlformats.org/officeDocument/2006/relationships/image" Target="../media/image13.png"/><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audio" Target="../media/media22.wma"/></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4.wma"/><Relationship Id="rId7" Type="http://schemas.openxmlformats.org/officeDocument/2006/relationships/image" Target="../media/image14.jpg"/><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audio" Target="../media/media24.wma"/></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6.wma"/><Relationship Id="rId7" Type="http://schemas.openxmlformats.org/officeDocument/2006/relationships/image" Target="../media/image15.png"/><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audio" Target="../media/media26.wma"/></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1.xml"/><Relationship Id="rId3" Type="http://schemas.microsoft.com/office/2007/relationships/media" Target="../media/media28.wma"/><Relationship Id="rId7" Type="http://schemas.openxmlformats.org/officeDocument/2006/relationships/diagramData" Target="../diagrams/data1.xml"/><Relationship Id="rId12" Type="http://schemas.openxmlformats.org/officeDocument/2006/relationships/image" Target="../media/image2.png"/><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notesSlide" Target="../notesSlides/notesSlide13.xml"/><Relationship Id="rId11" Type="http://schemas.microsoft.com/office/2007/relationships/diagramDrawing" Target="../diagrams/drawing1.xml"/><Relationship Id="rId5" Type="http://schemas.openxmlformats.org/officeDocument/2006/relationships/slideLayout" Target="../slideLayouts/slideLayout2.xml"/><Relationship Id="rId10" Type="http://schemas.openxmlformats.org/officeDocument/2006/relationships/diagramColors" Target="../diagrams/colors1.xml"/><Relationship Id="rId4" Type="http://schemas.openxmlformats.org/officeDocument/2006/relationships/audio" Target="../media/media28.wma"/><Relationship Id="rId9"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30.wma"/><Relationship Id="rId7" Type="http://schemas.openxmlformats.org/officeDocument/2006/relationships/image" Target="../media/image16.jpg"/><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audio" Target="../media/media30.wma"/></Relationships>
</file>

<file path=ppt/slides/_rels/slide16.xml.rels><?xml version="1.0" encoding="UTF-8" standalone="yes"?>
<Relationships xmlns="http://schemas.openxmlformats.org/package/2006/relationships"><Relationship Id="rId8" Type="http://schemas.openxmlformats.org/officeDocument/2006/relationships/hyperlink" Target="http://hsl.mcmaster.libguides.com/ebm" TargetMode="External"/><Relationship Id="rId3" Type="http://schemas.microsoft.com/office/2007/relationships/media" Target="../media/media32.wma"/><Relationship Id="rId7" Type="http://schemas.openxmlformats.org/officeDocument/2006/relationships/image" Target="../media/image17.png"/><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audio" Target="../media/media32.wma"/><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19.jpeg"/><Relationship Id="rId3" Type="http://schemas.microsoft.com/office/2007/relationships/media" Target="../media/media34.wma"/><Relationship Id="rId7" Type="http://schemas.openxmlformats.org/officeDocument/2006/relationships/image" Target="../media/image18.jpg"/><Relationship Id="rId2" Type="http://schemas.openxmlformats.org/officeDocument/2006/relationships/audio" Target="../media/media33.wma"/><Relationship Id="rId1" Type="http://schemas.microsoft.com/office/2007/relationships/media" Target="../media/media33.wma"/><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audio" Target="../media/media34.wma"/><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hyperlink" Target="http://hsl.mcmaster.libguides.com/ebm" TargetMode="External"/><Relationship Id="rId3" Type="http://schemas.microsoft.com/office/2007/relationships/media" Target="../media/media36.wma"/><Relationship Id="rId7" Type="http://schemas.openxmlformats.org/officeDocument/2006/relationships/image" Target="../media/image20.png"/><Relationship Id="rId2" Type="http://schemas.openxmlformats.org/officeDocument/2006/relationships/audio" Target="../media/media35.wma"/><Relationship Id="rId1" Type="http://schemas.microsoft.com/office/2007/relationships/media" Target="../media/media35.wma"/><Relationship Id="rId6" Type="http://schemas.openxmlformats.org/officeDocument/2006/relationships/notesSlide" Target="../notesSlides/notesSlide17.xml"/><Relationship Id="rId5" Type="http://schemas.openxmlformats.org/officeDocument/2006/relationships/slideLayout" Target="../slideLayouts/slideLayout2.xml"/><Relationship Id="rId10" Type="http://schemas.openxmlformats.org/officeDocument/2006/relationships/image" Target="../media/image2.png"/><Relationship Id="rId4" Type="http://schemas.openxmlformats.org/officeDocument/2006/relationships/audio" Target="../media/media36.wma"/><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38.wma"/><Relationship Id="rId7" Type="http://schemas.openxmlformats.org/officeDocument/2006/relationships/image" Target="../media/image22.png"/><Relationship Id="rId2" Type="http://schemas.openxmlformats.org/officeDocument/2006/relationships/audio" Target="../media/media37.wma"/><Relationship Id="rId1" Type="http://schemas.microsoft.com/office/2007/relationships/media" Target="../media/media37.wma"/><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audio" Target="../media/media38.wma"/></Relationships>
</file>

<file path=ppt/slides/_rels/slide2.xml.rels><?xml version="1.0" encoding="UTF-8" standalone="yes"?>
<Relationships xmlns="http://schemas.openxmlformats.org/package/2006/relationships"><Relationship Id="rId3" Type="http://schemas.microsoft.com/office/2007/relationships/media" Target="../media/media4.wma"/><Relationship Id="rId7" Type="http://schemas.openxmlformats.org/officeDocument/2006/relationships/image" Target="../media/image2.png"/><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4.wma"/></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40.wma"/><Relationship Id="rId7" Type="http://schemas.openxmlformats.org/officeDocument/2006/relationships/image" Target="../media/image20.png"/><Relationship Id="rId2" Type="http://schemas.openxmlformats.org/officeDocument/2006/relationships/audio" Target="../media/media39.wma"/><Relationship Id="rId1" Type="http://schemas.microsoft.com/office/2007/relationships/media" Target="../media/media39.wma"/><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audio" Target="../media/media40.wma"/></Relationships>
</file>

<file path=ppt/slides/_rels/slide21.xml.rels><?xml version="1.0" encoding="UTF-8" standalone="yes"?>
<Relationships xmlns="http://schemas.openxmlformats.org/package/2006/relationships"><Relationship Id="rId8" Type="http://schemas.openxmlformats.org/officeDocument/2006/relationships/hyperlink" Target="https://www.tripdatabase.com/" TargetMode="External"/><Relationship Id="rId3" Type="http://schemas.microsoft.com/office/2007/relationships/media" Target="../media/media42.wma"/><Relationship Id="rId7" Type="http://schemas.openxmlformats.org/officeDocument/2006/relationships/image" Target="../media/image24.png"/><Relationship Id="rId2" Type="http://schemas.openxmlformats.org/officeDocument/2006/relationships/audio" Target="../media/media41.wma"/><Relationship Id="rId1" Type="http://schemas.microsoft.com/office/2007/relationships/media" Target="../media/media41.wma"/><Relationship Id="rId6" Type="http://schemas.openxmlformats.org/officeDocument/2006/relationships/image" Target="../media/image23.png"/><Relationship Id="rId5" Type="http://schemas.openxmlformats.org/officeDocument/2006/relationships/slideLayout" Target="../slideLayouts/slideLayout4.xml"/><Relationship Id="rId10" Type="http://schemas.openxmlformats.org/officeDocument/2006/relationships/image" Target="../media/image2.png"/><Relationship Id="rId4" Type="http://schemas.openxmlformats.org/officeDocument/2006/relationships/audio" Target="../media/media42.wma"/><Relationship Id="rId9" Type="http://schemas.openxmlformats.org/officeDocument/2006/relationships/hyperlink" Target="http://sumsearch.org/"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44.wma"/><Relationship Id="rId7" Type="http://schemas.openxmlformats.org/officeDocument/2006/relationships/image" Target="../media/image25.jpg"/><Relationship Id="rId2" Type="http://schemas.openxmlformats.org/officeDocument/2006/relationships/audio" Target="../media/media43.wma"/><Relationship Id="rId1" Type="http://schemas.microsoft.com/office/2007/relationships/media" Target="../media/media43.wma"/><Relationship Id="rId6" Type="http://schemas.openxmlformats.org/officeDocument/2006/relationships/notesSlide" Target="../notesSlides/notesSlide20.xml"/><Relationship Id="rId5" Type="http://schemas.openxmlformats.org/officeDocument/2006/relationships/slideLayout" Target="../slideLayouts/slideLayout4.xml"/><Relationship Id="rId4" Type="http://schemas.openxmlformats.org/officeDocument/2006/relationships/audio" Target="../media/media44.wma"/></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46.wma"/><Relationship Id="rId7" Type="http://schemas.openxmlformats.org/officeDocument/2006/relationships/image" Target="../media/image26.png"/><Relationship Id="rId2" Type="http://schemas.openxmlformats.org/officeDocument/2006/relationships/audio" Target="../media/media45.wma"/><Relationship Id="rId1" Type="http://schemas.microsoft.com/office/2007/relationships/media" Target="../media/media45.wma"/><Relationship Id="rId6" Type="http://schemas.openxmlformats.org/officeDocument/2006/relationships/notesSlide" Target="../notesSlides/notesSlide21.xml"/><Relationship Id="rId5" Type="http://schemas.openxmlformats.org/officeDocument/2006/relationships/slideLayout" Target="../slideLayouts/slideLayout4.xml"/><Relationship Id="rId4" Type="http://schemas.openxmlformats.org/officeDocument/2006/relationships/audio" Target="../media/media46.wma"/></Relationships>
</file>

<file path=ppt/slides/_rels/slide24.xml.rels><?xml version="1.0" encoding="UTF-8" standalone="yes"?>
<Relationships xmlns="http://schemas.openxmlformats.org/package/2006/relationships"><Relationship Id="rId8" Type="http://schemas.openxmlformats.org/officeDocument/2006/relationships/image" Target="../media/image29.jpeg"/><Relationship Id="rId3" Type="http://schemas.microsoft.com/office/2007/relationships/media" Target="../media/media48.wma"/><Relationship Id="rId7" Type="http://schemas.openxmlformats.org/officeDocument/2006/relationships/image" Target="../media/image28.jpeg"/><Relationship Id="rId2" Type="http://schemas.openxmlformats.org/officeDocument/2006/relationships/audio" Target="../media/media47.wma"/><Relationship Id="rId1" Type="http://schemas.microsoft.com/office/2007/relationships/media" Target="../media/media47.wma"/><Relationship Id="rId6" Type="http://schemas.openxmlformats.org/officeDocument/2006/relationships/image" Target="../media/image27.jpeg"/><Relationship Id="rId5" Type="http://schemas.openxmlformats.org/officeDocument/2006/relationships/slideLayout" Target="../slideLayouts/slideLayout4.xml"/><Relationship Id="rId10" Type="http://schemas.openxmlformats.org/officeDocument/2006/relationships/image" Target="../media/image2.png"/><Relationship Id="rId4" Type="http://schemas.openxmlformats.org/officeDocument/2006/relationships/audio" Target="../media/media48.wma"/><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28.jpeg"/><Relationship Id="rId3" Type="http://schemas.microsoft.com/office/2007/relationships/media" Target="../media/media50.wma"/><Relationship Id="rId7" Type="http://schemas.openxmlformats.org/officeDocument/2006/relationships/image" Target="../media/image32.jpeg"/><Relationship Id="rId2" Type="http://schemas.openxmlformats.org/officeDocument/2006/relationships/audio" Target="../media/media49.wma"/><Relationship Id="rId1" Type="http://schemas.microsoft.com/office/2007/relationships/media" Target="../media/media49.wma"/><Relationship Id="rId6" Type="http://schemas.openxmlformats.org/officeDocument/2006/relationships/image" Target="../media/image31.jpeg"/><Relationship Id="rId5" Type="http://schemas.openxmlformats.org/officeDocument/2006/relationships/slideLayout" Target="../slideLayouts/slideLayout2.xml"/><Relationship Id="rId10" Type="http://schemas.openxmlformats.org/officeDocument/2006/relationships/image" Target="../media/image2.png"/><Relationship Id="rId4" Type="http://schemas.openxmlformats.org/officeDocument/2006/relationships/audio" Target="../media/media50.wma"/><Relationship Id="rId9" Type="http://schemas.openxmlformats.org/officeDocument/2006/relationships/image" Target="../media/image29.jpeg"/></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52.wma"/><Relationship Id="rId7" Type="http://schemas.openxmlformats.org/officeDocument/2006/relationships/hyperlink" Target="http://www.ncbi.nlm.nih.gov/pubmed" TargetMode="External"/><Relationship Id="rId2" Type="http://schemas.openxmlformats.org/officeDocument/2006/relationships/audio" Target="../media/media51.wma"/><Relationship Id="rId1" Type="http://schemas.microsoft.com/office/2007/relationships/media" Target="../media/media51.wma"/><Relationship Id="rId6" Type="http://schemas.openxmlformats.org/officeDocument/2006/relationships/image" Target="../media/image33.png"/><Relationship Id="rId5" Type="http://schemas.openxmlformats.org/officeDocument/2006/relationships/slideLayout" Target="../slideLayouts/slideLayout4.xml"/><Relationship Id="rId4" Type="http://schemas.openxmlformats.org/officeDocument/2006/relationships/audio" Target="../media/media52.wma"/></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54.wma"/><Relationship Id="rId7" Type="http://schemas.openxmlformats.org/officeDocument/2006/relationships/image" Target="../media/image34.png"/><Relationship Id="rId2" Type="http://schemas.openxmlformats.org/officeDocument/2006/relationships/audio" Target="../media/media53.wma"/><Relationship Id="rId1" Type="http://schemas.microsoft.com/office/2007/relationships/media" Target="../media/media53.wma"/><Relationship Id="rId6" Type="http://schemas.openxmlformats.org/officeDocument/2006/relationships/image" Target="../media/image31.jpeg"/><Relationship Id="rId11" Type="http://schemas.openxmlformats.org/officeDocument/2006/relationships/image" Target="../media/image2.png"/><Relationship Id="rId5" Type="http://schemas.openxmlformats.org/officeDocument/2006/relationships/slideLayout" Target="../slideLayouts/slideLayout4.xml"/><Relationship Id="rId10" Type="http://schemas.openxmlformats.org/officeDocument/2006/relationships/image" Target="../media/image37.jpeg"/><Relationship Id="rId4" Type="http://schemas.openxmlformats.org/officeDocument/2006/relationships/audio" Target="../media/media54.wma"/><Relationship Id="rId9"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56.wma"/><Relationship Id="rId7" Type="http://schemas.openxmlformats.org/officeDocument/2006/relationships/hyperlink" Target="http://www.guideline.gov/" TargetMode="External"/><Relationship Id="rId2" Type="http://schemas.openxmlformats.org/officeDocument/2006/relationships/audio" Target="../media/media55.wma"/><Relationship Id="rId1" Type="http://schemas.microsoft.com/office/2007/relationships/media" Target="../media/media55.wma"/><Relationship Id="rId6" Type="http://schemas.openxmlformats.org/officeDocument/2006/relationships/image" Target="../media/image38.png"/><Relationship Id="rId5" Type="http://schemas.openxmlformats.org/officeDocument/2006/relationships/slideLayout" Target="../slideLayouts/slideLayout4.xml"/><Relationship Id="rId4" Type="http://schemas.openxmlformats.org/officeDocument/2006/relationships/audio" Target="../media/media56.wma"/></Relationships>
</file>

<file path=ppt/slides/_rels/slide29.xml.rels><?xml version="1.0" encoding="UTF-8" standalone="yes"?>
<Relationships xmlns="http://schemas.openxmlformats.org/package/2006/relationships"><Relationship Id="rId8" Type="http://schemas.openxmlformats.org/officeDocument/2006/relationships/image" Target="../media/image40.gif"/><Relationship Id="rId3" Type="http://schemas.microsoft.com/office/2007/relationships/media" Target="../media/media58.wma"/><Relationship Id="rId7" Type="http://schemas.openxmlformats.org/officeDocument/2006/relationships/image" Target="../media/image39.gif"/><Relationship Id="rId2" Type="http://schemas.openxmlformats.org/officeDocument/2006/relationships/audio" Target="../media/media57.wma"/><Relationship Id="rId1" Type="http://schemas.microsoft.com/office/2007/relationships/media" Target="../media/media57.wma"/><Relationship Id="rId6" Type="http://schemas.openxmlformats.org/officeDocument/2006/relationships/image" Target="../media/image31.jpeg"/><Relationship Id="rId5" Type="http://schemas.openxmlformats.org/officeDocument/2006/relationships/slideLayout" Target="../slideLayouts/slideLayout4.xml"/><Relationship Id="rId4" Type="http://schemas.openxmlformats.org/officeDocument/2006/relationships/audio" Target="../media/media58.wma"/><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media" Target="../media/media6.wma"/><Relationship Id="rId7" Type="http://schemas.openxmlformats.org/officeDocument/2006/relationships/image" Target="../media/image2.png"/><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4.jpg"/><Relationship Id="rId5" Type="http://schemas.openxmlformats.org/officeDocument/2006/relationships/slideLayout" Target="../slideLayouts/slideLayout2.xml"/><Relationship Id="rId4" Type="http://schemas.openxmlformats.org/officeDocument/2006/relationships/audio" Target="../media/media6.wma"/></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60.wma"/><Relationship Id="rId7" Type="http://schemas.openxmlformats.org/officeDocument/2006/relationships/hyperlink" Target="http://www.crd.york.ac.uk/CRDWeb/" TargetMode="External"/><Relationship Id="rId2" Type="http://schemas.openxmlformats.org/officeDocument/2006/relationships/audio" Target="../media/media59.wma"/><Relationship Id="rId1" Type="http://schemas.microsoft.com/office/2007/relationships/media" Target="../media/media59.wma"/><Relationship Id="rId6" Type="http://schemas.openxmlformats.org/officeDocument/2006/relationships/image" Target="../media/image41.png"/><Relationship Id="rId5" Type="http://schemas.openxmlformats.org/officeDocument/2006/relationships/slideLayout" Target="../slideLayouts/slideLayout4.xml"/><Relationship Id="rId4" Type="http://schemas.openxmlformats.org/officeDocument/2006/relationships/audio" Target="../media/media60.wma"/></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2.png"/><Relationship Id="rId3" Type="http://schemas.microsoft.com/office/2007/relationships/media" Target="../media/media62.wma"/><Relationship Id="rId7" Type="http://schemas.openxmlformats.org/officeDocument/2006/relationships/image" Target="../media/image29.jpeg"/><Relationship Id="rId12" Type="http://schemas.openxmlformats.org/officeDocument/2006/relationships/image" Target="../media/image31.jpeg"/><Relationship Id="rId2" Type="http://schemas.openxmlformats.org/officeDocument/2006/relationships/audio" Target="../media/media61.wma"/><Relationship Id="rId1" Type="http://schemas.microsoft.com/office/2007/relationships/media" Target="../media/media61.wma"/><Relationship Id="rId6" Type="http://schemas.openxmlformats.org/officeDocument/2006/relationships/image" Target="../media/image28.jpeg"/><Relationship Id="rId11" Type="http://schemas.openxmlformats.org/officeDocument/2006/relationships/image" Target="../media/image36.png"/><Relationship Id="rId5" Type="http://schemas.openxmlformats.org/officeDocument/2006/relationships/slideLayout" Target="../slideLayouts/slideLayout4.xml"/><Relationship Id="rId10" Type="http://schemas.openxmlformats.org/officeDocument/2006/relationships/image" Target="../media/image44.jpeg"/><Relationship Id="rId4" Type="http://schemas.openxmlformats.org/officeDocument/2006/relationships/audio" Target="../media/media62.wma"/><Relationship Id="rId9" Type="http://schemas.openxmlformats.org/officeDocument/2006/relationships/image" Target="../media/image43.png"/><Relationship Id="rId14" Type="http://schemas.openxmlformats.org/officeDocument/2006/relationships/image" Target="../media/image40.gif"/></Relationships>
</file>

<file path=ppt/slides/_rels/slide32.xml.rels><?xml version="1.0" encoding="UTF-8" standalone="yes"?>
<Relationships xmlns="http://schemas.openxmlformats.org/package/2006/relationships"><Relationship Id="rId8" Type="http://schemas.openxmlformats.org/officeDocument/2006/relationships/image" Target="../media/image31.jpeg"/><Relationship Id="rId13" Type="http://schemas.microsoft.com/office/2007/relationships/diagramDrawing" Target="../diagrams/drawing2.xml"/><Relationship Id="rId3" Type="http://schemas.microsoft.com/office/2007/relationships/media" Target="../media/media64.wma"/><Relationship Id="rId7" Type="http://schemas.openxmlformats.org/officeDocument/2006/relationships/slideLayout" Target="../slideLayouts/slideLayout4.xml"/><Relationship Id="rId12" Type="http://schemas.openxmlformats.org/officeDocument/2006/relationships/diagramColors" Target="../diagrams/colors2.xml"/><Relationship Id="rId2" Type="http://schemas.openxmlformats.org/officeDocument/2006/relationships/audio" Target="../media/media63.wma"/><Relationship Id="rId1" Type="http://schemas.microsoft.com/office/2007/relationships/media" Target="../media/media63.wma"/><Relationship Id="rId6" Type="http://schemas.openxmlformats.org/officeDocument/2006/relationships/audio" Target="../media/media65.wma"/><Relationship Id="rId11" Type="http://schemas.openxmlformats.org/officeDocument/2006/relationships/diagramQuickStyle" Target="../diagrams/quickStyle2.xml"/><Relationship Id="rId5" Type="http://schemas.microsoft.com/office/2007/relationships/media" Target="../media/media65.wma"/><Relationship Id="rId10" Type="http://schemas.openxmlformats.org/officeDocument/2006/relationships/diagramLayout" Target="../diagrams/layout2.xml"/><Relationship Id="rId4" Type="http://schemas.openxmlformats.org/officeDocument/2006/relationships/audio" Target="../media/media64.wma"/><Relationship Id="rId9" Type="http://schemas.openxmlformats.org/officeDocument/2006/relationships/diagramData" Target="../diagrams/data2.xml"/><Relationship Id="rId14"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6.wma"/><Relationship Id="rId7" Type="http://schemas.openxmlformats.org/officeDocument/2006/relationships/hyperlink" Target="http://www.greynet.org/home.html" TargetMode="External"/><Relationship Id="rId2" Type="http://schemas.microsoft.com/office/2007/relationships/media" Target="../media/media66.wma"/><Relationship Id="rId1" Type="http://schemas.openxmlformats.org/officeDocument/2006/relationships/tags" Target="../tags/tag5.xml"/><Relationship Id="rId6" Type="http://schemas.openxmlformats.org/officeDocument/2006/relationships/slideLayout" Target="../slideLayouts/slideLayout2.xml"/><Relationship Id="rId5" Type="http://schemas.openxmlformats.org/officeDocument/2006/relationships/audio" Target="../media/media67.wma"/><Relationship Id="rId4" Type="http://schemas.microsoft.com/office/2007/relationships/media" Target="../media/media67.wma"/></Relationships>
</file>

<file path=ppt/slides/_rels/slide34.xml.rels><?xml version="1.0" encoding="UTF-8" standalone="yes"?>
<Relationships xmlns="http://schemas.openxmlformats.org/package/2006/relationships"><Relationship Id="rId3" Type="http://schemas.microsoft.com/office/2007/relationships/media" Target="../media/media69.wma"/><Relationship Id="rId2" Type="http://schemas.openxmlformats.org/officeDocument/2006/relationships/audio" Target="../media/media68.wma"/><Relationship Id="rId1" Type="http://schemas.microsoft.com/office/2007/relationships/media" Target="../media/media68.wma"/><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69.wma"/></Relationships>
</file>

<file path=ppt/slides/_rels/slide35.xml.rels><?xml version="1.0" encoding="UTF-8" standalone="yes"?>
<Relationships xmlns="http://schemas.openxmlformats.org/package/2006/relationships"><Relationship Id="rId3" Type="http://schemas.microsoft.com/office/2007/relationships/media" Target="../media/media71.wma"/><Relationship Id="rId7" Type="http://schemas.openxmlformats.org/officeDocument/2006/relationships/image" Target="../media/image2.png"/><Relationship Id="rId2" Type="http://schemas.openxmlformats.org/officeDocument/2006/relationships/audio" Target="../media/media70.wma"/><Relationship Id="rId1" Type="http://schemas.microsoft.com/office/2007/relationships/media" Target="../media/media70.wma"/><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audio" Target="../media/media71.wma"/></Relationships>
</file>

<file path=ppt/slides/_rels/slide36.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media" Target="../media/media73.wma"/><Relationship Id="rId7" Type="http://schemas.openxmlformats.org/officeDocument/2006/relationships/hyperlink" Target="http://www.elcomprimido.com/FARHSD/AlquimiA.htm" TargetMode="External"/><Relationship Id="rId2" Type="http://schemas.openxmlformats.org/officeDocument/2006/relationships/audio" Target="../media/media72.wma"/><Relationship Id="rId1" Type="http://schemas.microsoft.com/office/2007/relationships/media" Target="../media/media72.wma"/><Relationship Id="rId6" Type="http://schemas.openxmlformats.org/officeDocument/2006/relationships/notesSlide" Target="../notesSlides/notesSlide23.xml"/><Relationship Id="rId5" Type="http://schemas.openxmlformats.org/officeDocument/2006/relationships/slideLayout" Target="../slideLayouts/slideLayout12.xml"/><Relationship Id="rId4" Type="http://schemas.openxmlformats.org/officeDocument/2006/relationships/audio" Target="../media/media73.wma"/><Relationship Id="rId9"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microsoft.com/office/2007/relationships/media" Target="../media/media75.wma"/><Relationship Id="rId7" Type="http://schemas.openxmlformats.org/officeDocument/2006/relationships/image" Target="../media/image2.png"/><Relationship Id="rId2" Type="http://schemas.openxmlformats.org/officeDocument/2006/relationships/audio" Target="../media/media74.wma"/><Relationship Id="rId1" Type="http://schemas.microsoft.com/office/2007/relationships/media" Target="../media/media74.wma"/><Relationship Id="rId6" Type="http://schemas.openxmlformats.org/officeDocument/2006/relationships/image" Target="../media/image46.png"/><Relationship Id="rId5" Type="http://schemas.openxmlformats.org/officeDocument/2006/relationships/slideLayout" Target="../slideLayouts/slideLayout12.xml"/><Relationship Id="rId4" Type="http://schemas.openxmlformats.org/officeDocument/2006/relationships/audio" Target="../media/media75.wma"/></Relationships>
</file>

<file path=ppt/slides/_rels/slide38.xml.rels><?xml version="1.0" encoding="UTF-8" standalone="yes"?>
<Relationships xmlns="http://schemas.openxmlformats.org/package/2006/relationships"><Relationship Id="rId3" Type="http://schemas.microsoft.com/office/2007/relationships/media" Target="../media/media77.wma"/><Relationship Id="rId7" Type="http://schemas.openxmlformats.org/officeDocument/2006/relationships/image" Target="../media/image2.png"/><Relationship Id="rId2" Type="http://schemas.openxmlformats.org/officeDocument/2006/relationships/audio" Target="../media/media76.wma"/><Relationship Id="rId1" Type="http://schemas.microsoft.com/office/2007/relationships/media" Target="../media/media76.wma"/><Relationship Id="rId6" Type="http://schemas.openxmlformats.org/officeDocument/2006/relationships/image" Target="../media/image47.png"/><Relationship Id="rId5" Type="http://schemas.openxmlformats.org/officeDocument/2006/relationships/slideLayout" Target="../slideLayouts/slideLayout12.xml"/><Relationship Id="rId4" Type="http://schemas.openxmlformats.org/officeDocument/2006/relationships/audio" Target="../media/media77.wma"/></Relationships>
</file>

<file path=ppt/slides/_rels/slide39.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79.wma"/><Relationship Id="rId7" Type="http://schemas.openxmlformats.org/officeDocument/2006/relationships/image" Target="../media/image48.jpg"/><Relationship Id="rId2" Type="http://schemas.openxmlformats.org/officeDocument/2006/relationships/audio" Target="../media/media78.wma"/><Relationship Id="rId1" Type="http://schemas.microsoft.com/office/2007/relationships/media" Target="../media/media78.wma"/><Relationship Id="rId6" Type="http://schemas.openxmlformats.org/officeDocument/2006/relationships/notesSlide" Target="../notesSlides/notesSlide24.xml"/><Relationship Id="rId5" Type="http://schemas.openxmlformats.org/officeDocument/2006/relationships/slideLayout" Target="../slideLayouts/slideLayout4.xml"/><Relationship Id="rId4" Type="http://schemas.openxmlformats.org/officeDocument/2006/relationships/audio" Target="../media/media79.wma"/></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8.wma"/><Relationship Id="rId7" Type="http://schemas.openxmlformats.org/officeDocument/2006/relationships/hyperlink" Target="http://gruposdetrabajo.sefh.es/genesis/genesis/basesmetodologicas/programamadre/" TargetMode="Externa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audio" Target="../media/media8.wma"/><Relationship Id="rId9"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microsoft.com/office/2007/relationships/media" Target="../media/media81.wma"/><Relationship Id="rId7" Type="http://schemas.openxmlformats.org/officeDocument/2006/relationships/image" Target="../media/image2.png"/><Relationship Id="rId2" Type="http://schemas.openxmlformats.org/officeDocument/2006/relationships/audio" Target="../media/media80.wma"/><Relationship Id="rId1" Type="http://schemas.microsoft.com/office/2007/relationships/media" Target="../media/media80.wma"/><Relationship Id="rId6" Type="http://schemas.openxmlformats.org/officeDocument/2006/relationships/image" Target="../media/image49.jpg"/><Relationship Id="rId5" Type="http://schemas.openxmlformats.org/officeDocument/2006/relationships/slideLayout" Target="../slideLayouts/slideLayout2.xml"/><Relationship Id="rId4" Type="http://schemas.openxmlformats.org/officeDocument/2006/relationships/audio" Target="../media/media81.wma"/></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9.wma"/><Relationship Id="rId7" Type="http://schemas.openxmlformats.org/officeDocument/2006/relationships/notesSlide" Target="../notesSlides/notesSlide4.xml"/><Relationship Id="rId2" Type="http://schemas.microsoft.com/office/2007/relationships/media" Target="../media/media9.wma"/><Relationship Id="rId1" Type="http://schemas.openxmlformats.org/officeDocument/2006/relationships/tags" Target="../tags/tag1.xml"/><Relationship Id="rId6" Type="http://schemas.openxmlformats.org/officeDocument/2006/relationships/slideLayout" Target="../slideLayouts/slideLayout2.xml"/><Relationship Id="rId5" Type="http://schemas.openxmlformats.org/officeDocument/2006/relationships/audio" Target="../media/media10.wma"/><Relationship Id="rId10" Type="http://schemas.openxmlformats.org/officeDocument/2006/relationships/image" Target="../media/image2.png"/><Relationship Id="rId4" Type="http://schemas.microsoft.com/office/2007/relationships/media" Target="../media/media10.wma"/><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microsoft.com/office/2007/relationships/media" Target="../media/media12.wma"/><Relationship Id="rId7" Type="http://schemas.openxmlformats.org/officeDocument/2006/relationships/image" Target="../media/image2.png"/><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audio" Target="../media/media12.wma"/></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4.wma"/><Relationship Id="rId7" Type="http://schemas.openxmlformats.org/officeDocument/2006/relationships/image" Target="../media/image8.png"/><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audio" Target="../media/media14.wma"/></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5.wma"/><Relationship Id="rId7" Type="http://schemas.openxmlformats.org/officeDocument/2006/relationships/notesSlide" Target="../notesSlides/notesSlide7.xml"/><Relationship Id="rId2" Type="http://schemas.microsoft.com/office/2007/relationships/media" Target="../media/media15.wma"/><Relationship Id="rId1" Type="http://schemas.openxmlformats.org/officeDocument/2006/relationships/tags" Target="../tags/tag2.xml"/><Relationship Id="rId6" Type="http://schemas.openxmlformats.org/officeDocument/2006/relationships/slideLayout" Target="../slideLayouts/slideLayout2.xml"/><Relationship Id="rId5" Type="http://schemas.openxmlformats.org/officeDocument/2006/relationships/audio" Target="../media/media16.wma"/><Relationship Id="rId10" Type="http://schemas.openxmlformats.org/officeDocument/2006/relationships/image" Target="../media/image2.png"/><Relationship Id="rId4" Type="http://schemas.microsoft.com/office/2007/relationships/media" Target="../media/media16.wma"/><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7.wma"/><Relationship Id="rId7" Type="http://schemas.openxmlformats.org/officeDocument/2006/relationships/notesSlide" Target="../notesSlides/notesSlide8.xml"/><Relationship Id="rId2" Type="http://schemas.microsoft.com/office/2007/relationships/media" Target="../media/media17.wma"/><Relationship Id="rId1" Type="http://schemas.openxmlformats.org/officeDocument/2006/relationships/tags" Target="../tags/tag3.xml"/><Relationship Id="rId6" Type="http://schemas.openxmlformats.org/officeDocument/2006/relationships/slideLayout" Target="../slideLayouts/slideLayout2.xml"/><Relationship Id="rId5" Type="http://schemas.openxmlformats.org/officeDocument/2006/relationships/audio" Target="../media/media18.wma"/><Relationship Id="rId4" Type="http://schemas.microsoft.com/office/2007/relationships/media" Target="../media/media18.wma"/><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22960" y="860550"/>
            <a:ext cx="7543800" cy="3566160"/>
          </a:xfrm>
        </p:spPr>
        <p:txBody>
          <a:bodyPr>
            <a:normAutofit/>
          </a:bodyPr>
          <a:lstStyle/>
          <a:p>
            <a:pPr algn="r"/>
            <a:r>
              <a:rPr lang="es-ES" sz="4800" b="1" dirty="0">
                <a:latin typeface="LegacySanITCBoo"/>
              </a:rPr>
              <a:t>Fuentes de </a:t>
            </a:r>
            <a:r>
              <a:rPr lang="es-ES" sz="4800" b="1" dirty="0" smtClean="0">
                <a:latin typeface="LegacySanITCBoo"/>
              </a:rPr>
              <a:t>información</a:t>
            </a:r>
            <a:r>
              <a:rPr lang="es-ES" sz="4400" b="1" dirty="0" smtClean="0">
                <a:latin typeface="LegacySanITCBoo"/>
              </a:rPr>
              <a:t/>
            </a:r>
            <a:br>
              <a:rPr lang="es-ES" sz="4400" b="1" dirty="0" smtClean="0">
                <a:latin typeface="LegacySanITCBoo"/>
              </a:rPr>
            </a:br>
            <a:r>
              <a:rPr lang="es-ES" sz="2000" b="1" dirty="0" smtClean="0">
                <a:latin typeface="LegacySanITCBoo"/>
              </a:rPr>
              <a:t>para la</a:t>
            </a:r>
            <a:r>
              <a:rPr lang="es-ES" sz="4400" b="1" dirty="0" smtClean="0">
                <a:latin typeface="LegacySanITCBoo"/>
              </a:rPr>
              <a:t/>
            </a:r>
            <a:br>
              <a:rPr lang="es-ES" sz="4400" b="1" dirty="0" smtClean="0">
                <a:latin typeface="LegacySanITCBoo"/>
              </a:rPr>
            </a:br>
            <a:r>
              <a:rPr lang="es-ES" sz="4800" b="1" dirty="0" smtClean="0">
                <a:latin typeface="LegacySanITCBoo"/>
              </a:rPr>
              <a:t>evaluación </a:t>
            </a:r>
            <a:r>
              <a:rPr lang="es-ES" sz="4800" b="1" dirty="0">
                <a:latin typeface="LegacySanITCBoo"/>
              </a:rPr>
              <a:t>y </a:t>
            </a:r>
            <a:r>
              <a:rPr lang="es-ES" sz="4800" b="1" dirty="0" smtClean="0">
                <a:latin typeface="LegacySanITCBoo"/>
              </a:rPr>
              <a:t>selección</a:t>
            </a:r>
            <a:r>
              <a:rPr lang="es-ES" sz="4400" b="1" dirty="0" smtClean="0">
                <a:latin typeface="LegacySanITCBoo"/>
              </a:rPr>
              <a:t/>
            </a:r>
            <a:br>
              <a:rPr lang="es-ES" sz="4400" b="1" dirty="0" smtClean="0">
                <a:latin typeface="LegacySanITCBoo"/>
              </a:rPr>
            </a:br>
            <a:r>
              <a:rPr lang="es-ES" sz="2000" b="1" dirty="0" smtClean="0">
                <a:latin typeface="LegacySanITCBoo"/>
              </a:rPr>
              <a:t>de</a:t>
            </a:r>
            <a:r>
              <a:rPr lang="es-ES" sz="4400" b="1" dirty="0" smtClean="0">
                <a:latin typeface="LegacySanITCBoo"/>
              </a:rPr>
              <a:t/>
            </a:r>
            <a:br>
              <a:rPr lang="es-ES" sz="4400" b="1" dirty="0" smtClean="0">
                <a:latin typeface="LegacySanITCBoo"/>
              </a:rPr>
            </a:br>
            <a:r>
              <a:rPr lang="es-ES" sz="4800" b="1" dirty="0" smtClean="0">
                <a:latin typeface="LegacySanITCBoo"/>
              </a:rPr>
              <a:t>medicamentos</a:t>
            </a:r>
            <a:endParaRPr lang="es-ES" sz="4800" dirty="0">
              <a:latin typeface="LegacySanITCBoo"/>
            </a:endParaRPr>
          </a:p>
        </p:txBody>
      </p:sp>
      <p:sp>
        <p:nvSpPr>
          <p:cNvPr id="3" name="Subtítulo 2"/>
          <p:cNvSpPr>
            <a:spLocks noGrp="1"/>
          </p:cNvSpPr>
          <p:nvPr>
            <p:ph type="subTitle" idx="1"/>
          </p:nvPr>
        </p:nvSpPr>
        <p:spPr>
          <a:xfrm>
            <a:off x="825038" y="5563496"/>
            <a:ext cx="7543800" cy="547744"/>
          </a:xfrm>
        </p:spPr>
        <p:txBody>
          <a:bodyPr>
            <a:normAutofit/>
          </a:bodyPr>
          <a:lstStyle/>
          <a:p>
            <a:pPr algn="r">
              <a:lnSpc>
                <a:spcPct val="100000"/>
              </a:lnSpc>
              <a:spcBef>
                <a:spcPts val="0"/>
              </a:spcBef>
              <a:spcAft>
                <a:spcPts val="0"/>
              </a:spcAft>
            </a:pPr>
            <a:r>
              <a:rPr lang="es-ES" sz="1400" dirty="0" smtClean="0">
                <a:latin typeface="LegacySanITCBoo"/>
              </a:rPr>
              <a:t>Fernando do pazo </a:t>
            </a:r>
            <a:r>
              <a:rPr lang="es-ES" sz="1400" dirty="0" err="1" smtClean="0">
                <a:latin typeface="LegacySanITCBoo"/>
              </a:rPr>
              <a:t>oubiña</a:t>
            </a:r>
            <a:endParaRPr lang="es-ES" sz="1400" dirty="0" smtClean="0">
              <a:latin typeface="LegacySanITCBoo"/>
            </a:endParaRPr>
          </a:p>
          <a:p>
            <a:pPr algn="r">
              <a:lnSpc>
                <a:spcPct val="100000"/>
              </a:lnSpc>
              <a:spcBef>
                <a:spcPts val="0"/>
              </a:spcBef>
              <a:spcAft>
                <a:spcPts val="0"/>
              </a:spcAft>
            </a:pPr>
            <a:r>
              <a:rPr lang="es-ES" sz="1400" dirty="0" smtClean="0">
                <a:latin typeface="LegacySanITCBoo"/>
              </a:rPr>
              <a:t>2 octubre 2015</a:t>
            </a:r>
            <a:endParaRPr lang="es-ES" sz="1400" dirty="0">
              <a:latin typeface="LegacySanITCBoo"/>
            </a:endParaRPr>
          </a:p>
        </p:txBody>
      </p:sp>
      <p:sp>
        <p:nvSpPr>
          <p:cNvPr id="4" name="Rectángulo 3"/>
          <p:cNvSpPr/>
          <p:nvPr/>
        </p:nvSpPr>
        <p:spPr>
          <a:xfrm>
            <a:off x="2421606" y="4743814"/>
            <a:ext cx="5945154" cy="523220"/>
          </a:xfrm>
          <a:prstGeom prst="rect">
            <a:avLst/>
          </a:prstGeom>
        </p:spPr>
        <p:txBody>
          <a:bodyPr wrap="none">
            <a:spAutoFit/>
          </a:bodyPr>
          <a:lstStyle/>
          <a:p>
            <a:pPr algn="r"/>
            <a:r>
              <a:rPr lang="es-AR" sz="1400" b="1" dirty="0">
                <a:solidFill>
                  <a:schemeClr val="tx2"/>
                </a:solidFill>
                <a:latin typeface="LegacySanITCBoo"/>
              </a:rPr>
              <a:t>SELECCIÓN DE MEDICAMENTOS Y GUIA FARMACOTERAPÉUTICA</a:t>
            </a:r>
            <a:endParaRPr lang="es-ES" sz="1400" dirty="0">
              <a:solidFill>
                <a:schemeClr val="tx2"/>
              </a:solidFill>
              <a:latin typeface="LegacySanITCBoo"/>
            </a:endParaRPr>
          </a:p>
          <a:p>
            <a:pPr algn="r"/>
            <a:r>
              <a:rPr lang="es-ES" sz="1400" b="1" dirty="0" smtClean="0">
                <a:solidFill>
                  <a:schemeClr val="tx2"/>
                </a:solidFill>
                <a:latin typeface="LegacySanITCBoo"/>
                <a:ea typeface="Times New Roman" panose="02020603050405020304" pitchFamily="18" charset="0"/>
                <a:cs typeface="Calibri" panose="020F0502020204030204" pitchFamily="34" charset="0"/>
              </a:rPr>
              <a:t>Sesión </a:t>
            </a:r>
            <a:r>
              <a:rPr lang="es-ES" sz="1400" b="1" dirty="0">
                <a:solidFill>
                  <a:schemeClr val="tx2"/>
                </a:solidFill>
                <a:latin typeface="LegacySanITCBoo"/>
                <a:ea typeface="Times New Roman" panose="02020603050405020304" pitchFamily="18" charset="0"/>
                <a:cs typeface="Calibri" panose="020F0502020204030204" pitchFamily="34" charset="0"/>
              </a:rPr>
              <a:t>3</a:t>
            </a:r>
            <a:endParaRPr lang="es-ES" sz="1400" dirty="0">
              <a:solidFill>
                <a:schemeClr val="tx2"/>
              </a:solidFill>
              <a:latin typeface="LegacySanITCBoo"/>
            </a:endParaRPr>
          </a:p>
        </p:txBody>
      </p:sp>
      <p:pic>
        <p:nvPicPr>
          <p:cNvPr id="5" name="Imagen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51415" y="535316"/>
            <a:ext cx="6315345" cy="885524"/>
          </a:xfrm>
          <a:prstGeom prst="rect">
            <a:avLst/>
          </a:prstGeom>
          <a:noFill/>
          <a:ln>
            <a:noFill/>
          </a:ln>
        </p:spPr>
      </p:pic>
      <p:pic>
        <p:nvPicPr>
          <p:cNvPr id="6"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pic>
        <p:nvPicPr>
          <p:cNvPr id="9" name="5 Imagen" descr="C:\Users\nando\Desktop\DSCF331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3161" y="4743814"/>
            <a:ext cx="108743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6817306"/>
      </p:ext>
    </p:extLst>
  </p:cSld>
  <p:clrMapOvr>
    <a:masterClrMapping/>
  </p:clrMapOvr>
  <mc:AlternateContent xmlns:mc="http://schemas.openxmlformats.org/markup-compatibility/2006" xmlns:p14="http://schemas.microsoft.com/office/powerpoint/2010/main">
    <mc:Choice Requires="p14">
      <p:transition spd="slow" p14:dur="2000" advTm="24300"/>
    </mc:Choice>
    <mc:Fallback xmlns="">
      <p:transition spd="slow" advTm="2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fill="hold" display="0">
                  <p:stCondLst>
                    <p:cond delay="indefinite"/>
                  </p:stCondLst>
                  <p:endCondLst>
                    <p:cond evt="onStopAudio" delay="0">
                      <p:tgtEl>
                        <p:sldTgt/>
                      </p:tgtEl>
                    </p:cond>
                  </p:endCondLst>
                </p:cTn>
                <p:tgtEl>
                  <p:spTgt spid="6"/>
                </p:tgtEl>
              </p:cMediaNode>
            </p:audio>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extLst mod="1">
    <p:ext uri="{E180D4A7-C9FB-4DFB-919C-405C955672EB}">
      <p14:showEvtLst xmlns:p14="http://schemas.microsoft.com/office/powerpoint/2010/main">
        <p14:playEvt time="0" objId="6"/>
        <p14:stopEvt time="21536" objId="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8"/>
          <a:srcRect l="24679" t="10662" r="24162" b="8272"/>
          <a:stretch/>
        </p:blipFill>
        <p:spPr>
          <a:xfrm>
            <a:off x="1277471" y="295833"/>
            <a:ext cx="6656294" cy="5930153"/>
          </a:xfrm>
          <a:prstGeom prst="rect">
            <a:avLst/>
          </a:prstGeom>
          <a:ln>
            <a:noFill/>
          </a:ln>
          <a:effectLst>
            <a:outerShdw blurRad="292100" dist="139700" dir="2700000" algn="tl" rotWithShape="0">
              <a:srgbClr val="333333">
                <a:alpha val="65000"/>
              </a:srgbClr>
            </a:outerShdw>
          </a:effectLst>
        </p:spPr>
      </p:pic>
      <p:sp>
        <p:nvSpPr>
          <p:cNvPr id="3" name="Elipse 2"/>
          <p:cNvSpPr/>
          <p:nvPr/>
        </p:nvSpPr>
        <p:spPr>
          <a:xfrm>
            <a:off x="1986054" y="1888190"/>
            <a:ext cx="3043146" cy="31208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Sonido grabad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267200" y="3124200"/>
            <a:ext cx="609600" cy="609600"/>
          </a:xfrm>
          <a:prstGeom prst="rect">
            <a:avLst/>
          </a:prstGeom>
        </p:spPr>
      </p:pic>
      <p:pic>
        <p:nvPicPr>
          <p:cNvPr id="7" name="Audio 6">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30369919"/>
      </p:ext>
    </p:extLst>
  </p:cSld>
  <p:clrMapOvr>
    <a:masterClrMapping/>
  </p:clrMapOvr>
  <mc:AlternateContent xmlns:mc="http://schemas.openxmlformats.org/markup-compatibility/2006" xmlns:p14="http://schemas.microsoft.com/office/powerpoint/2010/main">
    <mc:Choice Requires="p14">
      <p:transition spd="slow" p14:dur="2000" advTm="45099"/>
    </mc:Choice>
    <mc:Fallback xmlns="">
      <p:transition spd="slow" advTm="45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440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0" objId="6"/>
        <p14:stopEvt time="44037" objId="6"/>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7"/>
          <a:srcRect l="21785" t="12684" r="21062" b="16360"/>
          <a:stretch/>
        </p:blipFill>
        <p:spPr>
          <a:xfrm>
            <a:off x="872378" y="699246"/>
            <a:ext cx="7436223" cy="5190565"/>
          </a:xfrm>
          <a:prstGeom prst="rect">
            <a:avLst/>
          </a:prstGeom>
          <a:ln>
            <a:noFill/>
          </a:ln>
          <a:effectLst>
            <a:outerShdw blurRad="292100" dist="139700" dir="2700000" algn="tl" rotWithShape="0">
              <a:srgbClr val="333333">
                <a:alpha val="65000"/>
              </a:srgbClr>
            </a:outerShdw>
          </a:effectLst>
        </p:spPr>
      </p:pic>
      <p:cxnSp>
        <p:nvCxnSpPr>
          <p:cNvPr id="6" name="Conector recto 5"/>
          <p:cNvCxnSpPr/>
          <p:nvPr/>
        </p:nvCxnSpPr>
        <p:spPr>
          <a:xfrm>
            <a:off x="5133975" y="1733550"/>
            <a:ext cx="109537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47552979"/>
      </p:ext>
    </p:extLst>
  </p:cSld>
  <p:clrMapOvr>
    <a:masterClrMapping/>
  </p:clrMapOvr>
  <mc:AlternateContent xmlns:mc="http://schemas.openxmlformats.org/markup-compatibility/2006" xmlns:p14="http://schemas.microsoft.com/office/powerpoint/2010/main">
    <mc:Choice Requires="p14">
      <p:transition spd="slow" p14:dur="2000" advTm="24513"/>
    </mc:Choice>
    <mc:Fallback xmlns="">
      <p:transition spd="slow" advTm="24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25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5"/>
        <p14:stopEvt time="22524" objId="5"/>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975" y="0"/>
            <a:ext cx="10373950" cy="6858000"/>
          </a:xfrm>
          <a:prstGeom prst="rect">
            <a:avLst/>
          </a:prstGeom>
        </p:spPr>
      </p:pic>
      <p:sp>
        <p:nvSpPr>
          <p:cNvPr id="6" name="Título 1"/>
          <p:cNvSpPr>
            <a:spLocks noGrp="1"/>
          </p:cNvSpPr>
          <p:nvPr>
            <p:ph type="title"/>
          </p:nvPr>
        </p:nvSpPr>
        <p:spPr>
          <a:xfrm>
            <a:off x="666750" y="515204"/>
            <a:ext cx="7543800" cy="1450757"/>
          </a:xfrm>
        </p:spPr>
        <p:txBody>
          <a:bodyPr>
            <a:normAutofit fontScale="90000"/>
          </a:bodyPr>
          <a:lstStyle/>
          <a:p>
            <a:pPr algn="r"/>
            <a:r>
              <a:rPr lang="es-ES" sz="6000" b="1" dirty="0" smtClean="0">
                <a:solidFill>
                  <a:schemeClr val="bg1"/>
                </a:solidFill>
                <a:effectLst>
                  <a:outerShdw blurRad="38100" dist="38100" dir="2700000" algn="tl">
                    <a:srgbClr val="000000">
                      <a:alpha val="43137"/>
                    </a:srgbClr>
                  </a:outerShdw>
                </a:effectLst>
                <a:latin typeface="LegacySanITCBoo"/>
              </a:rPr>
              <a:t>búsqueda</a:t>
            </a:r>
            <a:r>
              <a:rPr lang="es-ES" b="1" dirty="0" smtClean="0">
                <a:solidFill>
                  <a:schemeClr val="bg1"/>
                </a:solidFill>
                <a:effectLst>
                  <a:outerShdw blurRad="38100" dist="38100" dir="2700000" algn="tl">
                    <a:srgbClr val="000000">
                      <a:alpha val="43137"/>
                    </a:srgbClr>
                  </a:outerShdw>
                </a:effectLst>
                <a:latin typeface="LegacySanITCBoo"/>
              </a:rPr>
              <a:t/>
            </a:r>
            <a:br>
              <a:rPr lang="es-ES" b="1" dirty="0" smtClean="0">
                <a:solidFill>
                  <a:schemeClr val="bg1"/>
                </a:solidFill>
                <a:effectLst>
                  <a:outerShdw blurRad="38100" dist="38100" dir="2700000" algn="tl">
                    <a:srgbClr val="000000">
                      <a:alpha val="43137"/>
                    </a:srgbClr>
                  </a:outerShdw>
                </a:effectLst>
                <a:latin typeface="LegacySanITCBoo"/>
              </a:rPr>
            </a:br>
            <a:r>
              <a:rPr lang="es-ES" sz="6000" b="1" dirty="0" smtClean="0">
                <a:solidFill>
                  <a:schemeClr val="bg1"/>
                </a:solidFill>
                <a:effectLst>
                  <a:outerShdw blurRad="38100" dist="38100" dir="2700000" algn="tl">
                    <a:srgbClr val="000000">
                      <a:alpha val="43137"/>
                    </a:srgbClr>
                  </a:outerShdw>
                </a:effectLst>
                <a:latin typeface="LegacySanITCBoo"/>
              </a:rPr>
              <a:t>información</a:t>
            </a:r>
            <a:endParaRPr lang="es-ES" sz="6000" b="1" dirty="0">
              <a:solidFill>
                <a:schemeClr val="bg1"/>
              </a:solidFill>
              <a:effectLst>
                <a:outerShdw blurRad="38100" dist="38100" dir="2700000" algn="tl">
                  <a:srgbClr val="000000">
                    <a:alpha val="43137"/>
                  </a:srgbClr>
                </a:outerShdw>
              </a:effectLst>
              <a:latin typeface="LegacySanITCBoo"/>
            </a:endParaRPr>
          </a:p>
        </p:txBody>
      </p:sp>
      <p:sp>
        <p:nvSpPr>
          <p:cNvPr id="7" name="Rectángulo 6"/>
          <p:cNvSpPr/>
          <p:nvPr/>
        </p:nvSpPr>
        <p:spPr>
          <a:xfrm>
            <a:off x="8210550" y="969995"/>
            <a:ext cx="646331" cy="541174"/>
          </a:xfrm>
          <a:prstGeom prst="rect">
            <a:avLst/>
          </a:prstGeom>
        </p:spPr>
        <p:txBody>
          <a:bodyPr vert="vert270" wrap="none">
            <a:spAutoFit/>
          </a:bodyPr>
          <a:lstStyle/>
          <a:p>
            <a:r>
              <a:rPr lang="es-ES" sz="3000" b="1" dirty="0">
                <a:solidFill>
                  <a:schemeClr val="bg1"/>
                </a:solidFill>
                <a:effectLst>
                  <a:outerShdw blurRad="38100" dist="38100" dir="2700000" algn="tl">
                    <a:srgbClr val="000000">
                      <a:alpha val="43137"/>
                    </a:srgbClr>
                  </a:outerShdw>
                </a:effectLst>
                <a:latin typeface="LegacySanITCBoo"/>
              </a:rPr>
              <a:t>de</a:t>
            </a:r>
            <a:endParaRPr lang="es-ES" sz="3000" dirty="0">
              <a:effectLst>
                <a:outerShdw blurRad="38100" dist="38100" dir="2700000" algn="tl">
                  <a:srgbClr val="000000">
                    <a:alpha val="43137"/>
                  </a:srgbClr>
                </a:outerShdw>
              </a:effectLst>
            </a:endParaRPr>
          </a:p>
        </p:txBody>
      </p:sp>
      <p:pic>
        <p:nvPicPr>
          <p:cNvPr id="8"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26096355"/>
      </p:ext>
    </p:extLst>
  </p:cSld>
  <p:clrMapOvr>
    <a:masterClrMapping/>
  </p:clrMapOvr>
  <mc:AlternateContent xmlns:mc="http://schemas.openxmlformats.org/markup-compatibility/2006" xmlns:p14="http://schemas.microsoft.com/office/powerpoint/2010/main">
    <mc:Choice Requires="p14">
      <p:transition spd="slow" p14:dur="2000" advTm="18608"/>
    </mc:Choice>
    <mc:Fallback xmlns="">
      <p:transition spd="slow" advTm="18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75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8"/>
        <p14:stopEvt time="17517" objId="8"/>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7"/>
          <a:stretch>
            <a:fillRect/>
          </a:stretch>
        </p:blipFill>
        <p:spPr>
          <a:xfrm>
            <a:off x="158730" y="632660"/>
            <a:ext cx="8872257" cy="4988209"/>
          </a:xfrm>
          <a:prstGeom prst="rect">
            <a:avLst/>
          </a:prstGeom>
          <a:ln>
            <a:noFill/>
          </a:ln>
          <a:effectLst>
            <a:outerShdw blurRad="292100" dist="139700" dir="2700000" algn="tl" rotWithShape="0">
              <a:srgbClr val="333333">
                <a:alpha val="65000"/>
              </a:srgbClr>
            </a:outerShdw>
          </a:effectLst>
        </p:spPr>
      </p:pic>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31992845"/>
      </p:ext>
    </p:extLst>
  </p:cSld>
  <p:clrMapOvr>
    <a:masterClrMapping/>
  </p:clrMapOvr>
  <mc:AlternateContent xmlns:mc="http://schemas.openxmlformats.org/markup-compatibility/2006" xmlns:p14="http://schemas.microsoft.com/office/powerpoint/2010/main">
    <mc:Choice Requires="p14">
      <p:transition spd="slow" p14:dur="2000" advTm="28821"/>
    </mc:Choice>
    <mc:Fallback xmlns="">
      <p:transition spd="slow" advTm="28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60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3"/>
        <p14:stopEvt time="26019" objId="3"/>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701040" y="1569720"/>
            <a:ext cx="778764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5" name="Diagrama 4"/>
          <p:cNvGraphicFramePr/>
          <p:nvPr>
            <p:extLst>
              <p:ext uri="{D42A27DB-BD31-4B8C-83A1-F6EECF244321}">
                <p14:modId xmlns:p14="http://schemas.microsoft.com/office/powerpoint/2010/main" val="4286034442"/>
              </p:ext>
            </p:extLst>
          </p:nvPr>
        </p:nvGraphicFramePr>
        <p:xfrm>
          <a:off x="550027" y="15240"/>
          <a:ext cx="8257308" cy="572192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267200" y="3124200"/>
            <a:ext cx="609600" cy="609600"/>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42904152"/>
      </p:ext>
    </p:extLst>
  </p:cSld>
  <p:clrMapOvr>
    <a:masterClrMapping/>
  </p:clrMapOvr>
  <mc:AlternateContent xmlns:mc="http://schemas.openxmlformats.org/markup-compatibility/2006" xmlns:p14="http://schemas.microsoft.com/office/powerpoint/2010/main">
    <mc:Choice Requires="p14">
      <p:transition spd="slow" p14:dur="2000" advTm="27470"/>
    </mc:Choice>
    <mc:Fallback xmlns="">
      <p:transition spd="slow" advTm="27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55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4"/>
        <p14:stopEvt time="25554"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611" y="0"/>
            <a:ext cx="10295223" cy="6858000"/>
          </a:xfrm>
          <a:prstGeom prst="rect">
            <a:avLst/>
          </a:prstGeom>
        </p:spPr>
      </p:pic>
      <p:sp>
        <p:nvSpPr>
          <p:cNvPr id="8" name="Título 1"/>
          <p:cNvSpPr>
            <a:spLocks noGrp="1"/>
          </p:cNvSpPr>
          <p:nvPr>
            <p:ph type="title"/>
          </p:nvPr>
        </p:nvSpPr>
        <p:spPr>
          <a:xfrm>
            <a:off x="114300" y="4895850"/>
            <a:ext cx="2667000" cy="1047750"/>
          </a:xfrm>
        </p:spPr>
        <p:txBody>
          <a:bodyPr vert="horz" lIns="91440" tIns="45720" rIns="91440" bIns="45720" rtlCol="0" anchor="b">
            <a:noAutofit/>
          </a:bodyPr>
          <a:lstStyle/>
          <a:p>
            <a:pPr algn="r"/>
            <a:r>
              <a:rPr lang="es-ES" sz="6000" b="1" dirty="0" err="1">
                <a:solidFill>
                  <a:schemeClr val="bg1"/>
                </a:solidFill>
                <a:effectLst>
                  <a:outerShdw blurRad="38100" dist="38100" dir="2700000" algn="tl">
                    <a:srgbClr val="000000">
                      <a:alpha val="43137"/>
                    </a:srgbClr>
                  </a:outerShdw>
                </a:effectLst>
                <a:latin typeface="LegacySanITCBoo"/>
              </a:rPr>
              <a:t>p.i.c.o</a:t>
            </a:r>
            <a:r>
              <a:rPr lang="es-ES" sz="6000" b="1" dirty="0">
                <a:solidFill>
                  <a:schemeClr val="bg1"/>
                </a:solidFill>
                <a:effectLst>
                  <a:outerShdw blurRad="38100" dist="38100" dir="2700000" algn="tl">
                    <a:srgbClr val="000000">
                      <a:alpha val="43137"/>
                    </a:srgbClr>
                  </a:outerShdw>
                </a:effectLst>
                <a:latin typeface="LegacySanITCBoo"/>
              </a:rPr>
              <a:t>.</a:t>
            </a:r>
          </a:p>
        </p:txBody>
      </p: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11710984"/>
      </p:ext>
    </p:extLst>
  </p:cSld>
  <p:clrMapOvr>
    <a:masterClrMapping/>
  </p:clrMapOvr>
  <mc:AlternateContent xmlns:mc="http://schemas.openxmlformats.org/markup-compatibility/2006" xmlns:p14="http://schemas.microsoft.com/office/powerpoint/2010/main">
    <mc:Choice Requires="p14">
      <p:transition spd="slow" p14:dur="2000" advTm="19420"/>
    </mc:Choice>
    <mc:Fallback xmlns="">
      <p:transition spd="slow" advTm="19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75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4"/>
        <p14:stopEvt time="17518" objId="4"/>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vert="horz" lIns="91440" tIns="45720" rIns="91440" bIns="45720" rtlCol="0" anchor="b">
            <a:normAutofit/>
          </a:bodyPr>
          <a:lstStyle/>
          <a:p>
            <a:pPr algn="r"/>
            <a:r>
              <a:rPr lang="es-ES" b="1" dirty="0" err="1">
                <a:latin typeface="LegacySanITCBoo"/>
              </a:rPr>
              <a:t>p.i.c.o</a:t>
            </a:r>
            <a:r>
              <a:rPr lang="es-ES" b="1" dirty="0" smtClean="0">
                <a:latin typeface="LegacySanITCBoo"/>
              </a:rPr>
              <a:t>. (T)</a:t>
            </a:r>
            <a:endParaRPr lang="es-ES" b="1" dirty="0">
              <a:latin typeface="LegacySanITCBoo"/>
            </a:endParaRPr>
          </a:p>
        </p:txBody>
      </p:sp>
      <p:pic>
        <p:nvPicPr>
          <p:cNvPr id="4098" name="Picture 2" descr="http://lgimages.s3.amazonaws.com/data/imagemanager/61372/tabl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597" y="1913412"/>
            <a:ext cx="7248525" cy="3629025"/>
          </a:xfrm>
          <a:prstGeom prst="rect">
            <a:avLst/>
          </a:prstGeom>
          <a:noFill/>
          <a:extLst>
            <a:ext uri="{909E8E84-426E-40DD-AFC4-6F175D3DCCD1}">
              <a14:hiddenFill xmlns:a14="http://schemas.microsoft.com/office/drawing/2010/main">
                <a:solidFill>
                  <a:srgbClr val="FFFFFF"/>
                </a:solidFill>
              </a14:hiddenFill>
            </a:ext>
          </a:extLst>
        </p:spPr>
      </p:pic>
      <p:sp>
        <p:nvSpPr>
          <p:cNvPr id="10" name="Marcador de contenido 2"/>
          <p:cNvSpPr txBox="1">
            <a:spLocks/>
          </p:cNvSpPr>
          <p:nvPr/>
        </p:nvSpPr>
        <p:spPr>
          <a:xfrm>
            <a:off x="672354" y="5770004"/>
            <a:ext cx="8068234" cy="332690"/>
          </a:xfrm>
          <a:prstGeom prst="rect">
            <a:avLst/>
          </a:prstGeom>
        </p:spPr>
        <p:txBody>
          <a:bodyPr vert="horz" lIns="0" tIns="45720" rIns="0" bIns="45720" rtlCol="0">
            <a:normAutofit lnSpcReduction="10000"/>
          </a:bodyPr>
          <a:lstStyle>
            <a:lvl1pPr marL="91440" indent="-91440" algn="r" defTabSz="914400">
              <a:lnSpc>
                <a:spcPct val="90000"/>
              </a:lnSpc>
              <a:spcBef>
                <a:spcPts val="1200"/>
              </a:spcBef>
              <a:spcAft>
                <a:spcPts val="200"/>
              </a:spcAft>
              <a:buClr>
                <a:schemeClr val="accent1"/>
              </a:buClr>
              <a:buSzPct val="100000"/>
              <a:buFont typeface="Calibri" panose="020F0502020204030204" pitchFamily="34" charset="0"/>
              <a:buChar char=" "/>
              <a:defRPr sz="1600">
                <a:solidFill>
                  <a:schemeClr val="tx1">
                    <a:lumMod val="75000"/>
                    <a:lumOff val="25000"/>
                  </a:schemeClr>
                </a:solidFill>
                <a:latin typeface="LegacySanITCBoo"/>
              </a:defRPr>
            </a:lvl1pPr>
            <a:lvl2pPr marL="384048" indent="-182880" defTabSz="914400">
              <a:lnSpc>
                <a:spcPct val="90000"/>
              </a:lnSpc>
              <a:spcBef>
                <a:spcPts val="200"/>
              </a:spcBef>
              <a:spcAft>
                <a:spcPts val="400"/>
              </a:spcAft>
              <a:buClr>
                <a:schemeClr val="accent1"/>
              </a:buClr>
              <a:buFont typeface="Calibri" pitchFamily="34" charset="0"/>
              <a:buChar char="◦"/>
              <a:defRPr>
                <a:solidFill>
                  <a:schemeClr val="tx1">
                    <a:lumMod val="75000"/>
                    <a:lumOff val="25000"/>
                  </a:schemeClr>
                </a:solidFill>
              </a:defRPr>
            </a:lvl2pPr>
            <a:lvl3pPr marL="566928" indent="-18288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3pPr>
            <a:lvl4pPr marL="749808" indent="-18288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4pPr>
            <a:lvl5pPr marL="932688" indent="-18288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5pPr>
            <a:lvl6pPr marL="11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r>
              <a:rPr lang="es-ES" dirty="0">
                <a:solidFill>
                  <a:schemeClr val="accent1">
                    <a:lumMod val="50000"/>
                  </a:schemeClr>
                </a:solidFill>
                <a:hlinkClick r:id="rId8"/>
              </a:rPr>
              <a:t>http://</a:t>
            </a:r>
            <a:r>
              <a:rPr lang="es-ES" dirty="0" smtClean="0">
                <a:solidFill>
                  <a:schemeClr val="accent1">
                    <a:lumMod val="50000"/>
                  </a:schemeClr>
                </a:solidFill>
                <a:hlinkClick r:id="rId8"/>
              </a:rPr>
              <a:t>hsl.mcmaster.libguides.com/ebm</a:t>
            </a:r>
            <a:r>
              <a:rPr lang="es-ES" dirty="0" smtClean="0">
                <a:solidFill>
                  <a:schemeClr val="accent1">
                    <a:lumMod val="50000"/>
                  </a:schemeClr>
                </a:solidFill>
              </a:rPr>
              <a:t> </a:t>
            </a:r>
            <a:r>
              <a:rPr lang="es-ES" sz="1000" dirty="0"/>
              <a:t>(último acceso 16/09/2015)</a:t>
            </a:r>
          </a:p>
          <a:p>
            <a:endParaRPr lang="es-ES" dirty="0">
              <a:solidFill>
                <a:schemeClr val="accent1">
                  <a:lumMod val="50000"/>
                </a:schemeClr>
              </a:solidFill>
            </a:endParaRPr>
          </a:p>
        </p:txBody>
      </p:sp>
      <p:pic>
        <p:nvPicPr>
          <p:cNvPr id="5"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43366763"/>
      </p:ext>
    </p:extLst>
  </p:cSld>
  <p:clrMapOvr>
    <a:masterClrMapping/>
  </p:clrMapOvr>
  <mc:AlternateContent xmlns:mc="http://schemas.openxmlformats.org/markup-compatibility/2006" xmlns:p14="http://schemas.microsoft.com/office/powerpoint/2010/main">
    <mc:Choice Requires="p14">
      <p:transition spd="slow" p14:dur="2000" advTm="71208"/>
    </mc:Choice>
    <mc:Fallback xmlns="">
      <p:transition spd="slow" advTm="71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700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5"/>
        <p14:stopEvt time="70032" objId="5"/>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5" name="Imagen 4"/>
          <p:cNvPicPr>
            <a:picLocks noChangeAspect="1"/>
          </p:cNvPicPr>
          <p:nvPr/>
        </p:nvPicPr>
        <p:blipFill rotWithShape="1">
          <a:blip r:embed="rId7">
            <a:extLst>
              <a:ext uri="{28A0092B-C50C-407E-A947-70E740481C1C}">
                <a14:useLocalDpi xmlns:a14="http://schemas.microsoft.com/office/drawing/2010/main" val="0"/>
              </a:ext>
            </a:extLst>
          </a:blip>
          <a:srcRect l="25663" t="12616" r="25750" b="28297"/>
          <a:stretch/>
        </p:blipFill>
        <p:spPr>
          <a:xfrm>
            <a:off x="-220028" y="-114301"/>
            <a:ext cx="9629775" cy="7915275"/>
          </a:xfrm>
          <a:prstGeom prst="rect">
            <a:avLst/>
          </a:prstGeom>
        </p:spPr>
      </p:pic>
      <p:sp>
        <p:nvSpPr>
          <p:cNvPr id="6" name="Título 1"/>
          <p:cNvSpPr txBox="1">
            <a:spLocks/>
          </p:cNvSpPr>
          <p:nvPr/>
        </p:nvSpPr>
        <p:spPr>
          <a:xfrm>
            <a:off x="4360817" y="488107"/>
            <a:ext cx="4005943" cy="104775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s-ES" sz="6000" dirty="0" err="1">
                <a:latin typeface="LegacySanITCBoo"/>
              </a:rPr>
              <a:t>Haynes</a:t>
            </a:r>
            <a:r>
              <a:rPr lang="es-ES" sz="6000" dirty="0">
                <a:latin typeface="LegacySanITCBoo"/>
              </a:rPr>
              <a:t> RB</a:t>
            </a:r>
            <a:endParaRPr lang="es-ES" sz="6000" b="1" dirty="0">
              <a:solidFill>
                <a:schemeClr val="bg1"/>
              </a:solidFill>
              <a:latin typeface="LegacySanITCBoo"/>
            </a:endParaRPr>
          </a:p>
        </p:txBody>
      </p:sp>
      <p:pic>
        <p:nvPicPr>
          <p:cNvPr id="1026" name="Picture 2" descr="http://fhs.mcmaster.ca/ceb/images/faculty_member_hayne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960" y="560578"/>
            <a:ext cx="14287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60395852"/>
      </p:ext>
    </p:extLst>
  </p:cSld>
  <p:clrMapOvr>
    <a:masterClrMapping/>
  </p:clrMapOvr>
  <mc:AlternateContent xmlns:mc="http://schemas.openxmlformats.org/markup-compatibility/2006" xmlns:p14="http://schemas.microsoft.com/office/powerpoint/2010/main">
    <mc:Choice Requires="p14">
      <p:transition spd="slow" p14:dur="2000" advTm="31953"/>
    </mc:Choice>
    <mc:Fallback xmlns="">
      <p:transition spd="slow" advTm="31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7"/>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7"/>
        <p14:stopEvt time="30013" objId="7"/>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ES" b="1" dirty="0" smtClean="0">
                <a:latin typeface="LegacySanITCBoo"/>
              </a:rPr>
              <a:t>Clasificación</a:t>
            </a:r>
            <a:endParaRPr lang="es-ES" b="1" dirty="0">
              <a:latin typeface="LegacySanITCBoo"/>
            </a:endParaRPr>
          </a:p>
        </p:txBody>
      </p:sp>
      <p:pic>
        <p:nvPicPr>
          <p:cNvPr id="2050" name="Picture 2" descr="Six S Pyrami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5158" y="1938371"/>
            <a:ext cx="4081602" cy="3548030"/>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contenido 2"/>
          <p:cNvSpPr txBox="1">
            <a:spLocks/>
          </p:cNvSpPr>
          <p:nvPr/>
        </p:nvSpPr>
        <p:spPr>
          <a:xfrm>
            <a:off x="672354" y="5821706"/>
            <a:ext cx="8068234" cy="332690"/>
          </a:xfrm>
          <a:prstGeom prst="rect">
            <a:avLst/>
          </a:prstGeom>
        </p:spPr>
        <p:txBody>
          <a:bodyPr vert="horz" lIns="0" tIns="45720" rIns="0" bIns="45720" rtlCol="0">
            <a:normAutofit/>
          </a:bodyPr>
          <a:lstStyle>
            <a:lvl1pPr marL="91440" indent="-91440" algn="r" defTabSz="914400">
              <a:lnSpc>
                <a:spcPct val="90000"/>
              </a:lnSpc>
              <a:spcBef>
                <a:spcPts val="1200"/>
              </a:spcBef>
              <a:spcAft>
                <a:spcPts val="200"/>
              </a:spcAft>
              <a:buClr>
                <a:schemeClr val="accent1"/>
              </a:buClr>
              <a:buSzPct val="100000"/>
              <a:buFont typeface="Calibri" panose="020F0502020204030204" pitchFamily="34" charset="0"/>
              <a:buChar char=" "/>
              <a:defRPr sz="1600">
                <a:solidFill>
                  <a:schemeClr val="tx1">
                    <a:lumMod val="75000"/>
                    <a:lumOff val="25000"/>
                  </a:schemeClr>
                </a:solidFill>
                <a:latin typeface="LegacySanITCBoo"/>
              </a:defRPr>
            </a:lvl1pPr>
            <a:lvl2pPr marL="384048" indent="-182880" defTabSz="914400">
              <a:lnSpc>
                <a:spcPct val="90000"/>
              </a:lnSpc>
              <a:spcBef>
                <a:spcPts val="200"/>
              </a:spcBef>
              <a:spcAft>
                <a:spcPts val="400"/>
              </a:spcAft>
              <a:buClr>
                <a:schemeClr val="accent1"/>
              </a:buClr>
              <a:buFont typeface="Calibri" pitchFamily="34" charset="0"/>
              <a:buChar char="◦"/>
              <a:defRPr>
                <a:solidFill>
                  <a:schemeClr val="tx1">
                    <a:lumMod val="75000"/>
                    <a:lumOff val="25000"/>
                  </a:schemeClr>
                </a:solidFill>
              </a:defRPr>
            </a:lvl2pPr>
            <a:lvl3pPr marL="566928" indent="-18288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3pPr>
            <a:lvl4pPr marL="749808" indent="-18288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4pPr>
            <a:lvl5pPr marL="932688" indent="-18288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5pPr>
            <a:lvl6pPr marL="11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r>
              <a:rPr lang="es-ES" dirty="0">
                <a:solidFill>
                  <a:schemeClr val="accent1">
                    <a:lumMod val="50000"/>
                  </a:schemeClr>
                </a:solidFill>
                <a:hlinkClick r:id="rId8"/>
              </a:rPr>
              <a:t>http://</a:t>
            </a:r>
            <a:r>
              <a:rPr lang="es-ES" dirty="0" smtClean="0">
                <a:solidFill>
                  <a:schemeClr val="accent1">
                    <a:lumMod val="50000"/>
                  </a:schemeClr>
                </a:solidFill>
                <a:hlinkClick r:id="rId8"/>
              </a:rPr>
              <a:t>hsl.mcmaster.libguides.com/ebm</a:t>
            </a:r>
            <a:r>
              <a:rPr lang="es-ES" dirty="0" smtClean="0">
                <a:solidFill>
                  <a:schemeClr val="accent1">
                    <a:lumMod val="50000"/>
                  </a:schemeClr>
                </a:solidFill>
              </a:rPr>
              <a:t> </a:t>
            </a:r>
            <a:r>
              <a:rPr lang="es-ES" sz="1000" dirty="0"/>
              <a:t>(último acceso 23/09/2015) </a:t>
            </a:r>
            <a:endParaRPr lang="es-ES" sz="1000" dirty="0">
              <a:solidFill>
                <a:schemeClr val="accent1">
                  <a:lumMod val="50000"/>
                </a:schemeClr>
              </a:solidFill>
            </a:endParaRPr>
          </a:p>
        </p:txBody>
      </p:sp>
      <p:pic>
        <p:nvPicPr>
          <p:cNvPr id="3" name="Imagen 2"/>
          <p:cNvPicPr>
            <a:picLocks noChangeAspect="1"/>
          </p:cNvPicPr>
          <p:nvPr/>
        </p:nvPicPr>
        <p:blipFill rotWithShape="1">
          <a:blip r:embed="rId9"/>
          <a:srcRect l="48828" t="24479" r="14373" b="21528"/>
          <a:stretch/>
        </p:blipFill>
        <p:spPr>
          <a:xfrm>
            <a:off x="404176" y="2298700"/>
            <a:ext cx="3448520" cy="2844800"/>
          </a:xfrm>
          <a:prstGeom prst="rect">
            <a:avLst/>
          </a:prstGeom>
        </p:spPr>
      </p:pic>
      <p:sp>
        <p:nvSpPr>
          <p:cNvPr id="4" name="Flecha a la derecha con bandas 3"/>
          <p:cNvSpPr/>
          <p:nvPr/>
        </p:nvSpPr>
        <p:spPr>
          <a:xfrm>
            <a:off x="3852696" y="3048000"/>
            <a:ext cx="1143000" cy="1092200"/>
          </a:xfrm>
          <a:prstGeom prst="stripedRightArrow">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pic>
        <p:nvPicPr>
          <p:cNvPr id="7"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09365229"/>
      </p:ext>
    </p:extLst>
  </p:cSld>
  <p:clrMapOvr>
    <a:masterClrMapping/>
  </p:clrMapOvr>
  <mc:AlternateContent xmlns:mc="http://schemas.openxmlformats.org/markup-compatibility/2006" xmlns:p14="http://schemas.microsoft.com/office/powerpoint/2010/main">
    <mc:Choice Requires="p14">
      <p:transition spd="slow" p14:dur="2000" advTm="36421"/>
    </mc:Choice>
    <mc:Fallback xmlns="">
      <p:transition spd="slow" advTm="36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45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7"/>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7"/>
        <p14:stopEvt time="34513" objId="7"/>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7"/>
          <a:srcRect l="18609" t="18750" r="17321" b="9167"/>
          <a:stretch/>
        </p:blipFill>
        <p:spPr>
          <a:xfrm>
            <a:off x="426719" y="472440"/>
            <a:ext cx="8336280" cy="5273040"/>
          </a:xfrm>
          <a:prstGeom prst="rect">
            <a:avLst/>
          </a:prstGeom>
        </p:spPr>
      </p:pic>
      <p:sp>
        <p:nvSpPr>
          <p:cNvPr id="5" name="Marcador de contenido 2"/>
          <p:cNvSpPr txBox="1">
            <a:spLocks/>
          </p:cNvSpPr>
          <p:nvPr/>
        </p:nvSpPr>
        <p:spPr>
          <a:xfrm>
            <a:off x="694765" y="6004560"/>
            <a:ext cx="8068234" cy="332690"/>
          </a:xfrm>
          <a:prstGeom prst="rect">
            <a:avLst/>
          </a:prstGeom>
        </p:spPr>
        <p:txBody>
          <a:bodyPr vert="horz" lIns="0" tIns="45720" rIns="0" bIns="45720" rtlCol="0">
            <a:normAutofit/>
          </a:bodyPr>
          <a:lstStyle>
            <a:lvl1pPr marL="91440" indent="-91440" algn="r" defTabSz="914400">
              <a:lnSpc>
                <a:spcPct val="90000"/>
              </a:lnSpc>
              <a:spcBef>
                <a:spcPts val="1200"/>
              </a:spcBef>
              <a:spcAft>
                <a:spcPts val="200"/>
              </a:spcAft>
              <a:buClr>
                <a:schemeClr val="accent1"/>
              </a:buClr>
              <a:buSzPct val="100000"/>
              <a:buFont typeface="Calibri" panose="020F0502020204030204" pitchFamily="34" charset="0"/>
              <a:buChar char=" "/>
              <a:defRPr sz="1600">
                <a:solidFill>
                  <a:schemeClr val="tx1">
                    <a:lumMod val="75000"/>
                    <a:lumOff val="25000"/>
                  </a:schemeClr>
                </a:solidFill>
                <a:latin typeface="LegacySanITCBoo"/>
              </a:defRPr>
            </a:lvl1pPr>
            <a:lvl2pPr marL="384048" indent="-182880" defTabSz="914400">
              <a:lnSpc>
                <a:spcPct val="90000"/>
              </a:lnSpc>
              <a:spcBef>
                <a:spcPts val="200"/>
              </a:spcBef>
              <a:spcAft>
                <a:spcPts val="400"/>
              </a:spcAft>
              <a:buClr>
                <a:schemeClr val="accent1"/>
              </a:buClr>
              <a:buFont typeface="Calibri" pitchFamily="34" charset="0"/>
              <a:buChar char="◦"/>
              <a:defRPr>
                <a:solidFill>
                  <a:schemeClr val="tx1">
                    <a:lumMod val="75000"/>
                    <a:lumOff val="25000"/>
                  </a:schemeClr>
                </a:solidFill>
              </a:defRPr>
            </a:lvl2pPr>
            <a:lvl3pPr marL="566928" indent="-18288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3pPr>
            <a:lvl4pPr marL="749808" indent="-18288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4pPr>
            <a:lvl5pPr marL="932688" indent="-18288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5pPr>
            <a:lvl6pPr marL="11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r>
              <a:rPr lang="es-ES" sz="1400" dirty="0" smtClean="0">
                <a:solidFill>
                  <a:schemeClr val="accent1">
                    <a:lumMod val="50000"/>
                  </a:schemeClr>
                </a:solidFill>
              </a:rPr>
              <a:t>Javier González Bueno. XIII Curso Selección Medicamentos</a:t>
            </a:r>
            <a:endParaRPr lang="es-ES" sz="1400" dirty="0">
              <a:solidFill>
                <a:schemeClr val="accent1">
                  <a:lumMod val="50000"/>
                </a:schemeClr>
              </a:solidFill>
            </a:endParaRPr>
          </a:p>
        </p:txBody>
      </p:sp>
      <p:pic>
        <p:nvPicPr>
          <p:cNvPr id="6"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61248791"/>
      </p:ext>
    </p:extLst>
  </p:cSld>
  <p:clrMapOvr>
    <a:masterClrMapping/>
  </p:clrMapOvr>
  <mc:AlternateContent xmlns:mc="http://schemas.openxmlformats.org/markup-compatibility/2006" xmlns:p14="http://schemas.microsoft.com/office/powerpoint/2010/main">
    <mc:Choice Requires="p14">
      <p:transition spd="slow" p14:dur="2000" advTm="13450"/>
    </mc:Choice>
    <mc:Fallback xmlns="">
      <p:transition spd="slow" advTm="13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0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6"/>
        <p14:stopEvt time="8039" objId="6"/>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r"/>
            <a:r>
              <a:rPr lang="es-ES" b="1" dirty="0">
                <a:latin typeface="LegacySanITCBoo"/>
              </a:rPr>
              <a:t>contenido</a:t>
            </a:r>
          </a:p>
        </p:txBody>
      </p:sp>
      <p:sp>
        <p:nvSpPr>
          <p:cNvPr id="3" name="Marcador de contenido 2"/>
          <p:cNvSpPr>
            <a:spLocks noGrp="1"/>
          </p:cNvSpPr>
          <p:nvPr>
            <p:ph idx="1"/>
          </p:nvPr>
        </p:nvSpPr>
        <p:spPr/>
        <p:txBody>
          <a:bodyPr>
            <a:normAutofit/>
          </a:bodyPr>
          <a:lstStyle/>
          <a:p>
            <a:endParaRPr lang="es-ES" sz="2800" dirty="0" smtClean="0">
              <a:latin typeface="LegacySanITCBoo"/>
            </a:endParaRPr>
          </a:p>
          <a:p>
            <a:r>
              <a:rPr lang="es-ES" sz="2800" dirty="0" smtClean="0">
                <a:latin typeface="LegacySanITCBoo"/>
              </a:rPr>
              <a:t>Breve </a:t>
            </a:r>
            <a:r>
              <a:rPr lang="es-ES" sz="2800" dirty="0">
                <a:latin typeface="LegacySanITCBoo"/>
              </a:rPr>
              <a:t>presentación del sistema MADRE de </a:t>
            </a:r>
            <a:r>
              <a:rPr lang="es-ES" sz="2800" dirty="0" smtClean="0">
                <a:latin typeface="LegacySanITCBoo"/>
              </a:rPr>
              <a:t>GENESIS</a:t>
            </a:r>
          </a:p>
          <a:p>
            <a:endParaRPr lang="es-ES" sz="2800" dirty="0">
              <a:latin typeface="LegacySanITCBoo"/>
            </a:endParaRPr>
          </a:p>
          <a:p>
            <a:r>
              <a:rPr lang="es-ES" sz="2800" dirty="0">
                <a:latin typeface="LegacySanITCBoo"/>
              </a:rPr>
              <a:t>Modelo de informe de evaluación, esquema y principales fuentes de información para la redacción de cada uno de los apartados</a:t>
            </a:r>
          </a:p>
        </p:txBody>
      </p: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728944"/>
      </p:ext>
    </p:extLst>
  </p:cSld>
  <p:clrMapOvr>
    <a:masterClrMapping/>
  </p:clrMapOvr>
  <mc:AlternateContent xmlns:mc="http://schemas.openxmlformats.org/markup-compatibility/2006" xmlns:p14="http://schemas.microsoft.com/office/powerpoint/2010/main">
    <mc:Choice Requires="p14">
      <p:transition spd="slow" p14:dur="2000" advTm="23735"/>
    </mc:Choice>
    <mc:Fallback xmlns="">
      <p:transition spd="slow" advTm="23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15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4"/>
        <p14:stopEvt time="21507" objId="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ix S Pyrami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5651" y="1938371"/>
            <a:ext cx="4294773" cy="3733334"/>
          </a:xfrm>
          <a:prstGeom prst="rect">
            <a:avLst/>
          </a:prstGeom>
          <a:noFill/>
          <a:extLst>
            <a:ext uri="{909E8E84-426E-40DD-AFC4-6F175D3DCCD1}">
              <a14:hiddenFill xmlns:a14="http://schemas.microsoft.com/office/drawing/2010/main">
                <a:solidFill>
                  <a:srgbClr val="FFFFFF"/>
                </a:solidFill>
              </a14:hiddenFill>
            </a:ext>
          </a:extLst>
        </p:spPr>
      </p:pic>
      <p:sp>
        <p:nvSpPr>
          <p:cNvPr id="5" name="7 Flecha abajo"/>
          <p:cNvSpPr/>
          <p:nvPr/>
        </p:nvSpPr>
        <p:spPr>
          <a:xfrm>
            <a:off x="1183059" y="2800350"/>
            <a:ext cx="714375" cy="1428750"/>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6" name="8 Flecha abajo"/>
          <p:cNvSpPr/>
          <p:nvPr/>
        </p:nvSpPr>
        <p:spPr>
          <a:xfrm rot="10800000">
            <a:off x="7524191" y="3411538"/>
            <a:ext cx="714375" cy="1428750"/>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7" name="Text Box 11"/>
          <p:cNvSpPr txBox="1">
            <a:spLocks noChangeArrowheads="1"/>
          </p:cNvSpPr>
          <p:nvPr/>
        </p:nvSpPr>
        <p:spPr bwMode="auto">
          <a:xfrm>
            <a:off x="603621" y="4446588"/>
            <a:ext cx="19782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s-ES_tradnl" sz="3200" b="1" spc="-50" dirty="0">
                <a:solidFill>
                  <a:schemeClr val="tx1">
                    <a:lumMod val="75000"/>
                    <a:lumOff val="25000"/>
                  </a:schemeClr>
                </a:solidFill>
                <a:latin typeface="LegacySanITCBoo"/>
                <a:ea typeface="+mj-ea"/>
                <a:cs typeface="+mj-cs"/>
              </a:rPr>
              <a:t>evidencia</a:t>
            </a:r>
            <a:endParaRPr lang="es-ES" sz="3200" b="1" spc="-50" dirty="0">
              <a:solidFill>
                <a:schemeClr val="tx1">
                  <a:lumMod val="75000"/>
                  <a:lumOff val="25000"/>
                </a:schemeClr>
              </a:solidFill>
              <a:latin typeface="LegacySanITCBoo"/>
              <a:ea typeface="+mj-ea"/>
              <a:cs typeface="+mj-cs"/>
            </a:endParaRPr>
          </a:p>
        </p:txBody>
      </p:sp>
      <p:sp>
        <p:nvSpPr>
          <p:cNvPr id="8" name="Text Box 12"/>
          <p:cNvSpPr txBox="1">
            <a:spLocks noChangeArrowheads="1"/>
          </p:cNvSpPr>
          <p:nvPr/>
        </p:nvSpPr>
        <p:spPr bwMode="auto">
          <a:xfrm>
            <a:off x="6932054" y="2668588"/>
            <a:ext cx="20102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50000"/>
              </a:spcBef>
              <a:defRPr sz="3200" b="1" spc="-50">
                <a:solidFill>
                  <a:schemeClr val="tx1">
                    <a:lumMod val="75000"/>
                    <a:lumOff val="25000"/>
                  </a:schemeClr>
                </a:solidFill>
                <a:latin typeface="LegacySanITCBoo"/>
                <a:ea typeface="+mj-ea"/>
                <a:cs typeface="+mj-cs"/>
              </a:defRPr>
            </a:lvl1pPr>
            <a:lvl2pPr marL="742950" indent="-285750" eaLnBrk="0" hangingPunct="0">
              <a:defRPr>
                <a:latin typeface="Arial" panose="020B0604020202020204" pitchFamily="34" charset="0"/>
                <a:cs typeface="Arial" panose="020B0604020202020204" pitchFamily="34" charset="0"/>
              </a:defRPr>
            </a:lvl2pPr>
            <a:lvl3pPr marL="1143000" indent="-228600" eaLnBrk="0" hangingPunct="0">
              <a:defRPr>
                <a:latin typeface="Arial" panose="020B0604020202020204" pitchFamily="34" charset="0"/>
                <a:cs typeface="Arial" panose="020B0604020202020204" pitchFamily="34" charset="0"/>
              </a:defRPr>
            </a:lvl3pPr>
            <a:lvl4pPr marL="1600200" indent="-228600" eaLnBrk="0" hangingPunct="0">
              <a:defRPr>
                <a:latin typeface="Arial" panose="020B0604020202020204" pitchFamily="34" charset="0"/>
                <a:cs typeface="Arial" panose="020B0604020202020204" pitchFamily="34" charset="0"/>
              </a:defRPr>
            </a:lvl4pPr>
            <a:lvl5pPr marL="2057400" indent="-228600" eaLnBrk="0" hangingPunct="0">
              <a:defRPr>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cs typeface="Arial" panose="020B0604020202020204" pitchFamily="34" charset="0"/>
              </a:defRPr>
            </a:lvl9pPr>
          </a:lstStyle>
          <a:p>
            <a:r>
              <a:rPr lang="es-ES_tradnl" dirty="0"/>
              <a:t>eficiencia</a:t>
            </a:r>
            <a:endParaRPr lang="es-ES" dirty="0"/>
          </a:p>
        </p:txBody>
      </p:sp>
      <p:sp>
        <p:nvSpPr>
          <p:cNvPr id="9" name="Título 1"/>
          <p:cNvSpPr>
            <a:spLocks noGrp="1"/>
          </p:cNvSpPr>
          <p:nvPr>
            <p:ph type="title"/>
          </p:nvPr>
        </p:nvSpPr>
        <p:spPr>
          <a:xfrm>
            <a:off x="822960" y="286604"/>
            <a:ext cx="7543800" cy="1450757"/>
          </a:xfrm>
        </p:spPr>
        <p:txBody>
          <a:bodyPr/>
          <a:lstStyle/>
          <a:p>
            <a:pPr algn="r"/>
            <a:r>
              <a:rPr lang="es-ES" b="1" dirty="0">
                <a:latin typeface="LegacySanITCBoo"/>
              </a:rPr>
              <a:t>Clasificación</a:t>
            </a:r>
          </a:p>
        </p:txBody>
      </p:sp>
      <p:pic>
        <p:nvPicPr>
          <p:cNvPr id="10"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07882273"/>
      </p:ext>
    </p:extLst>
  </p:cSld>
  <p:clrMapOvr>
    <a:masterClrMapping/>
  </p:clrMapOvr>
  <mc:AlternateContent xmlns:mc="http://schemas.openxmlformats.org/markup-compatibility/2006" xmlns:p14="http://schemas.microsoft.com/office/powerpoint/2010/main">
    <mc:Choice Requires="p14">
      <p:transition spd="slow" p14:dur="2000" advTm="71748"/>
    </mc:Choice>
    <mc:Fallback xmlns="">
      <p:transition spd="slow" advTm="71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6803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0"/>
                </p:tgtEl>
              </p:cMediaNode>
            </p:audio>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10"/>
        <p14:stopEvt time="68047" objId="10"/>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ES" b="1" dirty="0" err="1" smtClean="0">
                <a:latin typeface="LegacySanITCBoo"/>
              </a:rPr>
              <a:t>Metabuscadores</a:t>
            </a:r>
            <a:endParaRPr lang="es-ES" b="1" dirty="0">
              <a:latin typeface="LegacySanITCBoo"/>
            </a:endParaRPr>
          </a:p>
        </p:txBody>
      </p:sp>
      <p:pic>
        <p:nvPicPr>
          <p:cNvPr id="5" name="Marcador de contenido 4"/>
          <p:cNvPicPr>
            <a:picLocks noGrp="1" noChangeAspect="1"/>
          </p:cNvPicPr>
          <p:nvPr>
            <p:ph sz="half" idx="1"/>
          </p:nvPr>
        </p:nvPicPr>
        <p:blipFill rotWithShape="1">
          <a:blip r:embed="rId6"/>
          <a:srcRect t="9657" b="6102"/>
          <a:stretch/>
        </p:blipFill>
        <p:spPr>
          <a:xfrm>
            <a:off x="110774" y="3103807"/>
            <a:ext cx="4401576" cy="2084670"/>
          </a:xfrm>
          <a:prstGeom prst="rect">
            <a:avLst/>
          </a:prstGeom>
          <a:ln>
            <a:noFill/>
          </a:ln>
          <a:effectLst>
            <a:outerShdw blurRad="292100" dist="139700" dir="2700000" algn="tl" rotWithShape="0">
              <a:srgbClr val="333333">
                <a:alpha val="65000"/>
              </a:srgbClr>
            </a:outerShdw>
          </a:effectLst>
        </p:spPr>
      </p:pic>
      <p:pic>
        <p:nvPicPr>
          <p:cNvPr id="6" name="Marcador de contenido 5"/>
          <p:cNvPicPr>
            <a:picLocks noGrp="1" noChangeAspect="1"/>
          </p:cNvPicPr>
          <p:nvPr>
            <p:ph sz="half" idx="2"/>
          </p:nvPr>
        </p:nvPicPr>
        <p:blipFill rotWithShape="1">
          <a:blip r:embed="rId7"/>
          <a:srcRect t="10733" r="1381" b="5547"/>
          <a:stretch/>
        </p:blipFill>
        <p:spPr>
          <a:xfrm>
            <a:off x="4655452" y="3087684"/>
            <a:ext cx="4401577" cy="2100793"/>
          </a:xfrm>
          <a:prstGeom prst="rect">
            <a:avLst/>
          </a:prstGeom>
          <a:ln>
            <a:noFill/>
          </a:ln>
          <a:effectLst>
            <a:outerShdw blurRad="292100" dist="139700" dir="2700000" algn="tl" rotWithShape="0">
              <a:srgbClr val="333333">
                <a:alpha val="65000"/>
              </a:srgbClr>
            </a:outerShdw>
          </a:effectLst>
        </p:spPr>
      </p:pic>
      <p:sp>
        <p:nvSpPr>
          <p:cNvPr id="7" name="Marcador de contenido 2"/>
          <p:cNvSpPr txBox="1">
            <a:spLocks/>
          </p:cNvSpPr>
          <p:nvPr/>
        </p:nvSpPr>
        <p:spPr>
          <a:xfrm>
            <a:off x="822961" y="2058783"/>
            <a:ext cx="7543800" cy="646331"/>
          </a:xfrm>
          <a:prstGeom prst="rect">
            <a:avLst/>
          </a:prstGeom>
        </p:spPr>
        <p:txBody>
          <a:bodyPr vert="horz" wrap="square" lIns="0" tIns="45720" rIns="0" bIns="4572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defTabSz="457200">
              <a:buNone/>
            </a:pPr>
            <a:r>
              <a:rPr lang="es-ES" dirty="0" smtClean="0">
                <a:solidFill>
                  <a:schemeClr val="tx1"/>
                </a:solidFill>
                <a:latin typeface="LegacySanITCBoo"/>
              </a:rPr>
              <a:t>Buscadores que recuperan información de todos los niveles de la pirámide</a:t>
            </a:r>
          </a:p>
        </p:txBody>
      </p:sp>
      <p:sp>
        <p:nvSpPr>
          <p:cNvPr id="8" name="Rectángulo 7"/>
          <p:cNvSpPr/>
          <p:nvPr/>
        </p:nvSpPr>
        <p:spPr>
          <a:xfrm>
            <a:off x="420785" y="5548168"/>
            <a:ext cx="2885085" cy="492443"/>
          </a:xfrm>
          <a:prstGeom prst="rect">
            <a:avLst/>
          </a:prstGeom>
        </p:spPr>
        <p:txBody>
          <a:bodyPr wrap="none">
            <a:spAutoFit/>
          </a:bodyPr>
          <a:lstStyle/>
          <a:p>
            <a:r>
              <a:rPr lang="es-ES" sz="1600" dirty="0">
                <a:hlinkClick r:id="rId8"/>
              </a:rPr>
              <a:t>https://www.tripdatabase.com</a:t>
            </a:r>
            <a:r>
              <a:rPr lang="es-ES" sz="1600" dirty="0" smtClean="0">
                <a:hlinkClick r:id="rId8"/>
              </a:rPr>
              <a:t>/</a:t>
            </a:r>
            <a:r>
              <a:rPr lang="es-ES" sz="1600" dirty="0" smtClean="0"/>
              <a:t> </a:t>
            </a:r>
          </a:p>
          <a:p>
            <a:r>
              <a:rPr lang="es-ES" sz="1000" dirty="0" smtClean="0">
                <a:latin typeface="LegacySanITCBoo"/>
              </a:rPr>
              <a:t>(</a:t>
            </a:r>
            <a:r>
              <a:rPr lang="es-ES" sz="1000" dirty="0">
                <a:latin typeface="LegacySanITCBoo"/>
              </a:rPr>
              <a:t>último acceso 23/09/2015) </a:t>
            </a:r>
            <a:endParaRPr lang="es-ES" sz="1000" dirty="0"/>
          </a:p>
        </p:txBody>
      </p:sp>
      <p:sp>
        <p:nvSpPr>
          <p:cNvPr id="9" name="Rectángulo 8"/>
          <p:cNvSpPr/>
          <p:nvPr/>
        </p:nvSpPr>
        <p:spPr>
          <a:xfrm>
            <a:off x="6714340" y="5532779"/>
            <a:ext cx="2093009" cy="492443"/>
          </a:xfrm>
          <a:prstGeom prst="rect">
            <a:avLst/>
          </a:prstGeom>
        </p:spPr>
        <p:txBody>
          <a:bodyPr wrap="none">
            <a:spAutoFit/>
          </a:bodyPr>
          <a:lstStyle/>
          <a:p>
            <a:pPr algn="r"/>
            <a:r>
              <a:rPr lang="es-ES" sz="1600" dirty="0">
                <a:hlinkClick r:id="rId9"/>
              </a:rPr>
              <a:t>http://sumsearch.org</a:t>
            </a:r>
            <a:r>
              <a:rPr lang="es-ES" sz="1600" dirty="0" smtClean="0">
                <a:hlinkClick r:id="rId9"/>
              </a:rPr>
              <a:t>/</a:t>
            </a:r>
            <a:r>
              <a:rPr lang="es-ES" sz="1600" dirty="0" smtClean="0"/>
              <a:t> </a:t>
            </a:r>
          </a:p>
          <a:p>
            <a:pPr algn="r"/>
            <a:r>
              <a:rPr lang="es-ES" sz="1000" dirty="0" smtClean="0">
                <a:latin typeface="LegacySanITCBoo"/>
              </a:rPr>
              <a:t>(</a:t>
            </a:r>
            <a:r>
              <a:rPr lang="es-ES" sz="1000" dirty="0">
                <a:latin typeface="LegacySanITCBoo"/>
              </a:rPr>
              <a:t>último acceso 23/09/2015) </a:t>
            </a:r>
            <a:endParaRPr lang="es-ES" sz="1000" dirty="0"/>
          </a:p>
        </p:txBody>
      </p:sp>
      <p:pic>
        <p:nvPicPr>
          <p:cNvPr id="10"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00820445"/>
      </p:ext>
    </p:extLst>
  </p:cSld>
  <p:clrMapOvr>
    <a:masterClrMapping/>
  </p:clrMapOvr>
  <mc:AlternateContent xmlns:mc="http://schemas.openxmlformats.org/markup-compatibility/2006" xmlns:p14="http://schemas.microsoft.com/office/powerpoint/2010/main">
    <mc:Choice Requires="p14">
      <p:transition spd="slow" p14:dur="2000" advTm="23537"/>
    </mc:Choice>
    <mc:Fallback xmlns="">
      <p:transition spd="slow" advTm="23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103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0"/>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10"/>
        <p14:stopEvt time="21038" objId="10"/>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7">
            <a:extLst>
              <a:ext uri="{28A0092B-C50C-407E-A947-70E740481C1C}">
                <a14:useLocalDpi xmlns:a14="http://schemas.microsoft.com/office/drawing/2010/main" val="0"/>
              </a:ext>
            </a:extLst>
          </a:blip>
          <a:srcRect t="48872"/>
          <a:stretch/>
        </p:blipFill>
        <p:spPr>
          <a:xfrm>
            <a:off x="-63305" y="-251791"/>
            <a:ext cx="9270610" cy="7109791"/>
          </a:xfrm>
          <a:prstGeom prst="rect">
            <a:avLst/>
          </a:prstGeom>
        </p:spPr>
      </p:pic>
      <p:sp>
        <p:nvSpPr>
          <p:cNvPr id="2" name="Título 1"/>
          <p:cNvSpPr>
            <a:spLocks noGrp="1"/>
          </p:cNvSpPr>
          <p:nvPr>
            <p:ph type="title"/>
          </p:nvPr>
        </p:nvSpPr>
        <p:spPr>
          <a:xfrm>
            <a:off x="320040" y="1963004"/>
            <a:ext cx="8503920" cy="1450757"/>
          </a:xfrm>
        </p:spPr>
        <p:txBody>
          <a:bodyPr>
            <a:noAutofit/>
          </a:bodyPr>
          <a:lstStyle/>
          <a:p>
            <a:pPr algn="ctr"/>
            <a:r>
              <a:rPr lang="es-ES" sz="6000" b="1" dirty="0" smtClean="0">
                <a:solidFill>
                  <a:schemeClr val="bg1"/>
                </a:solidFill>
                <a:latin typeface="LegacySanITCBoo"/>
              </a:rPr>
              <a:t>Fuentes </a:t>
            </a:r>
            <a:r>
              <a:rPr lang="es-ES" sz="3000" b="1" dirty="0" smtClean="0">
                <a:solidFill>
                  <a:schemeClr val="bg1"/>
                </a:solidFill>
                <a:latin typeface="LegacySanITCBoo"/>
              </a:rPr>
              <a:t>de</a:t>
            </a:r>
            <a:r>
              <a:rPr lang="es-ES" sz="6000" b="1" dirty="0" smtClean="0">
                <a:solidFill>
                  <a:schemeClr val="bg1"/>
                </a:solidFill>
                <a:latin typeface="LegacySanITCBoo"/>
              </a:rPr>
              <a:t> información </a:t>
            </a:r>
            <a:endParaRPr lang="es-ES" sz="6000" dirty="0">
              <a:solidFill>
                <a:schemeClr val="bg1"/>
              </a:solidFill>
              <a:latin typeface="LegacySanITCBoo"/>
            </a:endParaRPr>
          </a:p>
        </p:txBody>
      </p:sp>
      <p:pic>
        <p:nvPicPr>
          <p:cNvPr id="5"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27835622"/>
      </p:ext>
    </p:extLst>
  </p:cSld>
  <p:clrMapOvr>
    <a:masterClrMapping/>
  </p:clrMapOvr>
  <mc:AlternateContent xmlns:mc="http://schemas.openxmlformats.org/markup-compatibility/2006" xmlns:p14="http://schemas.microsoft.com/office/powerpoint/2010/main">
    <mc:Choice Requires="p14">
      <p:transition spd="slow" p14:dur="2000" advTm="20199"/>
    </mc:Choice>
    <mc:Fallback xmlns="">
      <p:transition spd="slow" advTm="20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65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5"/>
        <p14:stopEvt time="16534" objId="5"/>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rotWithShape="1">
          <a:blip r:embed="rId7"/>
          <a:srcRect l="28201" t="16875" r="26754" b="12292"/>
          <a:stretch/>
        </p:blipFill>
        <p:spPr>
          <a:xfrm>
            <a:off x="243840" y="1305151"/>
            <a:ext cx="4236720" cy="3745688"/>
          </a:xfrm>
          <a:prstGeom prst="rect">
            <a:avLst/>
          </a:prstGeom>
          <a:ln>
            <a:noFill/>
          </a:ln>
          <a:effectLst>
            <a:outerShdw blurRad="292100" dist="139700" dir="2700000" algn="tl" rotWithShape="0">
              <a:srgbClr val="333333">
                <a:alpha val="65000"/>
              </a:srgbClr>
            </a:outerShdw>
          </a:effectLst>
        </p:spPr>
      </p:pic>
      <p:sp>
        <p:nvSpPr>
          <p:cNvPr id="18" name="Rectángulo 17"/>
          <p:cNvSpPr/>
          <p:nvPr/>
        </p:nvSpPr>
        <p:spPr>
          <a:xfrm>
            <a:off x="5837072" y="535710"/>
            <a:ext cx="3074881" cy="769441"/>
          </a:xfrm>
          <a:prstGeom prst="rect">
            <a:avLst/>
          </a:prstGeom>
          <a:solidFill>
            <a:schemeClr val="bg1">
              <a:lumMod val="95000"/>
            </a:schemeClr>
          </a:solidFill>
        </p:spPr>
        <p:txBody>
          <a:bodyPr wrap="none">
            <a:spAutoFit/>
          </a:bodyPr>
          <a:lstStyle/>
          <a:p>
            <a:pPr marL="0" lvl="1" algn="r"/>
            <a:r>
              <a:rPr lang="es-ES" sz="2200" b="1" dirty="0">
                <a:solidFill>
                  <a:schemeClr val="tx2">
                    <a:lumMod val="75000"/>
                  </a:schemeClr>
                </a:solidFill>
                <a:latin typeface="LegacySanITCBoo"/>
              </a:rPr>
              <a:t>Fichas técnicas e </a:t>
            </a:r>
            <a:endParaRPr lang="es-ES" sz="2200" b="1" dirty="0" smtClean="0">
              <a:solidFill>
                <a:schemeClr val="tx2">
                  <a:lumMod val="75000"/>
                </a:schemeClr>
              </a:solidFill>
              <a:latin typeface="LegacySanITCBoo"/>
            </a:endParaRPr>
          </a:p>
          <a:p>
            <a:pPr marL="0" lvl="1" algn="r"/>
            <a:r>
              <a:rPr lang="es-ES" sz="2200" b="1" dirty="0" smtClean="0">
                <a:solidFill>
                  <a:schemeClr val="tx2">
                    <a:lumMod val="75000"/>
                  </a:schemeClr>
                </a:solidFill>
                <a:latin typeface="LegacySanITCBoo"/>
              </a:rPr>
              <a:t>informes </a:t>
            </a:r>
            <a:r>
              <a:rPr lang="es-ES" sz="2200" b="1" dirty="0">
                <a:solidFill>
                  <a:schemeClr val="tx2">
                    <a:lumMod val="75000"/>
                  </a:schemeClr>
                </a:solidFill>
                <a:latin typeface="LegacySanITCBoo"/>
              </a:rPr>
              <a:t>de agencias</a:t>
            </a:r>
          </a:p>
        </p:txBody>
      </p:sp>
      <p:sp>
        <p:nvSpPr>
          <p:cNvPr id="19" name="Rectángulo 18"/>
          <p:cNvSpPr/>
          <p:nvPr/>
        </p:nvSpPr>
        <p:spPr>
          <a:xfrm>
            <a:off x="6358049" y="1655978"/>
            <a:ext cx="2553904" cy="430887"/>
          </a:xfrm>
          <a:prstGeom prst="rect">
            <a:avLst/>
          </a:prstGeom>
          <a:solidFill>
            <a:schemeClr val="bg1">
              <a:lumMod val="95000"/>
            </a:schemeClr>
          </a:solidFill>
        </p:spPr>
        <p:txBody>
          <a:bodyPr wrap="none">
            <a:spAutoFit/>
          </a:bodyPr>
          <a:lstStyle/>
          <a:p>
            <a:pPr marL="0" lvl="1" algn="r"/>
            <a:r>
              <a:rPr lang="es-ES" sz="2200" b="1" dirty="0">
                <a:solidFill>
                  <a:schemeClr val="tx2">
                    <a:lumMod val="75000"/>
                  </a:schemeClr>
                </a:solidFill>
                <a:latin typeface="LegacySanITCBoo"/>
              </a:rPr>
              <a:t>EECC “</a:t>
            </a:r>
            <a:r>
              <a:rPr lang="es-ES" sz="2200" b="1" dirty="0" err="1">
                <a:solidFill>
                  <a:schemeClr val="tx2">
                    <a:lumMod val="75000"/>
                  </a:schemeClr>
                </a:solidFill>
                <a:latin typeface="LegacySanITCBoo"/>
              </a:rPr>
              <a:t>pivotales</a:t>
            </a:r>
            <a:r>
              <a:rPr lang="es-ES" sz="2200" b="1" dirty="0">
                <a:solidFill>
                  <a:schemeClr val="tx2">
                    <a:lumMod val="75000"/>
                  </a:schemeClr>
                </a:solidFill>
                <a:latin typeface="LegacySanITCBoo"/>
              </a:rPr>
              <a:t>”</a:t>
            </a:r>
          </a:p>
        </p:txBody>
      </p:sp>
      <p:sp>
        <p:nvSpPr>
          <p:cNvPr id="20" name="Rectángulo 19"/>
          <p:cNvSpPr/>
          <p:nvPr/>
        </p:nvSpPr>
        <p:spPr>
          <a:xfrm>
            <a:off x="5381820" y="3219406"/>
            <a:ext cx="3530133" cy="430887"/>
          </a:xfrm>
          <a:prstGeom prst="rect">
            <a:avLst/>
          </a:prstGeom>
          <a:solidFill>
            <a:schemeClr val="bg1">
              <a:lumMod val="95000"/>
            </a:schemeClr>
          </a:solidFill>
        </p:spPr>
        <p:txBody>
          <a:bodyPr wrap="none">
            <a:spAutoFit/>
          </a:bodyPr>
          <a:lstStyle/>
          <a:p>
            <a:pPr marL="0" lvl="1" algn="r"/>
            <a:r>
              <a:rPr lang="es-ES" sz="2200" b="1" dirty="0">
                <a:solidFill>
                  <a:schemeClr val="tx2">
                    <a:lumMod val="75000"/>
                  </a:schemeClr>
                </a:solidFill>
                <a:latin typeface="LegacySanITCBoo"/>
              </a:rPr>
              <a:t>Revisiones y </a:t>
            </a:r>
            <a:r>
              <a:rPr lang="es-ES" sz="2200" b="1" dirty="0" err="1">
                <a:solidFill>
                  <a:schemeClr val="tx2">
                    <a:lumMod val="75000"/>
                  </a:schemeClr>
                </a:solidFill>
                <a:latin typeface="LegacySanITCBoo"/>
              </a:rPr>
              <a:t>metanálisis</a:t>
            </a:r>
            <a:endParaRPr lang="es-ES" sz="2200" b="1" dirty="0">
              <a:solidFill>
                <a:schemeClr val="tx2">
                  <a:lumMod val="75000"/>
                </a:schemeClr>
              </a:solidFill>
              <a:latin typeface="LegacySanITCBoo"/>
            </a:endParaRPr>
          </a:p>
        </p:txBody>
      </p:sp>
      <p:sp>
        <p:nvSpPr>
          <p:cNvPr id="21" name="Rectángulo 20"/>
          <p:cNvSpPr/>
          <p:nvPr/>
        </p:nvSpPr>
        <p:spPr>
          <a:xfrm>
            <a:off x="5412277" y="2437692"/>
            <a:ext cx="3499676" cy="430887"/>
          </a:xfrm>
          <a:prstGeom prst="rect">
            <a:avLst/>
          </a:prstGeom>
          <a:solidFill>
            <a:schemeClr val="bg1">
              <a:lumMod val="95000"/>
            </a:schemeClr>
          </a:solidFill>
        </p:spPr>
        <p:txBody>
          <a:bodyPr wrap="none">
            <a:spAutoFit/>
          </a:bodyPr>
          <a:lstStyle/>
          <a:p>
            <a:pPr marL="0" lvl="1" algn="r"/>
            <a:r>
              <a:rPr lang="es-ES" sz="2200" b="1" dirty="0">
                <a:solidFill>
                  <a:schemeClr val="tx2">
                    <a:lumMod val="75000"/>
                  </a:schemeClr>
                </a:solidFill>
                <a:latin typeface="LegacySanITCBoo"/>
              </a:rPr>
              <a:t>Guías de práctica clínica</a:t>
            </a:r>
          </a:p>
        </p:txBody>
      </p:sp>
      <p:sp>
        <p:nvSpPr>
          <p:cNvPr id="22" name="Rectángulo 21"/>
          <p:cNvSpPr/>
          <p:nvPr/>
        </p:nvSpPr>
        <p:spPr>
          <a:xfrm>
            <a:off x="5672143" y="4782832"/>
            <a:ext cx="3239810" cy="1107996"/>
          </a:xfrm>
          <a:prstGeom prst="rect">
            <a:avLst/>
          </a:prstGeom>
          <a:solidFill>
            <a:schemeClr val="bg1">
              <a:lumMod val="95000"/>
            </a:schemeClr>
          </a:solidFill>
        </p:spPr>
        <p:txBody>
          <a:bodyPr wrap="square">
            <a:spAutoFit/>
          </a:bodyPr>
          <a:lstStyle/>
          <a:p>
            <a:pPr marL="0" lvl="1" algn="r"/>
            <a:r>
              <a:rPr lang="es-ES" sz="2200" b="1" dirty="0">
                <a:solidFill>
                  <a:schemeClr val="tx2">
                    <a:lumMod val="75000"/>
                  </a:schemeClr>
                </a:solidFill>
                <a:latin typeface="LegacySanITCBoo"/>
              </a:rPr>
              <a:t>Otras evaluaciones, recomendaciones y opiniones de expertos</a:t>
            </a:r>
          </a:p>
        </p:txBody>
      </p:sp>
      <p:sp>
        <p:nvSpPr>
          <p:cNvPr id="23" name="Rectángulo 22"/>
          <p:cNvSpPr/>
          <p:nvPr/>
        </p:nvSpPr>
        <p:spPr>
          <a:xfrm>
            <a:off x="4543430" y="4001120"/>
            <a:ext cx="4368523" cy="430887"/>
          </a:xfrm>
          <a:prstGeom prst="rect">
            <a:avLst/>
          </a:prstGeom>
          <a:solidFill>
            <a:schemeClr val="bg1">
              <a:lumMod val="95000"/>
            </a:schemeClr>
          </a:solidFill>
        </p:spPr>
        <p:txBody>
          <a:bodyPr wrap="square">
            <a:spAutoFit/>
          </a:bodyPr>
          <a:lstStyle/>
          <a:p>
            <a:pPr marL="0" lvl="1" algn="r"/>
            <a:r>
              <a:rPr lang="es-ES" sz="2200" b="1" dirty="0" smtClean="0">
                <a:solidFill>
                  <a:schemeClr val="tx2">
                    <a:lumMod val="75000"/>
                  </a:schemeClr>
                </a:solidFill>
                <a:latin typeface="LegacySanITCBoo"/>
              </a:rPr>
              <a:t>Seguridad, económicos y otros</a:t>
            </a:r>
            <a:endParaRPr lang="es-ES" sz="2200" b="1" dirty="0">
              <a:solidFill>
                <a:schemeClr val="tx2">
                  <a:lumMod val="75000"/>
                </a:schemeClr>
              </a:solidFill>
              <a:latin typeface="LegacySanITCBoo"/>
            </a:endParaRPr>
          </a:p>
        </p:txBody>
      </p:sp>
      <p:pic>
        <p:nvPicPr>
          <p:cNvPr id="9"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51004258"/>
      </p:ext>
    </p:extLst>
  </p:cSld>
  <p:clrMapOvr>
    <a:masterClrMapping/>
  </p:clrMapOvr>
  <mc:AlternateContent xmlns:mc="http://schemas.openxmlformats.org/markup-compatibility/2006" xmlns:p14="http://schemas.microsoft.com/office/powerpoint/2010/main">
    <mc:Choice Requires="p14">
      <p:transition spd="slow" p14:dur="2000" advTm="30080"/>
    </mc:Choice>
    <mc:Fallback xmlns="">
      <p:transition spd="slow" advTm="30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702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9"/>
                </p:tgtEl>
              </p:cMediaNode>
            </p:audio>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9"/>
        <p14:stopEvt time="27040" objId="9"/>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3993447" y="538041"/>
            <a:ext cx="4373313" cy="1077218"/>
          </a:xfrm>
          <a:prstGeom prst="rect">
            <a:avLst/>
          </a:prstGeom>
          <a:solidFill>
            <a:schemeClr val="bg1">
              <a:lumMod val="95000"/>
            </a:schemeClr>
          </a:solidFill>
        </p:spPr>
        <p:txBody>
          <a:bodyPr wrap="none">
            <a:spAutoFit/>
          </a:bodyPr>
          <a:lstStyle/>
          <a:p>
            <a:pPr marL="0" lvl="1" algn="r"/>
            <a:r>
              <a:rPr lang="es-ES" sz="3200" b="1" dirty="0">
                <a:solidFill>
                  <a:schemeClr val="tx2">
                    <a:lumMod val="75000"/>
                  </a:schemeClr>
                </a:solidFill>
                <a:latin typeface="LegacySanITCBoo"/>
              </a:rPr>
              <a:t>Fichas técnicas e </a:t>
            </a:r>
            <a:endParaRPr lang="es-ES" sz="3200" b="1" dirty="0" smtClean="0">
              <a:solidFill>
                <a:schemeClr val="tx2">
                  <a:lumMod val="75000"/>
                </a:schemeClr>
              </a:solidFill>
              <a:latin typeface="LegacySanITCBoo"/>
            </a:endParaRPr>
          </a:p>
          <a:p>
            <a:pPr marL="0" lvl="1" algn="r"/>
            <a:r>
              <a:rPr lang="es-ES" sz="3200" b="1" dirty="0" smtClean="0">
                <a:solidFill>
                  <a:schemeClr val="tx2">
                    <a:lumMod val="75000"/>
                  </a:schemeClr>
                </a:solidFill>
                <a:latin typeface="LegacySanITCBoo"/>
              </a:rPr>
              <a:t>informes </a:t>
            </a:r>
            <a:r>
              <a:rPr lang="es-ES" sz="3200" b="1" dirty="0">
                <a:solidFill>
                  <a:schemeClr val="tx2">
                    <a:lumMod val="75000"/>
                  </a:schemeClr>
                </a:solidFill>
                <a:latin typeface="LegacySanITCBoo"/>
              </a:rPr>
              <a:t>de agencias</a:t>
            </a:r>
          </a:p>
        </p:txBody>
      </p:sp>
      <p:pic>
        <p:nvPicPr>
          <p:cNvPr id="1026" name="Picture 2" descr="https://pbs.twimg.com/profile_images/558579994738163714/ClLO8Cms.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8599" y="2892365"/>
            <a:ext cx="1259049" cy="1259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www.ema.europa.eu/ema/images/Logo_standar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8593" y="2584589"/>
            <a:ext cx="2623020" cy="1259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images.natureworldnews.com/data/images/full/1009/fd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2052" y="4653633"/>
            <a:ext cx="2248908" cy="13881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http://www.saludnews24.com.ar/imagenes/archivos/noticias/10853_image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 y="5101761"/>
            <a:ext cx="2895600" cy="767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tángulo 6"/>
          <p:cNvSpPr/>
          <p:nvPr/>
        </p:nvSpPr>
        <p:spPr>
          <a:xfrm>
            <a:off x="3538770" y="2030591"/>
            <a:ext cx="5282665" cy="400110"/>
          </a:xfrm>
          <a:prstGeom prst="rect">
            <a:avLst/>
          </a:prstGeom>
        </p:spPr>
        <p:txBody>
          <a:bodyPr wrap="none">
            <a:spAutoFit/>
          </a:bodyPr>
          <a:lstStyle/>
          <a:p>
            <a:pPr algn="ctr"/>
            <a:r>
              <a:rPr lang="es-ES" sz="2000" dirty="0" err="1">
                <a:latin typeface="LegacySanITCBoo"/>
              </a:rPr>
              <a:t>European</a:t>
            </a:r>
            <a:r>
              <a:rPr lang="es-ES" sz="2000" dirty="0">
                <a:latin typeface="LegacySanITCBoo"/>
              </a:rPr>
              <a:t> </a:t>
            </a:r>
            <a:r>
              <a:rPr lang="es-ES" sz="2000" dirty="0" err="1">
                <a:latin typeface="LegacySanITCBoo"/>
              </a:rPr>
              <a:t>Public</a:t>
            </a:r>
            <a:r>
              <a:rPr lang="es-ES" sz="2000" dirty="0">
                <a:latin typeface="LegacySanITCBoo"/>
              </a:rPr>
              <a:t> </a:t>
            </a:r>
            <a:r>
              <a:rPr lang="es-ES" sz="2000" dirty="0" err="1">
                <a:latin typeface="LegacySanITCBoo"/>
              </a:rPr>
              <a:t>Assessment</a:t>
            </a:r>
            <a:r>
              <a:rPr lang="es-ES" sz="2000" dirty="0">
                <a:latin typeface="LegacySanITCBoo"/>
              </a:rPr>
              <a:t> </a:t>
            </a:r>
            <a:r>
              <a:rPr lang="es-ES" sz="2000" dirty="0" err="1">
                <a:latin typeface="LegacySanITCBoo"/>
              </a:rPr>
              <a:t>Report</a:t>
            </a:r>
            <a:r>
              <a:rPr lang="es-ES" sz="2000" dirty="0">
                <a:latin typeface="LegacySanITCBoo"/>
              </a:rPr>
              <a:t> (EPAR)</a:t>
            </a:r>
          </a:p>
        </p:txBody>
      </p:sp>
      <p:sp>
        <p:nvSpPr>
          <p:cNvPr id="8" name="Rectángulo 7"/>
          <p:cNvSpPr/>
          <p:nvPr/>
        </p:nvSpPr>
        <p:spPr>
          <a:xfrm>
            <a:off x="5564888" y="4151415"/>
            <a:ext cx="1983236" cy="400110"/>
          </a:xfrm>
          <a:prstGeom prst="rect">
            <a:avLst/>
          </a:prstGeom>
        </p:spPr>
        <p:txBody>
          <a:bodyPr wrap="none">
            <a:spAutoFit/>
          </a:bodyPr>
          <a:lstStyle/>
          <a:p>
            <a:pPr algn="ctr"/>
            <a:r>
              <a:rPr lang="es-ES" sz="2000" dirty="0" smtClean="0">
                <a:latin typeface="LegacySanITCBoo"/>
              </a:rPr>
              <a:t>Medical </a:t>
            </a:r>
            <a:r>
              <a:rPr lang="es-ES" sz="2000" dirty="0" err="1" smtClean="0">
                <a:latin typeface="LegacySanITCBoo"/>
              </a:rPr>
              <a:t>Review</a:t>
            </a:r>
            <a:endParaRPr lang="es-ES" sz="2000" dirty="0">
              <a:latin typeface="LegacySanITCBoo"/>
            </a:endParaRPr>
          </a:p>
        </p:txBody>
      </p:sp>
      <p:pic>
        <p:nvPicPr>
          <p:cNvPr id="9"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6121787"/>
      </p:ext>
    </p:extLst>
  </p:cSld>
  <p:clrMapOvr>
    <a:masterClrMapping/>
  </p:clrMapOvr>
  <mc:AlternateContent xmlns:mc="http://schemas.openxmlformats.org/markup-compatibility/2006" xmlns:p14="http://schemas.microsoft.com/office/powerpoint/2010/main">
    <mc:Choice Requires="p14">
      <p:transition spd="slow" p14:dur="2000" advTm="33049"/>
    </mc:Choice>
    <mc:Fallback xmlns="">
      <p:transition spd="slow" advTm="33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0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9"/>
                </p:tgtEl>
              </p:cMediaNode>
            </p:audio>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9"/>
        <p14:stopEvt time="30001" objId="9"/>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4742049" y="1011982"/>
            <a:ext cx="3624711" cy="584775"/>
          </a:xfrm>
          <a:prstGeom prst="rect">
            <a:avLst/>
          </a:prstGeom>
          <a:solidFill>
            <a:schemeClr val="bg1">
              <a:lumMod val="95000"/>
            </a:schemeClr>
          </a:solidFill>
        </p:spPr>
        <p:txBody>
          <a:bodyPr wrap="none">
            <a:spAutoFit/>
          </a:bodyPr>
          <a:lstStyle/>
          <a:p>
            <a:pPr marL="0" lvl="1" algn="r"/>
            <a:r>
              <a:rPr lang="es-ES" sz="3200" b="1" dirty="0">
                <a:solidFill>
                  <a:schemeClr val="tx2">
                    <a:lumMod val="75000"/>
                  </a:schemeClr>
                </a:solidFill>
                <a:latin typeface="LegacySanITCBoo"/>
              </a:rPr>
              <a:t>EECC “</a:t>
            </a:r>
            <a:r>
              <a:rPr lang="es-ES" sz="3200" b="1" dirty="0" err="1">
                <a:solidFill>
                  <a:schemeClr val="tx2">
                    <a:lumMod val="75000"/>
                  </a:schemeClr>
                </a:solidFill>
                <a:latin typeface="LegacySanITCBoo"/>
              </a:rPr>
              <a:t>pivotales</a:t>
            </a:r>
            <a:r>
              <a:rPr lang="es-ES" sz="3200" b="1" dirty="0">
                <a:solidFill>
                  <a:schemeClr val="tx2">
                    <a:lumMod val="75000"/>
                  </a:schemeClr>
                </a:solidFill>
                <a:latin typeface="LegacySanITCBoo"/>
              </a:rPr>
              <a:t>”</a:t>
            </a:r>
          </a:p>
        </p:txBody>
      </p:sp>
      <p:sp>
        <p:nvSpPr>
          <p:cNvPr id="8" name="Marcador de contenido 2"/>
          <p:cNvSpPr>
            <a:spLocks noGrp="1"/>
          </p:cNvSpPr>
          <p:nvPr>
            <p:ph sz="half" idx="1"/>
          </p:nvPr>
        </p:nvSpPr>
        <p:spPr>
          <a:xfrm>
            <a:off x="491175" y="2133164"/>
            <a:ext cx="4792338" cy="2652008"/>
          </a:xfrm>
        </p:spPr>
        <p:txBody>
          <a:bodyPr wrap="none">
            <a:spAutoFit/>
          </a:bodyPr>
          <a:lstStyle/>
          <a:p>
            <a:pPr marL="0" defTabSz="457200"/>
            <a:r>
              <a:rPr lang="es-ES" dirty="0" smtClean="0">
                <a:solidFill>
                  <a:schemeClr val="tx1"/>
                </a:solidFill>
                <a:latin typeface="LegacySanITCBoo"/>
              </a:rPr>
              <a:t>- publicados en revistas de impacto</a:t>
            </a:r>
            <a:endParaRPr lang="es-ES" dirty="0">
              <a:solidFill>
                <a:schemeClr val="tx1"/>
              </a:solidFill>
              <a:latin typeface="LegacySanITCBoo"/>
            </a:endParaRPr>
          </a:p>
          <a:p>
            <a:pPr marL="0" defTabSz="457200"/>
            <a:r>
              <a:rPr lang="es-ES" dirty="0">
                <a:solidFill>
                  <a:schemeClr val="tx1"/>
                </a:solidFill>
                <a:latin typeface="LegacySanITCBoo"/>
              </a:rPr>
              <a:t>- si conocemos el ensayo </a:t>
            </a:r>
            <a:r>
              <a:rPr lang="es-ES" dirty="0">
                <a:solidFill>
                  <a:schemeClr val="tx1"/>
                </a:solidFill>
                <a:latin typeface="LegacySanITCBoo"/>
                <a:sym typeface="Wingdings" panose="05000000000000000000" pitchFamily="2" charset="2"/>
              </a:rPr>
              <a:t></a:t>
            </a:r>
            <a:r>
              <a:rPr lang="es-ES" dirty="0">
                <a:solidFill>
                  <a:schemeClr val="tx1"/>
                </a:solidFill>
                <a:latin typeface="LegacySanITCBoo"/>
              </a:rPr>
              <a:t> título</a:t>
            </a:r>
          </a:p>
          <a:p>
            <a:pPr marL="0" defTabSz="457200"/>
            <a:r>
              <a:rPr lang="es-ES" dirty="0" smtClean="0">
                <a:solidFill>
                  <a:schemeClr val="tx1"/>
                </a:solidFill>
                <a:latin typeface="LegacySanITCBoo"/>
              </a:rPr>
              <a:t>- operadores booleanos (AND, OR, NOT)</a:t>
            </a:r>
            <a:endParaRPr lang="es-ES" dirty="0">
              <a:solidFill>
                <a:schemeClr val="tx1"/>
              </a:solidFill>
              <a:latin typeface="LegacySanITCBoo"/>
            </a:endParaRPr>
          </a:p>
          <a:p>
            <a:pPr marL="0" defTabSz="457200"/>
            <a:r>
              <a:rPr lang="es-ES" dirty="0" smtClean="0">
                <a:solidFill>
                  <a:schemeClr val="tx1"/>
                </a:solidFill>
                <a:latin typeface="LegacySanITCBoo"/>
              </a:rPr>
              <a:t>- tesauro: </a:t>
            </a:r>
            <a:r>
              <a:rPr lang="es-ES" dirty="0" err="1" smtClean="0">
                <a:solidFill>
                  <a:schemeClr val="tx1"/>
                </a:solidFill>
                <a:latin typeface="LegacySanITCBoo"/>
              </a:rPr>
              <a:t>MeSH</a:t>
            </a:r>
            <a:r>
              <a:rPr lang="es-ES" dirty="0" smtClean="0">
                <a:solidFill>
                  <a:schemeClr val="tx1"/>
                </a:solidFill>
                <a:latin typeface="LegacySanITCBoo"/>
              </a:rPr>
              <a:t> </a:t>
            </a:r>
            <a:r>
              <a:rPr lang="es-ES" dirty="0">
                <a:solidFill>
                  <a:schemeClr val="tx1"/>
                </a:solidFill>
                <a:latin typeface="LegacySanITCBoo"/>
              </a:rPr>
              <a:t>/ EMTREE</a:t>
            </a:r>
          </a:p>
          <a:p>
            <a:pPr marL="0" defTabSz="457200"/>
            <a:r>
              <a:rPr lang="es-ES" dirty="0">
                <a:solidFill>
                  <a:schemeClr val="tx1"/>
                </a:solidFill>
                <a:latin typeface="LegacySanITCBoo"/>
              </a:rPr>
              <a:t>- </a:t>
            </a:r>
            <a:r>
              <a:rPr lang="es-ES" dirty="0" smtClean="0">
                <a:solidFill>
                  <a:schemeClr val="tx1"/>
                </a:solidFill>
                <a:latin typeface="LegacySanITCBoo"/>
              </a:rPr>
              <a:t>filtros</a:t>
            </a:r>
            <a:endParaRPr lang="es-ES" dirty="0">
              <a:solidFill>
                <a:schemeClr val="tx1"/>
              </a:solidFill>
              <a:latin typeface="LegacySanITCBoo"/>
            </a:endParaRPr>
          </a:p>
          <a:p>
            <a:pPr marL="0" defTabSz="457200"/>
            <a:r>
              <a:rPr lang="es-ES" dirty="0">
                <a:solidFill>
                  <a:schemeClr val="tx1"/>
                </a:solidFill>
                <a:latin typeface="LegacySanITCBoo"/>
              </a:rPr>
              <a:t>- búsqueda </a:t>
            </a:r>
            <a:r>
              <a:rPr lang="es-ES" dirty="0" smtClean="0">
                <a:solidFill>
                  <a:schemeClr val="tx1"/>
                </a:solidFill>
                <a:latin typeface="LegacySanITCBoo"/>
              </a:rPr>
              <a:t>avanzada</a:t>
            </a:r>
          </a:p>
        </p:txBody>
      </p:sp>
      <p:pic>
        <p:nvPicPr>
          <p:cNvPr id="9" name="Picture 4" descr="http://www.facmed.unam.mx/bmnd/imgbib/MPubme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2669" y="2133164"/>
            <a:ext cx="2468881" cy="10056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2" descr="http://image.slidesharecdn.com/embase10msysreviewsmla2012-120604064659-phpapp02/95/embase-systematic-searching-in-10-mins-at-mla-2012-1-728.jpg?cb=1338797141"/>
          <p:cNvPicPr>
            <a:picLocks noChangeAspect="1" noChangeArrowheads="1"/>
          </p:cNvPicPr>
          <p:nvPr/>
        </p:nvPicPr>
        <p:blipFill rotWithShape="1">
          <a:blip r:embed="rId7">
            <a:extLst>
              <a:ext uri="{28A0092B-C50C-407E-A947-70E740481C1C}">
                <a14:useLocalDpi xmlns:a14="http://schemas.microsoft.com/office/drawing/2010/main" val="0"/>
              </a:ext>
            </a:extLst>
          </a:blip>
          <a:srcRect l="8469" t="7835" r="10060" b="58047"/>
          <a:stretch/>
        </p:blipFill>
        <p:spPr bwMode="auto">
          <a:xfrm>
            <a:off x="5886449" y="3700965"/>
            <a:ext cx="2941320" cy="9238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4" descr="http://www.ema.europa.eu/ema/images/Logo_standard.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0719" y="5180325"/>
            <a:ext cx="2041235" cy="9797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6" descr="http://images.natureworldnews.com/data/images/full/1009/fd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29950" y="5180325"/>
            <a:ext cx="1691924" cy="1044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267200" y="3124200"/>
            <a:ext cx="609600" cy="609600"/>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52986273"/>
      </p:ext>
    </p:extLst>
  </p:cSld>
  <p:clrMapOvr>
    <a:masterClrMapping/>
  </p:clrMapOvr>
  <mc:AlternateContent xmlns:mc="http://schemas.openxmlformats.org/markup-compatibility/2006" xmlns:p14="http://schemas.microsoft.com/office/powerpoint/2010/main">
    <mc:Choice Requires="p14">
      <p:transition spd="slow" p14:dur="2000" advTm="60221"/>
    </mc:Choice>
    <mc:Fallback xmlns="">
      <p:transition spd="slow" advTm="60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60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3"/>
                </p:tgtEl>
              </p:cMediaNode>
            </p:audio>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13"/>
        <p14:stopEvt time="60001" objId="13"/>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rotWithShape="1">
          <a:blip r:embed="rId6"/>
          <a:srcRect l="5607" r="7717"/>
          <a:stretch/>
        </p:blipFill>
        <p:spPr>
          <a:xfrm>
            <a:off x="358140" y="399696"/>
            <a:ext cx="8427720" cy="5466629"/>
          </a:xfrm>
          <a:prstGeom prst="rect">
            <a:avLst/>
          </a:prstGeom>
          <a:ln>
            <a:noFill/>
          </a:ln>
          <a:effectLst>
            <a:outerShdw blurRad="292100" dist="139700" dir="2700000" algn="tl" rotWithShape="0">
              <a:srgbClr val="333333">
                <a:alpha val="65000"/>
              </a:srgbClr>
            </a:outerShdw>
          </a:effectLst>
        </p:spPr>
      </p:pic>
      <p:sp>
        <p:nvSpPr>
          <p:cNvPr id="12" name="Elipse 11"/>
          <p:cNvSpPr/>
          <p:nvPr/>
        </p:nvSpPr>
        <p:spPr>
          <a:xfrm>
            <a:off x="146685" y="1141926"/>
            <a:ext cx="1463040" cy="33528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p:cNvSpPr/>
          <p:nvPr/>
        </p:nvSpPr>
        <p:spPr>
          <a:xfrm>
            <a:off x="1413510" y="626031"/>
            <a:ext cx="1009650" cy="28956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lipse 13"/>
          <p:cNvSpPr/>
          <p:nvPr/>
        </p:nvSpPr>
        <p:spPr>
          <a:xfrm>
            <a:off x="3402330" y="801291"/>
            <a:ext cx="1009650" cy="28956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p:cNvSpPr/>
          <p:nvPr/>
        </p:nvSpPr>
        <p:spPr>
          <a:xfrm>
            <a:off x="3407963" y="5937225"/>
            <a:ext cx="5419240" cy="369332"/>
          </a:xfrm>
          <a:prstGeom prst="rect">
            <a:avLst/>
          </a:prstGeom>
        </p:spPr>
        <p:txBody>
          <a:bodyPr wrap="none">
            <a:spAutoFit/>
          </a:bodyPr>
          <a:lstStyle/>
          <a:p>
            <a:r>
              <a:rPr lang="es-ES" dirty="0">
                <a:hlinkClick r:id="rId7"/>
              </a:rPr>
              <a:t>http://</a:t>
            </a:r>
            <a:r>
              <a:rPr lang="es-ES" dirty="0" smtClean="0">
                <a:hlinkClick r:id="rId7"/>
              </a:rPr>
              <a:t>www.ncbi.nlm.nih.gov/pubmed</a:t>
            </a:r>
            <a:r>
              <a:rPr lang="es-ES" dirty="0" smtClean="0"/>
              <a:t> </a:t>
            </a:r>
            <a:r>
              <a:rPr lang="es-ES" sz="1000" dirty="0">
                <a:latin typeface="LegacySanITCBoo"/>
              </a:rPr>
              <a:t>(último acceso 23/09/2015) </a:t>
            </a:r>
            <a:endParaRPr lang="es-ES" sz="1000" dirty="0"/>
          </a:p>
        </p:txBody>
      </p:sp>
      <p:pic>
        <p:nvPicPr>
          <p:cNvPr id="7"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99291806"/>
      </p:ext>
    </p:extLst>
  </p:cSld>
  <p:clrMapOvr>
    <a:masterClrMapping/>
  </p:clrMapOvr>
  <mc:AlternateContent xmlns:mc="http://schemas.openxmlformats.org/markup-compatibility/2006" xmlns:p14="http://schemas.microsoft.com/office/powerpoint/2010/main">
    <mc:Choice Requires="p14">
      <p:transition spd="slow" p14:dur="2000" advTm="46322"/>
    </mc:Choice>
    <mc:Fallback xmlns="">
      <p:transition spd="slow" advTm="46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435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7"/>
                </p:tgtEl>
              </p:cMediaNode>
            </p:audio>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7"/>
        <p14:stopEvt time="43530" objId="7"/>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3342457" y="908387"/>
            <a:ext cx="5080237" cy="584775"/>
          </a:xfrm>
          <a:prstGeom prst="rect">
            <a:avLst/>
          </a:prstGeom>
          <a:solidFill>
            <a:schemeClr val="bg1">
              <a:lumMod val="95000"/>
            </a:schemeClr>
          </a:solidFill>
        </p:spPr>
        <p:txBody>
          <a:bodyPr wrap="none">
            <a:spAutoFit/>
          </a:bodyPr>
          <a:lstStyle/>
          <a:p>
            <a:pPr marL="0" lvl="1" algn="r"/>
            <a:r>
              <a:rPr lang="es-ES" sz="3200" b="1" dirty="0">
                <a:solidFill>
                  <a:schemeClr val="tx2">
                    <a:lumMod val="75000"/>
                  </a:schemeClr>
                </a:solidFill>
                <a:latin typeface="LegacySanITCBoo"/>
              </a:rPr>
              <a:t>Guías de </a:t>
            </a:r>
            <a:r>
              <a:rPr lang="es-ES" sz="3200" b="1" dirty="0" smtClean="0">
                <a:solidFill>
                  <a:schemeClr val="tx2">
                    <a:lumMod val="75000"/>
                  </a:schemeClr>
                </a:solidFill>
                <a:latin typeface="LegacySanITCBoo"/>
              </a:rPr>
              <a:t>Práctica </a:t>
            </a:r>
            <a:r>
              <a:rPr lang="es-ES" sz="3200" b="1" dirty="0">
                <a:solidFill>
                  <a:schemeClr val="tx2">
                    <a:lumMod val="75000"/>
                  </a:schemeClr>
                </a:solidFill>
                <a:latin typeface="LegacySanITCBoo"/>
              </a:rPr>
              <a:t>C</a:t>
            </a:r>
            <a:r>
              <a:rPr lang="es-ES" sz="3200" b="1" dirty="0" smtClean="0">
                <a:solidFill>
                  <a:schemeClr val="tx2">
                    <a:lumMod val="75000"/>
                  </a:schemeClr>
                </a:solidFill>
                <a:latin typeface="LegacySanITCBoo"/>
              </a:rPr>
              <a:t>línica</a:t>
            </a:r>
            <a:endParaRPr lang="es-ES" sz="3200" b="1" dirty="0">
              <a:solidFill>
                <a:schemeClr val="tx2">
                  <a:lumMod val="75000"/>
                </a:schemeClr>
              </a:solidFill>
              <a:latin typeface="LegacySanITCBoo"/>
            </a:endParaRPr>
          </a:p>
        </p:txBody>
      </p:sp>
      <p:pic>
        <p:nvPicPr>
          <p:cNvPr id="6" name="Picture 4" descr="http://www.facmed.unam.mx/bmnd/imgbib/MPubme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3205" y="2562304"/>
            <a:ext cx="2468881" cy="10056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8" name="Picture 2" descr="AHRQ--Agency for Healthcare Research and Quality: Advancing Excellence in Health Ca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1375" y="5506982"/>
            <a:ext cx="5410200" cy="6000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Portal GuiaSalu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1375" y="4564150"/>
            <a:ext cx="3838575" cy="590551"/>
          </a:xfrm>
          <a:prstGeom prst="rect">
            <a:avLst/>
          </a:prstGeom>
          <a:solidFill>
            <a:schemeClr val="bg2">
              <a:lumMod val="25000"/>
            </a:schemeClr>
          </a:solidFill>
          <a:ln>
            <a:noFill/>
          </a:ln>
          <a:effectLst>
            <a:outerShdw blurRad="292100" dist="139700" dir="2700000" algn="tl" rotWithShape="0">
              <a:srgbClr val="333333">
                <a:alpha val="65000"/>
              </a:srgbClr>
            </a:outerShdw>
          </a:effectLst>
        </p:spPr>
      </p:pic>
      <p:pic>
        <p:nvPicPr>
          <p:cNvPr id="4102" name="Picture 6" descr="http://cdn.nice.org.uk/V3/Content/nice/favicon-googl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1375" y="2440046"/>
            <a:ext cx="1505585" cy="7527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4" name="Picture 8" descr="[SIGN thistle header]"/>
          <p:cNvPicPr>
            <a:picLocks noChangeAspect="1" noChangeArrowheads="1"/>
          </p:cNvPicPr>
          <p:nvPr/>
        </p:nvPicPr>
        <p:blipFill rotWithShape="1">
          <a:blip r:embed="rId10">
            <a:extLst>
              <a:ext uri="{28A0092B-C50C-407E-A947-70E740481C1C}">
                <a14:useLocalDpi xmlns:a14="http://schemas.microsoft.com/office/drawing/2010/main" val="0"/>
              </a:ext>
            </a:extLst>
          </a:blip>
          <a:srcRect r="76617"/>
          <a:stretch/>
        </p:blipFill>
        <p:spPr bwMode="auto">
          <a:xfrm>
            <a:off x="841375" y="3545119"/>
            <a:ext cx="1781810" cy="666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tángulo 10"/>
          <p:cNvSpPr/>
          <p:nvPr/>
        </p:nvSpPr>
        <p:spPr>
          <a:xfrm>
            <a:off x="5759202" y="3801705"/>
            <a:ext cx="2436886" cy="400110"/>
          </a:xfrm>
          <a:prstGeom prst="rect">
            <a:avLst/>
          </a:prstGeom>
        </p:spPr>
        <p:txBody>
          <a:bodyPr wrap="none">
            <a:spAutoFit/>
          </a:bodyPr>
          <a:lstStyle/>
          <a:p>
            <a:pPr algn="ctr"/>
            <a:r>
              <a:rPr lang="es-ES" sz="2000" dirty="0" smtClean="0">
                <a:latin typeface="LegacySanITCBoo"/>
              </a:rPr>
              <a:t>“</a:t>
            </a:r>
            <a:r>
              <a:rPr lang="es-ES" sz="2000" dirty="0" err="1" smtClean="0">
                <a:latin typeface="LegacySanITCBoo"/>
              </a:rPr>
              <a:t>Practice</a:t>
            </a:r>
            <a:r>
              <a:rPr lang="es-ES" sz="2000" dirty="0" smtClean="0">
                <a:latin typeface="LegacySanITCBoo"/>
              </a:rPr>
              <a:t> </a:t>
            </a:r>
            <a:r>
              <a:rPr lang="es-ES" sz="2000" dirty="0" err="1" smtClean="0">
                <a:latin typeface="LegacySanITCBoo"/>
              </a:rPr>
              <a:t>Guideline</a:t>
            </a:r>
            <a:r>
              <a:rPr lang="es-ES" sz="2000" dirty="0" smtClean="0">
                <a:latin typeface="LegacySanITCBoo"/>
              </a:rPr>
              <a:t>”</a:t>
            </a:r>
          </a:p>
        </p:txBody>
      </p:sp>
      <p:sp>
        <p:nvSpPr>
          <p:cNvPr id="7" name="Rectángulo 6"/>
          <p:cNvSpPr/>
          <p:nvPr/>
        </p:nvSpPr>
        <p:spPr>
          <a:xfrm>
            <a:off x="841375" y="1863796"/>
            <a:ext cx="6643056" cy="400110"/>
          </a:xfrm>
          <a:prstGeom prst="rect">
            <a:avLst/>
          </a:prstGeom>
        </p:spPr>
        <p:txBody>
          <a:bodyPr wrap="square">
            <a:spAutoFit/>
          </a:bodyPr>
          <a:lstStyle/>
          <a:p>
            <a:pPr>
              <a:spcAft>
                <a:spcPts val="0"/>
              </a:spcAft>
            </a:pPr>
            <a:r>
              <a:rPr lang="es-ES" sz="2000" dirty="0">
                <a:solidFill>
                  <a:schemeClr val="tx1">
                    <a:lumMod val="75000"/>
                    <a:lumOff val="25000"/>
                  </a:schemeClr>
                </a:solidFill>
                <a:latin typeface="LegacySanITCBoo"/>
              </a:rPr>
              <a:t>2- BÚSQUEDA DE GUÍAS DE PRÁCTICA CLÍNICA</a:t>
            </a:r>
          </a:p>
        </p:txBody>
      </p:sp>
      <p:pic>
        <p:nvPicPr>
          <p:cNvPr id="10"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267200" y="3124200"/>
            <a:ext cx="609600" cy="609600"/>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66249439"/>
      </p:ext>
    </p:extLst>
  </p:cSld>
  <p:clrMapOvr>
    <a:masterClrMapping/>
  </p:clrMapOvr>
  <mc:AlternateContent xmlns:mc="http://schemas.openxmlformats.org/markup-compatibility/2006" xmlns:p14="http://schemas.microsoft.com/office/powerpoint/2010/main">
    <mc:Choice Requires="p14">
      <p:transition spd="slow" p14:dur="2000" advTm="52293"/>
    </mc:Choice>
    <mc:Fallback xmlns="">
      <p:transition spd="slow" advTm="52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4950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0"/>
                </p:tgtEl>
              </p:cMediaNode>
            </p:audio>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10"/>
        <p14:stopEvt time="49507" objId="10"/>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6"/>
          <a:srcRect t="679" r="1416"/>
          <a:stretch/>
        </p:blipFill>
        <p:spPr>
          <a:xfrm>
            <a:off x="38637" y="433402"/>
            <a:ext cx="9071800" cy="5138529"/>
          </a:xfrm>
          <a:prstGeom prst="rect">
            <a:avLst/>
          </a:prstGeom>
        </p:spPr>
      </p:pic>
      <p:sp>
        <p:nvSpPr>
          <p:cNvPr id="6" name="Rectángulo 5"/>
          <p:cNvSpPr/>
          <p:nvPr/>
        </p:nvSpPr>
        <p:spPr>
          <a:xfrm>
            <a:off x="4709323" y="5910261"/>
            <a:ext cx="4083041" cy="338554"/>
          </a:xfrm>
          <a:prstGeom prst="rect">
            <a:avLst/>
          </a:prstGeom>
        </p:spPr>
        <p:txBody>
          <a:bodyPr wrap="none">
            <a:spAutoFit/>
          </a:bodyPr>
          <a:lstStyle/>
          <a:p>
            <a:pPr algn="r"/>
            <a:r>
              <a:rPr lang="es-ES" sz="1600" dirty="0">
                <a:latin typeface="LegacySanITCBoo"/>
                <a:hlinkClick r:id="rId7"/>
              </a:rPr>
              <a:t>http://www.guideline.gov</a:t>
            </a:r>
            <a:r>
              <a:rPr lang="es-ES" sz="1600" dirty="0" smtClean="0">
                <a:latin typeface="LegacySanITCBoo"/>
                <a:hlinkClick r:id="rId7"/>
              </a:rPr>
              <a:t>/</a:t>
            </a:r>
            <a:r>
              <a:rPr lang="es-ES" sz="1600" dirty="0" smtClean="0">
                <a:latin typeface="LegacySanITCBoo"/>
              </a:rPr>
              <a:t> </a:t>
            </a:r>
            <a:r>
              <a:rPr lang="es-ES" sz="1000" dirty="0" smtClean="0">
                <a:latin typeface="LegacySanITCBoo"/>
              </a:rPr>
              <a:t>(</a:t>
            </a:r>
            <a:r>
              <a:rPr lang="es-ES" sz="1000" dirty="0">
                <a:latin typeface="LegacySanITCBoo"/>
              </a:rPr>
              <a:t>último acceso 23/09/2015) </a:t>
            </a:r>
          </a:p>
        </p:txBody>
      </p: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17312694"/>
      </p:ext>
    </p:extLst>
  </p:cSld>
  <p:clrMapOvr>
    <a:masterClrMapping/>
  </p:clrMapOvr>
  <mc:AlternateContent xmlns:mc="http://schemas.openxmlformats.org/markup-compatibility/2006" xmlns:p14="http://schemas.microsoft.com/office/powerpoint/2010/main">
    <mc:Choice Requires="p14">
      <p:transition spd="slow" p14:dur="2000" advTm="20190"/>
    </mc:Choice>
    <mc:Fallback xmlns="">
      <p:transition spd="slow" advTm="20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65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4"/>
        <p14:stopEvt time="16544" objId="4"/>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3333010" y="933548"/>
            <a:ext cx="5033750" cy="584775"/>
          </a:xfrm>
          <a:prstGeom prst="rect">
            <a:avLst/>
          </a:prstGeom>
          <a:solidFill>
            <a:schemeClr val="bg1">
              <a:lumMod val="95000"/>
            </a:schemeClr>
          </a:solidFill>
        </p:spPr>
        <p:txBody>
          <a:bodyPr wrap="none">
            <a:spAutoFit/>
          </a:bodyPr>
          <a:lstStyle/>
          <a:p>
            <a:pPr marL="0" lvl="1" algn="r"/>
            <a:r>
              <a:rPr lang="es-ES" sz="3200" b="1" dirty="0">
                <a:solidFill>
                  <a:schemeClr val="tx2">
                    <a:lumMod val="75000"/>
                  </a:schemeClr>
                </a:solidFill>
                <a:latin typeface="LegacySanITCBoo"/>
              </a:rPr>
              <a:t>Revisiones y </a:t>
            </a:r>
            <a:r>
              <a:rPr lang="es-ES" sz="3200" b="1" dirty="0" err="1">
                <a:solidFill>
                  <a:schemeClr val="tx2">
                    <a:lumMod val="75000"/>
                  </a:schemeClr>
                </a:solidFill>
                <a:latin typeface="LegacySanITCBoo"/>
              </a:rPr>
              <a:t>metanálisis</a:t>
            </a:r>
            <a:endParaRPr lang="es-ES" sz="3200" b="1" dirty="0">
              <a:solidFill>
                <a:schemeClr val="tx2">
                  <a:lumMod val="75000"/>
                </a:schemeClr>
              </a:solidFill>
              <a:latin typeface="LegacySanITCBoo"/>
            </a:endParaRPr>
          </a:p>
        </p:txBody>
      </p:sp>
      <p:pic>
        <p:nvPicPr>
          <p:cNvPr id="6" name="Picture 4" descr="http://www.facmed.unam.mx/bmnd/imgbib/MPubme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7965" y="3298464"/>
            <a:ext cx="2468881" cy="10056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9052" y="3381183"/>
            <a:ext cx="1524000" cy="952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Centre for Reviews and Dissemina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3690" y="5005084"/>
            <a:ext cx="3514725" cy="523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ángulo 8"/>
          <p:cNvSpPr/>
          <p:nvPr/>
        </p:nvSpPr>
        <p:spPr>
          <a:xfrm>
            <a:off x="5701483" y="4559135"/>
            <a:ext cx="2521844" cy="707886"/>
          </a:xfrm>
          <a:prstGeom prst="rect">
            <a:avLst/>
          </a:prstGeom>
        </p:spPr>
        <p:txBody>
          <a:bodyPr wrap="none">
            <a:spAutoFit/>
          </a:bodyPr>
          <a:lstStyle/>
          <a:p>
            <a:pPr algn="ctr"/>
            <a:r>
              <a:rPr lang="es-ES" sz="2000" dirty="0" smtClean="0">
                <a:latin typeface="LegacySanITCBoo"/>
              </a:rPr>
              <a:t>“</a:t>
            </a:r>
            <a:r>
              <a:rPr lang="es-ES" sz="2000" dirty="0">
                <a:latin typeface="LegacySanITCBoo"/>
              </a:rPr>
              <a:t>Meta-</a:t>
            </a:r>
            <a:r>
              <a:rPr lang="es-ES" sz="2000" dirty="0" err="1">
                <a:latin typeface="LegacySanITCBoo"/>
              </a:rPr>
              <a:t>analysis</a:t>
            </a:r>
            <a:r>
              <a:rPr lang="es-ES" sz="2000" dirty="0" smtClean="0">
                <a:latin typeface="LegacySanITCBoo"/>
              </a:rPr>
              <a:t>”</a:t>
            </a:r>
          </a:p>
          <a:p>
            <a:pPr algn="ctr"/>
            <a:r>
              <a:rPr lang="es-ES" sz="2000" dirty="0" smtClean="0">
                <a:latin typeface="LegacySanITCBoo"/>
              </a:rPr>
              <a:t>“</a:t>
            </a:r>
            <a:r>
              <a:rPr lang="es-ES" sz="2000" dirty="0" err="1" smtClean="0">
                <a:latin typeface="LegacySanITCBoo"/>
              </a:rPr>
              <a:t>Systematic</a:t>
            </a:r>
            <a:r>
              <a:rPr lang="es-ES" sz="2000" dirty="0" smtClean="0">
                <a:latin typeface="LegacySanITCBoo"/>
              </a:rPr>
              <a:t> </a:t>
            </a:r>
            <a:r>
              <a:rPr lang="es-ES" sz="2000" dirty="0" err="1">
                <a:latin typeface="LegacySanITCBoo"/>
              </a:rPr>
              <a:t>Review</a:t>
            </a:r>
            <a:r>
              <a:rPr lang="es-ES" sz="2000" dirty="0">
                <a:latin typeface="LegacySanITCBoo"/>
              </a:rPr>
              <a:t>”</a:t>
            </a:r>
          </a:p>
        </p:txBody>
      </p:sp>
      <p:sp>
        <p:nvSpPr>
          <p:cNvPr id="7" name="Rectángulo 6"/>
          <p:cNvSpPr/>
          <p:nvPr/>
        </p:nvSpPr>
        <p:spPr>
          <a:xfrm>
            <a:off x="304800" y="2309673"/>
            <a:ext cx="8388626" cy="400110"/>
          </a:xfrm>
          <a:prstGeom prst="rect">
            <a:avLst/>
          </a:prstGeom>
        </p:spPr>
        <p:txBody>
          <a:bodyPr wrap="square">
            <a:spAutoFit/>
          </a:bodyPr>
          <a:lstStyle/>
          <a:p>
            <a:r>
              <a:rPr lang="es-ES" sz="2000" dirty="0">
                <a:solidFill>
                  <a:schemeClr val="tx1">
                    <a:lumMod val="75000"/>
                    <a:lumOff val="25000"/>
                  </a:schemeClr>
                </a:solidFill>
                <a:latin typeface="LegacySanITCBoo"/>
              </a:rPr>
              <a:t>4- BÚSQUEDA DE REFERENCIAS DE REVISIONES Y </a:t>
            </a:r>
            <a:r>
              <a:rPr lang="es-ES" sz="2000" dirty="0" smtClean="0">
                <a:solidFill>
                  <a:schemeClr val="tx1">
                    <a:lumMod val="75000"/>
                    <a:lumOff val="25000"/>
                  </a:schemeClr>
                </a:solidFill>
                <a:latin typeface="LegacySanITCBoo"/>
              </a:rPr>
              <a:t>METANÁLISIS</a:t>
            </a:r>
            <a:endParaRPr lang="es-ES" sz="2000" dirty="0">
              <a:solidFill>
                <a:schemeClr val="tx1">
                  <a:lumMod val="75000"/>
                  <a:lumOff val="25000"/>
                </a:schemeClr>
              </a:solidFill>
              <a:latin typeface="LegacySanITCBoo"/>
            </a:endParaRPr>
          </a:p>
        </p:txBody>
      </p:sp>
      <p:pic>
        <p:nvPicPr>
          <p:cNvPr id="8"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01325021"/>
      </p:ext>
    </p:extLst>
  </p:cSld>
  <p:clrMapOvr>
    <a:masterClrMapping/>
  </p:clrMapOvr>
  <mc:AlternateContent xmlns:mc="http://schemas.openxmlformats.org/markup-compatibility/2006" xmlns:p14="http://schemas.microsoft.com/office/powerpoint/2010/main">
    <mc:Choice Requires="p14">
      <p:transition spd="slow" p14:dur="2000" advTm="35397"/>
    </mc:Choice>
    <mc:Fallback xmlns="">
      <p:transition spd="slow" advTm="35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25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8"/>
        <p14:stopEvt time="32537" objId="8"/>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117" y="0"/>
            <a:ext cx="10354234" cy="6858000"/>
          </a:xfrm>
          <a:prstGeom prst="rect">
            <a:avLst/>
          </a:prstGeom>
        </p:spPr>
      </p:pic>
      <p:sp>
        <p:nvSpPr>
          <p:cNvPr id="6" name="Título 1"/>
          <p:cNvSpPr txBox="1">
            <a:spLocks/>
          </p:cNvSpPr>
          <p:nvPr/>
        </p:nvSpPr>
        <p:spPr>
          <a:xfrm>
            <a:off x="4471852" y="4015468"/>
            <a:ext cx="4005943" cy="104775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r"/>
            <a:r>
              <a:rPr lang="es-ES" sz="4400" b="1" dirty="0">
                <a:solidFill>
                  <a:schemeClr val="tx1"/>
                </a:solidFill>
                <a:effectLst>
                  <a:outerShdw blurRad="38100" dist="38100" dir="2700000" algn="tl">
                    <a:srgbClr val="000000">
                      <a:alpha val="43137"/>
                    </a:srgbClr>
                  </a:outerShdw>
                </a:effectLst>
                <a:latin typeface="LegacySanITCBoo"/>
              </a:rPr>
              <a:t>p</a:t>
            </a:r>
            <a:r>
              <a:rPr lang="es-ES" sz="4400" b="1" dirty="0" smtClean="0">
                <a:solidFill>
                  <a:schemeClr val="tx1"/>
                </a:solidFill>
                <a:effectLst>
                  <a:outerShdw blurRad="38100" dist="38100" dir="2700000" algn="tl">
                    <a:srgbClr val="000000">
                      <a:alpha val="43137"/>
                    </a:srgbClr>
                  </a:outerShdw>
                </a:effectLst>
                <a:latin typeface="LegacySanITCBoo"/>
              </a:rPr>
              <a:t>rograma</a:t>
            </a:r>
            <a:endParaRPr lang="es-ES" sz="4400" b="1" dirty="0">
              <a:solidFill>
                <a:schemeClr val="tx1"/>
              </a:solidFill>
              <a:effectLst>
                <a:outerShdw blurRad="38100" dist="38100" dir="2700000" algn="tl">
                  <a:srgbClr val="000000">
                    <a:alpha val="43137"/>
                  </a:srgbClr>
                </a:outerShdw>
              </a:effectLst>
              <a:latin typeface="LegacySanITCBoo"/>
            </a:endParaRPr>
          </a:p>
          <a:p>
            <a:pPr algn="r"/>
            <a:r>
              <a:rPr lang="es-ES" sz="7200" b="1" dirty="0" smtClean="0">
                <a:solidFill>
                  <a:schemeClr val="tx1"/>
                </a:solidFill>
                <a:effectLst>
                  <a:outerShdw blurRad="38100" dist="38100" dir="2700000" algn="tl">
                    <a:srgbClr val="000000">
                      <a:alpha val="43137"/>
                    </a:srgbClr>
                  </a:outerShdw>
                </a:effectLst>
                <a:latin typeface="LegacySanITCBoo"/>
              </a:rPr>
              <a:t>MADRE</a:t>
            </a:r>
          </a:p>
        </p:txBody>
      </p: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87127053"/>
      </p:ext>
    </p:extLst>
  </p:cSld>
  <p:clrMapOvr>
    <a:masterClrMapping/>
  </p:clrMapOvr>
  <mc:AlternateContent xmlns:mc="http://schemas.openxmlformats.org/markup-compatibility/2006" xmlns:p14="http://schemas.microsoft.com/office/powerpoint/2010/main">
    <mc:Choice Requires="p14">
      <p:transition spd="slow" p14:dur="2000" advTm="10523"/>
    </mc:Choice>
    <mc:Fallback xmlns="">
      <p:transition spd="slow" advTm="10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5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4"/>
        <p14:stopEvt time="8555" objId="4"/>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6"/>
          <a:srcRect t="1599" r="1156" b="1"/>
          <a:stretch/>
        </p:blipFill>
        <p:spPr>
          <a:xfrm>
            <a:off x="245745" y="838200"/>
            <a:ext cx="8380095" cy="4690437"/>
          </a:xfrm>
          <a:prstGeom prst="rect">
            <a:avLst/>
          </a:prstGeom>
          <a:ln>
            <a:noFill/>
          </a:ln>
          <a:effectLst>
            <a:outerShdw blurRad="292100" dist="139700" dir="2700000" algn="tl" rotWithShape="0">
              <a:srgbClr val="333333">
                <a:alpha val="65000"/>
              </a:srgbClr>
            </a:outerShdw>
          </a:effectLst>
        </p:spPr>
      </p:pic>
      <p:sp>
        <p:nvSpPr>
          <p:cNvPr id="6" name="Elipse 5"/>
          <p:cNvSpPr/>
          <p:nvPr/>
        </p:nvSpPr>
        <p:spPr>
          <a:xfrm>
            <a:off x="2377441" y="1386840"/>
            <a:ext cx="5410200" cy="17526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p:cNvSpPr/>
          <p:nvPr/>
        </p:nvSpPr>
        <p:spPr>
          <a:xfrm>
            <a:off x="2914650" y="5867727"/>
            <a:ext cx="5654040" cy="338554"/>
          </a:xfrm>
          <a:prstGeom prst="rect">
            <a:avLst/>
          </a:prstGeom>
          <a:noFill/>
          <a:ln w="9525">
            <a:noFill/>
            <a:miter lim="800000"/>
            <a:headEnd/>
            <a:tailEnd/>
          </a:ln>
        </p:spPr>
        <p:txBody>
          <a:bodyPr wrap="square">
            <a:spAutoFit/>
          </a:bodyPr>
          <a:lstStyle/>
          <a:p>
            <a:pPr algn="r"/>
            <a:r>
              <a:rPr lang="es-ES" sz="1600" dirty="0">
                <a:latin typeface="LegacySanITCBoo"/>
                <a:hlinkClick r:id="rId7"/>
              </a:rPr>
              <a:t>http://www.crd.york.ac.uk/CRDWeb</a:t>
            </a:r>
            <a:r>
              <a:rPr lang="es-ES" sz="1600" dirty="0" smtClean="0">
                <a:latin typeface="LegacySanITCBoo"/>
                <a:hlinkClick r:id="rId7"/>
              </a:rPr>
              <a:t>/</a:t>
            </a:r>
            <a:r>
              <a:rPr lang="es-ES" sz="1600" dirty="0" smtClean="0">
                <a:latin typeface="LegacySanITCBoo"/>
              </a:rPr>
              <a:t> </a:t>
            </a:r>
            <a:r>
              <a:rPr lang="es-ES" sz="1000" dirty="0">
                <a:latin typeface="LegacySanITCBoo"/>
              </a:rPr>
              <a:t>(último acceso </a:t>
            </a:r>
            <a:r>
              <a:rPr lang="es-ES" sz="1000" dirty="0" smtClean="0">
                <a:latin typeface="LegacySanITCBoo"/>
              </a:rPr>
              <a:t>23/09/2015) </a:t>
            </a:r>
            <a:endParaRPr lang="es-ES" sz="1000" dirty="0">
              <a:latin typeface="LegacySanITCBoo"/>
            </a:endParaRPr>
          </a:p>
        </p:txBody>
      </p:sp>
      <p:pic>
        <p:nvPicPr>
          <p:cNvPr id="8"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20853747"/>
      </p:ext>
    </p:extLst>
  </p:cSld>
  <p:clrMapOvr>
    <a:masterClrMapping/>
  </p:clrMapOvr>
  <mc:AlternateContent xmlns:mc="http://schemas.openxmlformats.org/markup-compatibility/2006" xmlns:p14="http://schemas.microsoft.com/office/powerpoint/2010/main">
    <mc:Choice Requires="p14">
      <p:transition spd="slow" p14:dur="2000" advTm="17708"/>
    </mc:Choice>
    <mc:Fallback xmlns="">
      <p:transition spd="slow" advTm="17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55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8"/>
        <p14:stopEvt time="15524" objId="8"/>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822960" y="1845734"/>
            <a:ext cx="7543800" cy="4023360"/>
          </a:xfrm>
        </p:spPr>
        <p:txBody>
          <a:bodyPr/>
          <a:lstStyle/>
          <a:p>
            <a:r>
              <a:rPr lang="es-ES" sz="1000" b="1" dirty="0"/>
              <a:t>1- BÚSQUEDA DE DATOS ESTADÍSTICOS SOBRE SALUD </a:t>
            </a:r>
          </a:p>
          <a:p>
            <a:r>
              <a:rPr lang="es-ES" sz="1000" b="1" dirty="0"/>
              <a:t>5- BÚSQUEDA DE ESTUDIOS NO PUBLICADOS</a:t>
            </a:r>
          </a:p>
          <a:p>
            <a:r>
              <a:rPr lang="es-ES" sz="1000" b="1" dirty="0"/>
              <a:t>6- BÚSQUEDA DE REFERENCIAS DE COMPARACIONES INDIRECTAS</a:t>
            </a:r>
          </a:p>
          <a:p>
            <a:r>
              <a:rPr lang="es-ES" sz="1000" b="1" dirty="0"/>
              <a:t>9- BÚSQUEDA DE REFERENCIAS DE ESTUDIOS OBSERVACIONALES </a:t>
            </a:r>
          </a:p>
          <a:p>
            <a:r>
              <a:rPr lang="es-ES" b="1" dirty="0" smtClean="0"/>
              <a:t>10- </a:t>
            </a:r>
            <a:r>
              <a:rPr lang="es-ES" b="1" dirty="0"/>
              <a:t>BÚSQUEDA DE INFORMACION SOBRE </a:t>
            </a:r>
            <a:r>
              <a:rPr lang="es-ES" b="1" dirty="0" smtClean="0"/>
              <a:t>SEGURIDAD</a:t>
            </a:r>
          </a:p>
          <a:p>
            <a:r>
              <a:rPr lang="es-ES" dirty="0" smtClean="0"/>
              <a:t>Agencias Reguladoras</a:t>
            </a:r>
          </a:p>
          <a:p>
            <a:r>
              <a:rPr lang="es-ES" smtClean="0"/>
              <a:t>Farmacovigilancia</a:t>
            </a:r>
            <a:endParaRPr lang="es-ES" dirty="0" smtClean="0"/>
          </a:p>
          <a:p>
            <a:r>
              <a:rPr lang="es-ES" b="1" dirty="0" smtClean="0"/>
              <a:t>11- </a:t>
            </a:r>
            <a:r>
              <a:rPr lang="es-ES" b="1" dirty="0"/>
              <a:t>BÚSQUEDA DE REFERENCIAS DE ESTUDIOS DE EVALUACIÓN </a:t>
            </a:r>
            <a:r>
              <a:rPr lang="es-ES" b="1" dirty="0" smtClean="0"/>
              <a:t>ECONÓMICA</a:t>
            </a:r>
          </a:p>
          <a:p>
            <a:endParaRPr lang="es-ES" dirty="0"/>
          </a:p>
        </p:txBody>
      </p:sp>
      <p:sp>
        <p:nvSpPr>
          <p:cNvPr id="5" name="Rectángulo 4"/>
          <p:cNvSpPr/>
          <p:nvPr/>
        </p:nvSpPr>
        <p:spPr>
          <a:xfrm>
            <a:off x="2043112" y="957882"/>
            <a:ext cx="6323648" cy="584775"/>
          </a:xfrm>
          <a:prstGeom prst="rect">
            <a:avLst/>
          </a:prstGeom>
          <a:solidFill>
            <a:schemeClr val="bg1">
              <a:lumMod val="95000"/>
            </a:schemeClr>
          </a:solidFill>
        </p:spPr>
        <p:txBody>
          <a:bodyPr wrap="square">
            <a:spAutoFit/>
          </a:bodyPr>
          <a:lstStyle/>
          <a:p>
            <a:pPr marL="0" lvl="1" algn="r"/>
            <a:r>
              <a:rPr lang="es-ES" sz="3200" b="1" dirty="0" smtClean="0">
                <a:solidFill>
                  <a:schemeClr val="tx2">
                    <a:lumMod val="75000"/>
                  </a:schemeClr>
                </a:solidFill>
                <a:latin typeface="LegacySanITCBoo"/>
              </a:rPr>
              <a:t>Seguridad, económicos y otros</a:t>
            </a:r>
            <a:endParaRPr lang="es-ES" sz="3200" b="1" dirty="0">
              <a:solidFill>
                <a:schemeClr val="tx2">
                  <a:lumMod val="75000"/>
                </a:schemeClr>
              </a:solidFill>
              <a:latin typeface="LegacySanITCBoo"/>
            </a:endParaRPr>
          </a:p>
        </p:txBody>
      </p:sp>
      <p:pic>
        <p:nvPicPr>
          <p:cNvPr id="10" name="Picture 4" descr="http://www.ema.europa.eu/ema/images/Logo_standar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6289" y="2412831"/>
            <a:ext cx="1275431" cy="6122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6" descr="http://images.natureworldnews.com/data/images/full/1009/fd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4611" y="3514311"/>
            <a:ext cx="1057169" cy="6525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8" name="Picture 4" descr="http://www.hc-sc.gc.ca/imsd/images/templates/lffl.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66213" y="3514311"/>
            <a:ext cx="619125" cy="6191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0" name="Picture 6" descr="Ho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60358" y="3592134"/>
            <a:ext cx="1812721" cy="4634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2" name="Picture 8" descr="http://www.mhra.gov.uk/home/images/MHRALook/img/MHRA_website_logo.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10104" y="2772239"/>
            <a:ext cx="1501775" cy="5055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6" descr="http://cdn.nice.org.uk/V3/Content/nice/favicon-googl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2960" y="5116301"/>
            <a:ext cx="1505585" cy="7527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www.facmed.unam.mx/bmnd/imgbib/MPubmed.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08345" y="4946785"/>
            <a:ext cx="1853566" cy="7549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267200" y="3124200"/>
            <a:ext cx="609600" cy="609600"/>
          </a:xfrm>
          <a:prstGeom prst="rect">
            <a:avLst/>
          </a:prstGeom>
        </p:spPr>
      </p:pic>
      <p:pic>
        <p:nvPicPr>
          <p:cNvPr id="13" name="Picture 4" descr="Centre for Reviews and Disseminatio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36290" y="5245035"/>
            <a:ext cx="3064310" cy="456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Rectángulo 13"/>
          <p:cNvSpPr/>
          <p:nvPr/>
        </p:nvSpPr>
        <p:spPr>
          <a:xfrm>
            <a:off x="6038163" y="5787276"/>
            <a:ext cx="2834687" cy="400110"/>
          </a:xfrm>
          <a:prstGeom prst="rect">
            <a:avLst/>
          </a:prstGeom>
        </p:spPr>
        <p:txBody>
          <a:bodyPr wrap="square">
            <a:spAutoFit/>
          </a:bodyPr>
          <a:lstStyle/>
          <a:p>
            <a:r>
              <a:rPr lang="es-ES" sz="2000" dirty="0">
                <a:latin typeface="LegacySanITCBoo"/>
              </a:rPr>
              <a:t>“</a:t>
            </a:r>
            <a:r>
              <a:rPr lang="es-ES" sz="2000" dirty="0" err="1">
                <a:latin typeface="LegacySanITCBoo"/>
              </a:rPr>
              <a:t>Cost-Benefit</a:t>
            </a:r>
            <a:r>
              <a:rPr lang="es-ES" sz="2000" dirty="0">
                <a:latin typeface="LegacySanITCBoo"/>
              </a:rPr>
              <a:t> </a:t>
            </a:r>
            <a:r>
              <a:rPr lang="es-ES" sz="2000" dirty="0" err="1">
                <a:latin typeface="LegacySanITCBoo"/>
              </a:rPr>
              <a:t>Analysis</a:t>
            </a:r>
            <a:r>
              <a:rPr lang="es-ES" sz="2000" dirty="0">
                <a:latin typeface="LegacySanITCBoo"/>
              </a:rPr>
              <a:t>” </a:t>
            </a:r>
          </a:p>
        </p:txBody>
      </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27798105"/>
      </p:ext>
    </p:extLst>
  </p:cSld>
  <p:clrMapOvr>
    <a:masterClrMapping/>
  </p:clrMapOvr>
  <mc:AlternateContent xmlns:mc="http://schemas.openxmlformats.org/markup-compatibility/2006" xmlns:p14="http://schemas.microsoft.com/office/powerpoint/2010/main">
    <mc:Choice Requires="p14">
      <p:transition spd="slow" p14:dur="2000" advTm="55376"/>
    </mc:Choice>
    <mc:Fallback xmlns="">
      <p:transition spd="slow" advTm="55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5252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2"/>
                </p:tgtEl>
              </p:cMediaNode>
            </p:audio>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12"/>
        <p14:stopEvt time="52536" objId="12"/>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384313" y="1991506"/>
            <a:ext cx="8097078" cy="1150939"/>
          </a:xfrm>
        </p:spPr>
        <p:txBody>
          <a:bodyPr/>
          <a:lstStyle/>
          <a:p>
            <a:r>
              <a:rPr lang="es-ES" dirty="0" smtClean="0">
                <a:latin typeface="LegacySanITCBoo"/>
              </a:rPr>
              <a:t>7- BUSQUEDA DE EVALUACIONES PREVIAS DEL MEDICAMENTO REALIZADAS POR ORGANISMOS INDEPENDIENTES</a:t>
            </a:r>
          </a:p>
          <a:p>
            <a:r>
              <a:rPr lang="es-ES" dirty="0" smtClean="0">
                <a:latin typeface="LegacySanITCBoo"/>
              </a:rPr>
              <a:t>8- OPINIONES DE EXPERTOS</a:t>
            </a:r>
          </a:p>
          <a:p>
            <a:pPr lvl="1"/>
            <a:endParaRPr lang="es-ES" dirty="0"/>
          </a:p>
        </p:txBody>
      </p:sp>
      <p:pic>
        <p:nvPicPr>
          <p:cNvPr id="7" name="Picture 4" descr="http://www.facmed.unam.mx/bmnd/imgbib/MPubmed.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7879" y="2940257"/>
            <a:ext cx="2468881" cy="10056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ectángulo 7"/>
          <p:cNvSpPr/>
          <p:nvPr/>
        </p:nvSpPr>
        <p:spPr>
          <a:xfrm>
            <a:off x="5992632" y="4126801"/>
            <a:ext cx="2279373" cy="400110"/>
          </a:xfrm>
          <a:prstGeom prst="rect">
            <a:avLst/>
          </a:prstGeom>
        </p:spPr>
        <p:txBody>
          <a:bodyPr wrap="square">
            <a:spAutoFit/>
          </a:bodyPr>
          <a:lstStyle/>
          <a:p>
            <a:r>
              <a:rPr lang="es-ES" sz="2000" dirty="0" smtClean="0">
                <a:latin typeface="LegacySanITCBoo"/>
              </a:rPr>
              <a:t>“Editorial”, “</a:t>
            </a:r>
            <a:r>
              <a:rPr lang="es-ES" sz="2000" dirty="0" err="1" smtClean="0">
                <a:latin typeface="LegacySanITCBoo"/>
              </a:rPr>
              <a:t>Letter</a:t>
            </a:r>
            <a:r>
              <a:rPr lang="es-ES" sz="2000" dirty="0" smtClean="0">
                <a:latin typeface="LegacySanITCBoo"/>
              </a:rPr>
              <a:t>”</a:t>
            </a:r>
            <a:endParaRPr lang="es-ES" sz="2000" dirty="0">
              <a:latin typeface="LegacySanITCBoo"/>
            </a:endParaRPr>
          </a:p>
        </p:txBody>
      </p:sp>
      <p:sp>
        <p:nvSpPr>
          <p:cNvPr id="9" name="Rectángulo 8"/>
          <p:cNvSpPr/>
          <p:nvPr/>
        </p:nvSpPr>
        <p:spPr>
          <a:xfrm>
            <a:off x="3166606" y="121225"/>
            <a:ext cx="5200154" cy="1569660"/>
          </a:xfrm>
          <a:prstGeom prst="rect">
            <a:avLst/>
          </a:prstGeom>
          <a:solidFill>
            <a:schemeClr val="bg1">
              <a:lumMod val="95000"/>
            </a:schemeClr>
          </a:solidFill>
        </p:spPr>
        <p:txBody>
          <a:bodyPr wrap="square">
            <a:spAutoFit/>
          </a:bodyPr>
          <a:lstStyle/>
          <a:p>
            <a:pPr marL="0" lvl="1" algn="r"/>
            <a:r>
              <a:rPr lang="es-ES" sz="3200" b="1" dirty="0">
                <a:solidFill>
                  <a:schemeClr val="tx2">
                    <a:lumMod val="75000"/>
                  </a:schemeClr>
                </a:solidFill>
                <a:latin typeface="LegacySanITCBoo"/>
              </a:rPr>
              <a:t>Otras evaluaciones, recomendaciones y opiniones de expertos</a:t>
            </a:r>
          </a:p>
        </p:txBody>
      </p:sp>
      <p:graphicFrame>
        <p:nvGraphicFramePr>
          <p:cNvPr id="10" name="Diagrama 9"/>
          <p:cNvGraphicFramePr/>
          <p:nvPr>
            <p:extLst>
              <p:ext uri="{D42A27DB-BD31-4B8C-83A1-F6EECF244321}">
                <p14:modId xmlns:p14="http://schemas.microsoft.com/office/powerpoint/2010/main" val="1423740887"/>
              </p:ext>
            </p:extLst>
          </p:nvPr>
        </p:nvGraphicFramePr>
        <p:xfrm>
          <a:off x="967409" y="3127514"/>
          <a:ext cx="4611756" cy="307256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1"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267200" y="3124200"/>
            <a:ext cx="609600" cy="609600"/>
          </a:xfrm>
          <a:prstGeom prst="rect">
            <a:avLst/>
          </a:prstGeom>
        </p:spPr>
      </p:pic>
      <p:pic>
        <p:nvPicPr>
          <p:cNvPr id="2" name="Sonido grabad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4267200" y="3124200"/>
            <a:ext cx="609600" cy="609600"/>
          </a:xfrm>
          <a:prstGeom prst="rect">
            <a:avLst/>
          </a:prstGeom>
        </p:spPr>
      </p:pic>
      <p:pic>
        <p:nvPicPr>
          <p:cNvPr id="4" name="Audio 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72878960"/>
      </p:ext>
    </p:extLst>
  </p:cSld>
  <p:clrMapOvr>
    <a:masterClrMapping/>
  </p:clrMapOvr>
  <mc:AlternateContent xmlns:mc="http://schemas.openxmlformats.org/markup-compatibility/2006" xmlns:p14="http://schemas.microsoft.com/office/powerpoint/2010/main">
    <mc:Choice Requires="p14">
      <p:transition spd="slow" p14:dur="2000" advTm="82819"/>
    </mc:Choice>
    <mc:Fallback xmlns="">
      <p:transition spd="slow" advTm="82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795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1"/>
                </p:tgtEl>
              </p:cMediaNode>
            </p:audio>
            <p:audio>
              <p:cMediaNode vol="80000" showWhenStopped="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2"/>
        <p14:stopEvt time="79518" objId="2"/>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2 Marcador de contenido"/>
          <p:cNvSpPr>
            <a:spLocks noGrp="1"/>
          </p:cNvSpPr>
          <p:nvPr>
            <p:ph idx="1"/>
          </p:nvPr>
        </p:nvSpPr>
        <p:spPr>
          <a:xfrm>
            <a:off x="245379" y="1949824"/>
            <a:ext cx="8572560" cy="4087906"/>
          </a:xfrm>
        </p:spPr>
        <p:txBody>
          <a:bodyPr>
            <a:normAutofit fontScale="92500" lnSpcReduction="10000"/>
          </a:bodyPr>
          <a:lstStyle/>
          <a:p>
            <a:pPr marL="0" lvl="1" algn="just" eaLnBrk="1" hangingPunct="1">
              <a:lnSpc>
                <a:spcPct val="80000"/>
              </a:lnSpc>
              <a:buFont typeface="Arial" charset="0"/>
              <a:buNone/>
            </a:pPr>
            <a:r>
              <a:rPr lang="en-US" sz="2600" dirty="0" smtClean="0">
                <a:latin typeface="LegacySanITCBoo"/>
              </a:rPr>
              <a:t>“Grey literature includes: government reports, committee reports, academic papers, theses, bibliographies, conference papers and abstracts, discussion papers, newsletters, PowerPoint presentations, conference proceedings, program evaluation reports, standards/best practice documents, technical specifications and standards, and working papers” (</a:t>
            </a:r>
            <a:r>
              <a:rPr lang="en-US" sz="2600" dirty="0" err="1" smtClean="0">
                <a:latin typeface="LegacySanITCBoo"/>
              </a:rPr>
              <a:t>Alberani</a:t>
            </a:r>
            <a:r>
              <a:rPr lang="en-US" sz="2600" dirty="0" smtClean="0">
                <a:latin typeface="LegacySanITCBoo"/>
              </a:rPr>
              <a:t> et al: 1990).</a:t>
            </a:r>
          </a:p>
          <a:p>
            <a:pPr marL="0" lvl="1" algn="just" eaLnBrk="1" hangingPunct="1">
              <a:lnSpc>
                <a:spcPct val="80000"/>
              </a:lnSpc>
              <a:buFont typeface="Arial" charset="0"/>
              <a:buNone/>
            </a:pPr>
            <a:endParaRPr lang="en-US" sz="2600" dirty="0" smtClean="0">
              <a:latin typeface="LegacySanITCBoo"/>
            </a:endParaRPr>
          </a:p>
          <a:p>
            <a:pPr marL="0" lvl="1" algn="just" eaLnBrk="1" hangingPunct="1">
              <a:lnSpc>
                <a:spcPct val="80000"/>
              </a:lnSpc>
              <a:buFont typeface="Arial" charset="0"/>
              <a:buNone/>
            </a:pPr>
            <a:endParaRPr lang="en-US" sz="2600" dirty="0" smtClean="0">
              <a:latin typeface="LegacySanITCBoo"/>
            </a:endParaRPr>
          </a:p>
          <a:p>
            <a:pPr marL="0" lvl="1" algn="just" eaLnBrk="1" hangingPunct="1">
              <a:lnSpc>
                <a:spcPct val="80000"/>
              </a:lnSpc>
              <a:buNone/>
            </a:pPr>
            <a:r>
              <a:rPr lang="en-US" sz="2600" dirty="0" smtClean="0">
                <a:latin typeface="LegacySanITCBoo"/>
              </a:rPr>
              <a:t>"Information produced on all levels of government, academics, business and industry in electronic and print formats not controlled by commercial publishing i.e. where publishing is not the primary activity of the producing body." (Luxembourg, 1997 - Expanded in New York, 2004). </a:t>
            </a:r>
            <a:r>
              <a:rPr lang="es-ES" sz="1400" dirty="0" smtClean="0">
                <a:latin typeface="LegacySanITCBoo"/>
                <a:hlinkClick r:id="rId7"/>
              </a:rPr>
              <a:t>http://www.greynet.org/home.html</a:t>
            </a:r>
            <a:r>
              <a:rPr lang="es-ES" sz="1400" dirty="0" smtClean="0">
                <a:latin typeface="LegacySanITCBoo"/>
              </a:rPr>
              <a:t> (último acceso 23/09/2015)</a:t>
            </a:r>
            <a:endParaRPr lang="en-US" sz="1400" dirty="0" smtClean="0">
              <a:latin typeface="LegacySanITCBoo"/>
            </a:endParaRPr>
          </a:p>
        </p:txBody>
      </p:sp>
      <p:sp>
        <p:nvSpPr>
          <p:cNvPr id="4" name="3 CuadroTexto"/>
          <p:cNvSpPr txBox="1">
            <a:spLocks noChangeArrowheads="1"/>
          </p:cNvSpPr>
          <p:nvPr/>
        </p:nvSpPr>
        <p:spPr bwMode="auto">
          <a:xfrm>
            <a:off x="1424106" y="3085836"/>
            <a:ext cx="6215106" cy="1815882"/>
          </a:xfrm>
          <a:prstGeom prst="rect">
            <a:avLst/>
          </a:prstGeom>
          <a:solidFill>
            <a:schemeClr val="accent2">
              <a:lumMod val="50000"/>
            </a:schemeClr>
          </a:solidFill>
          <a:ln w="9525">
            <a:noFill/>
            <a:miter lim="800000"/>
            <a:headEnd/>
            <a:tailEnd/>
          </a:ln>
        </p:spPr>
        <p:txBody>
          <a:bodyPr wrap="square">
            <a:spAutoFit/>
          </a:bodyPr>
          <a:lstStyle/>
          <a:p>
            <a:pPr marL="0" lvl="1" algn="ctr"/>
            <a:r>
              <a:rPr lang="es-ES" sz="2800" dirty="0">
                <a:solidFill>
                  <a:schemeClr val="bg1"/>
                </a:solidFill>
                <a:latin typeface="LegacySanITCBoo"/>
              </a:rPr>
              <a:t>Conjunto de documentos que, o bien no son editados, o bien se publican pero se distribuyen a través de canales poco convencionales</a:t>
            </a:r>
            <a:endParaRPr lang="es-ES" sz="2800" dirty="0">
              <a:latin typeface="LegacySanITCBoo"/>
            </a:endParaRPr>
          </a:p>
        </p:txBody>
      </p:sp>
      <p:sp>
        <p:nvSpPr>
          <p:cNvPr id="8" name="Título 1"/>
          <p:cNvSpPr>
            <a:spLocks noGrp="1"/>
          </p:cNvSpPr>
          <p:nvPr>
            <p:ph type="title"/>
          </p:nvPr>
        </p:nvSpPr>
        <p:spPr>
          <a:xfrm>
            <a:off x="822960" y="286604"/>
            <a:ext cx="7543800" cy="1450757"/>
          </a:xfrm>
        </p:spPr>
        <p:txBody>
          <a:bodyPr/>
          <a:lstStyle/>
          <a:p>
            <a:pPr algn="r"/>
            <a:r>
              <a:rPr lang="es-ES" dirty="0" smtClean="0">
                <a:latin typeface="LegacySanITCBoo"/>
              </a:rPr>
              <a:t>Literatura gris</a:t>
            </a:r>
            <a:br>
              <a:rPr lang="es-ES" dirty="0" smtClean="0">
                <a:latin typeface="LegacySanITCBoo"/>
              </a:rPr>
            </a:br>
            <a:r>
              <a:rPr lang="es-ES" sz="2800" dirty="0" smtClean="0">
                <a:latin typeface="LegacySanITCBoo"/>
              </a:rPr>
              <a:t>qué es?</a:t>
            </a:r>
            <a:endParaRPr lang="es-ES" sz="2800" dirty="0">
              <a:latin typeface="LegacySanITCBoo"/>
            </a:endParaRPr>
          </a:p>
        </p:txBody>
      </p:sp>
      <p:pic>
        <p:nvPicPr>
          <p:cNvPr id="5" name="Sonido grabad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pic>
        <p:nvPicPr>
          <p:cNvPr id="2" name="Audio 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84790976"/>
      </p:ext>
    </p:extLst>
  </p:cSld>
  <p:clrMapOvr>
    <a:masterClrMapping/>
  </p:clrMapOvr>
  <mc:AlternateContent xmlns:mc="http://schemas.openxmlformats.org/markup-compatibility/2006" xmlns:p14="http://schemas.microsoft.com/office/powerpoint/2010/main">
    <mc:Choice Requires="p14">
      <p:transition spd="slow" p14:dur="2000" advTm="34708"/>
    </mc:Choice>
    <mc:Fallback xmlns="">
      <p:transition spd="slow" advTm="34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310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5"/>
                </p:tgtEl>
              </p:cMediaNode>
            </p:audio>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4" grpId="0" animBg="1"/>
    </p:bldLst>
  </p:timing>
  <p:extLst>
    <p:ext uri="{E180D4A7-C9FB-4DFB-919C-405C955672EB}">
      <p14:showEvtLst xmlns:p14="http://schemas.microsoft.com/office/powerpoint/2010/main">
        <p14:playEvt time="2773" objId="5"/>
        <p14:stopEvt time="33795" objId="5"/>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pPr algn="r"/>
            <a:r>
              <a:rPr lang="es-ES" dirty="0">
                <a:latin typeface="LegacySanITCBoo"/>
              </a:rPr>
              <a:t>Literatura gris</a:t>
            </a:r>
            <a:br>
              <a:rPr lang="es-ES" dirty="0">
                <a:latin typeface="LegacySanITCBoo"/>
              </a:rPr>
            </a:br>
            <a:r>
              <a:rPr lang="es-ES" sz="2800" dirty="0" smtClean="0">
                <a:latin typeface="LegacySanITCBoo"/>
              </a:rPr>
              <a:t>características</a:t>
            </a:r>
            <a:endParaRPr lang="es-ES" dirty="0"/>
          </a:p>
        </p:txBody>
      </p:sp>
      <p:sp>
        <p:nvSpPr>
          <p:cNvPr id="7" name="2 Marcador de contenido"/>
          <p:cNvSpPr>
            <a:spLocks noGrp="1"/>
          </p:cNvSpPr>
          <p:nvPr>
            <p:ph idx="1"/>
          </p:nvPr>
        </p:nvSpPr>
        <p:spPr>
          <a:xfrm>
            <a:off x="822959" y="2047439"/>
            <a:ext cx="7543801" cy="4023360"/>
          </a:xfrm>
        </p:spPr>
        <p:txBody>
          <a:bodyPr>
            <a:noAutofit/>
          </a:bodyPr>
          <a:lstStyle/>
          <a:p>
            <a:pPr eaLnBrk="1" hangingPunct="1">
              <a:buFont typeface="Wingdings" pitchFamily="2" charset="2"/>
              <a:buChar char="q"/>
            </a:pPr>
            <a:r>
              <a:rPr lang="es-ES" sz="2800" dirty="0" smtClean="0">
                <a:solidFill>
                  <a:schemeClr val="tx2">
                    <a:lumMod val="75000"/>
                  </a:schemeClr>
                </a:solidFill>
                <a:latin typeface="LegacySanITCBoo"/>
              </a:rPr>
              <a:t>Normalmente no indexada</a:t>
            </a:r>
          </a:p>
          <a:p>
            <a:pPr eaLnBrk="1" hangingPunct="1">
              <a:buFont typeface="Wingdings" pitchFamily="2" charset="2"/>
              <a:buChar char="q"/>
            </a:pPr>
            <a:r>
              <a:rPr lang="es-ES" sz="2800" dirty="0" smtClean="0">
                <a:solidFill>
                  <a:schemeClr val="tx2">
                    <a:lumMod val="75000"/>
                  </a:schemeClr>
                </a:solidFill>
                <a:latin typeface="LegacySanITCBoo"/>
              </a:rPr>
              <a:t>A veces sin información bibliográfica básica (autor, fecha,…)</a:t>
            </a:r>
          </a:p>
          <a:p>
            <a:pPr eaLnBrk="1" hangingPunct="1">
              <a:buFont typeface="Wingdings" pitchFamily="2" charset="2"/>
              <a:buChar char="q"/>
            </a:pPr>
            <a:r>
              <a:rPr lang="es-ES" sz="2800" dirty="0" smtClean="0">
                <a:solidFill>
                  <a:schemeClr val="tx2">
                    <a:lumMod val="75000"/>
                  </a:schemeClr>
                </a:solidFill>
                <a:latin typeface="LegacySanITCBoo"/>
              </a:rPr>
              <a:t>No siempre accesible vía web</a:t>
            </a:r>
          </a:p>
          <a:p>
            <a:pPr eaLnBrk="1" hangingPunct="1">
              <a:buFont typeface="Wingdings" pitchFamily="2" charset="2"/>
              <a:buChar char="q"/>
            </a:pPr>
            <a:r>
              <a:rPr lang="es-ES" sz="2800" dirty="0" smtClean="0">
                <a:solidFill>
                  <a:schemeClr val="tx2">
                    <a:lumMod val="75000"/>
                  </a:schemeClr>
                </a:solidFill>
                <a:latin typeface="LegacySanITCBoo"/>
              </a:rPr>
              <a:t>No existe peer-</a:t>
            </a:r>
            <a:r>
              <a:rPr lang="es-ES" sz="2800" dirty="0" err="1" smtClean="0">
                <a:solidFill>
                  <a:schemeClr val="tx2">
                    <a:lumMod val="75000"/>
                  </a:schemeClr>
                </a:solidFill>
                <a:latin typeface="LegacySanITCBoo"/>
              </a:rPr>
              <a:t>review</a:t>
            </a:r>
            <a:endParaRPr lang="es-ES" sz="2800" dirty="0" smtClean="0">
              <a:solidFill>
                <a:schemeClr val="tx2">
                  <a:lumMod val="75000"/>
                </a:schemeClr>
              </a:solidFill>
              <a:latin typeface="LegacySanITCBoo"/>
            </a:endParaRPr>
          </a:p>
          <a:p>
            <a:pPr eaLnBrk="1" hangingPunct="1">
              <a:buFont typeface="Wingdings" pitchFamily="2" charset="2"/>
              <a:buChar char="q"/>
            </a:pPr>
            <a:r>
              <a:rPr lang="es-ES" sz="2800" dirty="0" smtClean="0">
                <a:solidFill>
                  <a:schemeClr val="tx2">
                    <a:lumMod val="75000"/>
                  </a:schemeClr>
                </a:solidFill>
                <a:latin typeface="LegacySanITCBoo"/>
              </a:rPr>
              <a:t>Habitualmente gratis</a:t>
            </a:r>
          </a:p>
          <a:p>
            <a:pPr eaLnBrk="1" hangingPunct="1">
              <a:buFont typeface="Wingdings" pitchFamily="2" charset="2"/>
              <a:buChar char="q"/>
            </a:pPr>
            <a:r>
              <a:rPr lang="es-ES" sz="2800" dirty="0" smtClean="0">
                <a:solidFill>
                  <a:schemeClr val="tx2">
                    <a:lumMod val="75000"/>
                  </a:schemeClr>
                </a:solidFill>
                <a:latin typeface="LegacySanITCBoo"/>
              </a:rPr>
              <a:t>Búsqueda compleja, información dispersa</a:t>
            </a:r>
          </a:p>
        </p:txBody>
      </p: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36711585"/>
      </p:ext>
    </p:extLst>
  </p:cSld>
  <p:clrMapOvr>
    <a:masterClrMapping/>
  </p:clrMapOvr>
  <mc:AlternateContent xmlns:mc="http://schemas.openxmlformats.org/markup-compatibility/2006" xmlns:p14="http://schemas.microsoft.com/office/powerpoint/2010/main">
    <mc:Choice Requires="p14">
      <p:transition spd="slow" p14:dur="2000" advTm="31274"/>
    </mc:Choice>
    <mc:Fallback xmlns="">
      <p:transition spd="slow" advTm="31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85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4"/>
        <p14:stopEvt time="28522" objId="4"/>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ES" dirty="0">
                <a:latin typeface="LegacySanITCBoo"/>
              </a:rPr>
              <a:t>Literatura gris</a:t>
            </a:r>
            <a:br>
              <a:rPr lang="es-ES" dirty="0">
                <a:latin typeface="LegacySanITCBoo"/>
              </a:rPr>
            </a:br>
            <a:r>
              <a:rPr lang="es-ES" sz="2800" dirty="0" err="1" smtClean="0">
                <a:latin typeface="LegacySanITCBoo"/>
              </a:rPr>
              <a:t>AlquimiA</a:t>
            </a:r>
            <a:endParaRPr lang="es-ES" dirty="0"/>
          </a:p>
        </p:txBody>
      </p:sp>
      <p:sp>
        <p:nvSpPr>
          <p:cNvPr id="3" name="Marcador de contenido 2"/>
          <p:cNvSpPr>
            <a:spLocks noGrp="1"/>
          </p:cNvSpPr>
          <p:nvPr>
            <p:ph idx="1"/>
          </p:nvPr>
        </p:nvSpPr>
        <p:spPr>
          <a:xfrm>
            <a:off x="822959" y="2356720"/>
            <a:ext cx="7543801" cy="3412068"/>
          </a:xfrm>
        </p:spPr>
        <p:txBody>
          <a:bodyPr vert="horz" lIns="0" tIns="45720" rIns="0" bIns="45720" rtlCol="0">
            <a:noAutofit/>
          </a:bodyPr>
          <a:lstStyle/>
          <a:p>
            <a:pPr marL="0" indent="0" algn="ctr">
              <a:buNone/>
            </a:pPr>
            <a:r>
              <a:rPr lang="es-ES" sz="2800" dirty="0">
                <a:solidFill>
                  <a:schemeClr val="tx2">
                    <a:lumMod val="75000"/>
                  </a:schemeClr>
                </a:solidFill>
                <a:latin typeface="LegacySanITCBoo"/>
              </a:rPr>
              <a:t>Motor de búsqueda personalizado de literatura gris sobre medicamentos,</a:t>
            </a:r>
          </a:p>
          <a:p>
            <a:pPr marL="0" indent="0" algn="ctr">
              <a:buNone/>
            </a:pPr>
            <a:r>
              <a:rPr lang="es-ES" sz="2800" dirty="0">
                <a:solidFill>
                  <a:schemeClr val="tx2">
                    <a:lumMod val="75000"/>
                  </a:schemeClr>
                </a:solidFill>
                <a:latin typeface="LegacySanITCBoo"/>
              </a:rPr>
              <a:t>orientado a la selección de medicamentos y al posicionamiento terapéutico,</a:t>
            </a:r>
          </a:p>
          <a:p>
            <a:pPr marL="0" indent="0" algn="ctr">
              <a:buNone/>
            </a:pPr>
            <a:r>
              <a:rPr lang="es-ES" sz="2800" dirty="0">
                <a:solidFill>
                  <a:schemeClr val="tx2">
                    <a:lumMod val="75000"/>
                  </a:schemeClr>
                </a:solidFill>
                <a:latin typeface="LegacySanITCBoo"/>
              </a:rPr>
              <a:t>localizar en Internet información </a:t>
            </a:r>
            <a:r>
              <a:rPr lang="es-ES" sz="2800" dirty="0" err="1">
                <a:solidFill>
                  <a:schemeClr val="tx2">
                    <a:lumMod val="75000"/>
                  </a:schemeClr>
                </a:solidFill>
                <a:latin typeface="LegacySanITCBoo"/>
              </a:rPr>
              <a:t>farmacoterapéutica</a:t>
            </a:r>
            <a:r>
              <a:rPr lang="es-ES" sz="2800" dirty="0">
                <a:solidFill>
                  <a:schemeClr val="tx2">
                    <a:lumMod val="75000"/>
                  </a:schemeClr>
                </a:solidFill>
                <a:latin typeface="LegacySanITCBoo"/>
              </a:rPr>
              <a:t> adicional a la publicada en las revistas biomédicas</a:t>
            </a:r>
          </a:p>
          <a:p>
            <a:pPr>
              <a:buFont typeface="Wingdings" pitchFamily="2" charset="2"/>
              <a:buChar char="q"/>
            </a:pPr>
            <a:endParaRPr lang="es-ES" sz="2800" dirty="0">
              <a:solidFill>
                <a:schemeClr val="tx2">
                  <a:lumMod val="75000"/>
                </a:schemeClr>
              </a:solidFill>
              <a:latin typeface="LegacySanITCBoo"/>
            </a:endParaRPr>
          </a:p>
        </p:txBody>
      </p: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47652194"/>
      </p:ext>
    </p:extLst>
  </p:cSld>
  <p:clrMapOvr>
    <a:masterClrMapping/>
  </p:clrMapOvr>
  <mc:AlternateContent xmlns:mc="http://schemas.openxmlformats.org/markup-compatibility/2006" xmlns:p14="http://schemas.microsoft.com/office/powerpoint/2010/main">
    <mc:Choice Requires="p14">
      <p:transition spd="slow" p14:dur="2000" advTm="94017"/>
    </mc:Choice>
    <mc:Fallback xmlns="">
      <p:transition spd="slow" advTm="94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92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4"/>
        <p14:stopEvt time="92055" objId="4"/>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7 CuadroTexto"/>
          <p:cNvSpPr txBox="1">
            <a:spLocks noChangeArrowheads="1"/>
          </p:cNvSpPr>
          <p:nvPr/>
        </p:nvSpPr>
        <p:spPr bwMode="auto">
          <a:xfrm>
            <a:off x="1059543" y="5831569"/>
            <a:ext cx="7798707" cy="338554"/>
          </a:xfrm>
          <a:prstGeom prst="rect">
            <a:avLst/>
          </a:prstGeom>
          <a:noFill/>
          <a:ln w="9525">
            <a:noFill/>
            <a:miter lim="800000"/>
            <a:headEnd/>
            <a:tailEnd/>
          </a:ln>
        </p:spPr>
        <p:txBody>
          <a:bodyPr wrap="square">
            <a:spAutoFit/>
          </a:bodyPr>
          <a:lstStyle/>
          <a:p>
            <a:pPr algn="r"/>
            <a:r>
              <a:rPr lang="es-ES" sz="1600" dirty="0" smtClean="0">
                <a:latin typeface="LegacySanITCBoo"/>
                <a:hlinkClick r:id="rId7"/>
              </a:rPr>
              <a:t>http://www.elcomprimido.com/FARHSD/AlquimiA.htm</a:t>
            </a:r>
            <a:r>
              <a:rPr lang="es-ES" sz="1600" dirty="0" smtClean="0">
                <a:latin typeface="LegacySanITCBoo"/>
              </a:rPr>
              <a:t> </a:t>
            </a:r>
            <a:r>
              <a:rPr lang="es-ES" sz="1000" dirty="0" smtClean="0">
                <a:latin typeface="LegacySanITCBoo"/>
              </a:rPr>
              <a:t>(último acceso 16/09/2015)</a:t>
            </a:r>
            <a:endParaRPr lang="es-ES" sz="1000" dirty="0">
              <a:latin typeface="LegacySanITCBoo"/>
            </a:endParaRPr>
          </a:p>
        </p:txBody>
      </p:sp>
      <p:pic>
        <p:nvPicPr>
          <p:cNvPr id="2" name="Imagen 1"/>
          <p:cNvPicPr>
            <a:picLocks noChangeAspect="1"/>
          </p:cNvPicPr>
          <p:nvPr/>
        </p:nvPicPr>
        <p:blipFill>
          <a:blip r:embed="rId8"/>
          <a:stretch>
            <a:fillRect/>
          </a:stretch>
        </p:blipFill>
        <p:spPr>
          <a:xfrm>
            <a:off x="218250" y="669471"/>
            <a:ext cx="8640000" cy="4857628"/>
          </a:xfrm>
          <a:prstGeom prst="rect">
            <a:avLst/>
          </a:prstGeom>
          <a:ln>
            <a:noFill/>
          </a:ln>
          <a:effectLst>
            <a:outerShdw blurRad="292100" dist="139700" dir="2700000" algn="tl" rotWithShape="0">
              <a:srgbClr val="333333">
                <a:alpha val="65000"/>
              </a:srgbClr>
            </a:outerShdw>
          </a:effectLst>
        </p:spPr>
      </p:pic>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11345059"/>
      </p:ext>
    </p:extLst>
  </p:cSld>
  <p:clrMapOvr>
    <a:masterClrMapping/>
  </p:clrMapOvr>
  <mc:AlternateContent xmlns:mc="http://schemas.openxmlformats.org/markup-compatibility/2006" xmlns:p14="http://schemas.microsoft.com/office/powerpoint/2010/main">
    <mc:Choice Requires="p14">
      <p:transition spd="slow" p14:dur="2000" advTm="23618"/>
    </mc:Choice>
    <mc:Fallback xmlns="">
      <p:transition spd="slow" advTm="23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25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4"/>
        <p14:stopEvt time="22535" objId="4"/>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6"/>
          <a:stretch>
            <a:fillRect/>
          </a:stretch>
        </p:blipFill>
        <p:spPr>
          <a:xfrm>
            <a:off x="252000" y="918331"/>
            <a:ext cx="8640000" cy="4857628"/>
          </a:xfrm>
          <a:prstGeom prst="rect">
            <a:avLst/>
          </a:prstGeom>
          <a:ln>
            <a:noFill/>
          </a:ln>
          <a:effectLst>
            <a:outerShdw blurRad="292100" dist="139700" dir="2700000" algn="tl" rotWithShape="0">
              <a:srgbClr val="333333">
                <a:alpha val="65000"/>
              </a:srgbClr>
            </a:outerShdw>
          </a:effectLst>
        </p:spPr>
      </p:pic>
      <p:sp>
        <p:nvSpPr>
          <p:cNvPr id="5" name="4 Rectángulo redondeado"/>
          <p:cNvSpPr/>
          <p:nvPr/>
        </p:nvSpPr>
        <p:spPr>
          <a:xfrm>
            <a:off x="252000" y="2169206"/>
            <a:ext cx="8536400" cy="357187"/>
          </a:xfrm>
          <a:prstGeom prst="roundRect">
            <a:avLst/>
          </a:prstGeom>
          <a:noFill/>
          <a:ln w="25400" algn="ctr">
            <a:solidFill>
              <a:schemeClr val="tx2">
                <a:lumMod val="75000"/>
              </a:schemeClr>
            </a:solidFill>
            <a:round/>
            <a:headEnd/>
            <a:tailEnd type="triangle" w="lg" len="lg"/>
          </a:ln>
        </p:spPr>
        <p:txBody>
          <a:bodyPr anchor="ctr"/>
          <a:lstStyle/>
          <a:p>
            <a:pPr algn="ctr">
              <a:defRPr/>
            </a:pPr>
            <a:endParaRPr lang="es-ES">
              <a:solidFill>
                <a:schemeClr val="tx2">
                  <a:lumMod val="75000"/>
                </a:schemeClr>
              </a:solidFill>
            </a:endParaRPr>
          </a:p>
        </p:txBody>
      </p:sp>
      <p:sp>
        <p:nvSpPr>
          <p:cNvPr id="4" name="3 CuadroTexto"/>
          <p:cNvSpPr txBox="1">
            <a:spLocks noChangeArrowheads="1"/>
          </p:cNvSpPr>
          <p:nvPr/>
        </p:nvSpPr>
        <p:spPr bwMode="auto">
          <a:xfrm>
            <a:off x="6745029" y="3039911"/>
            <a:ext cx="1090871" cy="369332"/>
          </a:xfrm>
          <a:prstGeom prst="rect">
            <a:avLst/>
          </a:prstGeom>
          <a:noFill/>
          <a:ln w="25400">
            <a:solidFill>
              <a:schemeClr val="tx2">
                <a:lumMod val="75000"/>
              </a:schemeClr>
            </a:solidFill>
            <a:miter lim="800000"/>
            <a:headEnd/>
            <a:tailEnd/>
          </a:ln>
        </p:spPr>
        <p:txBody>
          <a:bodyPr wrap="square">
            <a:spAutoFit/>
          </a:bodyPr>
          <a:lstStyle/>
          <a:p>
            <a:r>
              <a:rPr lang="es-ES" b="1">
                <a:solidFill>
                  <a:schemeClr val="tx2">
                    <a:lumMod val="75000"/>
                  </a:schemeClr>
                </a:solidFill>
              </a:rPr>
              <a:t>etiquetas</a:t>
            </a:r>
          </a:p>
        </p:txBody>
      </p:sp>
      <p:cxnSp>
        <p:nvCxnSpPr>
          <p:cNvPr id="7" name="6 Conector recto de flecha"/>
          <p:cNvCxnSpPr>
            <a:cxnSpLocks noChangeShapeType="1"/>
            <a:stCxn id="4" idx="0"/>
            <a:endCxn id="5" idx="2"/>
          </p:cNvCxnSpPr>
          <p:nvPr/>
        </p:nvCxnSpPr>
        <p:spPr bwMode="auto">
          <a:xfrm flipH="1" flipV="1">
            <a:off x="4520200" y="2526393"/>
            <a:ext cx="2770265" cy="513518"/>
          </a:xfrm>
          <a:prstGeom prst="straightConnector1">
            <a:avLst/>
          </a:prstGeom>
          <a:noFill/>
          <a:ln w="25400" algn="ctr">
            <a:solidFill>
              <a:schemeClr val="tx2">
                <a:lumMod val="75000"/>
              </a:schemeClr>
            </a:solidFill>
            <a:round/>
            <a:headEnd/>
            <a:tailEnd type="triangle" w="lg" len="lg"/>
          </a:ln>
        </p:spPr>
      </p:cxn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82705579"/>
      </p:ext>
    </p:extLst>
  </p:cSld>
  <p:clrMapOvr>
    <a:masterClrMapping/>
  </p:clrMapOvr>
  <mc:AlternateContent xmlns:mc="http://schemas.openxmlformats.org/markup-compatibility/2006" xmlns:p14="http://schemas.microsoft.com/office/powerpoint/2010/main">
    <mc:Choice Requires="p14">
      <p:transition spd="slow" p14:dur="2000" advTm="77676"/>
    </mc:Choice>
    <mc:Fallback xmlns="">
      <p:transition spd="slow" advTm="77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775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0" objId="3"/>
        <p14:stopEvt time="77519" objId="3"/>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p:cNvSpPr>
          <p:nvPr>
            <p:ph type="title" idx="4294967295"/>
          </p:nvPr>
        </p:nvSpPr>
        <p:spPr>
          <a:xfrm>
            <a:off x="1282700" y="1851227"/>
            <a:ext cx="6718300" cy="856396"/>
          </a:xfrm>
        </p:spPr>
        <p:txBody>
          <a:bodyPr>
            <a:normAutofit/>
          </a:bodyPr>
          <a:lstStyle/>
          <a:p>
            <a:pPr algn="ctr" eaLnBrk="1" hangingPunct="1"/>
            <a:r>
              <a:rPr lang="es-ES" sz="3600" dirty="0" err="1" smtClean="0">
                <a:solidFill>
                  <a:schemeClr val="tx2">
                    <a:lumMod val="75000"/>
                  </a:schemeClr>
                </a:solidFill>
                <a:latin typeface="LegacySanITCBoo"/>
              </a:rPr>
              <a:t>AlquimiA</a:t>
            </a:r>
            <a:r>
              <a:rPr lang="es-ES" sz="3600" dirty="0" smtClean="0">
                <a:solidFill>
                  <a:schemeClr val="tx2">
                    <a:lumMod val="75000"/>
                  </a:schemeClr>
                </a:solidFill>
                <a:latin typeface="LegacySanITCBoo"/>
              </a:rPr>
              <a:t>, a 16 de </a:t>
            </a:r>
            <a:r>
              <a:rPr lang="es-ES" sz="3600" dirty="0" err="1" smtClean="0">
                <a:solidFill>
                  <a:schemeClr val="tx2">
                    <a:lumMod val="75000"/>
                  </a:schemeClr>
                </a:solidFill>
                <a:latin typeface="LegacySanITCBoo"/>
              </a:rPr>
              <a:t>sep</a:t>
            </a:r>
            <a:r>
              <a:rPr lang="es-ES" sz="3600" dirty="0" smtClean="0">
                <a:solidFill>
                  <a:schemeClr val="tx2">
                    <a:lumMod val="75000"/>
                  </a:schemeClr>
                </a:solidFill>
                <a:latin typeface="LegacySanITCBoo"/>
              </a:rPr>
              <a:t> 2015</a:t>
            </a:r>
          </a:p>
        </p:txBody>
      </p:sp>
      <p:sp>
        <p:nvSpPr>
          <p:cNvPr id="55298" name="Rectangle 3"/>
          <p:cNvSpPr>
            <a:spLocks noGrp="1"/>
          </p:cNvSpPr>
          <p:nvPr>
            <p:ph type="body" idx="4294967295"/>
          </p:nvPr>
        </p:nvSpPr>
        <p:spPr>
          <a:xfrm>
            <a:off x="454025" y="3006409"/>
            <a:ext cx="4740275" cy="3027382"/>
          </a:xfrm>
        </p:spPr>
        <p:txBody>
          <a:bodyPr>
            <a:normAutofit/>
          </a:bodyPr>
          <a:lstStyle/>
          <a:p>
            <a:pPr eaLnBrk="1" hangingPunct="1">
              <a:buFont typeface="Arial" charset="0"/>
              <a:buNone/>
            </a:pPr>
            <a:r>
              <a:rPr lang="es-ES" sz="2400" dirty="0" smtClean="0">
                <a:solidFill>
                  <a:schemeClr val="tx2">
                    <a:lumMod val="75000"/>
                  </a:schemeClr>
                </a:solidFill>
                <a:latin typeface="LegacySanITCBoo"/>
              </a:rPr>
              <a:t>Activo desde Febrero 2008 </a:t>
            </a:r>
          </a:p>
          <a:p>
            <a:pPr eaLnBrk="1" hangingPunct="1">
              <a:buFont typeface="Arial" charset="0"/>
              <a:buNone/>
            </a:pPr>
            <a:r>
              <a:rPr lang="es-ES" sz="2400" dirty="0" smtClean="0">
                <a:solidFill>
                  <a:schemeClr val="tx2">
                    <a:lumMod val="75000"/>
                  </a:schemeClr>
                </a:solidFill>
                <a:latin typeface="LegacySanITCBoo"/>
              </a:rPr>
              <a:t>Número de búsquedas</a:t>
            </a:r>
          </a:p>
          <a:p>
            <a:pPr lvl="1">
              <a:buNone/>
            </a:pPr>
            <a:r>
              <a:rPr lang="es-ES" sz="2400" dirty="0" smtClean="0">
                <a:solidFill>
                  <a:schemeClr val="tx2">
                    <a:lumMod val="75000"/>
                  </a:schemeClr>
                </a:solidFill>
                <a:latin typeface="LegacySanITCBoo"/>
              </a:rPr>
              <a:t>Totales 69.994</a:t>
            </a:r>
          </a:p>
          <a:p>
            <a:pPr lvl="1" eaLnBrk="1" hangingPunct="1">
              <a:buFont typeface="Arial" charset="0"/>
              <a:buNone/>
            </a:pPr>
            <a:r>
              <a:rPr lang="es-ES" sz="2400" dirty="0" smtClean="0">
                <a:solidFill>
                  <a:schemeClr val="tx2">
                    <a:lumMod val="75000"/>
                  </a:schemeClr>
                </a:solidFill>
                <a:latin typeface="LegacySanITCBoo"/>
              </a:rPr>
              <a:t>Distintas 46.630</a:t>
            </a:r>
          </a:p>
          <a:p>
            <a:pPr eaLnBrk="1" hangingPunct="1">
              <a:buFont typeface="Arial" charset="0"/>
              <a:buNone/>
            </a:pPr>
            <a:r>
              <a:rPr lang="es-ES" sz="2400" dirty="0" smtClean="0">
                <a:solidFill>
                  <a:schemeClr val="tx2">
                    <a:lumMod val="75000"/>
                  </a:schemeClr>
                </a:solidFill>
                <a:latin typeface="LegacySanITCBoo"/>
              </a:rPr>
              <a:t>URL incluidas 205</a:t>
            </a:r>
          </a:p>
          <a:p>
            <a:pPr eaLnBrk="1" hangingPunct="1">
              <a:buFont typeface="Arial" charset="0"/>
              <a:buNone/>
            </a:pPr>
            <a:r>
              <a:rPr lang="es-ES" sz="2400" dirty="0" smtClean="0">
                <a:solidFill>
                  <a:schemeClr val="tx2">
                    <a:lumMod val="75000"/>
                  </a:schemeClr>
                </a:solidFill>
                <a:latin typeface="LegacySanITCBoo"/>
              </a:rPr>
              <a:t>11 etiquetas</a:t>
            </a:r>
          </a:p>
          <a:p>
            <a:pPr eaLnBrk="1" hangingPunct="1">
              <a:buFont typeface="Arial" charset="0"/>
              <a:buNone/>
            </a:pPr>
            <a:endParaRPr lang="es-ES" sz="2400" dirty="0" smtClean="0">
              <a:solidFill>
                <a:schemeClr val="tx2">
                  <a:lumMod val="75000"/>
                </a:schemeClr>
              </a:solidFill>
              <a:latin typeface="LegacySanITCBoo"/>
            </a:endParaRPr>
          </a:p>
        </p:txBody>
      </p:sp>
      <p:sp>
        <p:nvSpPr>
          <p:cNvPr id="5" name="Título 1"/>
          <p:cNvSpPr>
            <a:spLocks noGrp="1"/>
          </p:cNvSpPr>
          <p:nvPr>
            <p:ph type="title"/>
          </p:nvPr>
        </p:nvSpPr>
        <p:spPr>
          <a:xfrm>
            <a:off x="822960" y="286604"/>
            <a:ext cx="7543800" cy="1450757"/>
          </a:xfrm>
        </p:spPr>
        <p:txBody>
          <a:bodyPr/>
          <a:lstStyle/>
          <a:p>
            <a:pPr algn="r"/>
            <a:r>
              <a:rPr lang="es-ES" dirty="0">
                <a:latin typeface="LegacySanITCBoo"/>
              </a:rPr>
              <a:t>Literatura gris</a:t>
            </a:r>
            <a:br>
              <a:rPr lang="es-ES" dirty="0">
                <a:latin typeface="LegacySanITCBoo"/>
              </a:rPr>
            </a:br>
            <a:r>
              <a:rPr lang="es-ES" sz="2800" dirty="0" err="1">
                <a:latin typeface="LegacySanITCBoo"/>
              </a:rPr>
              <a:t>AlquimiA</a:t>
            </a:r>
            <a:endParaRPr lang="es-ES" dirty="0"/>
          </a:p>
        </p:txBody>
      </p:sp>
      <p:pic>
        <p:nvPicPr>
          <p:cNvPr id="3" name="Imagen 2"/>
          <p:cNvPicPr>
            <a:picLocks noChangeAspect="1"/>
          </p:cNvPicPr>
          <p:nvPr/>
        </p:nvPicPr>
        <p:blipFill rotWithShape="1">
          <a:blip r:embed="rId6"/>
          <a:srcRect l="15934" t="33333" r="46974" b="28125"/>
          <a:stretch/>
        </p:blipFill>
        <p:spPr>
          <a:xfrm>
            <a:off x="4734559" y="3255580"/>
            <a:ext cx="4013201" cy="2344554"/>
          </a:xfrm>
          <a:prstGeom prst="rect">
            <a:avLst/>
          </a:prstGeom>
          <a:ln>
            <a:noFill/>
          </a:ln>
          <a:effectLst>
            <a:outerShdw blurRad="292100" dist="139700" dir="2700000" algn="tl" rotWithShape="0">
              <a:srgbClr val="333333">
                <a:alpha val="65000"/>
              </a:srgbClr>
            </a:outerShdw>
          </a:effectLst>
        </p:spPr>
      </p:pic>
      <p:pic>
        <p:nvPicPr>
          <p:cNvPr id="6"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54570692"/>
      </p:ext>
    </p:extLst>
  </p:cSld>
  <p:clrMapOvr>
    <a:masterClrMapping/>
  </p:clrMapOvr>
  <mc:AlternateContent xmlns:mc="http://schemas.openxmlformats.org/markup-compatibility/2006" xmlns:p14="http://schemas.microsoft.com/office/powerpoint/2010/main">
    <mc:Choice Requires="p14">
      <p:transition spd="slow" p14:dur="2000" advTm="34503"/>
    </mc:Choice>
    <mc:Fallback xmlns="">
      <p:transition spd="slow" advTm="34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20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6"/>
        <p14:stopEvt time="32058" objId="6"/>
      </p14:showEvt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7">
            <a:extLst>
              <a:ext uri="{28A0092B-C50C-407E-A947-70E740481C1C}">
                <a14:useLocalDpi xmlns:a14="http://schemas.microsoft.com/office/drawing/2010/main" val="0"/>
              </a:ext>
            </a:extLst>
          </a:blip>
          <a:srcRect b="27647"/>
          <a:stretch/>
        </p:blipFill>
        <p:spPr>
          <a:xfrm>
            <a:off x="0" y="-858641"/>
            <a:ext cx="9143999" cy="9923928"/>
          </a:xfrm>
          <a:prstGeom prst="rect">
            <a:avLst/>
          </a:prstGeom>
        </p:spPr>
      </p:pic>
      <p:sp>
        <p:nvSpPr>
          <p:cNvPr id="11" name="Rectángulo 10"/>
          <p:cNvSpPr/>
          <p:nvPr/>
        </p:nvSpPr>
        <p:spPr>
          <a:xfrm>
            <a:off x="5522742" y="535710"/>
            <a:ext cx="3074881" cy="769441"/>
          </a:xfrm>
          <a:prstGeom prst="rect">
            <a:avLst/>
          </a:prstGeom>
          <a:solidFill>
            <a:schemeClr val="bg1">
              <a:lumMod val="95000"/>
            </a:schemeClr>
          </a:solidFill>
        </p:spPr>
        <p:txBody>
          <a:bodyPr wrap="none">
            <a:spAutoFit/>
          </a:bodyPr>
          <a:lstStyle/>
          <a:p>
            <a:pPr marL="0" lvl="1" algn="r"/>
            <a:r>
              <a:rPr lang="es-ES" sz="2200" b="1" dirty="0">
                <a:solidFill>
                  <a:schemeClr val="tx2">
                    <a:lumMod val="75000"/>
                  </a:schemeClr>
                </a:solidFill>
                <a:latin typeface="LegacySanITCBoo"/>
              </a:rPr>
              <a:t>Fichas técnicas e </a:t>
            </a:r>
            <a:endParaRPr lang="es-ES" sz="2200" b="1" dirty="0" smtClean="0">
              <a:solidFill>
                <a:schemeClr val="tx2">
                  <a:lumMod val="75000"/>
                </a:schemeClr>
              </a:solidFill>
              <a:latin typeface="LegacySanITCBoo"/>
            </a:endParaRPr>
          </a:p>
          <a:p>
            <a:pPr marL="0" lvl="1" algn="r"/>
            <a:r>
              <a:rPr lang="es-ES" sz="2200" b="1" dirty="0" smtClean="0">
                <a:solidFill>
                  <a:schemeClr val="tx2">
                    <a:lumMod val="75000"/>
                  </a:schemeClr>
                </a:solidFill>
                <a:latin typeface="LegacySanITCBoo"/>
              </a:rPr>
              <a:t>informes </a:t>
            </a:r>
            <a:r>
              <a:rPr lang="es-ES" sz="2200" b="1" dirty="0">
                <a:solidFill>
                  <a:schemeClr val="tx2">
                    <a:lumMod val="75000"/>
                  </a:schemeClr>
                </a:solidFill>
                <a:latin typeface="LegacySanITCBoo"/>
              </a:rPr>
              <a:t>de agencias</a:t>
            </a:r>
          </a:p>
        </p:txBody>
      </p:sp>
      <p:sp>
        <p:nvSpPr>
          <p:cNvPr id="12" name="Rectángulo 11"/>
          <p:cNvSpPr/>
          <p:nvPr/>
        </p:nvSpPr>
        <p:spPr>
          <a:xfrm>
            <a:off x="6043719" y="1655978"/>
            <a:ext cx="2553904" cy="430887"/>
          </a:xfrm>
          <a:prstGeom prst="rect">
            <a:avLst/>
          </a:prstGeom>
          <a:solidFill>
            <a:schemeClr val="bg1">
              <a:lumMod val="95000"/>
            </a:schemeClr>
          </a:solidFill>
        </p:spPr>
        <p:txBody>
          <a:bodyPr wrap="none">
            <a:spAutoFit/>
          </a:bodyPr>
          <a:lstStyle/>
          <a:p>
            <a:pPr marL="0" lvl="1" algn="r"/>
            <a:r>
              <a:rPr lang="es-ES" sz="2200" b="1" dirty="0">
                <a:solidFill>
                  <a:schemeClr val="tx2">
                    <a:lumMod val="75000"/>
                  </a:schemeClr>
                </a:solidFill>
                <a:latin typeface="LegacySanITCBoo"/>
              </a:rPr>
              <a:t>EECC “</a:t>
            </a:r>
            <a:r>
              <a:rPr lang="es-ES" sz="2200" b="1" dirty="0" err="1">
                <a:solidFill>
                  <a:schemeClr val="tx2">
                    <a:lumMod val="75000"/>
                  </a:schemeClr>
                </a:solidFill>
                <a:latin typeface="LegacySanITCBoo"/>
              </a:rPr>
              <a:t>pivotales</a:t>
            </a:r>
            <a:r>
              <a:rPr lang="es-ES" sz="2200" b="1" dirty="0">
                <a:solidFill>
                  <a:schemeClr val="tx2">
                    <a:lumMod val="75000"/>
                  </a:schemeClr>
                </a:solidFill>
                <a:latin typeface="LegacySanITCBoo"/>
              </a:rPr>
              <a:t>”</a:t>
            </a:r>
          </a:p>
        </p:txBody>
      </p:sp>
      <p:sp>
        <p:nvSpPr>
          <p:cNvPr id="13" name="Rectángulo 12"/>
          <p:cNvSpPr/>
          <p:nvPr/>
        </p:nvSpPr>
        <p:spPr>
          <a:xfrm>
            <a:off x="5067490" y="3219406"/>
            <a:ext cx="3530133" cy="430887"/>
          </a:xfrm>
          <a:prstGeom prst="rect">
            <a:avLst/>
          </a:prstGeom>
          <a:solidFill>
            <a:schemeClr val="bg1">
              <a:lumMod val="95000"/>
            </a:schemeClr>
          </a:solidFill>
        </p:spPr>
        <p:txBody>
          <a:bodyPr wrap="none">
            <a:spAutoFit/>
          </a:bodyPr>
          <a:lstStyle/>
          <a:p>
            <a:pPr marL="0" lvl="1" algn="r"/>
            <a:r>
              <a:rPr lang="es-ES" sz="2200" b="1" dirty="0">
                <a:solidFill>
                  <a:schemeClr val="tx2">
                    <a:lumMod val="75000"/>
                  </a:schemeClr>
                </a:solidFill>
                <a:latin typeface="LegacySanITCBoo"/>
              </a:rPr>
              <a:t>Revisiones y </a:t>
            </a:r>
            <a:r>
              <a:rPr lang="es-ES" sz="2200" b="1" dirty="0" err="1">
                <a:solidFill>
                  <a:schemeClr val="tx2">
                    <a:lumMod val="75000"/>
                  </a:schemeClr>
                </a:solidFill>
                <a:latin typeface="LegacySanITCBoo"/>
              </a:rPr>
              <a:t>metanálisis</a:t>
            </a:r>
            <a:endParaRPr lang="es-ES" sz="2200" b="1" dirty="0">
              <a:solidFill>
                <a:schemeClr val="tx2">
                  <a:lumMod val="75000"/>
                </a:schemeClr>
              </a:solidFill>
              <a:latin typeface="LegacySanITCBoo"/>
            </a:endParaRPr>
          </a:p>
        </p:txBody>
      </p:sp>
      <p:sp>
        <p:nvSpPr>
          <p:cNvPr id="14" name="Rectángulo 13"/>
          <p:cNvSpPr/>
          <p:nvPr/>
        </p:nvSpPr>
        <p:spPr>
          <a:xfrm>
            <a:off x="5097947" y="2437692"/>
            <a:ext cx="3499676" cy="430887"/>
          </a:xfrm>
          <a:prstGeom prst="rect">
            <a:avLst/>
          </a:prstGeom>
          <a:solidFill>
            <a:schemeClr val="bg1">
              <a:lumMod val="95000"/>
            </a:schemeClr>
          </a:solidFill>
        </p:spPr>
        <p:txBody>
          <a:bodyPr wrap="none">
            <a:spAutoFit/>
          </a:bodyPr>
          <a:lstStyle/>
          <a:p>
            <a:pPr marL="0" lvl="1" algn="r"/>
            <a:r>
              <a:rPr lang="es-ES" sz="2200" b="1" dirty="0">
                <a:solidFill>
                  <a:schemeClr val="tx2">
                    <a:lumMod val="75000"/>
                  </a:schemeClr>
                </a:solidFill>
                <a:latin typeface="LegacySanITCBoo"/>
              </a:rPr>
              <a:t>Guías de práctica clínica</a:t>
            </a:r>
          </a:p>
        </p:txBody>
      </p:sp>
      <p:sp>
        <p:nvSpPr>
          <p:cNvPr id="15" name="Rectángulo 14"/>
          <p:cNvSpPr/>
          <p:nvPr/>
        </p:nvSpPr>
        <p:spPr>
          <a:xfrm>
            <a:off x="5357813" y="4782832"/>
            <a:ext cx="3239810" cy="1107996"/>
          </a:xfrm>
          <a:prstGeom prst="rect">
            <a:avLst/>
          </a:prstGeom>
          <a:solidFill>
            <a:schemeClr val="bg1">
              <a:lumMod val="95000"/>
            </a:schemeClr>
          </a:solidFill>
        </p:spPr>
        <p:txBody>
          <a:bodyPr wrap="square">
            <a:spAutoFit/>
          </a:bodyPr>
          <a:lstStyle/>
          <a:p>
            <a:pPr marL="0" lvl="1" algn="r"/>
            <a:r>
              <a:rPr lang="es-ES" sz="2200" b="1" dirty="0">
                <a:solidFill>
                  <a:schemeClr val="tx2">
                    <a:lumMod val="75000"/>
                  </a:schemeClr>
                </a:solidFill>
                <a:latin typeface="LegacySanITCBoo"/>
              </a:rPr>
              <a:t>Otras evaluaciones, recomendaciones y opiniones de expertos</a:t>
            </a:r>
          </a:p>
        </p:txBody>
      </p:sp>
      <p:sp>
        <p:nvSpPr>
          <p:cNvPr id="16" name="Rectángulo 15"/>
          <p:cNvSpPr/>
          <p:nvPr/>
        </p:nvSpPr>
        <p:spPr>
          <a:xfrm>
            <a:off x="4229100" y="4001120"/>
            <a:ext cx="4368523" cy="430887"/>
          </a:xfrm>
          <a:prstGeom prst="rect">
            <a:avLst/>
          </a:prstGeom>
          <a:solidFill>
            <a:schemeClr val="bg1">
              <a:lumMod val="95000"/>
            </a:schemeClr>
          </a:solidFill>
        </p:spPr>
        <p:txBody>
          <a:bodyPr wrap="square">
            <a:spAutoFit/>
          </a:bodyPr>
          <a:lstStyle/>
          <a:p>
            <a:pPr marL="0" lvl="1" algn="r"/>
            <a:r>
              <a:rPr lang="es-ES" sz="2200" b="1" dirty="0" smtClean="0">
                <a:solidFill>
                  <a:schemeClr val="tx2">
                    <a:lumMod val="75000"/>
                  </a:schemeClr>
                </a:solidFill>
                <a:latin typeface="LegacySanITCBoo"/>
              </a:rPr>
              <a:t>Seguridad, económicos y otros</a:t>
            </a:r>
            <a:endParaRPr lang="es-ES" sz="2200" b="1" dirty="0">
              <a:solidFill>
                <a:schemeClr val="tx2">
                  <a:lumMod val="75000"/>
                </a:schemeClr>
              </a:solidFill>
              <a:latin typeface="LegacySanITCBoo"/>
            </a:endParaRPr>
          </a:p>
        </p:txBody>
      </p:sp>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53091530"/>
      </p:ext>
    </p:extLst>
  </p:cSld>
  <p:clrMapOvr>
    <a:masterClrMapping/>
  </p:clrMapOvr>
  <mc:AlternateContent xmlns:mc="http://schemas.openxmlformats.org/markup-compatibility/2006" xmlns:p14="http://schemas.microsoft.com/office/powerpoint/2010/main">
    <mc:Choice Requires="p14">
      <p:transition spd="slow" p14:dur="2000" advTm="54407"/>
    </mc:Choice>
    <mc:Fallback xmlns="">
      <p:transition spd="slow" advTm="54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520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2"/>
        <p14:stopEvt time="52022"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2354" y="5718488"/>
            <a:ext cx="8068234" cy="411856"/>
          </a:xfrm>
        </p:spPr>
        <p:txBody>
          <a:bodyPr>
            <a:normAutofit fontScale="25000" lnSpcReduction="20000"/>
          </a:bodyPr>
          <a:lstStyle/>
          <a:p>
            <a:pPr algn="r"/>
            <a:r>
              <a:rPr lang="es-ES" sz="6400" dirty="0">
                <a:solidFill>
                  <a:schemeClr val="accent1">
                    <a:lumMod val="50000"/>
                  </a:schemeClr>
                </a:solidFill>
                <a:latin typeface="LegacySanITCBoo"/>
                <a:hlinkClick r:id="rId7"/>
              </a:rPr>
              <a:t>http://gruposdetrabajo.sefh.es/genesis/genesis/basesmetodologicas/programamadre</a:t>
            </a:r>
            <a:r>
              <a:rPr lang="es-ES" sz="1600" dirty="0" smtClean="0">
                <a:solidFill>
                  <a:schemeClr val="accent1">
                    <a:lumMod val="50000"/>
                  </a:schemeClr>
                </a:solidFill>
                <a:latin typeface="LegacySanITCBoo"/>
                <a:hlinkClick r:id="rId7"/>
              </a:rPr>
              <a:t>/</a:t>
            </a:r>
            <a:r>
              <a:rPr lang="es-ES" sz="1600" dirty="0" smtClean="0">
                <a:solidFill>
                  <a:schemeClr val="accent1">
                    <a:lumMod val="50000"/>
                  </a:schemeClr>
                </a:solidFill>
                <a:latin typeface="LegacySanITCBoo"/>
              </a:rPr>
              <a:t> </a:t>
            </a:r>
          </a:p>
          <a:p>
            <a:pPr algn="r"/>
            <a:r>
              <a:rPr lang="es-ES" sz="4000" dirty="0">
                <a:latin typeface="LegacySanITCBoo"/>
              </a:rPr>
              <a:t>(último acceso </a:t>
            </a:r>
            <a:r>
              <a:rPr lang="es-ES" sz="4000" dirty="0" smtClean="0">
                <a:latin typeface="LegacySanITCBoo"/>
              </a:rPr>
              <a:t>16/09/2015)</a:t>
            </a:r>
          </a:p>
          <a:p>
            <a:pPr marL="0" indent="0" algn="r">
              <a:buNone/>
            </a:pPr>
            <a:endParaRPr lang="es-ES" sz="1600" dirty="0">
              <a:solidFill>
                <a:schemeClr val="accent1">
                  <a:lumMod val="50000"/>
                </a:schemeClr>
              </a:solidFill>
              <a:latin typeface="LegacySanITCBoo"/>
            </a:endParaRPr>
          </a:p>
        </p:txBody>
      </p:sp>
      <p:pic>
        <p:nvPicPr>
          <p:cNvPr id="8" name="Imagen 7"/>
          <p:cNvPicPr>
            <a:picLocks noChangeAspect="1"/>
          </p:cNvPicPr>
          <p:nvPr/>
        </p:nvPicPr>
        <p:blipFill>
          <a:blip r:embed="rId8"/>
          <a:stretch>
            <a:fillRect/>
          </a:stretch>
        </p:blipFill>
        <p:spPr>
          <a:xfrm>
            <a:off x="252000" y="490040"/>
            <a:ext cx="8640000" cy="4857628"/>
          </a:xfrm>
          <a:prstGeom prst="rect">
            <a:avLst/>
          </a:prstGeom>
          <a:ln>
            <a:noFill/>
          </a:ln>
          <a:effectLst>
            <a:outerShdw blurRad="292100" dist="139700" dir="2700000" algn="tl" rotWithShape="0">
              <a:srgbClr val="333333">
                <a:alpha val="65000"/>
              </a:srgbClr>
            </a:outerShdw>
          </a:effectLst>
        </p:spPr>
      </p:pic>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26654874"/>
      </p:ext>
    </p:extLst>
  </p:cSld>
  <p:clrMapOvr>
    <a:masterClrMapping/>
  </p:clrMapOvr>
  <mc:AlternateContent xmlns:mc="http://schemas.openxmlformats.org/markup-compatibility/2006" xmlns:p14="http://schemas.microsoft.com/office/powerpoint/2010/main">
    <mc:Choice Requires="p14">
      <p:transition spd="slow" p14:dur="2000" advTm="26712"/>
    </mc:Choice>
    <mc:Fallback xmlns="">
      <p:transition spd="slow" advTm="26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55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4"/>
        <p14:stopEvt time="25572" objId="4"/>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
        <p:nvSpPr>
          <p:cNvPr id="5" name="Título 1"/>
          <p:cNvSpPr>
            <a:spLocks noGrp="1"/>
          </p:cNvSpPr>
          <p:nvPr>
            <p:ph type="title"/>
          </p:nvPr>
        </p:nvSpPr>
        <p:spPr>
          <a:xfrm>
            <a:off x="-787400" y="2905125"/>
            <a:ext cx="4800600" cy="1047750"/>
          </a:xfrm>
        </p:spPr>
        <p:txBody>
          <a:bodyPr vert="horz" lIns="91440" tIns="45720" rIns="91440" bIns="45720" rtlCol="0" anchor="b">
            <a:noAutofit/>
          </a:bodyPr>
          <a:lstStyle/>
          <a:p>
            <a:pPr algn="r"/>
            <a:r>
              <a:rPr lang="es-ES" b="1" spc="0" dirty="0" smtClean="0">
                <a:ln w="12700">
                  <a:solidFill>
                    <a:schemeClr val="tx2">
                      <a:lumMod val="75000"/>
                    </a:schemeClr>
                  </a:solidFill>
                  <a:prstDash val="solid"/>
                </a:ln>
                <a:solidFill>
                  <a:schemeClr val="bg1">
                    <a:lumMod val="95000"/>
                  </a:schemeClr>
                </a:solidFill>
                <a:effectLst>
                  <a:outerShdw dist="38100" dir="2640000" algn="bl" rotWithShape="0">
                    <a:schemeClr val="tx2">
                      <a:lumMod val="75000"/>
                    </a:schemeClr>
                  </a:outerShdw>
                </a:effectLst>
                <a:latin typeface="LegacySanITCBoo"/>
              </a:rPr>
              <a:t>preparados?</a:t>
            </a:r>
            <a:endParaRPr lang="es-ES" b="1" spc="0" dirty="0">
              <a:ln w="12700">
                <a:solidFill>
                  <a:schemeClr val="tx2">
                    <a:lumMod val="75000"/>
                  </a:schemeClr>
                </a:solidFill>
                <a:prstDash val="solid"/>
              </a:ln>
              <a:solidFill>
                <a:schemeClr val="bg1">
                  <a:lumMod val="95000"/>
                </a:schemeClr>
              </a:solidFill>
              <a:effectLst>
                <a:outerShdw dist="38100" dir="2640000" algn="bl" rotWithShape="0">
                  <a:schemeClr val="tx2">
                    <a:lumMod val="75000"/>
                  </a:schemeClr>
                </a:outerShdw>
              </a:effectLst>
              <a:latin typeface="LegacySanITCBoo"/>
            </a:endParaRPr>
          </a:p>
        </p:txBody>
      </p:sp>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09971640"/>
      </p:ext>
    </p:extLst>
  </p:cSld>
  <p:clrMapOvr>
    <a:masterClrMapping/>
  </p:clrMapOvr>
  <mc:AlternateContent xmlns:mc="http://schemas.openxmlformats.org/markup-compatibility/2006" xmlns:p14="http://schemas.microsoft.com/office/powerpoint/2010/main">
    <mc:Choice Requires="p14">
      <p:transition spd="slow" p14:dur="2000" advTm="27534"/>
    </mc:Choice>
    <mc:Fallback xmlns="">
      <p:transition spd="slow" advTm="27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40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2"/>
        <p14:stopEvt time="24011"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idx="1"/>
          </p:nvPr>
        </p:nvPicPr>
        <p:blipFill rotWithShape="1">
          <a:blip r:embed="rId8"/>
          <a:srcRect l="5008" t="10110" r="48587" b="6985"/>
          <a:stretch/>
        </p:blipFill>
        <p:spPr>
          <a:xfrm>
            <a:off x="2322286" y="383493"/>
            <a:ext cx="4004919" cy="4022725"/>
          </a:xfrm>
          <a:prstGeom prst="rect">
            <a:avLst/>
          </a:prstGeom>
          <a:ln>
            <a:noFill/>
          </a:ln>
          <a:effectLst>
            <a:outerShdw blurRad="292100" dist="139700" dir="2700000" algn="tl" rotWithShape="0">
              <a:srgbClr val="333333">
                <a:alpha val="65000"/>
              </a:srgbClr>
            </a:outerShdw>
          </a:effectLst>
        </p:spPr>
      </p:pic>
      <p:pic>
        <p:nvPicPr>
          <p:cNvPr id="7" name="Marcador de contenido 3"/>
          <p:cNvPicPr>
            <a:picLocks noChangeAspect="1"/>
          </p:cNvPicPr>
          <p:nvPr/>
        </p:nvPicPr>
        <p:blipFill>
          <a:blip r:embed="rId9"/>
          <a:stretch>
            <a:fillRect/>
          </a:stretch>
        </p:blipFill>
        <p:spPr>
          <a:xfrm>
            <a:off x="237486" y="995363"/>
            <a:ext cx="8640000" cy="4857628"/>
          </a:xfrm>
          <a:prstGeom prst="rect">
            <a:avLst/>
          </a:prstGeom>
          <a:ln>
            <a:noFill/>
          </a:ln>
          <a:effectLst>
            <a:outerShdw blurRad="292100" dist="139700" dir="2700000" algn="tl" rotWithShape="0">
              <a:srgbClr val="333333">
                <a:alpha val="65000"/>
              </a:srgbClr>
            </a:outerShdw>
          </a:effectLst>
        </p:spPr>
      </p:pic>
      <p:sp>
        <p:nvSpPr>
          <p:cNvPr id="9" name="Elipse 8"/>
          <p:cNvSpPr/>
          <p:nvPr/>
        </p:nvSpPr>
        <p:spPr>
          <a:xfrm>
            <a:off x="2061028" y="566057"/>
            <a:ext cx="1930400" cy="246742"/>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Sonido grabad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267200" y="3124200"/>
            <a:ext cx="609600" cy="609600"/>
          </a:xfrm>
          <a:prstGeom prst="rect">
            <a:avLst/>
          </a:prstGeom>
        </p:spPr>
      </p:pic>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28812303"/>
      </p:ext>
    </p:extLst>
  </p:cSld>
  <p:clrMapOvr>
    <a:masterClrMapping/>
  </p:clrMapOvr>
  <mc:AlternateContent xmlns:mc="http://schemas.openxmlformats.org/markup-compatibility/2006" xmlns:p14="http://schemas.microsoft.com/office/powerpoint/2010/main">
    <mc:Choice Requires="p14">
      <p:transition spd="slow" p14:dur="2000" advTm="38687"/>
    </mc:Choice>
    <mc:Fallback xmlns="">
      <p:transition spd="slow" advTm="38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355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5"/>
                </p:tgtEl>
              </p:cMediaNode>
            </p:audio>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359" objId="5"/>
        <p14:stopEvt time="36893" objId="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r"/>
            <a:r>
              <a:rPr lang="es-ES" b="1" dirty="0" smtClean="0">
                <a:latin typeface="LegacySanITCBoo"/>
              </a:rPr>
              <a:t>apartados</a:t>
            </a:r>
            <a:endParaRPr lang="es-ES" b="1" dirty="0">
              <a:latin typeface="LegacySanITCBoo"/>
            </a:endParaRPr>
          </a:p>
        </p:txBody>
      </p:sp>
      <p:graphicFrame>
        <p:nvGraphicFramePr>
          <p:cNvPr id="6" name="Tabla 5"/>
          <p:cNvGraphicFramePr>
            <a:graphicFrameLocks noGrp="1"/>
          </p:cNvGraphicFramePr>
          <p:nvPr>
            <p:extLst>
              <p:ext uri="{D42A27DB-BD31-4B8C-83A1-F6EECF244321}">
                <p14:modId xmlns:p14="http://schemas.microsoft.com/office/powerpoint/2010/main" val="107485574"/>
              </p:ext>
            </p:extLst>
          </p:nvPr>
        </p:nvGraphicFramePr>
        <p:xfrm>
          <a:off x="822960" y="2039621"/>
          <a:ext cx="7442200" cy="3657600"/>
        </p:xfrm>
        <a:graphic>
          <a:graphicData uri="http://schemas.openxmlformats.org/drawingml/2006/table">
            <a:tbl>
              <a:tblPr>
                <a:tableStyleId>{5C22544A-7EE6-4342-B048-85BDC9FD1C3A}</a:tableStyleId>
              </a:tblPr>
              <a:tblGrid>
                <a:gridCol w="7442200"/>
              </a:tblGrid>
              <a:tr h="83185">
                <a:tc>
                  <a:txBody>
                    <a:bodyPr/>
                    <a:lstStyle/>
                    <a:p>
                      <a:pPr marL="342900" indent="-342900">
                        <a:lnSpc>
                          <a:spcPct val="150000"/>
                        </a:lnSpc>
                        <a:spcAft>
                          <a:spcPts val="0"/>
                        </a:spcAft>
                        <a:buFont typeface="+mj-lt"/>
                        <a:buAutoNum type="arabicPeriod"/>
                      </a:pPr>
                      <a:r>
                        <a:rPr lang="es-ES" sz="1600" kern="0" dirty="0" smtClean="0">
                          <a:effectLst/>
                          <a:latin typeface="LegacySanITCBoo"/>
                        </a:rPr>
                        <a:t>IDENTIFICACIÓN </a:t>
                      </a:r>
                      <a:r>
                        <a:rPr lang="es-ES" sz="1600" kern="0" dirty="0">
                          <a:effectLst/>
                          <a:latin typeface="LegacySanITCBoo"/>
                        </a:rPr>
                        <a:t>DEL FÁRMACO Y AUTORES DEL </a:t>
                      </a:r>
                      <a:r>
                        <a:rPr lang="es-ES" sz="1600" kern="0" dirty="0" smtClean="0">
                          <a:effectLst/>
                          <a:latin typeface="LegacySanITCBoo"/>
                        </a:rPr>
                        <a:t>INFORME</a:t>
                      </a:r>
                    </a:p>
                    <a:p>
                      <a:pPr marL="342900" marR="0" indent="-342900" algn="l" defTabSz="914400" rtl="0" eaLnBrk="1" fontAlgn="auto" latinLnBrk="0" hangingPunct="1">
                        <a:lnSpc>
                          <a:spcPct val="150000"/>
                        </a:lnSpc>
                        <a:spcBef>
                          <a:spcPts val="0"/>
                        </a:spcBef>
                        <a:spcAft>
                          <a:spcPts val="0"/>
                        </a:spcAft>
                        <a:buClrTx/>
                        <a:buSzTx/>
                        <a:buFont typeface="+mj-lt"/>
                        <a:buAutoNum type="arabicPeriod"/>
                        <a:tabLst/>
                        <a:defRPr/>
                      </a:pPr>
                      <a:r>
                        <a:rPr lang="es-ES" sz="1600" kern="0" dirty="0" smtClean="0">
                          <a:effectLst/>
                          <a:latin typeface="LegacySanITCBoo"/>
                        </a:rPr>
                        <a:t>SOLICITUD Y DATOS DEL PROCESO DE EVALUACIÓN</a:t>
                      </a:r>
                      <a:endParaRPr lang="es-ES" sz="1600" b="1" kern="0" dirty="0" smtClean="0">
                        <a:effectLst/>
                        <a:latin typeface="LegacySanITCBoo"/>
                        <a:cs typeface="Times New Roman" panose="02020603050405020304" pitchFamily="18" charset="0"/>
                      </a:endParaRPr>
                    </a:p>
                    <a:p>
                      <a:pPr marL="342900" marR="0" indent="-342900" algn="l" defTabSz="914400" rtl="0" eaLnBrk="1" fontAlgn="auto" latinLnBrk="0" hangingPunct="1">
                        <a:lnSpc>
                          <a:spcPct val="150000"/>
                        </a:lnSpc>
                        <a:spcBef>
                          <a:spcPts val="0"/>
                        </a:spcBef>
                        <a:spcAft>
                          <a:spcPts val="0"/>
                        </a:spcAft>
                        <a:buClrTx/>
                        <a:buSzTx/>
                        <a:buFont typeface="+mj-lt"/>
                        <a:buAutoNum type="arabicPeriod"/>
                        <a:tabLst/>
                        <a:defRPr/>
                      </a:pPr>
                      <a:r>
                        <a:rPr lang="es-ES" sz="1600" b="1" kern="0" dirty="0" smtClean="0">
                          <a:effectLst/>
                          <a:latin typeface="LegacySanITCBoo"/>
                        </a:rPr>
                        <a:t>ÁREA DESCRIPTIVA DEL MEDICAMENTO Y DEL PROBLEMA DE SALUD</a:t>
                      </a:r>
                    </a:p>
                    <a:p>
                      <a:pPr marL="342900" marR="0" indent="-342900" algn="l" defTabSz="914400" rtl="0" eaLnBrk="1" fontAlgn="auto" latinLnBrk="0" hangingPunct="1">
                        <a:lnSpc>
                          <a:spcPct val="150000"/>
                        </a:lnSpc>
                        <a:spcBef>
                          <a:spcPts val="0"/>
                        </a:spcBef>
                        <a:spcAft>
                          <a:spcPts val="0"/>
                        </a:spcAft>
                        <a:buClrTx/>
                        <a:buSzTx/>
                        <a:buFont typeface="+mj-lt"/>
                        <a:buAutoNum type="arabicPeriod"/>
                        <a:tabLst/>
                        <a:defRPr/>
                      </a:pPr>
                      <a:r>
                        <a:rPr lang="es-ES" sz="1600" kern="0" dirty="0" smtClean="0">
                          <a:effectLst/>
                          <a:latin typeface="LegacySanITCBoo"/>
                        </a:rPr>
                        <a:t>ÁREA DE ACCIÓN FARMACOLÓGICA</a:t>
                      </a:r>
                    </a:p>
                    <a:p>
                      <a:pPr marL="342900" marR="0" indent="-342900" algn="l" defTabSz="914400" rtl="0" eaLnBrk="1" fontAlgn="auto" latinLnBrk="0" hangingPunct="1">
                        <a:lnSpc>
                          <a:spcPct val="150000"/>
                        </a:lnSpc>
                        <a:spcBef>
                          <a:spcPts val="0"/>
                        </a:spcBef>
                        <a:spcAft>
                          <a:spcPts val="0"/>
                        </a:spcAft>
                        <a:buClrTx/>
                        <a:buSzTx/>
                        <a:buFont typeface="+mj-lt"/>
                        <a:buAutoNum type="arabicPeriod"/>
                        <a:tabLst/>
                        <a:defRPr/>
                      </a:pPr>
                      <a:r>
                        <a:rPr lang="es-ES" sz="1600" b="1" kern="0" dirty="0" smtClean="0">
                          <a:effectLst/>
                          <a:latin typeface="LegacySanITCBoo"/>
                        </a:rPr>
                        <a:t>EVALUACIÓN DE LA EFICACIA</a:t>
                      </a:r>
                      <a:endParaRPr lang="es-ES" sz="1600" b="1" kern="0" dirty="0" smtClean="0">
                        <a:effectLst/>
                        <a:latin typeface="LegacySanITCBoo"/>
                        <a:cs typeface="Times New Roman" panose="02020603050405020304" pitchFamily="18" charset="0"/>
                      </a:endParaRPr>
                    </a:p>
                    <a:p>
                      <a:pPr marL="342900" marR="0" indent="-342900" algn="l" defTabSz="914400" rtl="0" eaLnBrk="1" fontAlgn="auto" latinLnBrk="0" hangingPunct="1">
                        <a:lnSpc>
                          <a:spcPct val="150000"/>
                        </a:lnSpc>
                        <a:spcBef>
                          <a:spcPts val="0"/>
                        </a:spcBef>
                        <a:spcAft>
                          <a:spcPts val="0"/>
                        </a:spcAft>
                        <a:buClrTx/>
                        <a:buSzTx/>
                        <a:buFont typeface="+mj-lt"/>
                        <a:buAutoNum type="arabicPeriod"/>
                        <a:tabLst/>
                        <a:defRPr/>
                      </a:pPr>
                      <a:r>
                        <a:rPr lang="es-ES" sz="1600" b="1" kern="0" dirty="0" smtClean="0">
                          <a:effectLst/>
                          <a:latin typeface="LegacySanITCBoo"/>
                        </a:rPr>
                        <a:t>EVALUACIÓN DE LA SEGURIDAD</a:t>
                      </a:r>
                      <a:endParaRPr lang="es-ES" sz="1600" b="1" kern="0" dirty="0" smtClean="0">
                        <a:effectLst/>
                        <a:latin typeface="LegacySanITCBoo"/>
                        <a:cs typeface="Times New Roman" panose="02020603050405020304" pitchFamily="18" charset="0"/>
                      </a:endParaRPr>
                    </a:p>
                    <a:p>
                      <a:pPr marL="342900" marR="0" indent="-342900" algn="l" defTabSz="914400" rtl="0" eaLnBrk="1" fontAlgn="auto" latinLnBrk="0" hangingPunct="1">
                        <a:lnSpc>
                          <a:spcPct val="150000"/>
                        </a:lnSpc>
                        <a:spcBef>
                          <a:spcPts val="0"/>
                        </a:spcBef>
                        <a:spcAft>
                          <a:spcPts val="0"/>
                        </a:spcAft>
                        <a:buClrTx/>
                        <a:buSzTx/>
                        <a:buFont typeface="+mj-lt"/>
                        <a:buAutoNum type="arabicPeriod"/>
                        <a:tabLst/>
                        <a:defRPr/>
                      </a:pPr>
                      <a:r>
                        <a:rPr lang="es-ES" sz="1600" b="1" kern="0" dirty="0" smtClean="0">
                          <a:effectLst/>
                          <a:latin typeface="LegacySanITCBoo"/>
                        </a:rPr>
                        <a:t>ÁREA ECONÓMICA</a:t>
                      </a:r>
                      <a:endParaRPr lang="es-ES" sz="1600" b="1" kern="0" dirty="0" smtClean="0">
                        <a:effectLst/>
                        <a:latin typeface="LegacySanITCBoo"/>
                        <a:cs typeface="Times New Roman" panose="02020603050405020304" pitchFamily="18" charset="0"/>
                      </a:endParaRPr>
                    </a:p>
                    <a:p>
                      <a:pPr marL="342900" marR="0" indent="-342900" algn="l" defTabSz="914400" rtl="0" eaLnBrk="1" fontAlgn="auto" latinLnBrk="0" hangingPunct="1">
                        <a:lnSpc>
                          <a:spcPct val="150000"/>
                        </a:lnSpc>
                        <a:spcBef>
                          <a:spcPts val="0"/>
                        </a:spcBef>
                        <a:spcAft>
                          <a:spcPts val="0"/>
                        </a:spcAft>
                        <a:buClrTx/>
                        <a:buSzTx/>
                        <a:buFont typeface="+mj-lt"/>
                        <a:buAutoNum type="arabicPeriod"/>
                        <a:tabLst/>
                        <a:defRPr/>
                      </a:pPr>
                      <a:r>
                        <a:rPr lang="es-ES" sz="1600" kern="0" dirty="0" smtClean="0">
                          <a:effectLst/>
                          <a:latin typeface="LegacySanITCBoo"/>
                        </a:rPr>
                        <a:t>EVALUACIÓN DE LA CONVENIENCIA</a:t>
                      </a:r>
                      <a:endParaRPr lang="es-ES" sz="1600" b="1" kern="0" dirty="0" smtClean="0">
                        <a:effectLst/>
                        <a:latin typeface="LegacySanITCBoo"/>
                        <a:cs typeface="Times New Roman" panose="02020603050405020304" pitchFamily="18" charset="0"/>
                      </a:endParaRPr>
                    </a:p>
                    <a:p>
                      <a:pPr marL="342900" marR="0" indent="-342900" algn="l" defTabSz="914400" rtl="0" eaLnBrk="1" fontAlgn="auto" latinLnBrk="0" hangingPunct="1">
                        <a:lnSpc>
                          <a:spcPct val="150000"/>
                        </a:lnSpc>
                        <a:spcBef>
                          <a:spcPts val="0"/>
                        </a:spcBef>
                        <a:spcAft>
                          <a:spcPts val="0"/>
                        </a:spcAft>
                        <a:buClrTx/>
                        <a:buSzTx/>
                        <a:buFont typeface="+mj-lt"/>
                        <a:buAutoNum type="arabicPeriod"/>
                        <a:tabLst/>
                        <a:defRPr/>
                      </a:pPr>
                      <a:r>
                        <a:rPr lang="es-ES" sz="1600" b="1" kern="0" dirty="0" smtClean="0">
                          <a:effectLst/>
                          <a:latin typeface="LegacySanITCBoo"/>
                        </a:rPr>
                        <a:t>ÁREA DE CONCLUSIONES</a:t>
                      </a:r>
                      <a:endParaRPr lang="es-ES" sz="1600" b="1" kern="0" dirty="0" smtClean="0">
                        <a:effectLst/>
                        <a:latin typeface="LegacySanITCBoo"/>
                        <a:cs typeface="Times New Roman" panose="02020603050405020304" pitchFamily="18" charset="0"/>
                      </a:endParaRPr>
                    </a:p>
                    <a:p>
                      <a:pPr marL="342900" marR="0" indent="-342900" algn="l" defTabSz="914400" rtl="0" eaLnBrk="1" fontAlgn="auto" latinLnBrk="0" hangingPunct="1">
                        <a:lnSpc>
                          <a:spcPct val="150000"/>
                        </a:lnSpc>
                        <a:spcBef>
                          <a:spcPts val="0"/>
                        </a:spcBef>
                        <a:spcAft>
                          <a:spcPts val="0"/>
                        </a:spcAft>
                        <a:buClrTx/>
                        <a:buSzTx/>
                        <a:buFont typeface="+mj-lt"/>
                        <a:buAutoNum type="arabicPeriod"/>
                        <a:tabLst/>
                        <a:defRPr/>
                      </a:pPr>
                      <a:r>
                        <a:rPr lang="es-ES" sz="1600" kern="0" dirty="0" smtClean="0">
                          <a:effectLst/>
                          <a:latin typeface="LegacySanITCBoo"/>
                        </a:rPr>
                        <a:t>BIBLIOGRAFÍA</a:t>
                      </a:r>
                      <a:endParaRPr lang="es-ES" sz="1600" b="1" kern="0" dirty="0" smtClean="0">
                        <a:effectLst/>
                        <a:latin typeface="LegacySanITCBoo"/>
                        <a:cs typeface="Times New Roman" panose="02020603050405020304" pitchFamily="18" charset="0"/>
                      </a:endParaRPr>
                    </a:p>
                  </a:txBody>
                  <a:tcPr marL="44450" marR="44450" marT="0" marB="0"/>
                </a:tc>
              </a:tr>
            </a:tbl>
          </a:graphicData>
        </a:graphic>
      </p:graphicFrame>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23052786"/>
      </p:ext>
    </p:extLst>
  </p:cSld>
  <p:clrMapOvr>
    <a:masterClrMapping/>
  </p:clrMapOvr>
  <mc:AlternateContent xmlns:mc="http://schemas.openxmlformats.org/markup-compatibility/2006" xmlns:p14="http://schemas.microsoft.com/office/powerpoint/2010/main">
    <mc:Choice Requires="p14">
      <p:transition spd="slow" p14:dur="2000" advTm="41979"/>
    </mc:Choice>
    <mc:Fallback xmlns="">
      <p:transition spd="slow" advTm="41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400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4"/>
        <p14:stopEvt time="40041"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7"/>
          <a:srcRect l="27366" t="10846" r="26642" b="10477"/>
          <a:stretch/>
        </p:blipFill>
        <p:spPr>
          <a:xfrm>
            <a:off x="1627094" y="282388"/>
            <a:ext cx="5983941" cy="5755342"/>
          </a:xfrm>
          <a:prstGeom prst="rect">
            <a:avLst/>
          </a:prstGeom>
          <a:ln>
            <a:noFill/>
          </a:ln>
          <a:effectLst>
            <a:outerShdw blurRad="292100" dist="139700" dir="2700000" algn="tl" rotWithShape="0">
              <a:srgbClr val="333333">
                <a:alpha val="65000"/>
              </a:srgbClr>
            </a:outerShdw>
          </a:effectLst>
        </p:spPr>
      </p:pic>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25409772"/>
      </p:ext>
    </p:extLst>
  </p:cSld>
  <p:clrMapOvr>
    <a:masterClrMapping/>
  </p:clrMapOvr>
  <mc:AlternateContent xmlns:mc="http://schemas.openxmlformats.org/markup-compatibility/2006" xmlns:p14="http://schemas.microsoft.com/office/powerpoint/2010/main">
    <mc:Choice Requires="p14">
      <p:transition spd="slow" p14:dur="2000" advTm="25517"/>
    </mc:Choice>
    <mc:Fallback xmlns="">
      <p:transition spd="slow" advTm="25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35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3"/>
        <p14:stopEvt time="23558"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1999448" y="0"/>
            <a:ext cx="5004000" cy="6717946"/>
            <a:chOff x="1999448" y="0"/>
            <a:chExt cx="5004000" cy="6717946"/>
          </a:xfrm>
        </p:grpSpPr>
        <p:pic>
          <p:nvPicPr>
            <p:cNvPr id="4" name="Imagen 3"/>
            <p:cNvPicPr>
              <a:picLocks noChangeAspect="1"/>
            </p:cNvPicPr>
            <p:nvPr/>
          </p:nvPicPr>
          <p:blipFill rotWithShape="1">
            <a:blip r:embed="rId8"/>
            <a:srcRect l="24472" t="10662" r="24472" b="11213"/>
            <a:stretch/>
          </p:blipFill>
          <p:spPr>
            <a:xfrm>
              <a:off x="1999448" y="0"/>
              <a:ext cx="5004000" cy="4305061"/>
            </a:xfrm>
            <a:prstGeom prst="rect">
              <a:avLst/>
            </a:prstGeom>
            <a:ln>
              <a:noFill/>
            </a:ln>
            <a:effectLst>
              <a:outerShdw blurRad="292100" dist="139700" dir="2700000" algn="tl" rotWithShape="0">
                <a:srgbClr val="333333">
                  <a:alpha val="65000"/>
                </a:srgbClr>
              </a:outerShdw>
            </a:effectLst>
          </p:spPr>
        </p:pic>
        <p:pic>
          <p:nvPicPr>
            <p:cNvPr id="6" name="Imagen 5"/>
            <p:cNvPicPr>
              <a:picLocks noChangeAspect="1"/>
            </p:cNvPicPr>
            <p:nvPr/>
          </p:nvPicPr>
          <p:blipFill rotWithShape="1">
            <a:blip r:embed="rId9"/>
            <a:srcRect l="24679" t="33456" r="24162" b="22426"/>
            <a:stretch/>
          </p:blipFill>
          <p:spPr>
            <a:xfrm>
              <a:off x="1999448" y="4291765"/>
              <a:ext cx="5004000" cy="2426181"/>
            </a:xfrm>
            <a:prstGeom prst="rect">
              <a:avLst/>
            </a:prstGeom>
            <a:ln>
              <a:noFill/>
            </a:ln>
            <a:effectLst>
              <a:outerShdw blurRad="292100" dist="139700" dir="2700000" algn="tl" rotWithShape="0">
                <a:srgbClr val="333333">
                  <a:alpha val="65000"/>
                </a:srgbClr>
              </a:outerShdw>
            </a:effectLst>
          </p:spPr>
        </p:pic>
      </p:grpSp>
      <p:sp>
        <p:nvSpPr>
          <p:cNvPr id="7" name="Elipse 6"/>
          <p:cNvSpPr/>
          <p:nvPr/>
        </p:nvSpPr>
        <p:spPr>
          <a:xfrm>
            <a:off x="4911804" y="4058319"/>
            <a:ext cx="1930400" cy="246742"/>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Sonido grabad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267200" y="3124200"/>
            <a:ext cx="609600" cy="609600"/>
          </a:xfrm>
          <a:prstGeom prst="rect">
            <a:avLst/>
          </a:prstGeom>
        </p:spPr>
      </p:pic>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87892112"/>
      </p:ext>
    </p:extLst>
  </p:cSld>
  <p:clrMapOvr>
    <a:masterClrMapping/>
  </p:clrMapOvr>
  <mc:AlternateContent xmlns:mc="http://schemas.openxmlformats.org/markup-compatibility/2006" xmlns:p14="http://schemas.microsoft.com/office/powerpoint/2010/main">
    <mc:Choice Requires="p14">
      <p:transition spd="slow" p14:dur="2000" advTm="33996"/>
    </mc:Choice>
    <mc:Fallback xmlns="">
      <p:transition spd="slow" advTm="33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204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9"/>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9"/>
        <p14:stopEvt time="32052" objId="9"/>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8"/>
          <a:srcRect l="27366" t="10846" r="27056" b="11029"/>
          <a:stretch/>
        </p:blipFill>
        <p:spPr>
          <a:xfrm>
            <a:off x="1694328" y="322729"/>
            <a:ext cx="5930153" cy="5715000"/>
          </a:xfrm>
          <a:prstGeom prst="rect">
            <a:avLst/>
          </a:prstGeom>
          <a:ln>
            <a:noFill/>
          </a:ln>
          <a:effectLst>
            <a:outerShdw blurRad="292100" dist="139700" dir="2700000" algn="tl" rotWithShape="0">
              <a:srgbClr val="333333">
                <a:alpha val="65000"/>
              </a:srgbClr>
            </a:outerShdw>
          </a:effectLst>
        </p:spPr>
      </p:pic>
      <p:sp>
        <p:nvSpPr>
          <p:cNvPr id="6" name="Elipse 5"/>
          <p:cNvSpPr/>
          <p:nvPr/>
        </p:nvSpPr>
        <p:spPr>
          <a:xfrm>
            <a:off x="2729004" y="1411941"/>
            <a:ext cx="861361" cy="25749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Sonido grabad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267200" y="3124200"/>
            <a:ext cx="609600" cy="609600"/>
          </a:xfrm>
          <a:prstGeom prst="rect">
            <a:avLst/>
          </a:prstGeom>
        </p:spPr>
      </p:pic>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53680418"/>
      </p:ext>
    </p:extLst>
  </p:cSld>
  <p:clrMapOvr>
    <a:masterClrMapping/>
  </p:clrMapOvr>
  <mc:AlternateContent xmlns:mc="http://schemas.openxmlformats.org/markup-compatibility/2006" xmlns:p14="http://schemas.microsoft.com/office/powerpoint/2010/main">
    <mc:Choice Requires="p14">
      <p:transition spd="slow" p14:dur="2000" advTm="47728"/>
    </mc:Choice>
    <mc:Fallback xmlns="">
      <p:transition spd="slow" advTm="47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440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4"/>
        <p14:stopEvt time="44044" objId="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3"/>
</p:tagLst>
</file>

<file path=ppt/tags/tag2.xml><?xml version="1.0" encoding="utf-8"?>
<p:tagLst xmlns:a="http://schemas.openxmlformats.org/drawingml/2006/main" xmlns:r="http://schemas.openxmlformats.org/officeDocument/2006/relationships" xmlns:p="http://schemas.openxmlformats.org/presentationml/2006/main">
  <p:tag name="TIMING" val="|1.1"/>
</p:tagLst>
</file>

<file path=ppt/tags/tag3.xml><?xml version="1.0" encoding="utf-8"?>
<p:tagLst xmlns:a="http://schemas.openxmlformats.org/drawingml/2006/main" xmlns:r="http://schemas.openxmlformats.org/officeDocument/2006/relationships" xmlns:p="http://schemas.openxmlformats.org/presentationml/2006/main">
  <p:tag name="TIMING" val="|1.1"/>
</p:tagLst>
</file>

<file path=ppt/tags/tag4.xml><?xml version="1.0" encoding="utf-8"?>
<p:tagLst xmlns:a="http://schemas.openxmlformats.org/drawingml/2006/main" xmlns:r="http://schemas.openxmlformats.org/officeDocument/2006/relationships" xmlns:p="http://schemas.openxmlformats.org/presentationml/2006/main">
  <p:tag name="TIMING" val="|3.7"/>
</p:tagLst>
</file>

<file path=ppt/tags/tag5.xml><?xml version="1.0" encoding="utf-8"?>
<p:tagLst xmlns:a="http://schemas.openxmlformats.org/drawingml/2006/main" xmlns:r="http://schemas.openxmlformats.org/officeDocument/2006/relationships" xmlns:p="http://schemas.openxmlformats.org/presentationml/2006/main">
  <p:tag name="TIMING" val="|2.7"/>
</p:tagLst>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ció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D26EA377-59BD-4C9C-9D94-EE8416EE4C7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752</TotalTime>
  <Words>2192</Words>
  <Application>Microsoft Office PowerPoint</Application>
  <PresentationFormat>Presentación en pantalla (4:3)</PresentationFormat>
  <Paragraphs>236</Paragraphs>
  <Slides>40</Slides>
  <Notes>24</Notes>
  <HiddenSlides>0</HiddenSlides>
  <MMClips>81</MMClips>
  <ScaleCrop>false</ScaleCrop>
  <HeadingPairs>
    <vt:vector size="4" baseType="variant">
      <vt:variant>
        <vt:lpstr>Tema</vt:lpstr>
      </vt:variant>
      <vt:variant>
        <vt:i4>1</vt:i4>
      </vt:variant>
      <vt:variant>
        <vt:lpstr>Títulos de diapositiva</vt:lpstr>
      </vt:variant>
      <vt:variant>
        <vt:i4>40</vt:i4>
      </vt:variant>
    </vt:vector>
  </HeadingPairs>
  <TitlesOfParts>
    <vt:vector size="41" baseType="lpstr">
      <vt:lpstr>Retrospección</vt:lpstr>
      <vt:lpstr>Fuentes de información para la evaluación y selección de medicamentos</vt:lpstr>
      <vt:lpstr>contenido</vt:lpstr>
      <vt:lpstr>Presentación de PowerPoint</vt:lpstr>
      <vt:lpstr>Presentación de PowerPoint</vt:lpstr>
      <vt:lpstr>Presentación de PowerPoint</vt:lpstr>
      <vt:lpstr>apartados</vt:lpstr>
      <vt:lpstr>Presentación de PowerPoint</vt:lpstr>
      <vt:lpstr>Presentación de PowerPoint</vt:lpstr>
      <vt:lpstr>Presentación de PowerPoint</vt:lpstr>
      <vt:lpstr>Presentación de PowerPoint</vt:lpstr>
      <vt:lpstr>Presentación de PowerPoint</vt:lpstr>
      <vt:lpstr>búsqueda información</vt:lpstr>
      <vt:lpstr>Presentación de PowerPoint</vt:lpstr>
      <vt:lpstr>Presentación de PowerPoint</vt:lpstr>
      <vt:lpstr>p.i.c.o.</vt:lpstr>
      <vt:lpstr>p.i.c.o. (T)</vt:lpstr>
      <vt:lpstr>Presentación de PowerPoint</vt:lpstr>
      <vt:lpstr>Clasificación</vt:lpstr>
      <vt:lpstr>Presentación de PowerPoint</vt:lpstr>
      <vt:lpstr>Clasificación</vt:lpstr>
      <vt:lpstr>Metabuscadores</vt:lpstr>
      <vt:lpstr>Fuentes de información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Literatura gris qué es?</vt:lpstr>
      <vt:lpstr>Literatura gris características</vt:lpstr>
      <vt:lpstr>Literatura gris AlquimiA</vt:lpstr>
      <vt:lpstr>Presentación de PowerPoint</vt:lpstr>
      <vt:lpstr>Presentación de PowerPoint</vt:lpstr>
      <vt:lpstr>AlquimiA, a 16 de sep 2015</vt:lpstr>
      <vt:lpstr>Presentación de PowerPoint</vt:lpstr>
      <vt:lpstr>preparados?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fernando</dc:creator>
  <cp:lastModifiedBy>Casa</cp:lastModifiedBy>
  <cp:revision>81</cp:revision>
  <dcterms:created xsi:type="dcterms:W3CDTF">2015-09-14T15:51:36Z</dcterms:created>
  <dcterms:modified xsi:type="dcterms:W3CDTF">2015-09-29T23:38:11Z</dcterms:modified>
</cp:coreProperties>
</file>